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6"/>
  </p:notesMasterIdLst>
  <p:handoutMasterIdLst>
    <p:handoutMasterId r:id="rId47"/>
  </p:handoutMasterIdLst>
  <p:sldIdLst>
    <p:sldId id="322" r:id="rId6"/>
    <p:sldId id="572" r:id="rId7"/>
    <p:sldId id="559" r:id="rId8"/>
    <p:sldId id="580" r:id="rId9"/>
    <p:sldId id="577" r:id="rId10"/>
    <p:sldId id="573" r:id="rId11"/>
    <p:sldId id="575" r:id="rId12"/>
    <p:sldId id="624" r:id="rId13"/>
    <p:sldId id="571" r:id="rId14"/>
    <p:sldId id="578" r:id="rId15"/>
    <p:sldId id="579" r:id="rId16"/>
    <p:sldId id="581" r:id="rId17"/>
    <p:sldId id="562" r:id="rId18"/>
    <p:sldId id="623" r:id="rId19"/>
    <p:sldId id="615" r:id="rId20"/>
    <p:sldId id="574" r:id="rId21"/>
    <p:sldId id="616" r:id="rId22"/>
    <p:sldId id="620" r:id="rId23"/>
    <p:sldId id="586" r:id="rId24"/>
    <p:sldId id="587" r:id="rId25"/>
    <p:sldId id="621" r:id="rId26"/>
    <p:sldId id="622" r:id="rId27"/>
    <p:sldId id="609" r:id="rId28"/>
    <p:sldId id="592" r:id="rId29"/>
    <p:sldId id="593" r:id="rId30"/>
    <p:sldId id="594" r:id="rId31"/>
    <p:sldId id="599" r:id="rId32"/>
    <p:sldId id="600" r:id="rId33"/>
    <p:sldId id="611" r:id="rId34"/>
    <p:sldId id="612" r:id="rId35"/>
    <p:sldId id="617" r:id="rId36"/>
    <p:sldId id="610" r:id="rId37"/>
    <p:sldId id="568" r:id="rId38"/>
    <p:sldId id="271" r:id="rId39"/>
    <p:sldId id="596" r:id="rId40"/>
    <p:sldId id="597" r:id="rId41"/>
    <p:sldId id="598" r:id="rId42"/>
    <p:sldId id="618" r:id="rId43"/>
    <p:sldId id="603" r:id="rId44"/>
    <p:sldId id="604" r:id="rId45"/>
  </p:sldIdLst>
  <p:sldSz cx="12192000" cy="6858000"/>
  <p:notesSz cx="7315200" cy="9601200"/>
  <p:custDataLst>
    <p:tags r:id="rId4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9"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3"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Sarah Anderson" initials="SA" lastIdx="183" clrIdx="16">
    <p:extLst>
      <p:ext uri="{19B8F6BF-5375-455C-9EA6-DF929625EA0E}">
        <p15:presenceInfo xmlns:p15="http://schemas.microsoft.com/office/powerpoint/2012/main" userId="S::sanderson@clinicaloptions.com::7d462797-b6f8-43ff-95d7-bf66d7ed55ab" providerId="AD"/>
      </p:ext>
    </p:extLst>
  </p:cmAuthor>
  <p:cmAuthor id="18" name="Maddelynne Parker" initials="MP" lastIdx="75" clrIdx="17">
    <p:extLst>
      <p:ext uri="{19B8F6BF-5375-455C-9EA6-DF929625EA0E}">
        <p15:presenceInfo xmlns:p15="http://schemas.microsoft.com/office/powerpoint/2012/main" userId="Maddelynne Parker" providerId="None"/>
      </p:ext>
    </p:extLst>
  </p:cmAuthor>
  <p:cmAuthor id="19" name="Hillary Tunggal" initials="HT" lastIdx="26" clrIdx="18">
    <p:extLst>
      <p:ext uri="{19B8F6BF-5375-455C-9EA6-DF929625EA0E}">
        <p15:presenceInfo xmlns:p15="http://schemas.microsoft.com/office/powerpoint/2012/main" userId="S::htunggal@cealliance.com::ad64bda3-5530-4833-84b4-5d3ed1bf5c1c" providerId="AD"/>
      </p:ext>
    </p:extLst>
  </p:cmAuthor>
  <p:cmAuthor id="20" name="Dussadee Royal" initials="DR" lastIdx="19" clrIdx="19">
    <p:extLst>
      <p:ext uri="{19B8F6BF-5375-455C-9EA6-DF929625EA0E}">
        <p15:presenceInfo xmlns:p15="http://schemas.microsoft.com/office/powerpoint/2012/main" userId="S::droyal@clinicaloptions.com::51beead8-6fa0-4b98-aeba-37044af35e17" providerId="AD"/>
      </p:ext>
    </p:extLst>
  </p:cmAuthor>
  <p:cmAuthor id="21" name="Nicole Mitchell" initials="NM" lastIdx="7" clrIdx="20">
    <p:extLst>
      <p:ext uri="{19B8F6BF-5375-455C-9EA6-DF929625EA0E}">
        <p15:presenceInfo xmlns:p15="http://schemas.microsoft.com/office/powerpoint/2012/main" userId="S::nmitchell@practicingclinicians.com::e6112baa-5d07-499c-8da8-7bdc6749eb49" providerId="AD"/>
      </p:ext>
    </p:extLst>
  </p:cmAuthor>
  <p:cmAuthor id="22" name="Liz Donohue" initials="LD" lastIdx="10" clrIdx="21">
    <p:extLst>
      <p:ext uri="{19B8F6BF-5375-455C-9EA6-DF929625EA0E}">
        <p15:presenceInfo xmlns:p15="http://schemas.microsoft.com/office/powerpoint/2012/main" userId="S::ldonohue@practicingclinicians.com::1dd2b9cf-45e8-40ae-9123-4564d15e2785" providerId="AD"/>
      </p:ext>
    </p:extLst>
  </p:cmAuthor>
  <p:cmAuthor id="23" name="Zachary Schwartz" initials="ZS" lastIdx="56" clrIdx="22">
    <p:extLst>
      <p:ext uri="{19B8F6BF-5375-455C-9EA6-DF929625EA0E}">
        <p15:presenceInfo xmlns:p15="http://schemas.microsoft.com/office/powerpoint/2012/main" userId="S::zschwartz@clinicaloptions.com::64648e91-b212-4092-bee8-eff2e880b6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DAD2"/>
    <a:srgbClr val="D5C9D7"/>
    <a:srgbClr val="C0D2D7"/>
    <a:srgbClr val="92CF50"/>
    <a:srgbClr val="FFFFFF"/>
    <a:srgbClr val="FFFF00"/>
    <a:srgbClr val="CC0099"/>
    <a:srgbClr val="00B0EF"/>
    <a:srgbClr val="00205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9" autoAdjust="0"/>
    <p:restoredTop sz="86763" autoAdjust="0"/>
  </p:normalViewPr>
  <p:slideViewPr>
    <p:cSldViewPr snapToGrid="0">
      <p:cViewPr varScale="1">
        <p:scale>
          <a:sx n="84" d="100"/>
          <a:sy n="84" d="100"/>
        </p:scale>
        <p:origin x="437" y="72"/>
      </p:cViewPr>
      <p:guideLst>
        <p:guide pos="312"/>
        <p:guide orient="horz" pos="2160"/>
      </p:guideLst>
    </p:cSldViewPr>
  </p:slideViewPr>
  <p:notesTextViewPr>
    <p:cViewPr>
      <p:scale>
        <a:sx n="1" d="1"/>
        <a:sy n="1" d="1"/>
      </p:scale>
      <p:origin x="0" y="0"/>
    </p:cViewPr>
  </p:notesTextViewPr>
  <p:sorterViewPr>
    <p:cViewPr>
      <p:scale>
        <a:sx n="100" d="100"/>
        <a:sy n="100" d="100"/>
      </p:scale>
      <p:origin x="0" y="-8352"/>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duterm\AppData\Local\Microsoft\Windows\INetCache\Content.Outlook\7UXKX9AJ\Book1.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pfizer-my.sharepoint.com/personal/duterm_pfizer_com/Documents/Desktop/FDR/grant.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pfizer-my.sharepoint.com/personal/duterm_pfizer_com/Documents/Desktop/FDR/grant.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3.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5.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43185146244836"/>
          <c:y val="0.12594922920737048"/>
          <c:w val="0.8668912948381452"/>
          <c:h val="0.66074803149606287"/>
        </c:manualLayout>
      </c:layout>
      <c:barChart>
        <c:barDir val="col"/>
        <c:grouping val="clustered"/>
        <c:varyColors val="0"/>
        <c:ser>
          <c:idx val="0"/>
          <c:order val="0"/>
          <c:tx>
            <c:strRef>
              <c:f>'Figure S2_couleur'!$U$4</c:f>
              <c:strCache>
                <c:ptCount val="1"/>
                <c:pt idx="0">
                  <c:v>High risk</c:v>
                </c:pt>
              </c:strCache>
            </c:strRef>
          </c:tx>
          <c:spPr>
            <a:solidFill>
              <a:srgbClr val="E1471D"/>
            </a:solidFill>
            <a:ln>
              <a:solidFill>
                <a:srgbClr val="000000"/>
              </a:solidFill>
            </a:ln>
            <a:effectLst/>
          </c:spPr>
          <c:invertIfNegative val="0"/>
          <c:dLbls>
            <c:dLbl>
              <c:idx val="2"/>
              <c:layout>
                <c:manualLayout>
                  <c:x val="-2.6327861540917385E-2"/>
                  <c:y val="1.140157700867504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47-4163-89A1-ACBAB2567219}"/>
                </c:ext>
              </c:extLst>
            </c:dLbl>
            <c:dLbl>
              <c:idx val="3"/>
              <c:layout>
                <c:manualLayout>
                  <c:x val="-2.7160639343538909E-2"/>
                  <c:y val="5.7007885043375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B3D-4A88-9896-C7F95A008E8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S2_couleur'!$V$3:$Y$3</c:f>
              <c:strCache>
                <c:ptCount val="4"/>
                <c:pt idx="0">
                  <c:v>18-49 yo</c:v>
                </c:pt>
                <c:pt idx="1">
                  <c:v>50-64 yo</c:v>
                </c:pt>
                <c:pt idx="2">
                  <c:v>≥65 yo</c:v>
                </c:pt>
                <c:pt idx="3">
                  <c:v>Overall</c:v>
                </c:pt>
              </c:strCache>
            </c:strRef>
          </c:cat>
          <c:val>
            <c:numRef>
              <c:f>'Figure S2_couleur'!$V$4:$Y$4</c:f>
              <c:numCache>
                <c:formatCode>0.0</c:formatCode>
                <c:ptCount val="4"/>
                <c:pt idx="0">
                  <c:v>1520.6291821266609</c:v>
                </c:pt>
                <c:pt idx="1">
                  <c:v>1928.4361154165299</c:v>
                </c:pt>
                <c:pt idx="2">
                  <c:v>3581.2228234748632</c:v>
                </c:pt>
                <c:pt idx="3">
                  <c:v>2564.0158517828245</c:v>
                </c:pt>
              </c:numCache>
            </c:numRef>
          </c:val>
          <c:extLst>
            <c:ext xmlns:c16="http://schemas.microsoft.com/office/drawing/2014/chart" uri="{C3380CC4-5D6E-409C-BE32-E72D297353CC}">
              <c16:uniqueId val="{00000001-EB3D-4A88-9896-C7F95A008E81}"/>
            </c:ext>
          </c:extLst>
        </c:ser>
        <c:ser>
          <c:idx val="1"/>
          <c:order val="1"/>
          <c:tx>
            <c:strRef>
              <c:f>'Figure S2_couleur'!$U$5</c:f>
              <c:strCache>
                <c:ptCount val="1"/>
                <c:pt idx="0">
                  <c:v>Moderate risk</c:v>
                </c:pt>
              </c:strCache>
            </c:strRef>
          </c:tx>
          <c:spPr>
            <a:solidFill>
              <a:srgbClr val="015873"/>
            </a:solidFill>
            <a:ln>
              <a:solidFill>
                <a:srgbClr val="000000"/>
              </a:solidFill>
            </a:ln>
            <a:effectLst/>
          </c:spPr>
          <c:invertIfNegative val="0"/>
          <c:dLbls>
            <c:dLbl>
              <c:idx val="0"/>
              <c:layout>
                <c:manualLayout>
                  <c:x val="1.1139991759037567E-2"/>
                  <c:y val="-8.636833831970761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B3D-4A88-9896-C7F95A008E81}"/>
                </c:ext>
              </c:extLst>
            </c:dLbl>
            <c:dLbl>
              <c:idx val="1"/>
              <c:layout>
                <c:manualLayout>
                  <c:x val="1.6709987638556339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B3D-4A88-9896-C7F95A008E81}"/>
                </c:ext>
              </c:extLst>
            </c:dLbl>
            <c:dLbl>
              <c:idx val="2"/>
              <c:layout>
                <c:manualLayout>
                  <c:x val="0"/>
                  <c:y val="-1.306415607086111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47-4163-89A1-ACBAB2567219}"/>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S2_couleur'!$V$3:$Y$3</c:f>
              <c:strCache>
                <c:ptCount val="4"/>
                <c:pt idx="0">
                  <c:v>18-49 yo</c:v>
                </c:pt>
                <c:pt idx="1">
                  <c:v>50-64 yo</c:v>
                </c:pt>
                <c:pt idx="2">
                  <c:v>≥65 yo</c:v>
                </c:pt>
                <c:pt idx="3">
                  <c:v>Overall</c:v>
                </c:pt>
              </c:strCache>
            </c:strRef>
          </c:cat>
          <c:val>
            <c:numRef>
              <c:f>'Figure S2_couleur'!$V$5:$Y$5</c:f>
              <c:numCache>
                <c:formatCode>0.0</c:formatCode>
                <c:ptCount val="4"/>
                <c:pt idx="0">
                  <c:v>842.11854488180757</c:v>
                </c:pt>
                <c:pt idx="1">
                  <c:v>1457.4199898766235</c:v>
                </c:pt>
                <c:pt idx="2">
                  <c:v>4398.3089179409362</c:v>
                </c:pt>
                <c:pt idx="3">
                  <c:v>3219.8059512277341</c:v>
                </c:pt>
              </c:numCache>
            </c:numRef>
          </c:val>
          <c:extLst>
            <c:ext xmlns:c16="http://schemas.microsoft.com/office/drawing/2014/chart" uri="{C3380CC4-5D6E-409C-BE32-E72D297353CC}">
              <c16:uniqueId val="{00000004-EB3D-4A88-9896-C7F95A008E81}"/>
            </c:ext>
          </c:extLst>
        </c:ser>
        <c:ser>
          <c:idx val="2"/>
          <c:order val="2"/>
          <c:tx>
            <c:strRef>
              <c:f>'Figure S2_couleur'!$U$6</c:f>
              <c:strCache>
                <c:ptCount val="1"/>
                <c:pt idx="0">
                  <c:v>Low risk</c:v>
                </c:pt>
              </c:strCache>
            </c:strRef>
          </c:tx>
          <c:spPr>
            <a:solidFill>
              <a:srgbClr val="00823B"/>
            </a:solidFill>
            <a:ln>
              <a:solidFill>
                <a:srgbClr val="000000"/>
              </a:solidFill>
            </a:ln>
            <a:effectLst/>
          </c:spPr>
          <c:invertIfNegative val="0"/>
          <c:dLbls>
            <c:dLbl>
              <c:idx val="1"/>
              <c:layout>
                <c:manualLayout>
                  <c:x val="1.504449230909561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A47-4163-89A1-ACBAB2567219}"/>
                </c:ext>
              </c:extLst>
            </c:dLbl>
            <c:dLbl>
              <c:idx val="2"/>
              <c:layout>
                <c:manualLayout>
                  <c:x val="1.670998763855628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B3D-4A88-9896-C7F95A008E81}"/>
                </c:ext>
              </c:extLst>
            </c:dLbl>
            <c:dLbl>
              <c:idx val="3"/>
              <c:layout>
                <c:manualLayout>
                  <c:x val="3.7611230772739025E-3"/>
                  <c:y val="1.14015770086750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47-4163-89A1-ACBAB2567219}"/>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S2_couleur'!$V$3:$Y$3</c:f>
              <c:strCache>
                <c:ptCount val="4"/>
                <c:pt idx="0">
                  <c:v>18-49 yo</c:v>
                </c:pt>
                <c:pt idx="1">
                  <c:v>50-64 yo</c:v>
                </c:pt>
                <c:pt idx="2">
                  <c:v>≥65 yo</c:v>
                </c:pt>
                <c:pt idx="3">
                  <c:v>Overall</c:v>
                </c:pt>
              </c:strCache>
            </c:strRef>
          </c:cat>
          <c:val>
            <c:numRef>
              <c:f>'Figure S2_couleur'!$V$6:$Y$6</c:f>
              <c:numCache>
                <c:formatCode>0.0</c:formatCode>
                <c:ptCount val="4"/>
                <c:pt idx="0">
                  <c:v>94.418886353545119</c:v>
                </c:pt>
                <c:pt idx="1">
                  <c:v>247.86836192572056</c:v>
                </c:pt>
                <c:pt idx="2">
                  <c:v>1203.6947372197917</c:v>
                </c:pt>
                <c:pt idx="3">
                  <c:v>374.97158327649987</c:v>
                </c:pt>
              </c:numCache>
            </c:numRef>
          </c:val>
          <c:extLst>
            <c:ext xmlns:c16="http://schemas.microsoft.com/office/drawing/2014/chart" uri="{C3380CC4-5D6E-409C-BE32-E72D297353CC}">
              <c16:uniqueId val="{00000006-EB3D-4A88-9896-C7F95A008E81}"/>
            </c:ext>
          </c:extLst>
        </c:ser>
        <c:dLbls>
          <c:dLblPos val="outEnd"/>
          <c:showLegendKey val="0"/>
          <c:showVal val="1"/>
          <c:showCatName val="0"/>
          <c:showSerName val="0"/>
          <c:showPercent val="0"/>
          <c:showBubbleSize val="0"/>
        </c:dLbls>
        <c:gapWidth val="219"/>
        <c:overlap val="-27"/>
        <c:axId val="798877256"/>
        <c:axId val="798891032"/>
      </c:barChart>
      <c:catAx>
        <c:axId val="798877256"/>
        <c:scaling>
          <c:orientation val="minMax"/>
        </c:scaling>
        <c:delete val="0"/>
        <c:axPos val="b"/>
        <c:numFmt formatCode="General" sourceLinked="1"/>
        <c:majorTickMark val="out"/>
        <c:minorTickMark val="none"/>
        <c:tickLblPos val="nextTo"/>
        <c:spPr>
          <a:noFill/>
          <a:ln w="2857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91032"/>
        <c:crosses val="autoZero"/>
        <c:auto val="1"/>
        <c:lblAlgn val="ctr"/>
        <c:lblOffset val="100"/>
        <c:noMultiLvlLbl val="0"/>
      </c:catAx>
      <c:valAx>
        <c:axId val="798891032"/>
        <c:scaling>
          <c:orientation val="minMax"/>
          <c:max val="5000"/>
          <c:min val="0"/>
        </c:scaling>
        <c:delete val="0"/>
        <c:axPos val="l"/>
        <c:numFmt formatCode="0.0"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77256"/>
        <c:crosses val="autoZero"/>
        <c:crossBetween val="between"/>
        <c:majorUnit val="1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chemeClr val="tx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88648293963255"/>
          <c:y val="0.13983814523184601"/>
          <c:w val="0.85855796150481178"/>
          <c:h val="0.64685914260717414"/>
        </c:manualLayout>
      </c:layout>
      <c:barChart>
        <c:barDir val="col"/>
        <c:grouping val="clustered"/>
        <c:varyColors val="0"/>
        <c:ser>
          <c:idx val="0"/>
          <c:order val="0"/>
          <c:tx>
            <c:strRef>
              <c:f>'Figure S2_couleur'!$U$4</c:f>
              <c:strCache>
                <c:ptCount val="1"/>
                <c:pt idx="0">
                  <c:v>High risk</c:v>
                </c:pt>
              </c:strCache>
            </c:strRef>
          </c:tx>
          <c:spPr>
            <a:solidFill>
              <a:srgbClr val="E1471D"/>
            </a:solidFill>
            <a:ln>
              <a:solidFill>
                <a:srgbClr val="000000"/>
              </a:solidFill>
            </a:ln>
            <a:effectLst/>
          </c:spPr>
          <c:invertIfNegative val="0"/>
          <c:dLbls>
            <c:dLbl>
              <c:idx val="2"/>
              <c:layout>
                <c:manualLayout>
                  <c:x val="-1.1053525755585434E-2"/>
                  <c:y val="-2.5065146124550235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3A-46F2-9C9C-EC5CB55FDDAE}"/>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S2_couleur'!$AB$3:$AE$3</c:f>
              <c:strCache>
                <c:ptCount val="3"/>
                <c:pt idx="0">
                  <c:v>18-49</c:v>
                </c:pt>
                <c:pt idx="1">
                  <c:v>50-64</c:v>
                </c:pt>
                <c:pt idx="2">
                  <c:v>≥65</c:v>
                </c:pt>
              </c:strCache>
            </c:strRef>
          </c:cat>
          <c:val>
            <c:numRef>
              <c:f>'Figure S2_couleur'!$AB$4:$AE$4</c:f>
              <c:numCache>
                <c:formatCode>0.0</c:formatCode>
                <c:ptCount val="4"/>
                <c:pt idx="0">
                  <c:v>71.353819807820386</c:v>
                </c:pt>
                <c:pt idx="1">
                  <c:v>88.848183113365579</c:v>
                </c:pt>
                <c:pt idx="2">
                  <c:v>114.50187443809266</c:v>
                </c:pt>
              </c:numCache>
            </c:numRef>
          </c:val>
          <c:extLst>
            <c:ext xmlns:c16="http://schemas.microsoft.com/office/drawing/2014/chart" uri="{C3380CC4-5D6E-409C-BE32-E72D297353CC}">
              <c16:uniqueId val="{00000000-0A34-49B3-B7CC-9C8FD3FA1208}"/>
            </c:ext>
          </c:extLst>
        </c:ser>
        <c:ser>
          <c:idx val="1"/>
          <c:order val="1"/>
          <c:tx>
            <c:strRef>
              <c:f>'Figure S2_couleur'!$U$5</c:f>
              <c:strCache>
                <c:ptCount val="1"/>
                <c:pt idx="0">
                  <c:v>Moderate risk</c:v>
                </c:pt>
              </c:strCache>
            </c:strRef>
          </c:tx>
          <c:spPr>
            <a:solidFill>
              <a:srgbClr val="015873"/>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S2_couleur'!$AB$3:$AE$3</c:f>
              <c:strCache>
                <c:ptCount val="3"/>
                <c:pt idx="0">
                  <c:v>18-49</c:v>
                </c:pt>
                <c:pt idx="1">
                  <c:v>50-64</c:v>
                </c:pt>
                <c:pt idx="2">
                  <c:v>≥65</c:v>
                </c:pt>
              </c:strCache>
            </c:strRef>
          </c:cat>
          <c:val>
            <c:numRef>
              <c:f>'Figure S2_couleur'!$AB$5:$AE$5</c:f>
              <c:numCache>
                <c:formatCode>0.0</c:formatCode>
                <c:ptCount val="4"/>
                <c:pt idx="0">
                  <c:v>45.90209583313392</c:v>
                </c:pt>
                <c:pt idx="1">
                  <c:v>80.871599641889674</c:v>
                </c:pt>
                <c:pt idx="2">
                  <c:v>129.96819189914788</c:v>
                </c:pt>
              </c:numCache>
            </c:numRef>
          </c:val>
          <c:extLst>
            <c:ext xmlns:c16="http://schemas.microsoft.com/office/drawing/2014/chart" uri="{C3380CC4-5D6E-409C-BE32-E72D297353CC}">
              <c16:uniqueId val="{00000001-0A34-49B3-B7CC-9C8FD3FA1208}"/>
            </c:ext>
          </c:extLst>
        </c:ser>
        <c:ser>
          <c:idx val="2"/>
          <c:order val="2"/>
          <c:tx>
            <c:strRef>
              <c:f>'Figure S2_couleur'!$U$6</c:f>
              <c:strCache>
                <c:ptCount val="1"/>
                <c:pt idx="0">
                  <c:v>Low risk</c:v>
                </c:pt>
              </c:strCache>
            </c:strRef>
          </c:tx>
          <c:spPr>
            <a:solidFill>
              <a:srgbClr val="00823B"/>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S2_couleur'!$AB$3:$AE$3</c:f>
              <c:strCache>
                <c:ptCount val="3"/>
                <c:pt idx="0">
                  <c:v>18-49</c:v>
                </c:pt>
                <c:pt idx="1">
                  <c:v>50-64</c:v>
                </c:pt>
                <c:pt idx="2">
                  <c:v>≥65</c:v>
                </c:pt>
              </c:strCache>
            </c:strRef>
          </c:cat>
          <c:val>
            <c:numRef>
              <c:f>'Figure S2_couleur'!$AB$6:$AE$6</c:f>
              <c:numCache>
                <c:formatCode>0.0</c:formatCode>
                <c:ptCount val="4"/>
                <c:pt idx="0">
                  <c:v>4.9444047050625288</c:v>
                </c:pt>
                <c:pt idx="1">
                  <c:v>13.242931530445842</c:v>
                </c:pt>
                <c:pt idx="2">
                  <c:v>34.713153034560371</c:v>
                </c:pt>
              </c:numCache>
            </c:numRef>
          </c:val>
          <c:extLst>
            <c:ext xmlns:c16="http://schemas.microsoft.com/office/drawing/2014/chart" uri="{C3380CC4-5D6E-409C-BE32-E72D297353CC}">
              <c16:uniqueId val="{00000002-0A34-49B3-B7CC-9C8FD3FA1208}"/>
            </c:ext>
          </c:extLst>
        </c:ser>
        <c:dLbls>
          <c:dLblPos val="outEnd"/>
          <c:showLegendKey val="0"/>
          <c:showVal val="1"/>
          <c:showCatName val="0"/>
          <c:showSerName val="0"/>
          <c:showPercent val="0"/>
          <c:showBubbleSize val="0"/>
        </c:dLbls>
        <c:gapWidth val="219"/>
        <c:overlap val="-27"/>
        <c:axId val="798877256"/>
        <c:axId val="798891032"/>
      </c:barChart>
      <c:catAx>
        <c:axId val="798877256"/>
        <c:scaling>
          <c:orientation val="minMax"/>
        </c:scaling>
        <c:delete val="0"/>
        <c:axPos val="b"/>
        <c:numFmt formatCode="General" sourceLinked="1"/>
        <c:majorTickMark val="out"/>
        <c:minorTickMark val="none"/>
        <c:tickLblPos val="nextTo"/>
        <c:spPr>
          <a:noFill/>
          <a:ln w="2857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91032"/>
        <c:crosses val="autoZero"/>
        <c:auto val="1"/>
        <c:lblAlgn val="ctr"/>
        <c:lblOffset val="100"/>
        <c:noMultiLvlLbl val="0"/>
      </c:catAx>
      <c:valAx>
        <c:axId val="798891032"/>
        <c:scaling>
          <c:orientation val="minMax"/>
          <c:max val="150"/>
          <c:min val="0"/>
        </c:scaling>
        <c:delete val="0"/>
        <c:axPos val="l"/>
        <c:numFmt formatCode="0.0"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77256"/>
        <c:crosses val="autoZero"/>
        <c:crossBetween val="between"/>
        <c:majorUnit val="5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88648293963255"/>
          <c:y val="0.13983814523184601"/>
          <c:w val="0.85855796150481178"/>
          <c:h val="0.64685914260717414"/>
        </c:manualLayout>
      </c:layout>
      <c:barChart>
        <c:barDir val="col"/>
        <c:grouping val="clustered"/>
        <c:varyColors val="0"/>
        <c:ser>
          <c:idx val="0"/>
          <c:order val="0"/>
          <c:tx>
            <c:strRef>
              <c:f>'Figure S2_couleur'!$U$11</c:f>
              <c:strCache>
                <c:ptCount val="1"/>
                <c:pt idx="0">
                  <c:v>High risk</c:v>
                </c:pt>
              </c:strCache>
            </c:strRef>
          </c:tx>
          <c:spPr>
            <a:solidFill>
              <a:srgbClr val="E1471D"/>
            </a:solidFill>
            <a:ln>
              <a:solidFill>
                <a:srgbClr val="000000"/>
              </a:solidFill>
            </a:ln>
            <a:effectLst/>
          </c:spPr>
          <c:invertIfNegative val="0"/>
          <c:dLbls>
            <c:dLbl>
              <c:idx val="0"/>
              <c:layout>
                <c:manualLayout>
                  <c:x val="-1.6533331699191878E-17"/>
                  <c:y val="2.78841914638366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5EF-40FF-ACEA-E1500F1224E1}"/>
                </c:ext>
              </c:extLst>
            </c:dLbl>
            <c:dLbl>
              <c:idx val="1"/>
              <c:layout>
                <c:manualLayout>
                  <c:x val="-6.6133326796767512E-17"/>
                  <c:y val="2.23073531710692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EF-40FF-ACEA-E1500F1224E1}"/>
                </c:ext>
              </c:extLst>
            </c:dLbl>
            <c:dLbl>
              <c:idx val="2"/>
              <c:layout>
                <c:manualLayout>
                  <c:x val="-6.6133326796767512E-17"/>
                  <c:y val="1.673051487830194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EF-40FF-ACEA-E1500F1224E1}"/>
                </c:ext>
              </c:extLst>
            </c:dLbl>
            <c:dLbl>
              <c:idx val="3"/>
              <c:layout>
                <c:manualLayout>
                  <c:x val="-1.3226665359353502E-16"/>
                  <c:y val="1.67305148783019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EF-40FF-ACEA-E1500F1224E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S2_couleur'!$V$3:$Y$3</c:f>
              <c:strCache>
                <c:ptCount val="3"/>
                <c:pt idx="0">
                  <c:v>18-49 </c:v>
                </c:pt>
                <c:pt idx="1">
                  <c:v>50-64</c:v>
                </c:pt>
                <c:pt idx="2">
                  <c:v>≥65</c:v>
                </c:pt>
              </c:strCache>
            </c:strRef>
          </c:cat>
          <c:val>
            <c:numRef>
              <c:f>'Figure S2_couleur'!$V$11:$Y$11</c:f>
              <c:numCache>
                <c:formatCode>0.0</c:formatCode>
                <c:ptCount val="4"/>
                <c:pt idx="0">
                  <c:v>27.484434296345629</c:v>
                </c:pt>
                <c:pt idx="1">
                  <c:v>43.445587337372601</c:v>
                </c:pt>
                <c:pt idx="2">
                  <c:v>39.580894867488823</c:v>
                </c:pt>
              </c:numCache>
            </c:numRef>
          </c:val>
          <c:extLst>
            <c:ext xmlns:c16="http://schemas.microsoft.com/office/drawing/2014/chart" uri="{C3380CC4-5D6E-409C-BE32-E72D297353CC}">
              <c16:uniqueId val="{00000000-40C2-4F44-B6CF-FBDD5DDC1B9C}"/>
            </c:ext>
          </c:extLst>
        </c:ser>
        <c:ser>
          <c:idx val="1"/>
          <c:order val="1"/>
          <c:tx>
            <c:strRef>
              <c:f>'Figure S2_couleur'!$U$12</c:f>
              <c:strCache>
                <c:ptCount val="1"/>
                <c:pt idx="0">
                  <c:v>Moderate risk</c:v>
                </c:pt>
              </c:strCache>
            </c:strRef>
          </c:tx>
          <c:spPr>
            <a:solidFill>
              <a:srgbClr val="015873"/>
            </a:solidFill>
            <a:ln>
              <a:solidFill>
                <a:srgbClr val="000000"/>
              </a:solidFill>
            </a:ln>
            <a:effectLst/>
          </c:spPr>
          <c:invertIfNegative val="0"/>
          <c:dLbls>
            <c:dLbl>
              <c:idx val="0"/>
              <c:layout>
                <c:manualLayout>
                  <c:x val="-3.3066663398383756E-17"/>
                  <c:y val="1.67305148783019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5EF-40FF-ACEA-E1500F1224E1}"/>
                </c:ext>
              </c:extLst>
            </c:dLbl>
            <c:dLbl>
              <c:idx val="1"/>
              <c:layout>
                <c:manualLayout>
                  <c:x val="-6.6133326796767512E-17"/>
                  <c:y val="1.67305148783019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5EF-40FF-ACEA-E1500F1224E1}"/>
                </c:ext>
              </c:extLst>
            </c:dLbl>
            <c:dLbl>
              <c:idx val="2"/>
              <c:layout>
                <c:manualLayout>
                  <c:x val="2.1643884253506124E-2"/>
                  <c:y val="2.15301087790851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0C2-4F44-B6CF-FBDD5DDC1B9C}"/>
                </c:ext>
              </c:extLst>
            </c:dLbl>
            <c:dLbl>
              <c:idx val="3"/>
              <c:layout>
                <c:manualLayout>
                  <c:x val="0"/>
                  <c:y val="2.23073531710692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EF-40FF-ACEA-E1500F1224E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S2_couleur'!$V$3:$Y$3</c:f>
              <c:strCache>
                <c:ptCount val="3"/>
                <c:pt idx="0">
                  <c:v>18-49 </c:v>
                </c:pt>
                <c:pt idx="1">
                  <c:v>50-64</c:v>
                </c:pt>
                <c:pt idx="2">
                  <c:v>≥65</c:v>
                </c:pt>
              </c:strCache>
            </c:strRef>
          </c:cat>
          <c:val>
            <c:numRef>
              <c:f>'Figure S2_couleur'!$V$12:$Y$12</c:f>
              <c:numCache>
                <c:formatCode>0.0</c:formatCode>
                <c:ptCount val="4"/>
                <c:pt idx="0">
                  <c:v>15.44572892963274</c:v>
                </c:pt>
                <c:pt idx="1">
                  <c:v>28.935709963611902</c:v>
                </c:pt>
                <c:pt idx="2">
                  <c:v>40.270806583401423</c:v>
                </c:pt>
              </c:numCache>
            </c:numRef>
          </c:val>
          <c:extLst>
            <c:ext xmlns:c16="http://schemas.microsoft.com/office/drawing/2014/chart" uri="{C3380CC4-5D6E-409C-BE32-E72D297353CC}">
              <c16:uniqueId val="{00000002-40C2-4F44-B6CF-FBDD5DDC1B9C}"/>
            </c:ext>
          </c:extLst>
        </c:ser>
        <c:ser>
          <c:idx val="2"/>
          <c:order val="2"/>
          <c:tx>
            <c:strRef>
              <c:f>'Figure S2_couleur'!$U$13</c:f>
              <c:strCache>
                <c:ptCount val="1"/>
                <c:pt idx="0">
                  <c:v>Low risk</c:v>
                </c:pt>
              </c:strCache>
            </c:strRef>
          </c:tx>
          <c:spPr>
            <a:solidFill>
              <a:srgbClr val="00823B"/>
            </a:solidFill>
            <a:ln>
              <a:solidFill>
                <a:srgbClr val="000000"/>
              </a:solidFill>
            </a:ln>
            <a:effectLst/>
          </c:spPr>
          <c:invertIfNegative val="0"/>
          <c:dLbls>
            <c:dLbl>
              <c:idx val="0"/>
              <c:layout>
                <c:manualLayout>
                  <c:x val="-3.3066663398383756E-17"/>
                  <c:y val="1.115367658553464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5EF-40FF-ACEA-E1500F1224E1}"/>
                </c:ext>
              </c:extLst>
            </c:dLbl>
            <c:dLbl>
              <c:idx val="1"/>
              <c:layout>
                <c:manualLayout>
                  <c:x val="0"/>
                  <c:y val="1.67305148783019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5EF-40FF-ACEA-E1500F1224E1}"/>
                </c:ext>
              </c:extLst>
            </c:dLbl>
            <c:dLbl>
              <c:idx val="2"/>
              <c:layout>
                <c:manualLayout>
                  <c:x val="0"/>
                  <c:y val="2.23073531710692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EF-40FF-ACEA-E1500F1224E1}"/>
                </c:ext>
              </c:extLst>
            </c:dLbl>
            <c:dLbl>
              <c:idx val="3"/>
              <c:layout>
                <c:manualLayout>
                  <c:x val="0"/>
                  <c:y val="2.78841914638365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5EF-40FF-ACEA-E1500F1224E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S2_couleur'!$V$3:$Y$3</c:f>
              <c:strCache>
                <c:ptCount val="3"/>
                <c:pt idx="0">
                  <c:v>18-49 </c:v>
                </c:pt>
                <c:pt idx="1">
                  <c:v>50-64</c:v>
                </c:pt>
                <c:pt idx="2">
                  <c:v>≥65</c:v>
                </c:pt>
              </c:strCache>
            </c:strRef>
          </c:cat>
          <c:val>
            <c:numRef>
              <c:f>'Figure S2_couleur'!$V$13:$Y$13</c:f>
              <c:numCache>
                <c:formatCode>0.0</c:formatCode>
                <c:ptCount val="4"/>
                <c:pt idx="0">
                  <c:v>1.7358434310068607</c:v>
                </c:pt>
                <c:pt idx="1">
                  <c:v>4.2826710317147585</c:v>
                </c:pt>
                <c:pt idx="2">
                  <c:v>10.937681450733944</c:v>
                </c:pt>
              </c:numCache>
            </c:numRef>
          </c:val>
          <c:extLst>
            <c:ext xmlns:c16="http://schemas.microsoft.com/office/drawing/2014/chart" uri="{C3380CC4-5D6E-409C-BE32-E72D297353CC}">
              <c16:uniqueId val="{00000003-40C2-4F44-B6CF-FBDD5DDC1B9C}"/>
            </c:ext>
          </c:extLst>
        </c:ser>
        <c:dLbls>
          <c:dLblPos val="outEnd"/>
          <c:showLegendKey val="0"/>
          <c:showVal val="1"/>
          <c:showCatName val="0"/>
          <c:showSerName val="0"/>
          <c:showPercent val="0"/>
          <c:showBubbleSize val="0"/>
        </c:dLbls>
        <c:gapWidth val="219"/>
        <c:overlap val="-27"/>
        <c:axId val="798877256"/>
        <c:axId val="798891032"/>
      </c:barChart>
      <c:catAx>
        <c:axId val="798877256"/>
        <c:scaling>
          <c:orientation val="minMax"/>
        </c:scaling>
        <c:delete val="0"/>
        <c:axPos val="b"/>
        <c:numFmt formatCode="General" sourceLinked="1"/>
        <c:majorTickMark val="out"/>
        <c:minorTickMark val="none"/>
        <c:tickLblPos val="nextTo"/>
        <c:spPr>
          <a:noFill/>
          <a:ln w="2857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91032"/>
        <c:crosses val="autoZero"/>
        <c:auto val="1"/>
        <c:lblAlgn val="ctr"/>
        <c:lblOffset val="100"/>
        <c:noMultiLvlLbl val="0"/>
      </c:catAx>
      <c:valAx>
        <c:axId val="798891032"/>
        <c:scaling>
          <c:orientation val="minMax"/>
          <c:max val="60"/>
          <c:min val="0"/>
        </c:scaling>
        <c:delete val="0"/>
        <c:axPos val="l"/>
        <c:numFmt formatCode="0.0"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7725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88648293963255"/>
          <c:y val="0.13983814523184601"/>
          <c:w val="0.85855796150481178"/>
          <c:h val="0.64685914260717414"/>
        </c:manualLayout>
      </c:layout>
      <c:barChart>
        <c:barDir val="col"/>
        <c:grouping val="clustered"/>
        <c:varyColors val="0"/>
        <c:ser>
          <c:idx val="0"/>
          <c:order val="0"/>
          <c:tx>
            <c:strRef>
              <c:f>'Figure S2_couleur'!$U$11</c:f>
              <c:strCache>
                <c:ptCount val="1"/>
                <c:pt idx="0">
                  <c:v>High risk</c:v>
                </c:pt>
              </c:strCache>
            </c:strRef>
          </c:tx>
          <c:spPr>
            <a:solidFill>
              <a:srgbClr val="E1471D"/>
            </a:solidFill>
            <a:ln>
              <a:solidFill>
                <a:srgbClr val="000000"/>
              </a:solidFill>
            </a:ln>
            <a:effectLst/>
          </c:spPr>
          <c:invertIfNegative val="0"/>
          <c:dLbls>
            <c:dLbl>
              <c:idx val="0"/>
              <c:tx>
                <c:rich>
                  <a:bodyPr/>
                  <a:lstStyle/>
                  <a:p>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F34-47D8-842E-BF2E020D0F24}"/>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S2_couleur'!$AB$3:$AE$3</c:f>
              <c:strCache>
                <c:ptCount val="3"/>
                <c:pt idx="0">
                  <c:v>18-49</c:v>
                </c:pt>
                <c:pt idx="1">
                  <c:v>50-64</c:v>
                </c:pt>
                <c:pt idx="2">
                  <c:v>≥65</c:v>
                </c:pt>
              </c:strCache>
            </c:strRef>
          </c:cat>
          <c:val>
            <c:numRef>
              <c:f>'Figure S2_couleur'!$AB$11:$AE$11</c:f>
              <c:numCache>
                <c:formatCode>0.0</c:formatCode>
                <c:ptCount val="4"/>
                <c:pt idx="0" formatCode="General">
                  <c:v>0</c:v>
                </c:pt>
                <c:pt idx="1">
                  <c:v>5.0882219404130069</c:v>
                </c:pt>
                <c:pt idx="2">
                  <c:v>4.8062515196236424</c:v>
                </c:pt>
              </c:numCache>
            </c:numRef>
          </c:val>
          <c:extLst>
            <c:ext xmlns:c16="http://schemas.microsoft.com/office/drawing/2014/chart" uri="{C3380CC4-5D6E-409C-BE32-E72D297353CC}">
              <c16:uniqueId val="{00000001-9F34-47D8-842E-BF2E020D0F24}"/>
            </c:ext>
          </c:extLst>
        </c:ser>
        <c:ser>
          <c:idx val="1"/>
          <c:order val="1"/>
          <c:tx>
            <c:strRef>
              <c:f>'Figure S2_couleur'!$U$12</c:f>
              <c:strCache>
                <c:ptCount val="1"/>
                <c:pt idx="0">
                  <c:v>Moderate risk</c:v>
                </c:pt>
              </c:strCache>
            </c:strRef>
          </c:tx>
          <c:spPr>
            <a:solidFill>
              <a:srgbClr val="015873"/>
            </a:solidFill>
            <a:ln>
              <a:solidFill>
                <a:srgbClr val="000000"/>
              </a:solidFill>
            </a:ln>
            <a:effectLst/>
          </c:spPr>
          <c:invertIfNegative val="0"/>
          <c:dLbls>
            <c:dLbl>
              <c:idx val="0"/>
              <c:tx>
                <c:rich>
                  <a:bodyPr/>
                  <a:lstStyle/>
                  <a:p>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F34-47D8-842E-BF2E020D0F24}"/>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S2_couleur'!$AB$3:$AE$3</c:f>
              <c:strCache>
                <c:ptCount val="3"/>
                <c:pt idx="0">
                  <c:v>18-49</c:v>
                </c:pt>
                <c:pt idx="1">
                  <c:v>50-64</c:v>
                </c:pt>
                <c:pt idx="2">
                  <c:v>≥65</c:v>
                </c:pt>
              </c:strCache>
            </c:strRef>
          </c:cat>
          <c:val>
            <c:numRef>
              <c:f>'Figure S2_couleur'!$AB$12:$AE$12</c:f>
              <c:numCache>
                <c:formatCode>0.0</c:formatCode>
                <c:ptCount val="4"/>
                <c:pt idx="0" formatCode="General">
                  <c:v>0</c:v>
                </c:pt>
                <c:pt idx="1">
                  <c:v>3.7097064055912696</c:v>
                </c:pt>
                <c:pt idx="2">
                  <c:v>2.8816972102252829</c:v>
                </c:pt>
              </c:numCache>
            </c:numRef>
          </c:val>
          <c:extLst>
            <c:ext xmlns:c16="http://schemas.microsoft.com/office/drawing/2014/chart" uri="{C3380CC4-5D6E-409C-BE32-E72D297353CC}">
              <c16:uniqueId val="{00000003-9F34-47D8-842E-BF2E020D0F24}"/>
            </c:ext>
          </c:extLst>
        </c:ser>
        <c:ser>
          <c:idx val="2"/>
          <c:order val="2"/>
          <c:tx>
            <c:strRef>
              <c:f>'Figure S2_couleur'!$U$13</c:f>
              <c:strCache>
                <c:ptCount val="1"/>
                <c:pt idx="0">
                  <c:v>Low risk</c:v>
                </c:pt>
              </c:strCache>
            </c:strRef>
          </c:tx>
          <c:spPr>
            <a:solidFill>
              <a:srgbClr val="00823B"/>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S2_couleur'!$AB$3:$AE$3</c:f>
              <c:strCache>
                <c:ptCount val="3"/>
                <c:pt idx="0">
                  <c:v>18-49</c:v>
                </c:pt>
                <c:pt idx="1">
                  <c:v>50-64</c:v>
                </c:pt>
                <c:pt idx="2">
                  <c:v>≥65</c:v>
                </c:pt>
              </c:strCache>
            </c:strRef>
          </c:cat>
          <c:val>
            <c:numRef>
              <c:f>'Figure S2_couleur'!$AB$13:$AE$13</c:f>
              <c:numCache>
                <c:formatCode>0.0</c:formatCode>
                <c:ptCount val="4"/>
                <c:pt idx="0">
                  <c:v>0.45163347186830088</c:v>
                </c:pt>
                <c:pt idx="1">
                  <c:v>0.93902827949483436</c:v>
                </c:pt>
                <c:pt idx="2">
                  <c:v>1.3889119302519293</c:v>
                </c:pt>
              </c:numCache>
            </c:numRef>
          </c:val>
          <c:extLst>
            <c:ext xmlns:c16="http://schemas.microsoft.com/office/drawing/2014/chart" uri="{C3380CC4-5D6E-409C-BE32-E72D297353CC}">
              <c16:uniqueId val="{00000004-9F34-47D8-842E-BF2E020D0F24}"/>
            </c:ext>
          </c:extLst>
        </c:ser>
        <c:dLbls>
          <c:dLblPos val="outEnd"/>
          <c:showLegendKey val="0"/>
          <c:showVal val="1"/>
          <c:showCatName val="0"/>
          <c:showSerName val="0"/>
          <c:showPercent val="0"/>
          <c:showBubbleSize val="0"/>
        </c:dLbls>
        <c:gapWidth val="219"/>
        <c:overlap val="-27"/>
        <c:axId val="798877256"/>
        <c:axId val="798891032"/>
      </c:barChart>
      <c:catAx>
        <c:axId val="798877256"/>
        <c:scaling>
          <c:orientation val="minMax"/>
        </c:scaling>
        <c:delete val="0"/>
        <c:axPos val="b"/>
        <c:numFmt formatCode="General" sourceLinked="1"/>
        <c:majorTickMark val="out"/>
        <c:minorTickMark val="none"/>
        <c:tickLblPos val="nextTo"/>
        <c:spPr>
          <a:noFill/>
          <a:ln w="2857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91032"/>
        <c:crosses val="autoZero"/>
        <c:auto val="1"/>
        <c:lblAlgn val="ctr"/>
        <c:lblOffset val="100"/>
        <c:noMultiLvlLbl val="0"/>
      </c:catAx>
      <c:valAx>
        <c:axId val="798891032"/>
        <c:scaling>
          <c:orientation val="minMax"/>
          <c:max val="6"/>
          <c:min val="0"/>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8877256"/>
        <c:crosses val="autoZero"/>
        <c:crossBetween val="between"/>
        <c:maj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chemeClr val="tx1"/>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955357829819464"/>
          <c:y val="1.7689989707773388E-2"/>
          <c:w val="0.71358995884576648"/>
          <c:h val="0.84747962413553468"/>
        </c:manualLayout>
      </c:layout>
      <c:lineChart>
        <c:grouping val="standard"/>
        <c:varyColors val="0"/>
        <c:ser>
          <c:idx val="0"/>
          <c:order val="0"/>
          <c:tx>
            <c:strRef>
              <c:f>'at risk'!$A$5</c:f>
              <c:strCache>
                <c:ptCount val="1"/>
                <c:pt idx="0">
                  <c:v>Sans FDR</c:v>
                </c:pt>
              </c:strCache>
            </c:strRef>
          </c:tx>
          <c:spPr>
            <a:ln w="28575" cap="rnd">
              <a:solidFill>
                <a:sysClr val="windowText" lastClr="000000"/>
              </a:solidFill>
              <a:round/>
            </a:ln>
            <a:effectLst/>
          </c:spPr>
          <c:marker>
            <c:symbol val="circle"/>
            <c:size val="5"/>
            <c:spPr>
              <a:solidFill>
                <a:schemeClr val="tx1"/>
              </a:solidFill>
              <a:ln w="28575">
                <a:solidFill>
                  <a:sysClr val="windowText" lastClr="000000"/>
                </a:solidFill>
              </a:ln>
              <a:effectLst/>
            </c:spPr>
          </c:marker>
          <c:cat>
            <c:strRef>
              <c:f>'at risk'!$B$3:$D$4</c:f>
              <c:strCache>
                <c:ptCount val="3"/>
                <c:pt idx="0">
                  <c:v>18-49 ans</c:v>
                </c:pt>
                <c:pt idx="1">
                  <c:v>50-64 ans</c:v>
                </c:pt>
                <c:pt idx="2">
                  <c:v>65 ans et plus</c:v>
                </c:pt>
              </c:strCache>
            </c:strRef>
          </c:cat>
          <c:val>
            <c:numRef>
              <c:f>'at risk'!$B$5:$D$5</c:f>
              <c:numCache>
                <c:formatCode>#,##0</c:formatCode>
                <c:ptCount val="3"/>
                <c:pt idx="0" formatCode="#\ ##0\ _€">
                  <c:v>114.2</c:v>
                </c:pt>
                <c:pt idx="1">
                  <c:v>191.9</c:v>
                </c:pt>
                <c:pt idx="2" formatCode="#\ ##0\ _€">
                  <c:v>442.2</c:v>
                </c:pt>
              </c:numCache>
            </c:numRef>
          </c:val>
          <c:smooth val="0"/>
          <c:extLst>
            <c:ext xmlns:c16="http://schemas.microsoft.com/office/drawing/2014/chart" uri="{C3380CC4-5D6E-409C-BE32-E72D297353CC}">
              <c16:uniqueId val="{00000000-C551-490B-B556-83555DC1BCED}"/>
            </c:ext>
          </c:extLst>
        </c:ser>
        <c:ser>
          <c:idx val="1"/>
          <c:order val="1"/>
          <c:tx>
            <c:strRef>
              <c:f>'at risk'!$A$6</c:f>
              <c:strCache>
                <c:ptCount val="1"/>
                <c:pt idx="0">
                  <c:v>Insuf. Cardiaque</c:v>
                </c:pt>
              </c:strCache>
            </c:strRef>
          </c:tx>
          <c:spPr>
            <a:ln w="28575" cap="rnd">
              <a:solidFill>
                <a:srgbClr val="015873"/>
              </a:solidFill>
              <a:round/>
            </a:ln>
            <a:effectLst/>
          </c:spPr>
          <c:marker>
            <c:symbol val="circle"/>
            <c:size val="5"/>
            <c:spPr>
              <a:solidFill>
                <a:srgbClr val="015873"/>
              </a:solidFill>
              <a:ln w="28575">
                <a:solidFill>
                  <a:srgbClr val="015873"/>
                </a:solidFill>
              </a:ln>
              <a:effectLst/>
            </c:spPr>
          </c:marker>
          <c:cat>
            <c:strRef>
              <c:f>'at risk'!$B$3:$D$4</c:f>
              <c:strCache>
                <c:ptCount val="3"/>
                <c:pt idx="0">
                  <c:v>18-49 ans</c:v>
                </c:pt>
                <c:pt idx="1">
                  <c:v>50-64 ans</c:v>
                </c:pt>
                <c:pt idx="2">
                  <c:v>65 ans et plus</c:v>
                </c:pt>
              </c:strCache>
            </c:strRef>
          </c:cat>
          <c:val>
            <c:numRef>
              <c:f>'at risk'!$B$6:$D$6</c:f>
              <c:numCache>
                <c:formatCode>#\ ##0\ _€</c:formatCode>
                <c:ptCount val="3"/>
                <c:pt idx="0">
                  <c:v>419</c:v>
                </c:pt>
                <c:pt idx="1">
                  <c:v>774.9</c:v>
                </c:pt>
                <c:pt idx="2">
                  <c:v>1664.9</c:v>
                </c:pt>
              </c:numCache>
            </c:numRef>
          </c:val>
          <c:smooth val="0"/>
          <c:extLst>
            <c:ext xmlns:c16="http://schemas.microsoft.com/office/drawing/2014/chart" uri="{C3380CC4-5D6E-409C-BE32-E72D297353CC}">
              <c16:uniqueId val="{00000001-C551-490B-B556-83555DC1BCED}"/>
            </c:ext>
          </c:extLst>
        </c:ser>
        <c:ser>
          <c:idx val="2"/>
          <c:order val="2"/>
          <c:tx>
            <c:strRef>
              <c:f>'at risk'!$A$7</c:f>
              <c:strCache>
                <c:ptCount val="1"/>
                <c:pt idx="0">
                  <c:v>Insuf. respiratoires</c:v>
                </c:pt>
              </c:strCache>
            </c:strRef>
          </c:tx>
          <c:spPr>
            <a:ln w="28575" cap="rnd">
              <a:solidFill>
                <a:srgbClr val="E1471D"/>
              </a:solidFill>
              <a:round/>
            </a:ln>
            <a:effectLst/>
          </c:spPr>
          <c:marker>
            <c:symbol val="circle"/>
            <c:size val="5"/>
            <c:spPr>
              <a:solidFill>
                <a:srgbClr val="E1471D"/>
              </a:solidFill>
              <a:ln w="28575">
                <a:solidFill>
                  <a:srgbClr val="E1471D"/>
                </a:solidFill>
              </a:ln>
              <a:effectLst/>
            </c:spPr>
          </c:marker>
          <c:cat>
            <c:strRef>
              <c:f>'at risk'!$B$3:$D$4</c:f>
              <c:strCache>
                <c:ptCount val="3"/>
                <c:pt idx="0">
                  <c:v>18-49 ans</c:v>
                </c:pt>
                <c:pt idx="1">
                  <c:v>50-64 ans</c:v>
                </c:pt>
                <c:pt idx="2">
                  <c:v>65 ans et plus</c:v>
                </c:pt>
              </c:strCache>
            </c:strRef>
          </c:cat>
          <c:val>
            <c:numRef>
              <c:f>'at risk'!$B$7:$D$7</c:f>
              <c:numCache>
                <c:formatCode>#\ ##0\ _€</c:formatCode>
                <c:ptCount val="3"/>
                <c:pt idx="0">
                  <c:v>642.5</c:v>
                </c:pt>
                <c:pt idx="1">
                  <c:v>1448.8</c:v>
                </c:pt>
                <c:pt idx="2">
                  <c:v>2737.8</c:v>
                </c:pt>
              </c:numCache>
            </c:numRef>
          </c:val>
          <c:smooth val="0"/>
          <c:extLst>
            <c:ext xmlns:c16="http://schemas.microsoft.com/office/drawing/2014/chart" uri="{C3380CC4-5D6E-409C-BE32-E72D297353CC}">
              <c16:uniqueId val="{00000002-C551-490B-B556-83555DC1BCED}"/>
            </c:ext>
          </c:extLst>
        </c:ser>
        <c:ser>
          <c:idx val="3"/>
          <c:order val="3"/>
          <c:tx>
            <c:strRef>
              <c:f>'at risk'!$A$8</c:f>
              <c:strCache>
                <c:ptCount val="1"/>
                <c:pt idx="0">
                  <c:v>Asthme</c:v>
                </c:pt>
              </c:strCache>
            </c:strRef>
          </c:tx>
          <c:spPr>
            <a:ln w="28575" cap="rnd">
              <a:solidFill>
                <a:srgbClr val="00823B"/>
              </a:solidFill>
              <a:round/>
            </a:ln>
            <a:effectLst/>
          </c:spPr>
          <c:marker>
            <c:symbol val="circle"/>
            <c:size val="5"/>
            <c:spPr>
              <a:solidFill>
                <a:srgbClr val="00823B"/>
              </a:solidFill>
              <a:ln w="28575">
                <a:solidFill>
                  <a:srgbClr val="00823B"/>
                </a:solidFill>
              </a:ln>
              <a:effectLst/>
            </c:spPr>
          </c:marker>
          <c:cat>
            <c:strRef>
              <c:f>'at risk'!$B$3:$D$4</c:f>
              <c:strCache>
                <c:ptCount val="3"/>
                <c:pt idx="0">
                  <c:v>18-49 ans</c:v>
                </c:pt>
                <c:pt idx="1">
                  <c:v>50-64 ans</c:v>
                </c:pt>
                <c:pt idx="2">
                  <c:v>65 ans et plus</c:v>
                </c:pt>
              </c:strCache>
            </c:strRef>
          </c:cat>
          <c:val>
            <c:numRef>
              <c:f>'at risk'!$B$8:$D$8</c:f>
              <c:numCache>
                <c:formatCode>#\ ##0\ _€</c:formatCode>
                <c:ptCount val="3"/>
                <c:pt idx="0">
                  <c:v>324.8</c:v>
                </c:pt>
                <c:pt idx="1">
                  <c:v>795.8</c:v>
                </c:pt>
                <c:pt idx="2">
                  <c:v>1854.3</c:v>
                </c:pt>
              </c:numCache>
            </c:numRef>
          </c:val>
          <c:smooth val="0"/>
          <c:extLst>
            <c:ext xmlns:c16="http://schemas.microsoft.com/office/drawing/2014/chart" uri="{C3380CC4-5D6E-409C-BE32-E72D297353CC}">
              <c16:uniqueId val="{00000003-C551-490B-B556-83555DC1BCED}"/>
            </c:ext>
          </c:extLst>
        </c:ser>
        <c:ser>
          <c:idx val="4"/>
          <c:order val="4"/>
          <c:tx>
            <c:strRef>
              <c:f>'at risk'!$A$9</c:f>
              <c:strCache>
                <c:ptCount val="1"/>
                <c:pt idx="0">
                  <c:v>Diabete</c:v>
                </c:pt>
              </c:strCache>
            </c:strRef>
          </c:tx>
          <c:spPr>
            <a:ln w="28575" cap="rnd">
              <a:solidFill>
                <a:srgbClr val="682E74"/>
              </a:solidFill>
              <a:round/>
            </a:ln>
            <a:effectLst/>
          </c:spPr>
          <c:marker>
            <c:symbol val="circle"/>
            <c:size val="5"/>
            <c:spPr>
              <a:solidFill>
                <a:srgbClr val="682E74"/>
              </a:solidFill>
              <a:ln w="28575">
                <a:solidFill>
                  <a:srgbClr val="682E74"/>
                </a:solidFill>
              </a:ln>
              <a:effectLst/>
            </c:spPr>
          </c:marker>
          <c:cat>
            <c:strRef>
              <c:f>'at risk'!$B$3:$D$4</c:f>
              <c:strCache>
                <c:ptCount val="3"/>
                <c:pt idx="0">
                  <c:v>18-49 ans</c:v>
                </c:pt>
                <c:pt idx="1">
                  <c:v>50-64 ans</c:v>
                </c:pt>
                <c:pt idx="2">
                  <c:v>65 ans et plus</c:v>
                </c:pt>
              </c:strCache>
            </c:strRef>
          </c:cat>
          <c:val>
            <c:numRef>
              <c:f>'at risk'!$B$9:$D$9</c:f>
              <c:numCache>
                <c:formatCode>#\ ##0\ _€</c:formatCode>
                <c:ptCount val="3"/>
                <c:pt idx="0">
                  <c:v>330.2</c:v>
                </c:pt>
                <c:pt idx="1">
                  <c:v>575.20000000000005</c:v>
                </c:pt>
                <c:pt idx="2">
                  <c:v>1180.0999999999999</c:v>
                </c:pt>
              </c:numCache>
            </c:numRef>
          </c:val>
          <c:smooth val="0"/>
          <c:extLst>
            <c:ext xmlns:c16="http://schemas.microsoft.com/office/drawing/2014/chart" uri="{C3380CC4-5D6E-409C-BE32-E72D297353CC}">
              <c16:uniqueId val="{00000004-C551-490B-B556-83555DC1BCED}"/>
            </c:ext>
          </c:extLst>
        </c:ser>
        <c:ser>
          <c:idx val="5"/>
          <c:order val="5"/>
          <c:tx>
            <c:strRef>
              <c:f>'at risk'!$A$10</c:f>
              <c:strCache>
                <c:ptCount val="1"/>
                <c:pt idx="0">
                  <c:v>Insuf. rénale chronique</c:v>
                </c:pt>
              </c:strCache>
            </c:strRef>
          </c:tx>
          <c:spPr>
            <a:ln w="28575" cap="rnd">
              <a:solidFill>
                <a:srgbClr val="FDB338"/>
              </a:solidFill>
              <a:round/>
            </a:ln>
            <a:effectLst/>
          </c:spPr>
          <c:marker>
            <c:symbol val="circle"/>
            <c:size val="5"/>
            <c:spPr>
              <a:solidFill>
                <a:srgbClr val="FDB338"/>
              </a:solidFill>
              <a:ln w="28575">
                <a:solidFill>
                  <a:srgbClr val="FDB338"/>
                </a:solidFill>
              </a:ln>
              <a:effectLst/>
            </c:spPr>
          </c:marker>
          <c:cat>
            <c:strRef>
              <c:f>'at risk'!$B$3:$D$4</c:f>
              <c:strCache>
                <c:ptCount val="3"/>
                <c:pt idx="0">
                  <c:v>18-49 ans</c:v>
                </c:pt>
                <c:pt idx="1">
                  <c:v>50-64 ans</c:v>
                </c:pt>
                <c:pt idx="2">
                  <c:v>65 ans et plus</c:v>
                </c:pt>
              </c:strCache>
            </c:strRef>
          </c:cat>
          <c:val>
            <c:numRef>
              <c:f>'at risk'!$B$10:$D$10</c:f>
              <c:numCache>
                <c:formatCode>#\ ##0\ _€</c:formatCode>
                <c:ptCount val="3"/>
                <c:pt idx="0">
                  <c:v>1691.5</c:v>
                </c:pt>
                <c:pt idx="1">
                  <c:v>2597.1999999999998</c:v>
                </c:pt>
                <c:pt idx="2">
                  <c:v>3188.1</c:v>
                </c:pt>
              </c:numCache>
            </c:numRef>
          </c:val>
          <c:smooth val="0"/>
          <c:extLst>
            <c:ext xmlns:c16="http://schemas.microsoft.com/office/drawing/2014/chart" uri="{C3380CC4-5D6E-409C-BE32-E72D297353CC}">
              <c16:uniqueId val="{00000005-C551-490B-B556-83555DC1BCED}"/>
            </c:ext>
          </c:extLst>
        </c:ser>
        <c:ser>
          <c:idx val="6"/>
          <c:order val="6"/>
          <c:tx>
            <c:strRef>
              <c:f>'at risk'!$A$11</c:f>
              <c:strCache>
                <c:ptCount val="1"/>
                <c:pt idx="0">
                  <c:v>Insuf. hépatique</c:v>
                </c:pt>
              </c:strCache>
            </c:strRef>
          </c:tx>
          <c:spPr>
            <a:ln w="28575" cap="rnd">
              <a:solidFill>
                <a:srgbClr val="4DA1BB"/>
              </a:solidFill>
              <a:round/>
            </a:ln>
            <a:effectLst/>
          </c:spPr>
          <c:marker>
            <c:symbol val="circle"/>
            <c:size val="5"/>
            <c:spPr>
              <a:solidFill>
                <a:srgbClr val="4DA1BB"/>
              </a:solidFill>
              <a:ln w="28575">
                <a:solidFill>
                  <a:srgbClr val="4DA1BB"/>
                </a:solidFill>
              </a:ln>
              <a:effectLst/>
            </c:spPr>
          </c:marker>
          <c:cat>
            <c:strRef>
              <c:f>'at risk'!$B$3:$D$4</c:f>
              <c:strCache>
                <c:ptCount val="3"/>
                <c:pt idx="0">
                  <c:v>18-49 ans</c:v>
                </c:pt>
                <c:pt idx="1">
                  <c:v>50-64 ans</c:v>
                </c:pt>
                <c:pt idx="2">
                  <c:v>65 ans et plus</c:v>
                </c:pt>
              </c:strCache>
            </c:strRef>
          </c:cat>
          <c:val>
            <c:numRef>
              <c:f>'at risk'!$B$11:$D$11</c:f>
              <c:numCache>
                <c:formatCode>#\ ##0\ _€</c:formatCode>
                <c:ptCount val="3"/>
                <c:pt idx="0">
                  <c:v>364.7</c:v>
                </c:pt>
                <c:pt idx="1">
                  <c:v>795.4</c:v>
                </c:pt>
                <c:pt idx="2">
                  <c:v>1417</c:v>
                </c:pt>
              </c:numCache>
            </c:numRef>
          </c:val>
          <c:smooth val="0"/>
          <c:extLst>
            <c:ext xmlns:c16="http://schemas.microsoft.com/office/drawing/2014/chart" uri="{C3380CC4-5D6E-409C-BE32-E72D297353CC}">
              <c16:uniqueId val="{00000006-C551-490B-B556-83555DC1BCED}"/>
            </c:ext>
          </c:extLst>
        </c:ser>
        <c:dLbls>
          <c:showLegendKey val="0"/>
          <c:showVal val="0"/>
          <c:showCatName val="0"/>
          <c:showSerName val="0"/>
          <c:showPercent val="0"/>
          <c:showBubbleSize val="0"/>
        </c:dLbls>
        <c:marker val="1"/>
        <c:smooth val="0"/>
        <c:axId val="258276271"/>
        <c:axId val="255484543"/>
      </c:lineChart>
      <c:catAx>
        <c:axId val="258276271"/>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55484543"/>
        <c:crosses val="autoZero"/>
        <c:auto val="1"/>
        <c:lblAlgn val="ctr"/>
        <c:lblOffset val="100"/>
        <c:noMultiLvlLbl val="0"/>
      </c:catAx>
      <c:valAx>
        <c:axId val="255484543"/>
        <c:scaling>
          <c:orientation val="minMax"/>
        </c:scaling>
        <c:delete val="0"/>
        <c:axPos val="l"/>
        <c:numFmt formatCode="#\ ##0\ _€"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58276271"/>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'at risk'!$A$29</c:f>
              <c:strCache>
                <c:ptCount val="1"/>
                <c:pt idx="0">
                  <c:v>Sans FDR</c:v>
                </c:pt>
              </c:strCache>
            </c:strRef>
          </c:tx>
          <c:spPr>
            <a:ln w="28575" cap="rnd">
              <a:solidFill>
                <a:sysClr val="windowText" lastClr="000000"/>
              </a:solidFill>
              <a:round/>
            </a:ln>
            <a:effectLst/>
          </c:spPr>
          <c:marker>
            <c:symbol val="circle"/>
            <c:size val="5"/>
            <c:spPr>
              <a:solidFill>
                <a:schemeClr val="tx1"/>
              </a:solidFill>
              <a:ln w="28575">
                <a:solidFill>
                  <a:sysClr val="windowText" lastClr="000000"/>
                </a:solidFill>
              </a:ln>
              <a:effectLst/>
            </c:spPr>
          </c:marker>
          <c:cat>
            <c:strRef>
              <c:f>'at risk'!$B$28:$D$28</c:f>
              <c:strCache>
                <c:ptCount val="3"/>
                <c:pt idx="0">
                  <c:v>18-49 ans</c:v>
                </c:pt>
                <c:pt idx="1">
                  <c:v>50-64 ans</c:v>
                </c:pt>
                <c:pt idx="2">
                  <c:v>65 ans et plus</c:v>
                </c:pt>
              </c:strCache>
            </c:strRef>
          </c:cat>
          <c:val>
            <c:numRef>
              <c:f>'at risk'!$B$29:$D$29</c:f>
              <c:numCache>
                <c:formatCode>General</c:formatCode>
                <c:ptCount val="3"/>
                <c:pt idx="0">
                  <c:v>1.3</c:v>
                </c:pt>
                <c:pt idx="1">
                  <c:v>4.0999999999999996</c:v>
                </c:pt>
                <c:pt idx="2">
                  <c:v>9.8000000000000007</c:v>
                </c:pt>
              </c:numCache>
            </c:numRef>
          </c:val>
          <c:smooth val="0"/>
          <c:extLst>
            <c:ext xmlns:c16="http://schemas.microsoft.com/office/drawing/2014/chart" uri="{C3380CC4-5D6E-409C-BE32-E72D297353CC}">
              <c16:uniqueId val="{00000000-4C12-4F6C-9A39-E3DF909C8C9C}"/>
            </c:ext>
          </c:extLst>
        </c:ser>
        <c:ser>
          <c:idx val="1"/>
          <c:order val="1"/>
          <c:tx>
            <c:strRef>
              <c:f>'at risk'!$A$30</c:f>
              <c:strCache>
                <c:ptCount val="1"/>
                <c:pt idx="0">
                  <c:v>Insuf. Cardiaque</c:v>
                </c:pt>
              </c:strCache>
            </c:strRef>
          </c:tx>
          <c:spPr>
            <a:ln w="28575" cap="rnd">
              <a:solidFill>
                <a:srgbClr val="015873"/>
              </a:solidFill>
              <a:round/>
            </a:ln>
            <a:effectLst/>
          </c:spPr>
          <c:marker>
            <c:symbol val="circle"/>
            <c:size val="5"/>
            <c:spPr>
              <a:solidFill>
                <a:srgbClr val="015873"/>
              </a:solidFill>
              <a:ln w="28575">
                <a:solidFill>
                  <a:srgbClr val="015873"/>
                </a:solidFill>
              </a:ln>
              <a:effectLst/>
            </c:spPr>
          </c:marker>
          <c:cat>
            <c:strRef>
              <c:f>'at risk'!$B$28:$D$28</c:f>
              <c:strCache>
                <c:ptCount val="3"/>
                <c:pt idx="0">
                  <c:v>18-49 ans</c:v>
                </c:pt>
                <c:pt idx="1">
                  <c:v>50-64 ans</c:v>
                </c:pt>
                <c:pt idx="2">
                  <c:v>65 ans et plus</c:v>
                </c:pt>
              </c:strCache>
            </c:strRef>
          </c:cat>
          <c:val>
            <c:numRef>
              <c:f>'at risk'!$B$30:$D$30</c:f>
              <c:numCache>
                <c:formatCode>General</c:formatCode>
                <c:ptCount val="3"/>
                <c:pt idx="0">
                  <c:v>12.8</c:v>
                </c:pt>
                <c:pt idx="1">
                  <c:v>23.9</c:v>
                </c:pt>
                <c:pt idx="2">
                  <c:v>41.1</c:v>
                </c:pt>
              </c:numCache>
            </c:numRef>
          </c:val>
          <c:smooth val="0"/>
          <c:extLst>
            <c:ext xmlns:c16="http://schemas.microsoft.com/office/drawing/2014/chart" uri="{C3380CC4-5D6E-409C-BE32-E72D297353CC}">
              <c16:uniqueId val="{00000001-4C12-4F6C-9A39-E3DF909C8C9C}"/>
            </c:ext>
          </c:extLst>
        </c:ser>
        <c:ser>
          <c:idx val="2"/>
          <c:order val="2"/>
          <c:tx>
            <c:strRef>
              <c:f>'at risk'!$A$31</c:f>
              <c:strCache>
                <c:ptCount val="1"/>
                <c:pt idx="0">
                  <c:v>Insuf. respiratoires</c:v>
                </c:pt>
              </c:strCache>
            </c:strRef>
          </c:tx>
          <c:spPr>
            <a:ln w="28575" cap="rnd">
              <a:solidFill>
                <a:srgbClr val="E1471D"/>
              </a:solidFill>
              <a:round/>
            </a:ln>
            <a:effectLst/>
          </c:spPr>
          <c:marker>
            <c:symbol val="circle"/>
            <c:size val="5"/>
            <c:spPr>
              <a:solidFill>
                <a:srgbClr val="E1471D"/>
              </a:solidFill>
              <a:ln w="28575">
                <a:solidFill>
                  <a:srgbClr val="E1471D"/>
                </a:solidFill>
              </a:ln>
              <a:effectLst/>
            </c:spPr>
          </c:marker>
          <c:cat>
            <c:strRef>
              <c:f>'at risk'!$B$28:$D$28</c:f>
              <c:strCache>
                <c:ptCount val="3"/>
                <c:pt idx="0">
                  <c:v>18-49 ans</c:v>
                </c:pt>
                <c:pt idx="1">
                  <c:v>50-64 ans</c:v>
                </c:pt>
                <c:pt idx="2">
                  <c:v>65 ans et plus</c:v>
                </c:pt>
              </c:strCache>
            </c:strRef>
          </c:cat>
          <c:val>
            <c:numRef>
              <c:f>'at risk'!$B$31:$D$31</c:f>
              <c:numCache>
                <c:formatCode>General</c:formatCode>
                <c:ptCount val="3"/>
                <c:pt idx="0">
                  <c:v>14.2</c:v>
                </c:pt>
                <c:pt idx="1">
                  <c:v>43.3</c:v>
                </c:pt>
                <c:pt idx="2">
                  <c:v>70</c:v>
                </c:pt>
              </c:numCache>
            </c:numRef>
          </c:val>
          <c:smooth val="0"/>
          <c:extLst>
            <c:ext xmlns:c16="http://schemas.microsoft.com/office/drawing/2014/chart" uri="{C3380CC4-5D6E-409C-BE32-E72D297353CC}">
              <c16:uniqueId val="{00000002-4C12-4F6C-9A39-E3DF909C8C9C}"/>
            </c:ext>
          </c:extLst>
        </c:ser>
        <c:ser>
          <c:idx val="3"/>
          <c:order val="3"/>
          <c:tx>
            <c:strRef>
              <c:f>'at risk'!$A$32</c:f>
              <c:strCache>
                <c:ptCount val="1"/>
                <c:pt idx="0">
                  <c:v>Asthme</c:v>
                </c:pt>
              </c:strCache>
            </c:strRef>
          </c:tx>
          <c:spPr>
            <a:ln w="28575" cap="rnd">
              <a:solidFill>
                <a:srgbClr val="00823B"/>
              </a:solidFill>
              <a:round/>
            </a:ln>
            <a:effectLst/>
          </c:spPr>
          <c:marker>
            <c:symbol val="circle"/>
            <c:size val="5"/>
            <c:spPr>
              <a:solidFill>
                <a:srgbClr val="00823B"/>
              </a:solidFill>
              <a:ln w="28575">
                <a:solidFill>
                  <a:srgbClr val="00823B"/>
                </a:solidFill>
              </a:ln>
              <a:effectLst/>
            </c:spPr>
          </c:marker>
          <c:cat>
            <c:strRef>
              <c:f>'at risk'!$B$28:$D$28</c:f>
              <c:strCache>
                <c:ptCount val="3"/>
                <c:pt idx="0">
                  <c:v>18-49 ans</c:v>
                </c:pt>
                <c:pt idx="1">
                  <c:v>50-64 ans</c:v>
                </c:pt>
                <c:pt idx="2">
                  <c:v>65 ans et plus</c:v>
                </c:pt>
              </c:strCache>
            </c:strRef>
          </c:cat>
          <c:val>
            <c:numRef>
              <c:f>'at risk'!$B$32:$D$32</c:f>
              <c:numCache>
                <c:formatCode>General</c:formatCode>
                <c:ptCount val="3"/>
                <c:pt idx="0">
                  <c:v>5</c:v>
                </c:pt>
                <c:pt idx="1">
                  <c:v>21.6</c:v>
                </c:pt>
                <c:pt idx="2">
                  <c:v>41.8</c:v>
                </c:pt>
              </c:numCache>
            </c:numRef>
          </c:val>
          <c:smooth val="0"/>
          <c:extLst>
            <c:ext xmlns:c16="http://schemas.microsoft.com/office/drawing/2014/chart" uri="{C3380CC4-5D6E-409C-BE32-E72D297353CC}">
              <c16:uniqueId val="{00000003-4C12-4F6C-9A39-E3DF909C8C9C}"/>
            </c:ext>
          </c:extLst>
        </c:ser>
        <c:ser>
          <c:idx val="4"/>
          <c:order val="4"/>
          <c:tx>
            <c:strRef>
              <c:f>'at risk'!$A$33</c:f>
              <c:strCache>
                <c:ptCount val="1"/>
                <c:pt idx="0">
                  <c:v>Diabete</c:v>
                </c:pt>
              </c:strCache>
            </c:strRef>
          </c:tx>
          <c:spPr>
            <a:ln w="28575" cap="rnd">
              <a:solidFill>
                <a:srgbClr val="682E74"/>
              </a:solidFill>
              <a:round/>
            </a:ln>
            <a:effectLst/>
          </c:spPr>
          <c:marker>
            <c:symbol val="circle"/>
            <c:size val="5"/>
            <c:spPr>
              <a:solidFill>
                <a:srgbClr val="682E74"/>
              </a:solidFill>
              <a:ln w="28575">
                <a:solidFill>
                  <a:srgbClr val="682E74"/>
                </a:solidFill>
              </a:ln>
              <a:effectLst/>
            </c:spPr>
          </c:marker>
          <c:cat>
            <c:strRef>
              <c:f>'at risk'!$B$28:$D$28</c:f>
              <c:strCache>
                <c:ptCount val="3"/>
                <c:pt idx="0">
                  <c:v>18-49 ans</c:v>
                </c:pt>
                <c:pt idx="1">
                  <c:v>50-64 ans</c:v>
                </c:pt>
                <c:pt idx="2">
                  <c:v>65 ans et plus</c:v>
                </c:pt>
              </c:strCache>
            </c:strRef>
          </c:cat>
          <c:val>
            <c:numRef>
              <c:f>'at risk'!$B$33:$D$33</c:f>
              <c:numCache>
                <c:formatCode>General</c:formatCode>
                <c:ptCount val="3"/>
                <c:pt idx="0">
                  <c:v>7.7</c:v>
                </c:pt>
                <c:pt idx="1">
                  <c:v>18.8</c:v>
                </c:pt>
                <c:pt idx="2">
                  <c:v>30.6</c:v>
                </c:pt>
              </c:numCache>
            </c:numRef>
          </c:val>
          <c:smooth val="0"/>
          <c:extLst>
            <c:ext xmlns:c16="http://schemas.microsoft.com/office/drawing/2014/chart" uri="{C3380CC4-5D6E-409C-BE32-E72D297353CC}">
              <c16:uniqueId val="{00000004-4C12-4F6C-9A39-E3DF909C8C9C}"/>
            </c:ext>
          </c:extLst>
        </c:ser>
        <c:ser>
          <c:idx val="5"/>
          <c:order val="5"/>
          <c:tx>
            <c:strRef>
              <c:f>'at risk'!$A$34</c:f>
              <c:strCache>
                <c:ptCount val="1"/>
                <c:pt idx="0">
                  <c:v>Insuf. rénale chronique</c:v>
                </c:pt>
              </c:strCache>
            </c:strRef>
          </c:tx>
          <c:spPr>
            <a:ln w="28575" cap="rnd">
              <a:solidFill>
                <a:srgbClr val="FDB338"/>
              </a:solidFill>
              <a:round/>
            </a:ln>
            <a:effectLst/>
          </c:spPr>
          <c:marker>
            <c:symbol val="circle"/>
            <c:size val="5"/>
            <c:spPr>
              <a:solidFill>
                <a:srgbClr val="FDB338"/>
              </a:solidFill>
              <a:ln w="28575">
                <a:solidFill>
                  <a:srgbClr val="FDB338"/>
                </a:solidFill>
              </a:ln>
              <a:effectLst/>
            </c:spPr>
          </c:marker>
          <c:cat>
            <c:strRef>
              <c:f>'at risk'!$B$28:$D$28</c:f>
              <c:strCache>
                <c:ptCount val="3"/>
                <c:pt idx="0">
                  <c:v>18-49 ans</c:v>
                </c:pt>
                <c:pt idx="1">
                  <c:v>50-64 ans</c:v>
                </c:pt>
                <c:pt idx="2">
                  <c:v>65 ans et plus</c:v>
                </c:pt>
              </c:strCache>
            </c:strRef>
          </c:cat>
          <c:val>
            <c:numRef>
              <c:f>'at risk'!$B$34:$D$34</c:f>
              <c:numCache>
                <c:formatCode>General</c:formatCode>
                <c:ptCount val="3"/>
                <c:pt idx="0">
                  <c:v>64.400000000000006</c:v>
                </c:pt>
                <c:pt idx="1">
                  <c:v>102</c:v>
                </c:pt>
                <c:pt idx="2">
                  <c:v>82.5</c:v>
                </c:pt>
              </c:numCache>
            </c:numRef>
          </c:val>
          <c:smooth val="0"/>
          <c:extLst>
            <c:ext xmlns:c16="http://schemas.microsoft.com/office/drawing/2014/chart" uri="{C3380CC4-5D6E-409C-BE32-E72D297353CC}">
              <c16:uniqueId val="{00000005-4C12-4F6C-9A39-E3DF909C8C9C}"/>
            </c:ext>
          </c:extLst>
        </c:ser>
        <c:ser>
          <c:idx val="6"/>
          <c:order val="6"/>
          <c:tx>
            <c:strRef>
              <c:f>'at risk'!$A$35</c:f>
              <c:strCache>
                <c:ptCount val="1"/>
                <c:pt idx="0">
                  <c:v>Insuf. hépatique</c:v>
                </c:pt>
              </c:strCache>
            </c:strRef>
          </c:tx>
          <c:spPr>
            <a:ln w="28575" cap="rnd">
              <a:solidFill>
                <a:srgbClr val="4DA1BB"/>
              </a:solidFill>
              <a:round/>
            </a:ln>
            <a:effectLst/>
          </c:spPr>
          <c:marker>
            <c:symbol val="circle"/>
            <c:size val="5"/>
            <c:spPr>
              <a:solidFill>
                <a:srgbClr val="4DA1BB"/>
              </a:solidFill>
              <a:ln w="28575">
                <a:solidFill>
                  <a:srgbClr val="4DA1BB"/>
                </a:solidFill>
              </a:ln>
              <a:effectLst/>
            </c:spPr>
          </c:marker>
          <c:cat>
            <c:strRef>
              <c:f>'at risk'!$B$28:$D$28</c:f>
              <c:strCache>
                <c:ptCount val="3"/>
                <c:pt idx="0">
                  <c:v>18-49 ans</c:v>
                </c:pt>
                <c:pt idx="1">
                  <c:v>50-64 ans</c:v>
                </c:pt>
                <c:pt idx="2">
                  <c:v>65 ans et plus</c:v>
                </c:pt>
              </c:strCache>
            </c:strRef>
          </c:cat>
          <c:val>
            <c:numRef>
              <c:f>'at risk'!$B$35:$D$35</c:f>
              <c:numCache>
                <c:formatCode>General</c:formatCode>
                <c:ptCount val="3"/>
                <c:pt idx="0">
                  <c:v>15.3</c:v>
                </c:pt>
                <c:pt idx="1">
                  <c:v>31.7</c:v>
                </c:pt>
                <c:pt idx="2">
                  <c:v>41.9</c:v>
                </c:pt>
              </c:numCache>
            </c:numRef>
          </c:val>
          <c:smooth val="0"/>
          <c:extLst>
            <c:ext xmlns:c16="http://schemas.microsoft.com/office/drawing/2014/chart" uri="{C3380CC4-5D6E-409C-BE32-E72D297353CC}">
              <c16:uniqueId val="{00000006-4C12-4F6C-9A39-E3DF909C8C9C}"/>
            </c:ext>
          </c:extLst>
        </c:ser>
        <c:dLbls>
          <c:showLegendKey val="0"/>
          <c:showVal val="0"/>
          <c:showCatName val="0"/>
          <c:showSerName val="0"/>
          <c:showPercent val="0"/>
          <c:showBubbleSize val="0"/>
        </c:dLbls>
        <c:marker val="1"/>
        <c:smooth val="0"/>
        <c:axId val="217618495"/>
        <c:axId val="2080582191"/>
      </c:lineChart>
      <c:catAx>
        <c:axId val="217618495"/>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80582191"/>
        <c:crosses val="autoZero"/>
        <c:auto val="1"/>
        <c:lblAlgn val="ctr"/>
        <c:lblOffset val="100"/>
        <c:noMultiLvlLbl val="0"/>
      </c:catAx>
      <c:valAx>
        <c:axId val="2080582191"/>
        <c:scaling>
          <c:orientation val="minMax"/>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7618495"/>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'high risk'!$A$62</c:f>
              <c:strCache>
                <c:ptCount val="1"/>
                <c:pt idx="0">
                  <c:v>Sans FDR</c:v>
                </c:pt>
              </c:strCache>
            </c:strRef>
          </c:tx>
          <c:spPr>
            <a:ln w="28575" cap="rnd">
              <a:solidFill>
                <a:sysClr val="windowText" lastClr="000000"/>
              </a:solidFill>
              <a:round/>
            </a:ln>
            <a:effectLst/>
          </c:spPr>
          <c:marker>
            <c:symbol val="circle"/>
            <c:size val="5"/>
            <c:spPr>
              <a:solidFill>
                <a:schemeClr val="tx1"/>
              </a:solidFill>
              <a:ln w="28575">
                <a:solidFill>
                  <a:sysClr val="windowText" lastClr="000000"/>
                </a:solidFill>
              </a:ln>
              <a:effectLst/>
            </c:spPr>
          </c:marker>
          <c:cat>
            <c:strRef>
              <c:f>'high risk'!$B$61:$D$61</c:f>
              <c:strCache>
                <c:ptCount val="3"/>
                <c:pt idx="0">
                  <c:v>18-49 ans</c:v>
                </c:pt>
                <c:pt idx="1">
                  <c:v>50-64 ans</c:v>
                </c:pt>
                <c:pt idx="2">
                  <c:v>65 ans et plus</c:v>
                </c:pt>
              </c:strCache>
            </c:strRef>
          </c:cat>
          <c:val>
            <c:numRef>
              <c:f>'high risk'!$B$62:$D$62</c:f>
              <c:numCache>
                <c:formatCode>General</c:formatCode>
                <c:ptCount val="3"/>
                <c:pt idx="0">
                  <c:v>577</c:v>
                </c:pt>
                <c:pt idx="1">
                  <c:v>943.7</c:v>
                </c:pt>
                <c:pt idx="2">
                  <c:v>1982.8</c:v>
                </c:pt>
              </c:numCache>
            </c:numRef>
          </c:val>
          <c:smooth val="0"/>
          <c:extLst>
            <c:ext xmlns:c16="http://schemas.microsoft.com/office/drawing/2014/chart" uri="{C3380CC4-5D6E-409C-BE32-E72D297353CC}">
              <c16:uniqueId val="{00000000-843D-4DB9-B40F-DC2A6DA8D2EE}"/>
            </c:ext>
          </c:extLst>
        </c:ser>
        <c:ser>
          <c:idx val="1"/>
          <c:order val="1"/>
          <c:tx>
            <c:strRef>
              <c:f>'high risk'!$A$63</c:f>
              <c:strCache>
                <c:ptCount val="1"/>
                <c:pt idx="0">
                  <c:v>Asplénie </c:v>
                </c:pt>
              </c:strCache>
            </c:strRef>
          </c:tx>
          <c:spPr>
            <a:ln w="28575" cap="rnd">
              <a:solidFill>
                <a:srgbClr val="682E74"/>
              </a:solidFill>
              <a:round/>
            </a:ln>
            <a:effectLst/>
          </c:spPr>
          <c:marker>
            <c:symbol val="circle"/>
            <c:size val="5"/>
            <c:spPr>
              <a:solidFill>
                <a:srgbClr val="682E74"/>
              </a:solidFill>
              <a:ln w="28575">
                <a:solidFill>
                  <a:srgbClr val="682E74"/>
                </a:solidFill>
              </a:ln>
              <a:effectLst/>
            </c:spPr>
          </c:marker>
          <c:cat>
            <c:strRef>
              <c:f>'high risk'!$B$61:$D$61</c:f>
              <c:strCache>
                <c:ptCount val="3"/>
                <c:pt idx="0">
                  <c:v>18-49 ans</c:v>
                </c:pt>
                <c:pt idx="1">
                  <c:v>50-64 ans</c:v>
                </c:pt>
                <c:pt idx="2">
                  <c:v>65 ans et plus</c:v>
                </c:pt>
              </c:strCache>
            </c:strRef>
          </c:cat>
          <c:val>
            <c:numRef>
              <c:f>'high risk'!$B$63:$D$63</c:f>
              <c:numCache>
                <c:formatCode>General</c:formatCode>
                <c:ptCount val="3"/>
                <c:pt idx="0">
                  <c:v>5050.8</c:v>
                </c:pt>
                <c:pt idx="1">
                  <c:v>12194</c:v>
                </c:pt>
                <c:pt idx="2">
                  <c:v>16590.099999999999</c:v>
                </c:pt>
              </c:numCache>
            </c:numRef>
          </c:val>
          <c:smooth val="0"/>
          <c:extLst>
            <c:ext xmlns:c16="http://schemas.microsoft.com/office/drawing/2014/chart" uri="{C3380CC4-5D6E-409C-BE32-E72D297353CC}">
              <c16:uniqueId val="{00000001-843D-4DB9-B40F-DC2A6DA8D2EE}"/>
            </c:ext>
          </c:extLst>
        </c:ser>
        <c:ser>
          <c:idx val="2"/>
          <c:order val="2"/>
          <c:tx>
            <c:strRef>
              <c:f>'high risk'!$A$64</c:f>
              <c:strCache>
                <c:ptCount val="1"/>
                <c:pt idx="0">
                  <c:v>Drépanocytose</c:v>
                </c:pt>
              </c:strCache>
            </c:strRef>
          </c:tx>
          <c:spPr>
            <a:ln w="28575" cap="rnd">
              <a:solidFill>
                <a:srgbClr val="CDCDCF"/>
              </a:solidFill>
              <a:round/>
            </a:ln>
            <a:effectLst/>
          </c:spPr>
          <c:marker>
            <c:symbol val="circle"/>
            <c:size val="5"/>
            <c:spPr>
              <a:solidFill>
                <a:srgbClr val="CDCDCF"/>
              </a:solidFill>
              <a:ln w="28575">
                <a:solidFill>
                  <a:srgbClr val="CDCDCF"/>
                </a:solidFill>
              </a:ln>
              <a:effectLst/>
            </c:spPr>
          </c:marker>
          <c:cat>
            <c:strRef>
              <c:f>'high risk'!$B$61:$D$61</c:f>
              <c:strCache>
                <c:ptCount val="3"/>
                <c:pt idx="0">
                  <c:v>18-49 ans</c:v>
                </c:pt>
                <c:pt idx="1">
                  <c:v>50-64 ans</c:v>
                </c:pt>
                <c:pt idx="2">
                  <c:v>65 ans et plus</c:v>
                </c:pt>
              </c:strCache>
            </c:strRef>
          </c:cat>
          <c:val>
            <c:numRef>
              <c:f>'high risk'!$B$64:$D$64</c:f>
              <c:numCache>
                <c:formatCode>General</c:formatCode>
                <c:ptCount val="3"/>
                <c:pt idx="0">
                  <c:v>7619</c:v>
                </c:pt>
                <c:pt idx="1">
                  <c:v>14728.7</c:v>
                </c:pt>
                <c:pt idx="2">
                  <c:v>21249.7</c:v>
                </c:pt>
              </c:numCache>
            </c:numRef>
          </c:val>
          <c:smooth val="0"/>
          <c:extLst>
            <c:ext xmlns:c16="http://schemas.microsoft.com/office/drawing/2014/chart" uri="{C3380CC4-5D6E-409C-BE32-E72D297353CC}">
              <c16:uniqueId val="{00000002-843D-4DB9-B40F-DC2A6DA8D2EE}"/>
            </c:ext>
          </c:extLst>
        </c:ser>
        <c:ser>
          <c:idx val="3"/>
          <c:order val="3"/>
          <c:tx>
            <c:strRef>
              <c:f>'high risk'!$A$65</c:f>
              <c:strCache>
                <c:ptCount val="1"/>
                <c:pt idx="0">
                  <c:v>VIH </c:v>
                </c:pt>
              </c:strCache>
            </c:strRef>
          </c:tx>
          <c:spPr>
            <a:ln w="28575" cap="rnd">
              <a:solidFill>
                <a:srgbClr val="00823B">
                  <a:lumMod val="60000"/>
                  <a:lumOff val="40000"/>
                </a:srgbClr>
              </a:solidFill>
              <a:prstDash val="sysDash"/>
              <a:round/>
            </a:ln>
            <a:effectLst/>
          </c:spPr>
          <c:marker>
            <c:symbol val="circle"/>
            <c:size val="5"/>
            <c:spPr>
              <a:solidFill>
                <a:srgbClr val="00823B">
                  <a:lumMod val="60000"/>
                  <a:lumOff val="40000"/>
                </a:srgbClr>
              </a:solidFill>
              <a:ln w="28575">
                <a:solidFill>
                  <a:srgbClr val="00823B">
                    <a:lumMod val="60000"/>
                    <a:lumOff val="40000"/>
                  </a:srgbClr>
                </a:solidFill>
                <a:prstDash val="sysDash"/>
              </a:ln>
              <a:effectLst/>
            </c:spPr>
          </c:marker>
          <c:cat>
            <c:strRef>
              <c:f>'high risk'!$B$61:$D$61</c:f>
              <c:strCache>
                <c:ptCount val="3"/>
                <c:pt idx="0">
                  <c:v>18-49 ans</c:v>
                </c:pt>
                <c:pt idx="1">
                  <c:v>50-64 ans</c:v>
                </c:pt>
                <c:pt idx="2">
                  <c:v>65 ans et plus</c:v>
                </c:pt>
              </c:strCache>
            </c:strRef>
          </c:cat>
          <c:val>
            <c:numRef>
              <c:f>'high risk'!$B$65:$D$65</c:f>
              <c:numCache>
                <c:formatCode>General</c:formatCode>
                <c:ptCount val="3"/>
                <c:pt idx="0">
                  <c:v>3579.8</c:v>
                </c:pt>
                <c:pt idx="1">
                  <c:v>6962.3</c:v>
                </c:pt>
                <c:pt idx="2">
                  <c:v>11314.2</c:v>
                </c:pt>
              </c:numCache>
            </c:numRef>
          </c:val>
          <c:smooth val="0"/>
          <c:extLst>
            <c:ext xmlns:c16="http://schemas.microsoft.com/office/drawing/2014/chart" uri="{C3380CC4-5D6E-409C-BE32-E72D297353CC}">
              <c16:uniqueId val="{00000003-843D-4DB9-B40F-DC2A6DA8D2EE}"/>
            </c:ext>
          </c:extLst>
        </c:ser>
        <c:ser>
          <c:idx val="4"/>
          <c:order val="4"/>
          <c:tx>
            <c:strRef>
              <c:f>'high risk'!$A$66</c:f>
              <c:strCache>
                <c:ptCount val="1"/>
                <c:pt idx="0">
                  <c:v>Leucémie</c:v>
                </c:pt>
              </c:strCache>
            </c:strRef>
          </c:tx>
          <c:spPr>
            <a:ln w="28575" cap="rnd">
              <a:solidFill>
                <a:srgbClr val="015873"/>
              </a:solidFill>
              <a:round/>
            </a:ln>
            <a:effectLst/>
          </c:spPr>
          <c:marker>
            <c:symbol val="circle"/>
            <c:size val="5"/>
            <c:spPr>
              <a:solidFill>
                <a:srgbClr val="015873"/>
              </a:solidFill>
              <a:ln w="28575">
                <a:solidFill>
                  <a:srgbClr val="015873"/>
                </a:solidFill>
              </a:ln>
              <a:effectLst/>
            </c:spPr>
          </c:marker>
          <c:cat>
            <c:strRef>
              <c:f>'high risk'!$B$61:$D$61</c:f>
              <c:strCache>
                <c:ptCount val="3"/>
                <c:pt idx="0">
                  <c:v>18-49 ans</c:v>
                </c:pt>
                <c:pt idx="1">
                  <c:v>50-64 ans</c:v>
                </c:pt>
                <c:pt idx="2">
                  <c:v>65 ans et plus</c:v>
                </c:pt>
              </c:strCache>
            </c:strRef>
          </c:cat>
          <c:val>
            <c:numRef>
              <c:f>'high risk'!$B$66:$D$66</c:f>
              <c:numCache>
                <c:formatCode>General</c:formatCode>
                <c:ptCount val="3"/>
                <c:pt idx="0">
                  <c:v>11204.4</c:v>
                </c:pt>
                <c:pt idx="1">
                  <c:v>14567.4</c:v>
                </c:pt>
                <c:pt idx="2">
                  <c:v>19234.3</c:v>
                </c:pt>
              </c:numCache>
            </c:numRef>
          </c:val>
          <c:smooth val="0"/>
          <c:extLst>
            <c:ext xmlns:c16="http://schemas.microsoft.com/office/drawing/2014/chart" uri="{C3380CC4-5D6E-409C-BE32-E72D297353CC}">
              <c16:uniqueId val="{00000004-843D-4DB9-B40F-DC2A6DA8D2EE}"/>
            </c:ext>
          </c:extLst>
        </c:ser>
        <c:ser>
          <c:idx val="5"/>
          <c:order val="5"/>
          <c:tx>
            <c:strRef>
              <c:f>'high risk'!$A$67</c:f>
              <c:strCache>
                <c:ptCount val="1"/>
                <c:pt idx="0">
                  <c:v>Lymphome</c:v>
                </c:pt>
              </c:strCache>
            </c:strRef>
          </c:tx>
          <c:spPr>
            <a:ln w="28575" cap="rnd">
              <a:solidFill>
                <a:srgbClr val="FDB338"/>
              </a:solidFill>
              <a:prstDash val="sysDash"/>
              <a:round/>
            </a:ln>
            <a:effectLst/>
          </c:spPr>
          <c:marker>
            <c:symbol val="circle"/>
            <c:size val="5"/>
            <c:spPr>
              <a:solidFill>
                <a:srgbClr val="FDB338"/>
              </a:solidFill>
              <a:ln w="28575">
                <a:solidFill>
                  <a:srgbClr val="FDB338"/>
                </a:solidFill>
                <a:prstDash val="sysDash"/>
              </a:ln>
              <a:effectLst/>
            </c:spPr>
          </c:marker>
          <c:cat>
            <c:strRef>
              <c:f>'high risk'!$B$61:$D$61</c:f>
              <c:strCache>
                <c:ptCount val="3"/>
                <c:pt idx="0">
                  <c:v>18-49 ans</c:v>
                </c:pt>
                <c:pt idx="1">
                  <c:v>50-64 ans</c:v>
                </c:pt>
                <c:pt idx="2">
                  <c:v>65 ans et plus</c:v>
                </c:pt>
              </c:strCache>
            </c:strRef>
          </c:cat>
          <c:val>
            <c:numRef>
              <c:f>'high risk'!$B$67:$D$67</c:f>
              <c:numCache>
                <c:formatCode>General</c:formatCode>
                <c:ptCount val="3"/>
                <c:pt idx="0">
                  <c:v>6792.8</c:v>
                </c:pt>
                <c:pt idx="1">
                  <c:v>11353.1</c:v>
                </c:pt>
                <c:pt idx="2">
                  <c:v>16652.8</c:v>
                </c:pt>
              </c:numCache>
            </c:numRef>
          </c:val>
          <c:smooth val="0"/>
          <c:extLst>
            <c:ext xmlns:c16="http://schemas.microsoft.com/office/drawing/2014/chart" uri="{C3380CC4-5D6E-409C-BE32-E72D297353CC}">
              <c16:uniqueId val="{00000005-843D-4DB9-B40F-DC2A6DA8D2EE}"/>
            </c:ext>
          </c:extLst>
        </c:ser>
        <c:ser>
          <c:idx val="6"/>
          <c:order val="6"/>
          <c:tx>
            <c:strRef>
              <c:f>'high risk'!$A$68</c:f>
              <c:strCache>
                <c:ptCount val="1"/>
                <c:pt idx="0">
                  <c:v>Traitements immunosupresseurs</c:v>
                </c:pt>
              </c:strCache>
            </c:strRef>
          </c:tx>
          <c:spPr>
            <a:ln w="28575" cap="rnd">
              <a:solidFill>
                <a:srgbClr val="E1471D">
                  <a:lumMod val="60000"/>
                  <a:lumOff val="40000"/>
                </a:srgbClr>
              </a:solidFill>
              <a:round/>
            </a:ln>
            <a:effectLst/>
          </c:spPr>
          <c:marker>
            <c:symbol val="circle"/>
            <c:size val="5"/>
            <c:spPr>
              <a:solidFill>
                <a:srgbClr val="E1471D">
                  <a:lumMod val="60000"/>
                  <a:lumOff val="40000"/>
                </a:srgbClr>
              </a:solidFill>
              <a:ln w="28575">
                <a:solidFill>
                  <a:srgbClr val="E1471D">
                    <a:lumMod val="60000"/>
                    <a:lumOff val="40000"/>
                  </a:srgbClr>
                </a:solidFill>
              </a:ln>
              <a:effectLst/>
            </c:spPr>
          </c:marker>
          <c:cat>
            <c:strRef>
              <c:f>'high risk'!$B$61:$D$61</c:f>
              <c:strCache>
                <c:ptCount val="3"/>
                <c:pt idx="0">
                  <c:v>18-49 ans</c:v>
                </c:pt>
                <c:pt idx="1">
                  <c:v>50-64 ans</c:v>
                </c:pt>
                <c:pt idx="2">
                  <c:v>65 ans et plus</c:v>
                </c:pt>
              </c:strCache>
            </c:strRef>
          </c:cat>
          <c:val>
            <c:numRef>
              <c:f>'high risk'!$B$68:$D$68</c:f>
              <c:numCache>
                <c:formatCode>General</c:formatCode>
                <c:ptCount val="3"/>
                <c:pt idx="0">
                  <c:v>2339.8000000000002</c:v>
                </c:pt>
                <c:pt idx="1">
                  <c:v>5510</c:v>
                </c:pt>
                <c:pt idx="2">
                  <c:v>10917.6</c:v>
                </c:pt>
              </c:numCache>
            </c:numRef>
          </c:val>
          <c:smooth val="0"/>
          <c:extLst>
            <c:ext xmlns:c16="http://schemas.microsoft.com/office/drawing/2014/chart" uri="{C3380CC4-5D6E-409C-BE32-E72D297353CC}">
              <c16:uniqueId val="{00000006-843D-4DB9-B40F-DC2A6DA8D2EE}"/>
            </c:ext>
          </c:extLst>
        </c:ser>
        <c:ser>
          <c:idx val="7"/>
          <c:order val="7"/>
          <c:tx>
            <c:strRef>
              <c:f>'high risk'!$A$69</c:f>
              <c:strCache>
                <c:ptCount val="1"/>
                <c:pt idx="0">
                  <c:v>Syndrome néphrotique</c:v>
                </c:pt>
              </c:strCache>
            </c:strRef>
          </c:tx>
          <c:spPr>
            <a:ln w="28575" cap="rnd">
              <a:solidFill>
                <a:srgbClr val="4DA1BB">
                  <a:lumMod val="60000"/>
                  <a:lumOff val="40000"/>
                </a:srgbClr>
              </a:solidFill>
              <a:prstDash val="sysDash"/>
              <a:round/>
            </a:ln>
            <a:effectLst/>
          </c:spPr>
          <c:marker>
            <c:symbol val="circle"/>
            <c:size val="5"/>
            <c:spPr>
              <a:solidFill>
                <a:srgbClr val="4DA1BB">
                  <a:lumMod val="60000"/>
                  <a:lumOff val="40000"/>
                </a:srgbClr>
              </a:solidFill>
              <a:ln w="28575">
                <a:solidFill>
                  <a:srgbClr val="4DA1BB">
                    <a:lumMod val="60000"/>
                    <a:lumOff val="40000"/>
                  </a:srgbClr>
                </a:solidFill>
                <a:prstDash val="sysDash"/>
              </a:ln>
              <a:effectLst/>
            </c:spPr>
          </c:marker>
          <c:cat>
            <c:strRef>
              <c:f>'high risk'!$B$61:$D$61</c:f>
              <c:strCache>
                <c:ptCount val="3"/>
                <c:pt idx="0">
                  <c:v>18-49 ans</c:v>
                </c:pt>
                <c:pt idx="1">
                  <c:v>50-64 ans</c:v>
                </c:pt>
                <c:pt idx="2">
                  <c:v>65 ans et plus</c:v>
                </c:pt>
              </c:strCache>
            </c:strRef>
          </c:cat>
          <c:val>
            <c:numRef>
              <c:f>'high risk'!$B$69:$D$69</c:f>
              <c:numCache>
                <c:formatCode>General</c:formatCode>
                <c:ptCount val="3"/>
                <c:pt idx="0">
                  <c:v>7836.9</c:v>
                </c:pt>
                <c:pt idx="1">
                  <c:v>15895.3</c:v>
                </c:pt>
                <c:pt idx="2">
                  <c:v>20002.7</c:v>
                </c:pt>
              </c:numCache>
            </c:numRef>
          </c:val>
          <c:smooth val="0"/>
          <c:extLst>
            <c:ext xmlns:c16="http://schemas.microsoft.com/office/drawing/2014/chart" uri="{C3380CC4-5D6E-409C-BE32-E72D297353CC}">
              <c16:uniqueId val="{00000007-843D-4DB9-B40F-DC2A6DA8D2EE}"/>
            </c:ext>
          </c:extLst>
        </c:ser>
        <c:ser>
          <c:idx val="8"/>
          <c:order val="8"/>
          <c:tx>
            <c:strRef>
              <c:f>'high risk'!$A$70</c:f>
              <c:strCache>
                <c:ptCount val="1"/>
                <c:pt idx="0">
                  <c:v>Maladie de Hodgkin</c:v>
                </c:pt>
              </c:strCache>
            </c:strRef>
          </c:tx>
          <c:spPr>
            <a:ln w="28575" cap="rnd">
              <a:solidFill>
                <a:srgbClr val="E1471D"/>
              </a:solidFill>
              <a:round/>
            </a:ln>
            <a:effectLst/>
          </c:spPr>
          <c:marker>
            <c:symbol val="circle"/>
            <c:size val="5"/>
            <c:spPr>
              <a:solidFill>
                <a:srgbClr val="E1471D"/>
              </a:solidFill>
              <a:ln w="28575">
                <a:solidFill>
                  <a:srgbClr val="E1471D"/>
                </a:solidFill>
              </a:ln>
              <a:effectLst/>
            </c:spPr>
          </c:marker>
          <c:cat>
            <c:strRef>
              <c:f>'high risk'!$B$61:$D$61</c:f>
              <c:strCache>
                <c:ptCount val="3"/>
                <c:pt idx="0">
                  <c:v>18-49 ans</c:v>
                </c:pt>
                <c:pt idx="1">
                  <c:v>50-64 ans</c:v>
                </c:pt>
                <c:pt idx="2">
                  <c:v>65 ans et plus</c:v>
                </c:pt>
              </c:strCache>
            </c:strRef>
          </c:cat>
          <c:val>
            <c:numRef>
              <c:f>'high risk'!$B$70:$D$70</c:f>
              <c:numCache>
                <c:formatCode>General</c:formatCode>
                <c:ptCount val="3"/>
                <c:pt idx="0">
                  <c:v>5100.3999999999996</c:v>
                </c:pt>
                <c:pt idx="1">
                  <c:v>10656.1</c:v>
                </c:pt>
                <c:pt idx="2">
                  <c:v>19507.900000000001</c:v>
                </c:pt>
              </c:numCache>
            </c:numRef>
          </c:val>
          <c:smooth val="0"/>
          <c:extLst>
            <c:ext xmlns:c16="http://schemas.microsoft.com/office/drawing/2014/chart" uri="{C3380CC4-5D6E-409C-BE32-E72D297353CC}">
              <c16:uniqueId val="{00000008-843D-4DB9-B40F-DC2A6DA8D2EE}"/>
            </c:ext>
          </c:extLst>
        </c:ser>
        <c:ser>
          <c:idx val="9"/>
          <c:order val="9"/>
          <c:tx>
            <c:strRef>
              <c:f>'high risk'!$A$71</c:f>
              <c:strCache>
                <c:ptCount val="1"/>
                <c:pt idx="0">
                  <c:v>Myélome multiple</c:v>
                </c:pt>
              </c:strCache>
            </c:strRef>
          </c:tx>
          <c:spPr>
            <a:ln w="28575" cap="rnd">
              <a:solidFill>
                <a:srgbClr val="4DA1BB"/>
              </a:solidFill>
              <a:prstDash val="sysDash"/>
              <a:round/>
            </a:ln>
            <a:effectLst/>
          </c:spPr>
          <c:marker>
            <c:symbol val="circle"/>
            <c:size val="5"/>
            <c:spPr>
              <a:solidFill>
                <a:srgbClr val="4DA1BB"/>
              </a:solidFill>
              <a:ln w="28575">
                <a:solidFill>
                  <a:srgbClr val="4DA1BB"/>
                </a:solidFill>
                <a:prstDash val="sysDash"/>
              </a:ln>
              <a:effectLst/>
            </c:spPr>
          </c:marker>
          <c:cat>
            <c:strRef>
              <c:f>'high risk'!$B$61:$D$61</c:f>
              <c:strCache>
                <c:ptCount val="3"/>
                <c:pt idx="0">
                  <c:v>18-49 ans</c:v>
                </c:pt>
                <c:pt idx="1">
                  <c:v>50-64 ans</c:v>
                </c:pt>
                <c:pt idx="2">
                  <c:v>65 ans et plus</c:v>
                </c:pt>
              </c:strCache>
            </c:strRef>
          </c:cat>
          <c:val>
            <c:numRef>
              <c:f>'high risk'!$B$71:$D$71</c:f>
              <c:numCache>
                <c:formatCode>General</c:formatCode>
                <c:ptCount val="3"/>
                <c:pt idx="0">
                  <c:v>14219.7</c:v>
                </c:pt>
                <c:pt idx="1">
                  <c:v>19985.900000000001</c:v>
                </c:pt>
                <c:pt idx="2">
                  <c:v>24591.8</c:v>
                </c:pt>
              </c:numCache>
            </c:numRef>
          </c:val>
          <c:smooth val="0"/>
          <c:extLst>
            <c:ext xmlns:c16="http://schemas.microsoft.com/office/drawing/2014/chart" uri="{C3380CC4-5D6E-409C-BE32-E72D297353CC}">
              <c16:uniqueId val="{00000009-843D-4DB9-B40F-DC2A6DA8D2EE}"/>
            </c:ext>
          </c:extLst>
        </c:ser>
        <c:ser>
          <c:idx val="10"/>
          <c:order val="10"/>
          <c:tx>
            <c:strRef>
              <c:f>'high risk'!$A$72</c:f>
              <c:strCache>
                <c:ptCount val="1"/>
                <c:pt idx="0">
                  <c:v>Tumeur maligne</c:v>
                </c:pt>
              </c:strCache>
            </c:strRef>
          </c:tx>
          <c:spPr>
            <a:ln w="28575" cap="rnd">
              <a:solidFill>
                <a:srgbClr val="682E74">
                  <a:lumMod val="60000"/>
                  <a:lumOff val="40000"/>
                </a:srgbClr>
              </a:solidFill>
              <a:round/>
            </a:ln>
            <a:effectLst/>
          </c:spPr>
          <c:marker>
            <c:symbol val="circle"/>
            <c:size val="5"/>
            <c:spPr>
              <a:solidFill>
                <a:srgbClr val="682E74">
                  <a:lumMod val="60000"/>
                  <a:lumOff val="40000"/>
                </a:srgbClr>
              </a:solidFill>
              <a:ln w="28575">
                <a:solidFill>
                  <a:srgbClr val="682E74">
                    <a:lumMod val="60000"/>
                    <a:lumOff val="40000"/>
                  </a:srgbClr>
                </a:solidFill>
              </a:ln>
              <a:effectLst/>
            </c:spPr>
          </c:marker>
          <c:cat>
            <c:strRef>
              <c:f>'high risk'!$B$61:$D$61</c:f>
              <c:strCache>
                <c:ptCount val="3"/>
                <c:pt idx="0">
                  <c:v>18-49 ans</c:v>
                </c:pt>
                <c:pt idx="1">
                  <c:v>50-64 ans</c:v>
                </c:pt>
                <c:pt idx="2">
                  <c:v>65 ans et plus</c:v>
                </c:pt>
              </c:strCache>
            </c:strRef>
          </c:cat>
          <c:val>
            <c:numRef>
              <c:f>'high risk'!$B$72:$D$72</c:f>
              <c:numCache>
                <c:formatCode>General</c:formatCode>
                <c:ptCount val="3"/>
                <c:pt idx="0">
                  <c:v>3578.9</c:v>
                </c:pt>
                <c:pt idx="1">
                  <c:v>6101.2</c:v>
                </c:pt>
                <c:pt idx="2">
                  <c:v>10926.9</c:v>
                </c:pt>
              </c:numCache>
            </c:numRef>
          </c:val>
          <c:smooth val="0"/>
          <c:extLst>
            <c:ext xmlns:c16="http://schemas.microsoft.com/office/drawing/2014/chart" uri="{C3380CC4-5D6E-409C-BE32-E72D297353CC}">
              <c16:uniqueId val="{0000000A-843D-4DB9-B40F-DC2A6DA8D2EE}"/>
            </c:ext>
          </c:extLst>
        </c:ser>
        <c:ser>
          <c:idx val="11"/>
          <c:order val="11"/>
          <c:tx>
            <c:strRef>
              <c:f>'high risk'!$A$73</c:f>
              <c:strCache>
                <c:ptCount val="1"/>
                <c:pt idx="0">
                  <c:v>Transplantation d'organe solide</c:v>
                </c:pt>
              </c:strCache>
            </c:strRef>
          </c:tx>
          <c:spPr>
            <a:ln w="28575" cap="rnd">
              <a:solidFill>
                <a:srgbClr val="455560">
                  <a:lumMod val="60000"/>
                  <a:lumOff val="40000"/>
                </a:srgbClr>
              </a:solidFill>
              <a:prstDash val="sysDash"/>
              <a:round/>
            </a:ln>
            <a:effectLst/>
          </c:spPr>
          <c:marker>
            <c:symbol val="circle"/>
            <c:size val="5"/>
            <c:spPr>
              <a:solidFill>
                <a:srgbClr val="455560">
                  <a:lumMod val="60000"/>
                  <a:lumOff val="40000"/>
                </a:srgbClr>
              </a:solidFill>
              <a:ln w="28575">
                <a:solidFill>
                  <a:srgbClr val="455560">
                    <a:lumMod val="60000"/>
                    <a:lumOff val="40000"/>
                  </a:srgbClr>
                </a:solidFill>
                <a:prstDash val="sysDash"/>
              </a:ln>
              <a:effectLst/>
            </c:spPr>
          </c:marker>
          <c:cat>
            <c:strRef>
              <c:f>'high risk'!$B$61:$D$61</c:f>
              <c:strCache>
                <c:ptCount val="3"/>
                <c:pt idx="0">
                  <c:v>18-49 ans</c:v>
                </c:pt>
                <c:pt idx="1">
                  <c:v>50-64 ans</c:v>
                </c:pt>
                <c:pt idx="2">
                  <c:v>65 ans et plus</c:v>
                </c:pt>
              </c:strCache>
            </c:strRef>
          </c:cat>
          <c:val>
            <c:numRef>
              <c:f>'high risk'!$B$73:$D$73</c:f>
              <c:numCache>
                <c:formatCode>General</c:formatCode>
                <c:ptCount val="3"/>
                <c:pt idx="0">
                  <c:v>14265.3</c:v>
                </c:pt>
                <c:pt idx="1">
                  <c:v>19517.099999999999</c:v>
                </c:pt>
                <c:pt idx="2">
                  <c:v>25761</c:v>
                </c:pt>
              </c:numCache>
            </c:numRef>
          </c:val>
          <c:smooth val="0"/>
          <c:extLst>
            <c:ext xmlns:c16="http://schemas.microsoft.com/office/drawing/2014/chart" uri="{C3380CC4-5D6E-409C-BE32-E72D297353CC}">
              <c16:uniqueId val="{0000000B-843D-4DB9-B40F-DC2A6DA8D2EE}"/>
            </c:ext>
          </c:extLst>
        </c:ser>
        <c:ser>
          <c:idx val="12"/>
          <c:order val="12"/>
          <c:tx>
            <c:strRef>
              <c:f>'high risk'!$A$74</c:f>
              <c:strCache>
                <c:ptCount val="1"/>
                <c:pt idx="0">
                  <c:v>Immunodéfic. congénitale</c:v>
                </c:pt>
              </c:strCache>
            </c:strRef>
          </c:tx>
          <c:spPr>
            <a:ln w="28575" cap="rnd">
              <a:solidFill>
                <a:srgbClr val="00823B"/>
              </a:solidFill>
              <a:round/>
            </a:ln>
            <a:effectLst/>
          </c:spPr>
          <c:marker>
            <c:symbol val="circle"/>
            <c:size val="5"/>
            <c:spPr>
              <a:solidFill>
                <a:srgbClr val="00823B"/>
              </a:solidFill>
              <a:ln w="28575">
                <a:solidFill>
                  <a:srgbClr val="00823B"/>
                </a:solidFill>
              </a:ln>
              <a:effectLst/>
            </c:spPr>
          </c:marker>
          <c:cat>
            <c:strRef>
              <c:f>'high risk'!$B$61:$D$61</c:f>
              <c:strCache>
                <c:ptCount val="3"/>
                <c:pt idx="0">
                  <c:v>18-49 ans</c:v>
                </c:pt>
                <c:pt idx="1">
                  <c:v>50-64 ans</c:v>
                </c:pt>
                <c:pt idx="2">
                  <c:v>65 ans et plus</c:v>
                </c:pt>
              </c:strCache>
            </c:strRef>
          </c:cat>
          <c:val>
            <c:numRef>
              <c:f>'high risk'!$B$74:$D$74</c:f>
              <c:numCache>
                <c:formatCode>General</c:formatCode>
                <c:ptCount val="3"/>
                <c:pt idx="0">
                  <c:v>6454.7</c:v>
                </c:pt>
                <c:pt idx="1">
                  <c:v>13787.7</c:v>
                </c:pt>
                <c:pt idx="2">
                  <c:v>22393.7</c:v>
                </c:pt>
              </c:numCache>
            </c:numRef>
          </c:val>
          <c:smooth val="0"/>
          <c:extLst>
            <c:ext xmlns:c16="http://schemas.microsoft.com/office/drawing/2014/chart" uri="{C3380CC4-5D6E-409C-BE32-E72D297353CC}">
              <c16:uniqueId val="{0000000C-843D-4DB9-B40F-DC2A6DA8D2EE}"/>
            </c:ext>
          </c:extLst>
        </c:ser>
        <c:ser>
          <c:idx val="13"/>
          <c:order val="13"/>
          <c:tx>
            <c:strRef>
              <c:f>'high risk'!$A$75</c:f>
              <c:strCache>
                <c:ptCount val="1"/>
                <c:pt idx="0">
                  <c:v>Maladies autoimmunes (PR, Lupus, Crohn) </c:v>
                </c:pt>
              </c:strCache>
            </c:strRef>
          </c:tx>
          <c:spPr>
            <a:ln w="28575" cap="rnd">
              <a:solidFill>
                <a:srgbClr val="455560"/>
              </a:solidFill>
              <a:prstDash val="sysDash"/>
              <a:round/>
            </a:ln>
            <a:effectLst/>
          </c:spPr>
          <c:marker>
            <c:symbol val="circle"/>
            <c:size val="5"/>
            <c:spPr>
              <a:solidFill>
                <a:srgbClr val="455560"/>
              </a:solidFill>
              <a:ln w="28575">
                <a:solidFill>
                  <a:srgbClr val="455560"/>
                </a:solidFill>
                <a:prstDash val="sysDash"/>
              </a:ln>
              <a:effectLst/>
            </c:spPr>
          </c:marker>
          <c:cat>
            <c:strRef>
              <c:f>'high risk'!$B$61:$D$61</c:f>
              <c:strCache>
                <c:ptCount val="3"/>
                <c:pt idx="0">
                  <c:v>18-49 ans</c:v>
                </c:pt>
                <c:pt idx="1">
                  <c:v>50-64 ans</c:v>
                </c:pt>
                <c:pt idx="2">
                  <c:v>65 ans et plus</c:v>
                </c:pt>
              </c:strCache>
            </c:strRef>
          </c:cat>
          <c:val>
            <c:numRef>
              <c:f>'high risk'!$B$75:$D$75</c:f>
              <c:numCache>
                <c:formatCode>General</c:formatCode>
                <c:ptCount val="3"/>
                <c:pt idx="0">
                  <c:v>1583.7</c:v>
                </c:pt>
                <c:pt idx="1">
                  <c:v>3086.1</c:v>
                </c:pt>
                <c:pt idx="2">
                  <c:v>6694.2</c:v>
                </c:pt>
              </c:numCache>
            </c:numRef>
          </c:val>
          <c:smooth val="0"/>
          <c:extLst>
            <c:ext xmlns:c16="http://schemas.microsoft.com/office/drawing/2014/chart" uri="{C3380CC4-5D6E-409C-BE32-E72D297353CC}">
              <c16:uniqueId val="{0000000D-843D-4DB9-B40F-DC2A6DA8D2EE}"/>
            </c:ext>
          </c:extLst>
        </c:ser>
        <c:dLbls>
          <c:showLegendKey val="0"/>
          <c:showVal val="0"/>
          <c:showCatName val="0"/>
          <c:showSerName val="0"/>
          <c:showPercent val="0"/>
          <c:showBubbleSize val="0"/>
        </c:dLbls>
        <c:marker val="1"/>
        <c:smooth val="0"/>
        <c:axId val="179263999"/>
        <c:axId val="363271983"/>
      </c:lineChart>
      <c:catAx>
        <c:axId val="179263999"/>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363271983"/>
        <c:crosses val="autoZero"/>
        <c:auto val="1"/>
        <c:lblAlgn val="ctr"/>
        <c:lblOffset val="100"/>
        <c:noMultiLvlLbl val="0"/>
      </c:catAx>
      <c:valAx>
        <c:axId val="363271983"/>
        <c:scaling>
          <c:orientation val="minMax"/>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9263999"/>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'high risk'!$A$3</c:f>
              <c:strCache>
                <c:ptCount val="1"/>
                <c:pt idx="0">
                  <c:v>Sans FDR</c:v>
                </c:pt>
              </c:strCache>
            </c:strRef>
          </c:tx>
          <c:spPr>
            <a:ln w="28575" cap="rnd">
              <a:solidFill>
                <a:sysClr val="windowText" lastClr="000000"/>
              </a:solidFill>
              <a:round/>
            </a:ln>
            <a:effectLst/>
          </c:spPr>
          <c:marker>
            <c:symbol val="circle"/>
            <c:size val="5"/>
            <c:spPr>
              <a:solidFill>
                <a:schemeClr val="tx1"/>
              </a:solidFill>
              <a:ln w="28575">
                <a:solidFill>
                  <a:sysClr val="windowText" lastClr="000000"/>
                </a:solidFill>
              </a:ln>
              <a:effectLst/>
            </c:spPr>
          </c:marker>
          <c:cat>
            <c:strRef>
              <c:f>'high risk'!$B$2:$D$2</c:f>
              <c:strCache>
                <c:ptCount val="3"/>
                <c:pt idx="0">
                  <c:v>18-49 ans</c:v>
                </c:pt>
                <c:pt idx="1">
                  <c:v>50-64 ans</c:v>
                </c:pt>
                <c:pt idx="2">
                  <c:v>65+ ans</c:v>
                </c:pt>
              </c:strCache>
            </c:strRef>
          </c:cat>
          <c:val>
            <c:numRef>
              <c:f>'high risk'!$B$3:$D$3</c:f>
              <c:numCache>
                <c:formatCode>#,##0</c:formatCode>
                <c:ptCount val="3"/>
                <c:pt idx="0" formatCode="#\ ##0\ _€">
                  <c:v>114.2</c:v>
                </c:pt>
                <c:pt idx="1">
                  <c:v>191.9</c:v>
                </c:pt>
                <c:pt idx="2" formatCode="#\ ##0\ _€">
                  <c:v>442.2</c:v>
                </c:pt>
              </c:numCache>
            </c:numRef>
          </c:val>
          <c:smooth val="0"/>
          <c:extLst>
            <c:ext xmlns:c16="http://schemas.microsoft.com/office/drawing/2014/chart" uri="{C3380CC4-5D6E-409C-BE32-E72D297353CC}">
              <c16:uniqueId val="{00000000-555B-4327-A872-0655C58C4040}"/>
            </c:ext>
          </c:extLst>
        </c:ser>
        <c:ser>
          <c:idx val="1"/>
          <c:order val="1"/>
          <c:tx>
            <c:strRef>
              <c:f>'high risk'!$A$4</c:f>
              <c:strCache>
                <c:ptCount val="1"/>
                <c:pt idx="0">
                  <c:v>Asplénie</c:v>
                </c:pt>
              </c:strCache>
            </c:strRef>
          </c:tx>
          <c:spPr>
            <a:ln w="28575" cap="rnd">
              <a:solidFill>
                <a:srgbClr val="682E74"/>
              </a:solidFill>
              <a:round/>
            </a:ln>
            <a:effectLst/>
          </c:spPr>
          <c:marker>
            <c:symbol val="circle"/>
            <c:size val="5"/>
            <c:spPr>
              <a:solidFill>
                <a:srgbClr val="682E74"/>
              </a:solidFill>
              <a:ln w="28575">
                <a:solidFill>
                  <a:srgbClr val="682E74"/>
                </a:solidFill>
              </a:ln>
              <a:effectLst/>
            </c:spPr>
          </c:marker>
          <c:cat>
            <c:strRef>
              <c:f>'high risk'!$B$2:$D$2</c:f>
              <c:strCache>
                <c:ptCount val="3"/>
                <c:pt idx="0">
                  <c:v>18-49 ans</c:v>
                </c:pt>
                <c:pt idx="1">
                  <c:v>50-64 ans</c:v>
                </c:pt>
                <c:pt idx="2">
                  <c:v>65+ ans</c:v>
                </c:pt>
              </c:strCache>
            </c:strRef>
          </c:cat>
          <c:val>
            <c:numRef>
              <c:f>'high risk'!$B$4:$D$4</c:f>
              <c:numCache>
                <c:formatCode>#\ ##0\ _€</c:formatCode>
                <c:ptCount val="3"/>
                <c:pt idx="0">
                  <c:v>809.9</c:v>
                </c:pt>
                <c:pt idx="1">
                  <c:v>2842.5</c:v>
                </c:pt>
                <c:pt idx="2">
                  <c:v>3549.9</c:v>
                </c:pt>
              </c:numCache>
            </c:numRef>
          </c:val>
          <c:smooth val="0"/>
          <c:extLst>
            <c:ext xmlns:c16="http://schemas.microsoft.com/office/drawing/2014/chart" uri="{C3380CC4-5D6E-409C-BE32-E72D297353CC}">
              <c16:uniqueId val="{00000001-555B-4327-A872-0655C58C4040}"/>
            </c:ext>
          </c:extLst>
        </c:ser>
        <c:ser>
          <c:idx val="2"/>
          <c:order val="2"/>
          <c:tx>
            <c:strRef>
              <c:f>'high risk'!$A$5</c:f>
              <c:strCache>
                <c:ptCount val="1"/>
                <c:pt idx="0">
                  <c:v>Drépanocytose</c:v>
                </c:pt>
              </c:strCache>
            </c:strRef>
          </c:tx>
          <c:spPr>
            <a:ln w="28575" cap="rnd">
              <a:solidFill>
                <a:srgbClr val="CDCDCF"/>
              </a:solidFill>
              <a:round/>
            </a:ln>
            <a:effectLst/>
          </c:spPr>
          <c:marker>
            <c:symbol val="circle"/>
            <c:size val="5"/>
            <c:spPr>
              <a:solidFill>
                <a:srgbClr val="CDCDCF"/>
              </a:solidFill>
              <a:ln w="28575">
                <a:solidFill>
                  <a:srgbClr val="CDCDCF"/>
                </a:solidFill>
              </a:ln>
              <a:effectLst/>
            </c:spPr>
          </c:marker>
          <c:cat>
            <c:strRef>
              <c:f>'high risk'!$B$2:$D$2</c:f>
              <c:strCache>
                <c:ptCount val="3"/>
                <c:pt idx="0">
                  <c:v>18-49 ans</c:v>
                </c:pt>
                <c:pt idx="1">
                  <c:v>50-64 ans</c:v>
                </c:pt>
                <c:pt idx="2">
                  <c:v>65+ ans</c:v>
                </c:pt>
              </c:strCache>
            </c:strRef>
          </c:cat>
          <c:val>
            <c:numRef>
              <c:f>'high risk'!$B$5:$D$5</c:f>
              <c:numCache>
                <c:formatCode>#\ ##0\ _€</c:formatCode>
                <c:ptCount val="3"/>
                <c:pt idx="0">
                  <c:v>1583.1</c:v>
                </c:pt>
                <c:pt idx="1">
                  <c:v>2985.6</c:v>
                </c:pt>
                <c:pt idx="2">
                  <c:v>4977.6000000000004</c:v>
                </c:pt>
              </c:numCache>
            </c:numRef>
          </c:val>
          <c:smooth val="0"/>
          <c:extLst>
            <c:ext xmlns:c16="http://schemas.microsoft.com/office/drawing/2014/chart" uri="{C3380CC4-5D6E-409C-BE32-E72D297353CC}">
              <c16:uniqueId val="{00000002-555B-4327-A872-0655C58C4040}"/>
            </c:ext>
          </c:extLst>
        </c:ser>
        <c:ser>
          <c:idx val="3"/>
          <c:order val="3"/>
          <c:tx>
            <c:strRef>
              <c:f>'high risk'!$A$6</c:f>
              <c:strCache>
                <c:ptCount val="1"/>
                <c:pt idx="0">
                  <c:v>VIH </c:v>
                </c:pt>
              </c:strCache>
            </c:strRef>
          </c:tx>
          <c:spPr>
            <a:ln w="28575" cap="rnd">
              <a:solidFill>
                <a:srgbClr val="00823B">
                  <a:lumMod val="60000"/>
                  <a:lumOff val="40000"/>
                </a:srgbClr>
              </a:solidFill>
              <a:prstDash val="sysDash"/>
              <a:round/>
            </a:ln>
            <a:effectLst/>
          </c:spPr>
          <c:marker>
            <c:symbol val="circle"/>
            <c:size val="5"/>
            <c:spPr>
              <a:solidFill>
                <a:srgbClr val="00823B">
                  <a:lumMod val="60000"/>
                  <a:lumOff val="40000"/>
                </a:srgbClr>
              </a:solidFill>
              <a:ln w="28575">
                <a:solidFill>
                  <a:srgbClr val="00823B">
                    <a:lumMod val="60000"/>
                    <a:lumOff val="40000"/>
                  </a:srgbClr>
                </a:solidFill>
                <a:prstDash val="sysDash"/>
              </a:ln>
              <a:effectLst/>
            </c:spPr>
          </c:marker>
          <c:cat>
            <c:strRef>
              <c:f>'high risk'!$B$2:$D$2</c:f>
              <c:strCache>
                <c:ptCount val="3"/>
                <c:pt idx="0">
                  <c:v>18-49 ans</c:v>
                </c:pt>
                <c:pt idx="1">
                  <c:v>50-64 ans</c:v>
                </c:pt>
                <c:pt idx="2">
                  <c:v>65+ ans</c:v>
                </c:pt>
              </c:strCache>
            </c:strRef>
          </c:cat>
          <c:val>
            <c:numRef>
              <c:f>'high risk'!$B$6:$D$6</c:f>
              <c:numCache>
                <c:formatCode>#\ ##0\ _€</c:formatCode>
                <c:ptCount val="3"/>
                <c:pt idx="0">
                  <c:v>692.5</c:v>
                </c:pt>
                <c:pt idx="1">
                  <c:v>1437.8</c:v>
                </c:pt>
                <c:pt idx="2">
                  <c:v>2467.6999999999998</c:v>
                </c:pt>
              </c:numCache>
            </c:numRef>
          </c:val>
          <c:smooth val="0"/>
          <c:extLst>
            <c:ext xmlns:c16="http://schemas.microsoft.com/office/drawing/2014/chart" uri="{C3380CC4-5D6E-409C-BE32-E72D297353CC}">
              <c16:uniqueId val="{00000003-555B-4327-A872-0655C58C4040}"/>
            </c:ext>
          </c:extLst>
        </c:ser>
        <c:ser>
          <c:idx val="4"/>
          <c:order val="4"/>
          <c:tx>
            <c:strRef>
              <c:f>'high risk'!$A$7</c:f>
              <c:strCache>
                <c:ptCount val="1"/>
                <c:pt idx="0">
                  <c:v>Leucémie</c:v>
                </c:pt>
              </c:strCache>
            </c:strRef>
          </c:tx>
          <c:spPr>
            <a:ln w="28575" cap="rnd">
              <a:solidFill>
                <a:srgbClr val="015873"/>
              </a:solidFill>
              <a:round/>
            </a:ln>
            <a:effectLst/>
          </c:spPr>
          <c:marker>
            <c:symbol val="circle"/>
            <c:size val="5"/>
            <c:spPr>
              <a:solidFill>
                <a:srgbClr val="015873"/>
              </a:solidFill>
              <a:ln w="28575">
                <a:solidFill>
                  <a:srgbClr val="015873"/>
                </a:solidFill>
              </a:ln>
              <a:effectLst/>
            </c:spPr>
          </c:marker>
          <c:cat>
            <c:strRef>
              <c:f>'high risk'!$B$2:$D$2</c:f>
              <c:strCache>
                <c:ptCount val="3"/>
                <c:pt idx="0">
                  <c:v>18-49 ans</c:v>
                </c:pt>
                <c:pt idx="1">
                  <c:v>50-64 ans</c:v>
                </c:pt>
                <c:pt idx="2">
                  <c:v>65+ ans</c:v>
                </c:pt>
              </c:strCache>
            </c:strRef>
          </c:cat>
          <c:val>
            <c:numRef>
              <c:f>'high risk'!$B$7:$D$7</c:f>
              <c:numCache>
                <c:formatCode>#\ ##0\ _€</c:formatCode>
                <c:ptCount val="3"/>
                <c:pt idx="0">
                  <c:v>2037.1</c:v>
                </c:pt>
                <c:pt idx="1">
                  <c:v>2952.6</c:v>
                </c:pt>
                <c:pt idx="2">
                  <c:v>4844.5</c:v>
                </c:pt>
              </c:numCache>
            </c:numRef>
          </c:val>
          <c:smooth val="0"/>
          <c:extLst>
            <c:ext xmlns:c16="http://schemas.microsoft.com/office/drawing/2014/chart" uri="{C3380CC4-5D6E-409C-BE32-E72D297353CC}">
              <c16:uniqueId val="{00000004-555B-4327-A872-0655C58C4040}"/>
            </c:ext>
          </c:extLst>
        </c:ser>
        <c:ser>
          <c:idx val="5"/>
          <c:order val="5"/>
          <c:tx>
            <c:strRef>
              <c:f>'high risk'!$A$8</c:f>
              <c:strCache>
                <c:ptCount val="1"/>
                <c:pt idx="0">
                  <c:v>Lymphome</c:v>
                </c:pt>
              </c:strCache>
            </c:strRef>
          </c:tx>
          <c:spPr>
            <a:ln w="28575" cap="rnd">
              <a:solidFill>
                <a:srgbClr val="FDB338"/>
              </a:solidFill>
              <a:prstDash val="sysDash"/>
              <a:round/>
            </a:ln>
            <a:effectLst/>
          </c:spPr>
          <c:marker>
            <c:symbol val="circle"/>
            <c:size val="5"/>
            <c:spPr>
              <a:solidFill>
                <a:srgbClr val="FDB338"/>
              </a:solidFill>
              <a:ln w="28575">
                <a:solidFill>
                  <a:srgbClr val="FDB338"/>
                </a:solidFill>
                <a:prstDash val="sysDash"/>
              </a:ln>
              <a:effectLst/>
            </c:spPr>
          </c:marker>
          <c:cat>
            <c:strRef>
              <c:f>'high risk'!$B$2:$D$2</c:f>
              <c:strCache>
                <c:ptCount val="3"/>
                <c:pt idx="0">
                  <c:v>18-49 ans</c:v>
                </c:pt>
                <c:pt idx="1">
                  <c:v>50-64 ans</c:v>
                </c:pt>
                <c:pt idx="2">
                  <c:v>65+ ans</c:v>
                </c:pt>
              </c:strCache>
            </c:strRef>
          </c:cat>
          <c:val>
            <c:numRef>
              <c:f>'high risk'!$B$8:$D$8</c:f>
              <c:numCache>
                <c:formatCode>#\ ##0\ _€</c:formatCode>
                <c:ptCount val="3"/>
                <c:pt idx="0">
                  <c:v>1319.6</c:v>
                </c:pt>
                <c:pt idx="1">
                  <c:v>2345.9</c:v>
                </c:pt>
                <c:pt idx="2">
                  <c:v>4024.3</c:v>
                </c:pt>
              </c:numCache>
            </c:numRef>
          </c:val>
          <c:smooth val="0"/>
          <c:extLst>
            <c:ext xmlns:c16="http://schemas.microsoft.com/office/drawing/2014/chart" uri="{C3380CC4-5D6E-409C-BE32-E72D297353CC}">
              <c16:uniqueId val="{00000005-555B-4327-A872-0655C58C4040}"/>
            </c:ext>
          </c:extLst>
        </c:ser>
        <c:ser>
          <c:idx val="6"/>
          <c:order val="6"/>
          <c:tx>
            <c:strRef>
              <c:f>'high risk'!$A$9</c:f>
              <c:strCache>
                <c:ptCount val="1"/>
                <c:pt idx="0">
                  <c:v>Traitements immunosupresseurs</c:v>
                </c:pt>
              </c:strCache>
            </c:strRef>
          </c:tx>
          <c:spPr>
            <a:ln w="28575" cap="rnd">
              <a:solidFill>
                <a:srgbClr val="E1471D">
                  <a:lumMod val="60000"/>
                  <a:lumOff val="40000"/>
                </a:srgbClr>
              </a:solidFill>
              <a:round/>
            </a:ln>
            <a:effectLst/>
          </c:spPr>
          <c:marker>
            <c:symbol val="circle"/>
            <c:size val="5"/>
            <c:spPr>
              <a:solidFill>
                <a:srgbClr val="E1471D">
                  <a:lumMod val="60000"/>
                  <a:lumOff val="40000"/>
                </a:srgbClr>
              </a:solidFill>
              <a:ln w="28575">
                <a:solidFill>
                  <a:srgbClr val="E1471D">
                    <a:lumMod val="60000"/>
                    <a:lumOff val="40000"/>
                  </a:srgbClr>
                </a:solidFill>
              </a:ln>
              <a:effectLst/>
            </c:spPr>
          </c:marker>
          <c:cat>
            <c:strRef>
              <c:f>'high risk'!$B$2:$D$2</c:f>
              <c:strCache>
                <c:ptCount val="3"/>
                <c:pt idx="0">
                  <c:v>18-49 ans</c:v>
                </c:pt>
                <c:pt idx="1">
                  <c:v>50-64 ans</c:v>
                </c:pt>
                <c:pt idx="2">
                  <c:v>65+ ans</c:v>
                </c:pt>
              </c:strCache>
            </c:strRef>
          </c:cat>
          <c:val>
            <c:numRef>
              <c:f>'high risk'!$B$9:$D$9</c:f>
              <c:numCache>
                <c:formatCode>#\ ##0\ _€</c:formatCode>
                <c:ptCount val="3"/>
                <c:pt idx="0">
                  <c:v>422.5</c:v>
                </c:pt>
                <c:pt idx="1">
                  <c:v>1094.9000000000001</c:v>
                </c:pt>
                <c:pt idx="2">
                  <c:v>2472.4</c:v>
                </c:pt>
              </c:numCache>
            </c:numRef>
          </c:val>
          <c:smooth val="0"/>
          <c:extLst>
            <c:ext xmlns:c16="http://schemas.microsoft.com/office/drawing/2014/chart" uri="{C3380CC4-5D6E-409C-BE32-E72D297353CC}">
              <c16:uniqueId val="{00000006-555B-4327-A872-0655C58C4040}"/>
            </c:ext>
          </c:extLst>
        </c:ser>
        <c:ser>
          <c:idx val="7"/>
          <c:order val="7"/>
          <c:tx>
            <c:strRef>
              <c:f>'high risk'!$A$10</c:f>
              <c:strCache>
                <c:ptCount val="1"/>
                <c:pt idx="0">
                  <c:v>Syndrome néphrotique</c:v>
                </c:pt>
              </c:strCache>
            </c:strRef>
          </c:tx>
          <c:spPr>
            <a:ln w="28575" cap="rnd">
              <a:solidFill>
                <a:srgbClr val="4DA1BB">
                  <a:lumMod val="60000"/>
                  <a:lumOff val="40000"/>
                </a:srgbClr>
              </a:solidFill>
              <a:prstDash val="sysDash"/>
              <a:round/>
            </a:ln>
            <a:effectLst/>
          </c:spPr>
          <c:marker>
            <c:symbol val="circle"/>
            <c:size val="5"/>
            <c:spPr>
              <a:solidFill>
                <a:srgbClr val="4DA1BB">
                  <a:lumMod val="60000"/>
                  <a:lumOff val="40000"/>
                </a:srgbClr>
              </a:solidFill>
              <a:ln w="28575">
                <a:solidFill>
                  <a:srgbClr val="4DA1BB">
                    <a:lumMod val="60000"/>
                    <a:lumOff val="40000"/>
                  </a:srgbClr>
                </a:solidFill>
                <a:prstDash val="sysDash"/>
              </a:ln>
              <a:effectLst/>
            </c:spPr>
          </c:marker>
          <c:cat>
            <c:strRef>
              <c:f>'high risk'!$B$2:$D$2</c:f>
              <c:strCache>
                <c:ptCount val="3"/>
                <c:pt idx="0">
                  <c:v>18-49 ans</c:v>
                </c:pt>
                <c:pt idx="1">
                  <c:v>50-64 ans</c:v>
                </c:pt>
                <c:pt idx="2">
                  <c:v>65+ ans</c:v>
                </c:pt>
              </c:strCache>
            </c:strRef>
          </c:cat>
          <c:val>
            <c:numRef>
              <c:f>'high risk'!$B$10:$D$10</c:f>
              <c:numCache>
                <c:formatCode>#\ ##0\ _€</c:formatCode>
                <c:ptCount val="3"/>
                <c:pt idx="0">
                  <c:v>1263.3</c:v>
                </c:pt>
                <c:pt idx="1">
                  <c:v>3424.7</c:v>
                </c:pt>
                <c:pt idx="2">
                  <c:v>4576</c:v>
                </c:pt>
              </c:numCache>
            </c:numRef>
          </c:val>
          <c:smooth val="0"/>
          <c:extLst>
            <c:ext xmlns:c16="http://schemas.microsoft.com/office/drawing/2014/chart" uri="{C3380CC4-5D6E-409C-BE32-E72D297353CC}">
              <c16:uniqueId val="{00000007-555B-4327-A872-0655C58C4040}"/>
            </c:ext>
          </c:extLst>
        </c:ser>
        <c:ser>
          <c:idx val="8"/>
          <c:order val="8"/>
          <c:tx>
            <c:strRef>
              <c:f>'high risk'!$A$11</c:f>
              <c:strCache>
                <c:ptCount val="1"/>
                <c:pt idx="0">
                  <c:v>Maladie de Hodgkin</c:v>
                </c:pt>
              </c:strCache>
            </c:strRef>
          </c:tx>
          <c:spPr>
            <a:ln w="28575" cap="rnd">
              <a:solidFill>
                <a:srgbClr val="E1471D"/>
              </a:solidFill>
              <a:round/>
            </a:ln>
            <a:effectLst/>
          </c:spPr>
          <c:marker>
            <c:symbol val="circle"/>
            <c:size val="5"/>
            <c:spPr>
              <a:solidFill>
                <a:srgbClr val="E1471D"/>
              </a:solidFill>
              <a:ln w="28575">
                <a:solidFill>
                  <a:srgbClr val="E1471D"/>
                </a:solidFill>
              </a:ln>
              <a:effectLst/>
            </c:spPr>
          </c:marker>
          <c:cat>
            <c:strRef>
              <c:f>'high risk'!$B$2:$D$2</c:f>
              <c:strCache>
                <c:ptCount val="3"/>
                <c:pt idx="0">
                  <c:v>18-49 ans</c:v>
                </c:pt>
                <c:pt idx="1">
                  <c:v>50-64 ans</c:v>
                </c:pt>
                <c:pt idx="2">
                  <c:v>65+ ans</c:v>
                </c:pt>
              </c:strCache>
            </c:strRef>
          </c:cat>
          <c:val>
            <c:numRef>
              <c:f>'high risk'!$B$11:$D$11</c:f>
              <c:numCache>
                <c:formatCode>#\ ##0\ _€</c:formatCode>
                <c:ptCount val="3"/>
                <c:pt idx="0">
                  <c:v>1078.2</c:v>
                </c:pt>
                <c:pt idx="1">
                  <c:v>2540.8000000000002</c:v>
                </c:pt>
                <c:pt idx="2">
                  <c:v>4595.8</c:v>
                </c:pt>
              </c:numCache>
            </c:numRef>
          </c:val>
          <c:smooth val="0"/>
          <c:extLst>
            <c:ext xmlns:c16="http://schemas.microsoft.com/office/drawing/2014/chart" uri="{C3380CC4-5D6E-409C-BE32-E72D297353CC}">
              <c16:uniqueId val="{00000008-555B-4327-A872-0655C58C4040}"/>
            </c:ext>
          </c:extLst>
        </c:ser>
        <c:ser>
          <c:idx val="9"/>
          <c:order val="9"/>
          <c:tx>
            <c:strRef>
              <c:f>'high risk'!$A$12</c:f>
              <c:strCache>
                <c:ptCount val="1"/>
                <c:pt idx="0">
                  <c:v>Myélome multiple</c:v>
                </c:pt>
              </c:strCache>
            </c:strRef>
          </c:tx>
          <c:spPr>
            <a:ln w="28575" cap="rnd">
              <a:solidFill>
                <a:srgbClr val="4DA1BB"/>
              </a:solidFill>
              <a:prstDash val="sysDash"/>
              <a:round/>
            </a:ln>
            <a:effectLst/>
          </c:spPr>
          <c:marker>
            <c:symbol val="circle"/>
            <c:size val="5"/>
            <c:spPr>
              <a:solidFill>
                <a:srgbClr val="4DA1BB"/>
              </a:solidFill>
              <a:ln w="28575">
                <a:solidFill>
                  <a:srgbClr val="4DA1BB"/>
                </a:solidFill>
                <a:prstDash val="sysDash"/>
              </a:ln>
              <a:effectLst/>
            </c:spPr>
          </c:marker>
          <c:cat>
            <c:strRef>
              <c:f>'high risk'!$B$2:$D$2</c:f>
              <c:strCache>
                <c:ptCount val="3"/>
                <c:pt idx="0">
                  <c:v>18-49 ans</c:v>
                </c:pt>
                <c:pt idx="1">
                  <c:v>50-64 ans</c:v>
                </c:pt>
                <c:pt idx="2">
                  <c:v>65+ ans</c:v>
                </c:pt>
              </c:strCache>
            </c:strRef>
          </c:cat>
          <c:val>
            <c:numRef>
              <c:f>'high risk'!$B$12:$D$12</c:f>
              <c:numCache>
                <c:formatCode>#\ ##0\ _€</c:formatCode>
                <c:ptCount val="3"/>
                <c:pt idx="0">
                  <c:v>2561.1</c:v>
                </c:pt>
                <c:pt idx="1">
                  <c:v>3967.5</c:v>
                </c:pt>
                <c:pt idx="2">
                  <c:v>5775.3</c:v>
                </c:pt>
              </c:numCache>
            </c:numRef>
          </c:val>
          <c:smooth val="0"/>
          <c:extLst>
            <c:ext xmlns:c16="http://schemas.microsoft.com/office/drawing/2014/chart" uri="{C3380CC4-5D6E-409C-BE32-E72D297353CC}">
              <c16:uniqueId val="{00000009-555B-4327-A872-0655C58C4040}"/>
            </c:ext>
          </c:extLst>
        </c:ser>
        <c:ser>
          <c:idx val="10"/>
          <c:order val="10"/>
          <c:tx>
            <c:strRef>
              <c:f>'high risk'!$A$13</c:f>
              <c:strCache>
                <c:ptCount val="1"/>
                <c:pt idx="0">
                  <c:v>Tumeur maligne</c:v>
                </c:pt>
              </c:strCache>
            </c:strRef>
          </c:tx>
          <c:spPr>
            <a:ln w="28575" cap="rnd">
              <a:solidFill>
                <a:srgbClr val="682E74">
                  <a:lumMod val="60000"/>
                  <a:lumOff val="40000"/>
                </a:srgbClr>
              </a:solidFill>
              <a:round/>
            </a:ln>
            <a:effectLst/>
          </c:spPr>
          <c:marker>
            <c:symbol val="circle"/>
            <c:size val="5"/>
            <c:spPr>
              <a:solidFill>
                <a:srgbClr val="682E74">
                  <a:lumMod val="60000"/>
                  <a:lumOff val="40000"/>
                </a:srgbClr>
              </a:solidFill>
              <a:ln w="28575">
                <a:solidFill>
                  <a:srgbClr val="682E74">
                    <a:lumMod val="60000"/>
                    <a:lumOff val="40000"/>
                  </a:srgbClr>
                </a:solidFill>
              </a:ln>
              <a:effectLst/>
            </c:spPr>
          </c:marker>
          <c:cat>
            <c:strRef>
              <c:f>'high risk'!$B$2:$D$2</c:f>
              <c:strCache>
                <c:ptCount val="3"/>
                <c:pt idx="0">
                  <c:v>18-49 ans</c:v>
                </c:pt>
                <c:pt idx="1">
                  <c:v>50-64 ans</c:v>
                </c:pt>
                <c:pt idx="2">
                  <c:v>65+ ans</c:v>
                </c:pt>
              </c:strCache>
            </c:strRef>
          </c:cat>
          <c:val>
            <c:numRef>
              <c:f>'high risk'!$B$13:$D$13</c:f>
              <c:numCache>
                <c:formatCode>#\ ##0\ _€</c:formatCode>
                <c:ptCount val="3"/>
                <c:pt idx="0">
                  <c:v>699.1</c:v>
                </c:pt>
                <c:pt idx="1">
                  <c:v>1345.3</c:v>
                </c:pt>
                <c:pt idx="2">
                  <c:v>2597.5</c:v>
                </c:pt>
              </c:numCache>
            </c:numRef>
          </c:val>
          <c:smooth val="0"/>
          <c:extLst>
            <c:ext xmlns:c16="http://schemas.microsoft.com/office/drawing/2014/chart" uri="{C3380CC4-5D6E-409C-BE32-E72D297353CC}">
              <c16:uniqueId val="{0000000A-555B-4327-A872-0655C58C4040}"/>
            </c:ext>
          </c:extLst>
        </c:ser>
        <c:ser>
          <c:idx val="11"/>
          <c:order val="11"/>
          <c:tx>
            <c:strRef>
              <c:f>'high risk'!$A$14</c:f>
              <c:strCache>
                <c:ptCount val="1"/>
                <c:pt idx="0">
                  <c:v>Transplantation d'organe solide</c:v>
                </c:pt>
              </c:strCache>
            </c:strRef>
          </c:tx>
          <c:spPr>
            <a:ln w="28575" cap="rnd">
              <a:solidFill>
                <a:srgbClr val="455560">
                  <a:lumMod val="60000"/>
                  <a:lumOff val="40000"/>
                </a:srgbClr>
              </a:solidFill>
              <a:prstDash val="sysDash"/>
              <a:round/>
            </a:ln>
            <a:effectLst/>
          </c:spPr>
          <c:marker>
            <c:symbol val="circle"/>
            <c:size val="5"/>
            <c:spPr>
              <a:solidFill>
                <a:srgbClr val="455560">
                  <a:lumMod val="60000"/>
                  <a:lumOff val="40000"/>
                </a:srgbClr>
              </a:solidFill>
              <a:ln w="28575">
                <a:solidFill>
                  <a:srgbClr val="455560">
                    <a:lumMod val="60000"/>
                    <a:lumOff val="40000"/>
                  </a:srgbClr>
                </a:solidFill>
                <a:prstDash val="sysDash"/>
              </a:ln>
              <a:effectLst/>
            </c:spPr>
          </c:marker>
          <c:cat>
            <c:strRef>
              <c:f>'high risk'!$B$2:$D$2</c:f>
              <c:strCache>
                <c:ptCount val="3"/>
                <c:pt idx="0">
                  <c:v>18-49 ans</c:v>
                </c:pt>
                <c:pt idx="1">
                  <c:v>50-64 ans</c:v>
                </c:pt>
                <c:pt idx="2">
                  <c:v>65+ ans</c:v>
                </c:pt>
              </c:strCache>
            </c:strRef>
          </c:cat>
          <c:val>
            <c:numRef>
              <c:f>'high risk'!$B$14:$D$14</c:f>
              <c:numCache>
                <c:formatCode>#\ ##0\ _€</c:formatCode>
                <c:ptCount val="3"/>
                <c:pt idx="0">
                  <c:v>2821.4</c:v>
                </c:pt>
                <c:pt idx="1">
                  <c:v>4112.8</c:v>
                </c:pt>
                <c:pt idx="2">
                  <c:v>6054.9</c:v>
                </c:pt>
              </c:numCache>
            </c:numRef>
          </c:val>
          <c:smooth val="0"/>
          <c:extLst>
            <c:ext xmlns:c16="http://schemas.microsoft.com/office/drawing/2014/chart" uri="{C3380CC4-5D6E-409C-BE32-E72D297353CC}">
              <c16:uniqueId val="{0000000B-555B-4327-A872-0655C58C4040}"/>
            </c:ext>
          </c:extLst>
        </c:ser>
        <c:ser>
          <c:idx val="12"/>
          <c:order val="12"/>
          <c:tx>
            <c:strRef>
              <c:f>'high risk'!$A$15</c:f>
              <c:strCache>
                <c:ptCount val="1"/>
                <c:pt idx="0">
                  <c:v>Immunodéfic. congénitale</c:v>
                </c:pt>
              </c:strCache>
            </c:strRef>
          </c:tx>
          <c:spPr>
            <a:ln w="28575" cap="rnd">
              <a:solidFill>
                <a:srgbClr val="00823B"/>
              </a:solidFill>
              <a:round/>
            </a:ln>
            <a:effectLst/>
          </c:spPr>
          <c:marker>
            <c:symbol val="circle"/>
            <c:size val="5"/>
            <c:spPr>
              <a:solidFill>
                <a:srgbClr val="00823B"/>
              </a:solidFill>
              <a:ln w="28575">
                <a:solidFill>
                  <a:srgbClr val="00823B"/>
                </a:solidFill>
              </a:ln>
              <a:effectLst/>
            </c:spPr>
          </c:marker>
          <c:cat>
            <c:strRef>
              <c:f>'high risk'!$B$2:$D$2</c:f>
              <c:strCache>
                <c:ptCount val="3"/>
                <c:pt idx="0">
                  <c:v>18-49 ans</c:v>
                </c:pt>
                <c:pt idx="1">
                  <c:v>50-64 ans</c:v>
                </c:pt>
                <c:pt idx="2">
                  <c:v>65+ ans</c:v>
                </c:pt>
              </c:strCache>
            </c:strRef>
          </c:cat>
          <c:val>
            <c:numRef>
              <c:f>'high risk'!$B$15:$D$15</c:f>
              <c:numCache>
                <c:formatCode>#\ ##0\ _€</c:formatCode>
                <c:ptCount val="3"/>
                <c:pt idx="0">
                  <c:v>1315.6</c:v>
                </c:pt>
                <c:pt idx="1">
                  <c:v>2805.9</c:v>
                </c:pt>
                <c:pt idx="2">
                  <c:v>5251.6</c:v>
                </c:pt>
              </c:numCache>
            </c:numRef>
          </c:val>
          <c:smooth val="0"/>
          <c:extLst>
            <c:ext xmlns:c16="http://schemas.microsoft.com/office/drawing/2014/chart" uri="{C3380CC4-5D6E-409C-BE32-E72D297353CC}">
              <c16:uniqueId val="{0000000C-555B-4327-A872-0655C58C4040}"/>
            </c:ext>
          </c:extLst>
        </c:ser>
        <c:ser>
          <c:idx val="13"/>
          <c:order val="13"/>
          <c:tx>
            <c:strRef>
              <c:f>'high risk'!$A$16</c:f>
              <c:strCache>
                <c:ptCount val="1"/>
                <c:pt idx="0">
                  <c:v>Maladies autoimmunes (PR, Lupus, Crohn) </c:v>
                </c:pt>
              </c:strCache>
            </c:strRef>
          </c:tx>
          <c:spPr>
            <a:ln w="28575" cap="rnd">
              <a:solidFill>
                <a:srgbClr val="455560"/>
              </a:solidFill>
              <a:prstDash val="sysDash"/>
              <a:round/>
            </a:ln>
            <a:effectLst/>
          </c:spPr>
          <c:marker>
            <c:symbol val="circle"/>
            <c:size val="5"/>
            <c:spPr>
              <a:solidFill>
                <a:srgbClr val="455560"/>
              </a:solidFill>
              <a:ln w="28575">
                <a:solidFill>
                  <a:srgbClr val="455560"/>
                </a:solidFill>
                <a:prstDash val="sysDash"/>
              </a:ln>
              <a:effectLst/>
            </c:spPr>
          </c:marker>
          <c:cat>
            <c:strRef>
              <c:f>'high risk'!$B$2:$D$2</c:f>
              <c:strCache>
                <c:ptCount val="3"/>
                <c:pt idx="0">
                  <c:v>18-49 ans</c:v>
                </c:pt>
                <c:pt idx="1">
                  <c:v>50-64 ans</c:v>
                </c:pt>
                <c:pt idx="2">
                  <c:v>65+ ans</c:v>
                </c:pt>
              </c:strCache>
            </c:strRef>
          </c:cat>
          <c:val>
            <c:numRef>
              <c:f>'high risk'!$B$16:$D$16</c:f>
              <c:numCache>
                <c:formatCode>#\ ##0\ _€</c:formatCode>
                <c:ptCount val="3"/>
                <c:pt idx="0">
                  <c:v>284.3</c:v>
                </c:pt>
                <c:pt idx="1">
                  <c:v>565.6</c:v>
                </c:pt>
                <c:pt idx="2">
                  <c:v>1378.4</c:v>
                </c:pt>
              </c:numCache>
            </c:numRef>
          </c:val>
          <c:smooth val="0"/>
          <c:extLst>
            <c:ext xmlns:c16="http://schemas.microsoft.com/office/drawing/2014/chart" uri="{C3380CC4-5D6E-409C-BE32-E72D297353CC}">
              <c16:uniqueId val="{0000000D-555B-4327-A872-0655C58C4040}"/>
            </c:ext>
          </c:extLst>
        </c:ser>
        <c:dLbls>
          <c:showLegendKey val="0"/>
          <c:showVal val="0"/>
          <c:showCatName val="0"/>
          <c:showSerName val="0"/>
          <c:showPercent val="0"/>
          <c:showBubbleSize val="0"/>
        </c:dLbls>
        <c:marker val="1"/>
        <c:smooth val="0"/>
        <c:axId val="225326079"/>
        <c:axId val="204934367"/>
      </c:lineChart>
      <c:catAx>
        <c:axId val="225326079"/>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04934367"/>
        <c:crosses val="autoZero"/>
        <c:auto val="1"/>
        <c:lblAlgn val="ctr"/>
        <c:lblOffset val="100"/>
        <c:noMultiLvlLbl val="0"/>
      </c:catAx>
      <c:valAx>
        <c:axId val="204934367"/>
        <c:scaling>
          <c:orientation val="minMax"/>
        </c:scaling>
        <c:delete val="0"/>
        <c:axPos val="l"/>
        <c:numFmt formatCode="#\ ##0\ _€"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25326079"/>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'high risk'!$A$105</c:f>
              <c:strCache>
                <c:ptCount val="1"/>
                <c:pt idx="0">
                  <c:v>Sans FDR</c:v>
                </c:pt>
              </c:strCache>
            </c:strRef>
          </c:tx>
          <c:spPr>
            <a:ln w="28575" cap="rnd">
              <a:solidFill>
                <a:sysClr val="windowText" lastClr="000000"/>
              </a:solidFill>
              <a:round/>
            </a:ln>
            <a:effectLst/>
          </c:spPr>
          <c:marker>
            <c:symbol val="circle"/>
            <c:size val="5"/>
            <c:spPr>
              <a:solidFill>
                <a:schemeClr val="tx1"/>
              </a:solidFill>
              <a:ln w="28575">
                <a:solidFill>
                  <a:sysClr val="windowText" lastClr="000000"/>
                </a:solidFill>
              </a:ln>
              <a:effectLst/>
            </c:spPr>
          </c:marker>
          <c:cat>
            <c:strRef>
              <c:f>'high risk'!$B$104:$D$104</c:f>
              <c:strCache>
                <c:ptCount val="3"/>
                <c:pt idx="0">
                  <c:v>18-49 ans</c:v>
                </c:pt>
                <c:pt idx="1">
                  <c:v>50-64 ans</c:v>
                </c:pt>
                <c:pt idx="2">
                  <c:v>65 ans et plus</c:v>
                </c:pt>
              </c:strCache>
            </c:strRef>
          </c:cat>
          <c:val>
            <c:numRef>
              <c:f>'high risk'!$B$105:$D$105</c:f>
              <c:numCache>
                <c:formatCode>General</c:formatCode>
                <c:ptCount val="3"/>
                <c:pt idx="0">
                  <c:v>1.3</c:v>
                </c:pt>
                <c:pt idx="1">
                  <c:v>4.0999999999999996</c:v>
                </c:pt>
                <c:pt idx="2">
                  <c:v>9.8000000000000007</c:v>
                </c:pt>
              </c:numCache>
            </c:numRef>
          </c:val>
          <c:smooth val="0"/>
          <c:extLst>
            <c:ext xmlns:c16="http://schemas.microsoft.com/office/drawing/2014/chart" uri="{C3380CC4-5D6E-409C-BE32-E72D297353CC}">
              <c16:uniqueId val="{00000000-40D6-4ED7-9F34-3F249FD75429}"/>
            </c:ext>
          </c:extLst>
        </c:ser>
        <c:ser>
          <c:idx val="1"/>
          <c:order val="1"/>
          <c:tx>
            <c:strRef>
              <c:f>'high risk'!$A$106</c:f>
              <c:strCache>
                <c:ptCount val="1"/>
                <c:pt idx="0">
                  <c:v>Asplénie</c:v>
                </c:pt>
              </c:strCache>
            </c:strRef>
          </c:tx>
          <c:spPr>
            <a:ln w="28575" cap="rnd">
              <a:solidFill>
                <a:srgbClr val="682E74"/>
              </a:solidFill>
              <a:round/>
            </a:ln>
            <a:effectLst/>
          </c:spPr>
          <c:marker>
            <c:symbol val="circle"/>
            <c:size val="5"/>
            <c:spPr>
              <a:solidFill>
                <a:srgbClr val="682E74"/>
              </a:solidFill>
              <a:ln w="28575">
                <a:solidFill>
                  <a:srgbClr val="682E74"/>
                </a:solidFill>
              </a:ln>
              <a:effectLst/>
            </c:spPr>
          </c:marker>
          <c:cat>
            <c:strRef>
              <c:f>'high risk'!$B$104:$D$104</c:f>
              <c:strCache>
                <c:ptCount val="3"/>
                <c:pt idx="0">
                  <c:v>18-49 ans</c:v>
                </c:pt>
                <c:pt idx="1">
                  <c:v>50-64 ans</c:v>
                </c:pt>
                <c:pt idx="2">
                  <c:v>65 ans et plus</c:v>
                </c:pt>
              </c:strCache>
            </c:strRef>
          </c:cat>
          <c:val>
            <c:numRef>
              <c:f>'high risk'!$B$106:$D$106</c:f>
              <c:numCache>
                <c:formatCode>General</c:formatCode>
                <c:ptCount val="3"/>
                <c:pt idx="0">
                  <c:v>173.5</c:v>
                </c:pt>
                <c:pt idx="1">
                  <c:v>130.9</c:v>
                </c:pt>
                <c:pt idx="2">
                  <c:v>197.7</c:v>
                </c:pt>
              </c:numCache>
            </c:numRef>
          </c:val>
          <c:smooth val="0"/>
          <c:extLst>
            <c:ext xmlns:c16="http://schemas.microsoft.com/office/drawing/2014/chart" uri="{C3380CC4-5D6E-409C-BE32-E72D297353CC}">
              <c16:uniqueId val="{00000001-40D6-4ED7-9F34-3F249FD75429}"/>
            </c:ext>
          </c:extLst>
        </c:ser>
        <c:ser>
          <c:idx val="2"/>
          <c:order val="2"/>
          <c:tx>
            <c:strRef>
              <c:f>'high risk'!$A$107</c:f>
              <c:strCache>
                <c:ptCount val="1"/>
                <c:pt idx="0">
                  <c:v>Drépanocytose</c:v>
                </c:pt>
              </c:strCache>
            </c:strRef>
          </c:tx>
          <c:spPr>
            <a:ln w="28575" cap="rnd">
              <a:solidFill>
                <a:srgbClr val="CDCDCF"/>
              </a:solidFill>
              <a:round/>
            </a:ln>
            <a:effectLst/>
          </c:spPr>
          <c:marker>
            <c:symbol val="circle"/>
            <c:size val="5"/>
            <c:spPr>
              <a:solidFill>
                <a:srgbClr val="CDCDCF"/>
              </a:solidFill>
              <a:ln w="28575">
                <a:solidFill>
                  <a:srgbClr val="CDCDCF"/>
                </a:solidFill>
              </a:ln>
              <a:effectLst/>
            </c:spPr>
          </c:marker>
          <c:cat>
            <c:strRef>
              <c:f>'high risk'!$B$104:$D$104</c:f>
              <c:strCache>
                <c:ptCount val="3"/>
                <c:pt idx="0">
                  <c:v>18-49 ans</c:v>
                </c:pt>
                <c:pt idx="1">
                  <c:v>50-64 ans</c:v>
                </c:pt>
                <c:pt idx="2">
                  <c:v>65 ans et plus</c:v>
                </c:pt>
              </c:strCache>
            </c:strRef>
          </c:cat>
          <c:val>
            <c:numRef>
              <c:f>'high risk'!$B$107:$D$107</c:f>
              <c:numCache>
                <c:formatCode>General</c:formatCode>
                <c:ptCount val="3"/>
                <c:pt idx="0">
                  <c:v>113.7</c:v>
                </c:pt>
                <c:pt idx="1">
                  <c:v>202.6</c:v>
                </c:pt>
                <c:pt idx="2">
                  <c:v>175.7</c:v>
                </c:pt>
              </c:numCache>
            </c:numRef>
          </c:val>
          <c:smooth val="0"/>
          <c:extLst>
            <c:ext xmlns:c16="http://schemas.microsoft.com/office/drawing/2014/chart" uri="{C3380CC4-5D6E-409C-BE32-E72D297353CC}">
              <c16:uniqueId val="{00000002-40D6-4ED7-9F34-3F249FD75429}"/>
            </c:ext>
          </c:extLst>
        </c:ser>
        <c:ser>
          <c:idx val="3"/>
          <c:order val="3"/>
          <c:tx>
            <c:strRef>
              <c:f>'high risk'!$A$108</c:f>
              <c:strCache>
                <c:ptCount val="1"/>
                <c:pt idx="0">
                  <c:v>VIH </c:v>
                </c:pt>
              </c:strCache>
            </c:strRef>
          </c:tx>
          <c:spPr>
            <a:ln w="28575" cap="rnd">
              <a:solidFill>
                <a:srgbClr val="00823B">
                  <a:lumMod val="60000"/>
                  <a:lumOff val="40000"/>
                </a:srgbClr>
              </a:solidFill>
              <a:prstDash val="sysDash"/>
              <a:round/>
            </a:ln>
            <a:effectLst/>
          </c:spPr>
          <c:marker>
            <c:symbol val="circle"/>
            <c:size val="5"/>
            <c:spPr>
              <a:solidFill>
                <a:srgbClr val="00823B">
                  <a:lumMod val="60000"/>
                  <a:lumOff val="40000"/>
                </a:srgbClr>
              </a:solidFill>
              <a:ln w="28575">
                <a:solidFill>
                  <a:srgbClr val="00823B">
                    <a:lumMod val="60000"/>
                    <a:lumOff val="40000"/>
                  </a:srgbClr>
                </a:solidFill>
                <a:prstDash val="sysDash"/>
              </a:ln>
              <a:effectLst/>
            </c:spPr>
          </c:marker>
          <c:cat>
            <c:strRef>
              <c:f>'high risk'!$B$104:$D$104</c:f>
              <c:strCache>
                <c:ptCount val="3"/>
                <c:pt idx="0">
                  <c:v>18-49 ans</c:v>
                </c:pt>
                <c:pt idx="1">
                  <c:v>50-64 ans</c:v>
                </c:pt>
                <c:pt idx="2">
                  <c:v>65 ans et plus</c:v>
                </c:pt>
              </c:strCache>
            </c:strRef>
          </c:cat>
          <c:val>
            <c:numRef>
              <c:f>'high risk'!$B$108:$D$108</c:f>
              <c:numCache>
                <c:formatCode>General</c:formatCode>
                <c:ptCount val="3"/>
                <c:pt idx="0">
                  <c:v>75.8</c:v>
                </c:pt>
                <c:pt idx="1">
                  <c:v>108.9</c:v>
                </c:pt>
                <c:pt idx="2">
                  <c:v>105.5</c:v>
                </c:pt>
              </c:numCache>
            </c:numRef>
          </c:val>
          <c:smooth val="0"/>
          <c:extLst>
            <c:ext xmlns:c16="http://schemas.microsoft.com/office/drawing/2014/chart" uri="{C3380CC4-5D6E-409C-BE32-E72D297353CC}">
              <c16:uniqueId val="{00000003-40D6-4ED7-9F34-3F249FD75429}"/>
            </c:ext>
          </c:extLst>
        </c:ser>
        <c:ser>
          <c:idx val="4"/>
          <c:order val="4"/>
          <c:tx>
            <c:strRef>
              <c:f>'high risk'!$A$109</c:f>
              <c:strCache>
                <c:ptCount val="1"/>
                <c:pt idx="0">
                  <c:v>Leucémie</c:v>
                </c:pt>
              </c:strCache>
            </c:strRef>
          </c:tx>
          <c:spPr>
            <a:ln w="28575" cap="rnd">
              <a:solidFill>
                <a:srgbClr val="015873"/>
              </a:solidFill>
              <a:round/>
            </a:ln>
            <a:effectLst/>
          </c:spPr>
          <c:marker>
            <c:symbol val="circle"/>
            <c:size val="5"/>
            <c:spPr>
              <a:solidFill>
                <a:srgbClr val="015873"/>
              </a:solidFill>
              <a:ln w="28575">
                <a:solidFill>
                  <a:srgbClr val="015873"/>
                </a:solidFill>
              </a:ln>
              <a:effectLst/>
            </c:spPr>
          </c:marker>
          <c:cat>
            <c:strRef>
              <c:f>'high risk'!$B$104:$D$104</c:f>
              <c:strCache>
                <c:ptCount val="3"/>
                <c:pt idx="0">
                  <c:v>18-49 ans</c:v>
                </c:pt>
                <c:pt idx="1">
                  <c:v>50-64 ans</c:v>
                </c:pt>
                <c:pt idx="2">
                  <c:v>65 ans et plus</c:v>
                </c:pt>
              </c:strCache>
            </c:strRef>
          </c:cat>
          <c:val>
            <c:numRef>
              <c:f>'high risk'!$B$109:$D$109</c:f>
              <c:numCache>
                <c:formatCode>General</c:formatCode>
                <c:ptCount val="3"/>
                <c:pt idx="0">
                  <c:v>247.7</c:v>
                </c:pt>
                <c:pt idx="1">
                  <c:v>221.3</c:v>
                </c:pt>
                <c:pt idx="2">
                  <c:v>196.1</c:v>
                </c:pt>
              </c:numCache>
            </c:numRef>
          </c:val>
          <c:smooth val="0"/>
          <c:extLst>
            <c:ext xmlns:c16="http://schemas.microsoft.com/office/drawing/2014/chart" uri="{C3380CC4-5D6E-409C-BE32-E72D297353CC}">
              <c16:uniqueId val="{00000004-40D6-4ED7-9F34-3F249FD75429}"/>
            </c:ext>
          </c:extLst>
        </c:ser>
        <c:ser>
          <c:idx val="5"/>
          <c:order val="5"/>
          <c:tx>
            <c:strRef>
              <c:f>'high risk'!$A$110</c:f>
              <c:strCache>
                <c:ptCount val="1"/>
                <c:pt idx="0">
                  <c:v>Lymphome</c:v>
                </c:pt>
              </c:strCache>
            </c:strRef>
          </c:tx>
          <c:spPr>
            <a:ln w="28575" cap="rnd">
              <a:solidFill>
                <a:srgbClr val="FDB338"/>
              </a:solidFill>
              <a:prstDash val="sysDash"/>
              <a:round/>
            </a:ln>
            <a:effectLst/>
          </c:spPr>
          <c:marker>
            <c:symbol val="circle"/>
            <c:size val="5"/>
            <c:spPr>
              <a:solidFill>
                <a:srgbClr val="FDB338"/>
              </a:solidFill>
              <a:ln w="28575">
                <a:solidFill>
                  <a:srgbClr val="FDB338"/>
                </a:solidFill>
                <a:prstDash val="sysDash"/>
              </a:ln>
              <a:effectLst/>
            </c:spPr>
          </c:marker>
          <c:cat>
            <c:strRef>
              <c:f>'high risk'!$B$104:$D$104</c:f>
              <c:strCache>
                <c:ptCount val="3"/>
                <c:pt idx="0">
                  <c:v>18-49 ans</c:v>
                </c:pt>
                <c:pt idx="1">
                  <c:v>50-64 ans</c:v>
                </c:pt>
                <c:pt idx="2">
                  <c:v>65 ans et plus</c:v>
                </c:pt>
              </c:strCache>
            </c:strRef>
          </c:cat>
          <c:val>
            <c:numRef>
              <c:f>'high risk'!$B$110:$D$110</c:f>
              <c:numCache>
                <c:formatCode>General</c:formatCode>
                <c:ptCount val="3"/>
                <c:pt idx="0">
                  <c:v>128.19999999999999</c:v>
                </c:pt>
                <c:pt idx="1">
                  <c:v>107.6</c:v>
                </c:pt>
                <c:pt idx="2">
                  <c:v>163.19999999999999</c:v>
                </c:pt>
              </c:numCache>
            </c:numRef>
          </c:val>
          <c:smooth val="0"/>
          <c:extLst>
            <c:ext xmlns:c16="http://schemas.microsoft.com/office/drawing/2014/chart" uri="{C3380CC4-5D6E-409C-BE32-E72D297353CC}">
              <c16:uniqueId val="{00000005-40D6-4ED7-9F34-3F249FD75429}"/>
            </c:ext>
          </c:extLst>
        </c:ser>
        <c:ser>
          <c:idx val="6"/>
          <c:order val="6"/>
          <c:tx>
            <c:strRef>
              <c:f>'high risk'!$A$111</c:f>
              <c:strCache>
                <c:ptCount val="1"/>
                <c:pt idx="0">
                  <c:v>Traitements immunosupresseurs</c:v>
                </c:pt>
              </c:strCache>
            </c:strRef>
          </c:tx>
          <c:spPr>
            <a:ln w="28575" cap="rnd">
              <a:solidFill>
                <a:srgbClr val="E1471D">
                  <a:lumMod val="60000"/>
                  <a:lumOff val="40000"/>
                </a:srgbClr>
              </a:solidFill>
              <a:round/>
            </a:ln>
            <a:effectLst/>
          </c:spPr>
          <c:marker>
            <c:symbol val="circle"/>
            <c:size val="5"/>
            <c:spPr>
              <a:solidFill>
                <a:srgbClr val="E1471D">
                  <a:lumMod val="60000"/>
                  <a:lumOff val="40000"/>
                </a:srgbClr>
              </a:solidFill>
              <a:ln w="28575">
                <a:solidFill>
                  <a:srgbClr val="E1471D">
                    <a:lumMod val="60000"/>
                    <a:lumOff val="40000"/>
                  </a:srgbClr>
                </a:solidFill>
              </a:ln>
              <a:effectLst/>
            </c:spPr>
          </c:marker>
          <c:cat>
            <c:strRef>
              <c:f>'high risk'!$B$104:$D$104</c:f>
              <c:strCache>
                <c:ptCount val="3"/>
                <c:pt idx="0">
                  <c:v>18-49 ans</c:v>
                </c:pt>
                <c:pt idx="1">
                  <c:v>50-64 ans</c:v>
                </c:pt>
                <c:pt idx="2">
                  <c:v>65 ans et plus</c:v>
                </c:pt>
              </c:strCache>
            </c:strRef>
          </c:cat>
          <c:val>
            <c:numRef>
              <c:f>'high risk'!$B$111:$D$111</c:f>
              <c:numCache>
                <c:formatCode>General</c:formatCode>
                <c:ptCount val="3"/>
                <c:pt idx="0">
                  <c:v>11.9</c:v>
                </c:pt>
                <c:pt idx="1">
                  <c:v>36.200000000000003</c:v>
                </c:pt>
                <c:pt idx="2">
                  <c:v>63.6</c:v>
                </c:pt>
              </c:numCache>
            </c:numRef>
          </c:val>
          <c:smooth val="0"/>
          <c:extLst>
            <c:ext xmlns:c16="http://schemas.microsoft.com/office/drawing/2014/chart" uri="{C3380CC4-5D6E-409C-BE32-E72D297353CC}">
              <c16:uniqueId val="{00000006-40D6-4ED7-9F34-3F249FD75429}"/>
            </c:ext>
          </c:extLst>
        </c:ser>
        <c:ser>
          <c:idx val="7"/>
          <c:order val="7"/>
          <c:tx>
            <c:strRef>
              <c:f>'high risk'!$A$112</c:f>
              <c:strCache>
                <c:ptCount val="1"/>
                <c:pt idx="0">
                  <c:v>Syndrome néphrotique</c:v>
                </c:pt>
              </c:strCache>
            </c:strRef>
          </c:tx>
          <c:spPr>
            <a:ln w="28575" cap="rnd">
              <a:solidFill>
                <a:srgbClr val="4DA1BB">
                  <a:lumMod val="60000"/>
                  <a:lumOff val="40000"/>
                </a:srgbClr>
              </a:solidFill>
              <a:round/>
            </a:ln>
            <a:effectLst/>
          </c:spPr>
          <c:marker>
            <c:symbol val="circle"/>
            <c:size val="5"/>
            <c:spPr>
              <a:solidFill>
                <a:srgbClr val="4DA1BB">
                  <a:lumMod val="60000"/>
                  <a:lumOff val="40000"/>
                </a:srgbClr>
              </a:solidFill>
              <a:ln w="28575">
                <a:solidFill>
                  <a:srgbClr val="4DA1BB">
                    <a:lumMod val="60000"/>
                    <a:lumOff val="40000"/>
                  </a:srgbClr>
                </a:solidFill>
              </a:ln>
              <a:effectLst/>
            </c:spPr>
          </c:marker>
          <c:cat>
            <c:strRef>
              <c:f>'high risk'!$B$104:$D$104</c:f>
              <c:strCache>
                <c:ptCount val="3"/>
                <c:pt idx="0">
                  <c:v>18-49 ans</c:v>
                </c:pt>
                <c:pt idx="1">
                  <c:v>50-64 ans</c:v>
                </c:pt>
                <c:pt idx="2">
                  <c:v>65 ans et plus</c:v>
                </c:pt>
              </c:strCache>
            </c:strRef>
          </c:cat>
          <c:val>
            <c:numRef>
              <c:f>'high risk'!$B$112:$D$112</c:f>
              <c:numCache>
                <c:formatCode>General</c:formatCode>
                <c:ptCount val="3"/>
                <c:pt idx="0">
                  <c:v>90.2</c:v>
                </c:pt>
                <c:pt idx="1">
                  <c:v>99.3</c:v>
                </c:pt>
                <c:pt idx="2">
                  <c:v>143.1</c:v>
                </c:pt>
              </c:numCache>
            </c:numRef>
          </c:val>
          <c:smooth val="0"/>
          <c:extLst>
            <c:ext xmlns:c16="http://schemas.microsoft.com/office/drawing/2014/chart" uri="{C3380CC4-5D6E-409C-BE32-E72D297353CC}">
              <c16:uniqueId val="{00000007-40D6-4ED7-9F34-3F249FD75429}"/>
            </c:ext>
          </c:extLst>
        </c:ser>
        <c:ser>
          <c:idx val="8"/>
          <c:order val="8"/>
          <c:tx>
            <c:strRef>
              <c:f>'high risk'!$A$113</c:f>
              <c:strCache>
                <c:ptCount val="1"/>
                <c:pt idx="0">
                  <c:v>Maladie de Hodgkin</c:v>
                </c:pt>
              </c:strCache>
            </c:strRef>
          </c:tx>
          <c:spPr>
            <a:ln w="28575" cap="rnd">
              <a:solidFill>
                <a:srgbClr val="E1471D"/>
              </a:solidFill>
              <a:round/>
            </a:ln>
            <a:effectLst/>
          </c:spPr>
          <c:marker>
            <c:symbol val="circle"/>
            <c:size val="5"/>
            <c:spPr>
              <a:solidFill>
                <a:srgbClr val="E1471D"/>
              </a:solidFill>
              <a:ln w="28575">
                <a:solidFill>
                  <a:srgbClr val="E1471D"/>
                </a:solidFill>
              </a:ln>
              <a:effectLst/>
            </c:spPr>
          </c:marker>
          <c:cat>
            <c:strRef>
              <c:f>'high risk'!$B$104:$D$104</c:f>
              <c:strCache>
                <c:ptCount val="3"/>
                <c:pt idx="0">
                  <c:v>18-49 ans</c:v>
                </c:pt>
                <c:pt idx="1">
                  <c:v>50-64 ans</c:v>
                </c:pt>
                <c:pt idx="2">
                  <c:v>65 ans et plus</c:v>
                </c:pt>
              </c:strCache>
            </c:strRef>
          </c:cat>
          <c:val>
            <c:numRef>
              <c:f>'high risk'!$B$113:$D$113</c:f>
              <c:numCache>
                <c:formatCode>General</c:formatCode>
                <c:ptCount val="3"/>
                <c:pt idx="0">
                  <c:v>56.7</c:v>
                </c:pt>
                <c:pt idx="1">
                  <c:v>269.39999999999998</c:v>
                </c:pt>
                <c:pt idx="2">
                  <c:v>203.2</c:v>
                </c:pt>
              </c:numCache>
            </c:numRef>
          </c:val>
          <c:smooth val="0"/>
          <c:extLst>
            <c:ext xmlns:c16="http://schemas.microsoft.com/office/drawing/2014/chart" uri="{C3380CC4-5D6E-409C-BE32-E72D297353CC}">
              <c16:uniqueId val="{00000008-40D6-4ED7-9F34-3F249FD75429}"/>
            </c:ext>
          </c:extLst>
        </c:ser>
        <c:ser>
          <c:idx val="9"/>
          <c:order val="9"/>
          <c:tx>
            <c:strRef>
              <c:f>'high risk'!$A$114</c:f>
              <c:strCache>
                <c:ptCount val="1"/>
                <c:pt idx="0">
                  <c:v>Myélome multiple</c:v>
                </c:pt>
              </c:strCache>
            </c:strRef>
          </c:tx>
          <c:spPr>
            <a:ln w="28575" cap="rnd">
              <a:solidFill>
                <a:srgbClr val="4DA1BB"/>
              </a:solidFill>
              <a:prstDash val="sysDash"/>
              <a:round/>
            </a:ln>
            <a:effectLst/>
          </c:spPr>
          <c:marker>
            <c:symbol val="circle"/>
            <c:size val="5"/>
            <c:spPr>
              <a:solidFill>
                <a:srgbClr val="4DA1BB"/>
              </a:solidFill>
              <a:ln w="28575">
                <a:solidFill>
                  <a:srgbClr val="4DA1BB"/>
                </a:solidFill>
                <a:prstDash val="sysDash"/>
              </a:ln>
              <a:effectLst/>
            </c:spPr>
          </c:marker>
          <c:cat>
            <c:strRef>
              <c:f>'high risk'!$B$104:$D$104</c:f>
              <c:strCache>
                <c:ptCount val="3"/>
                <c:pt idx="0">
                  <c:v>18-49 ans</c:v>
                </c:pt>
                <c:pt idx="1">
                  <c:v>50-64 ans</c:v>
                </c:pt>
                <c:pt idx="2">
                  <c:v>65 ans et plus</c:v>
                </c:pt>
              </c:strCache>
            </c:strRef>
          </c:cat>
          <c:val>
            <c:numRef>
              <c:f>'high risk'!$B$114:$D$114</c:f>
              <c:numCache>
                <c:formatCode>General</c:formatCode>
                <c:ptCount val="3"/>
                <c:pt idx="0">
                  <c:v>0</c:v>
                </c:pt>
                <c:pt idx="1">
                  <c:v>358.3</c:v>
                </c:pt>
                <c:pt idx="2">
                  <c:v>328.2</c:v>
                </c:pt>
              </c:numCache>
            </c:numRef>
          </c:val>
          <c:smooth val="0"/>
          <c:extLst>
            <c:ext xmlns:c16="http://schemas.microsoft.com/office/drawing/2014/chart" uri="{C3380CC4-5D6E-409C-BE32-E72D297353CC}">
              <c16:uniqueId val="{00000009-40D6-4ED7-9F34-3F249FD75429}"/>
            </c:ext>
          </c:extLst>
        </c:ser>
        <c:ser>
          <c:idx val="10"/>
          <c:order val="10"/>
          <c:tx>
            <c:strRef>
              <c:f>'high risk'!$A$115</c:f>
              <c:strCache>
                <c:ptCount val="1"/>
                <c:pt idx="0">
                  <c:v>Tumeur maligne</c:v>
                </c:pt>
              </c:strCache>
            </c:strRef>
          </c:tx>
          <c:spPr>
            <a:ln w="28575" cap="rnd">
              <a:solidFill>
                <a:srgbClr val="682E74">
                  <a:lumMod val="60000"/>
                  <a:lumOff val="40000"/>
                </a:srgbClr>
              </a:solidFill>
              <a:round/>
            </a:ln>
            <a:effectLst/>
          </c:spPr>
          <c:marker>
            <c:symbol val="circle"/>
            <c:size val="5"/>
            <c:spPr>
              <a:solidFill>
                <a:srgbClr val="682E74">
                  <a:lumMod val="60000"/>
                  <a:lumOff val="40000"/>
                </a:srgbClr>
              </a:solidFill>
              <a:ln w="28575">
                <a:solidFill>
                  <a:srgbClr val="682E74">
                    <a:lumMod val="60000"/>
                    <a:lumOff val="40000"/>
                  </a:srgbClr>
                </a:solidFill>
              </a:ln>
              <a:effectLst/>
            </c:spPr>
          </c:marker>
          <c:cat>
            <c:strRef>
              <c:f>'high risk'!$B$104:$D$104</c:f>
              <c:strCache>
                <c:ptCount val="3"/>
                <c:pt idx="0">
                  <c:v>18-49 ans</c:v>
                </c:pt>
                <c:pt idx="1">
                  <c:v>50-64 ans</c:v>
                </c:pt>
                <c:pt idx="2">
                  <c:v>65 ans et plus</c:v>
                </c:pt>
              </c:strCache>
            </c:strRef>
          </c:cat>
          <c:val>
            <c:numRef>
              <c:f>'high risk'!$B$115:$D$115</c:f>
              <c:numCache>
                <c:formatCode>General</c:formatCode>
                <c:ptCount val="3"/>
                <c:pt idx="0">
                  <c:v>24.2</c:v>
                </c:pt>
                <c:pt idx="1">
                  <c:v>41.9</c:v>
                </c:pt>
                <c:pt idx="2">
                  <c:v>69.900000000000006</c:v>
                </c:pt>
              </c:numCache>
            </c:numRef>
          </c:val>
          <c:smooth val="0"/>
          <c:extLst>
            <c:ext xmlns:c16="http://schemas.microsoft.com/office/drawing/2014/chart" uri="{C3380CC4-5D6E-409C-BE32-E72D297353CC}">
              <c16:uniqueId val="{0000000A-40D6-4ED7-9F34-3F249FD75429}"/>
            </c:ext>
          </c:extLst>
        </c:ser>
        <c:ser>
          <c:idx val="11"/>
          <c:order val="11"/>
          <c:tx>
            <c:strRef>
              <c:f>'high risk'!$A$116</c:f>
              <c:strCache>
                <c:ptCount val="1"/>
                <c:pt idx="0">
                  <c:v>Transplantation d'organe solide</c:v>
                </c:pt>
              </c:strCache>
            </c:strRef>
          </c:tx>
          <c:spPr>
            <a:ln w="28575" cap="rnd">
              <a:solidFill>
                <a:srgbClr val="455560">
                  <a:lumMod val="60000"/>
                  <a:lumOff val="40000"/>
                </a:srgbClr>
              </a:solidFill>
              <a:prstDash val="sysDash"/>
              <a:round/>
            </a:ln>
            <a:effectLst/>
          </c:spPr>
          <c:marker>
            <c:symbol val="circle"/>
            <c:size val="5"/>
            <c:spPr>
              <a:solidFill>
                <a:srgbClr val="455560">
                  <a:lumMod val="60000"/>
                  <a:lumOff val="40000"/>
                </a:srgbClr>
              </a:solidFill>
              <a:ln w="28575">
                <a:solidFill>
                  <a:srgbClr val="455560">
                    <a:lumMod val="60000"/>
                    <a:lumOff val="40000"/>
                  </a:srgbClr>
                </a:solidFill>
                <a:prstDash val="sysDash"/>
              </a:ln>
              <a:effectLst/>
            </c:spPr>
          </c:marker>
          <c:cat>
            <c:strRef>
              <c:f>'high risk'!$B$104:$D$104</c:f>
              <c:strCache>
                <c:ptCount val="3"/>
                <c:pt idx="0">
                  <c:v>18-49 ans</c:v>
                </c:pt>
                <c:pt idx="1">
                  <c:v>50-64 ans</c:v>
                </c:pt>
                <c:pt idx="2">
                  <c:v>65 ans et plus</c:v>
                </c:pt>
              </c:strCache>
            </c:strRef>
          </c:cat>
          <c:val>
            <c:numRef>
              <c:f>'high risk'!$B$116:$D$116</c:f>
              <c:numCache>
                <c:formatCode>General</c:formatCode>
                <c:ptCount val="3"/>
                <c:pt idx="0">
                  <c:v>184.3</c:v>
                </c:pt>
                <c:pt idx="1">
                  <c:v>228.3</c:v>
                </c:pt>
                <c:pt idx="2">
                  <c:v>220.3</c:v>
                </c:pt>
              </c:numCache>
            </c:numRef>
          </c:val>
          <c:smooth val="0"/>
          <c:extLst>
            <c:ext xmlns:c16="http://schemas.microsoft.com/office/drawing/2014/chart" uri="{C3380CC4-5D6E-409C-BE32-E72D297353CC}">
              <c16:uniqueId val="{0000000B-40D6-4ED7-9F34-3F249FD75429}"/>
            </c:ext>
          </c:extLst>
        </c:ser>
        <c:ser>
          <c:idx val="12"/>
          <c:order val="12"/>
          <c:tx>
            <c:strRef>
              <c:f>'high risk'!$A$117</c:f>
              <c:strCache>
                <c:ptCount val="1"/>
                <c:pt idx="0">
                  <c:v>Immunodéfic. congénitale</c:v>
                </c:pt>
              </c:strCache>
            </c:strRef>
          </c:tx>
          <c:spPr>
            <a:ln w="28575" cap="rnd">
              <a:solidFill>
                <a:srgbClr val="00823B"/>
              </a:solidFill>
              <a:round/>
            </a:ln>
            <a:effectLst/>
          </c:spPr>
          <c:marker>
            <c:symbol val="circle"/>
            <c:size val="5"/>
            <c:spPr>
              <a:solidFill>
                <a:srgbClr val="00823B"/>
              </a:solidFill>
              <a:ln w="28575">
                <a:solidFill>
                  <a:srgbClr val="00823B"/>
                </a:solidFill>
              </a:ln>
              <a:effectLst/>
            </c:spPr>
          </c:marker>
          <c:cat>
            <c:strRef>
              <c:f>'high risk'!$B$104:$D$104</c:f>
              <c:strCache>
                <c:ptCount val="3"/>
                <c:pt idx="0">
                  <c:v>18-49 ans</c:v>
                </c:pt>
                <c:pt idx="1">
                  <c:v>50-64 ans</c:v>
                </c:pt>
                <c:pt idx="2">
                  <c:v>65 ans et plus</c:v>
                </c:pt>
              </c:strCache>
            </c:strRef>
          </c:cat>
          <c:val>
            <c:numRef>
              <c:f>'high risk'!$B$117:$D$117</c:f>
              <c:numCache>
                <c:formatCode>General</c:formatCode>
                <c:ptCount val="3"/>
                <c:pt idx="0">
                  <c:v>56.1</c:v>
                </c:pt>
                <c:pt idx="1">
                  <c:v>121.7</c:v>
                </c:pt>
                <c:pt idx="2">
                  <c:v>155.69999999999999</c:v>
                </c:pt>
              </c:numCache>
            </c:numRef>
          </c:val>
          <c:smooth val="0"/>
          <c:extLst>
            <c:ext xmlns:c16="http://schemas.microsoft.com/office/drawing/2014/chart" uri="{C3380CC4-5D6E-409C-BE32-E72D297353CC}">
              <c16:uniqueId val="{0000000C-40D6-4ED7-9F34-3F249FD75429}"/>
            </c:ext>
          </c:extLst>
        </c:ser>
        <c:ser>
          <c:idx val="13"/>
          <c:order val="13"/>
          <c:tx>
            <c:strRef>
              <c:f>'high risk'!$A$118</c:f>
              <c:strCache>
                <c:ptCount val="1"/>
                <c:pt idx="0">
                  <c:v>Maladies autoimmunes (PR, Lupus, crohn) </c:v>
                </c:pt>
              </c:strCache>
            </c:strRef>
          </c:tx>
          <c:spPr>
            <a:ln w="28575" cap="rnd">
              <a:solidFill>
                <a:srgbClr val="455560"/>
              </a:solidFill>
              <a:prstDash val="sysDash"/>
              <a:round/>
            </a:ln>
            <a:effectLst/>
          </c:spPr>
          <c:marker>
            <c:symbol val="circle"/>
            <c:size val="5"/>
            <c:spPr>
              <a:solidFill>
                <a:srgbClr val="455560"/>
              </a:solidFill>
              <a:ln w="28575">
                <a:solidFill>
                  <a:srgbClr val="455560"/>
                </a:solidFill>
                <a:prstDash val="sysDash"/>
              </a:ln>
              <a:effectLst/>
            </c:spPr>
          </c:marker>
          <c:cat>
            <c:strRef>
              <c:f>'high risk'!$B$104:$D$104</c:f>
              <c:strCache>
                <c:ptCount val="3"/>
                <c:pt idx="0">
                  <c:v>18-49 ans</c:v>
                </c:pt>
                <c:pt idx="1">
                  <c:v>50-64 ans</c:v>
                </c:pt>
                <c:pt idx="2">
                  <c:v>65 ans et plus</c:v>
                </c:pt>
              </c:strCache>
            </c:strRef>
          </c:cat>
          <c:val>
            <c:numRef>
              <c:f>'high risk'!$B$118:$D$118</c:f>
              <c:numCache>
                <c:formatCode>General</c:formatCode>
                <c:ptCount val="3"/>
                <c:pt idx="0">
                  <c:v>6.8</c:v>
                </c:pt>
                <c:pt idx="1">
                  <c:v>15.7</c:v>
                </c:pt>
                <c:pt idx="2">
                  <c:v>35.200000000000003</c:v>
                </c:pt>
              </c:numCache>
            </c:numRef>
          </c:val>
          <c:smooth val="0"/>
          <c:extLst>
            <c:ext xmlns:c16="http://schemas.microsoft.com/office/drawing/2014/chart" uri="{C3380CC4-5D6E-409C-BE32-E72D297353CC}">
              <c16:uniqueId val="{0000000D-40D6-4ED7-9F34-3F249FD75429}"/>
            </c:ext>
          </c:extLst>
        </c:ser>
        <c:dLbls>
          <c:showLegendKey val="0"/>
          <c:showVal val="0"/>
          <c:showCatName val="0"/>
          <c:showSerName val="0"/>
          <c:showPercent val="0"/>
          <c:showBubbleSize val="0"/>
        </c:dLbls>
        <c:marker val="1"/>
        <c:smooth val="0"/>
        <c:axId val="259544607"/>
        <c:axId val="1695788991"/>
      </c:lineChart>
      <c:catAx>
        <c:axId val="259544607"/>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695788991"/>
        <c:crosses val="autoZero"/>
        <c:auto val="1"/>
        <c:lblAlgn val="ctr"/>
        <c:lblOffset val="100"/>
        <c:noMultiLvlLbl val="0"/>
      </c:catAx>
      <c:valAx>
        <c:axId val="1695788991"/>
        <c:scaling>
          <c:orientation val="minMax"/>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59544607"/>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042205870553805E-2"/>
          <c:y val="3.4159176699390267E-2"/>
          <c:w val="0.92430794118285475"/>
          <c:h val="0.85369883289092563"/>
        </c:manualLayout>
      </c:layout>
      <c:barChart>
        <c:barDir val="col"/>
        <c:grouping val="clustered"/>
        <c:varyColors val="0"/>
        <c:ser>
          <c:idx val="0"/>
          <c:order val="0"/>
          <c:tx>
            <c:strRef>
              <c:f>Sheet1!$B$1</c:f>
              <c:strCache>
                <c:ptCount val="1"/>
                <c:pt idx="0">
                  <c:v>PCV13</c:v>
                </c:pt>
              </c:strCache>
            </c:strRef>
          </c:tx>
          <c:spPr>
            <a:solidFill>
              <a:srgbClr val="E1471D"/>
            </a:solidFill>
            <a:ln>
              <a:noFill/>
            </a:ln>
            <a:effectLst/>
            <a:scene3d>
              <a:camera prst="orthographicFront"/>
              <a:lightRig rig="threePt" dir="t"/>
            </a:scene3d>
          </c:spPr>
          <c:invertIfNegative val="0"/>
          <c:dPt>
            <c:idx val="0"/>
            <c:invertIfNegative val="0"/>
            <c:bubble3D val="0"/>
            <c:spPr>
              <a:solidFill>
                <a:srgbClr val="E1471D"/>
              </a:solidFill>
              <a:ln w="25400" cap="flat" cmpd="sng" algn="ctr">
                <a:noFill/>
                <a:prstDash val="solid"/>
              </a:ln>
              <a:effectLst/>
              <a:scene3d>
                <a:camera prst="orthographicFront"/>
                <a:lightRig rig="threePt" dir="t"/>
              </a:scene3d>
            </c:spPr>
            <c:extLst>
              <c:ext xmlns:c16="http://schemas.microsoft.com/office/drawing/2014/chart" uri="{C3380CC4-5D6E-409C-BE32-E72D297353CC}">
                <c16:uniqueId val="{00000001-065D-4A76-993C-ED1C5774454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Sweden</c:v>
                </c:pt>
                <c:pt idx="1">
                  <c:v>Germany</c:v>
                </c:pt>
                <c:pt idx="2">
                  <c:v>Spain</c:v>
                </c:pt>
                <c:pt idx="3">
                  <c:v>UK</c:v>
                </c:pt>
                <c:pt idx="4">
                  <c:v>Greece</c:v>
                </c:pt>
                <c:pt idx="5">
                  <c:v>Italy</c:v>
                </c:pt>
                <c:pt idx="6">
                  <c:v>French</c:v>
                </c:pt>
              </c:strCache>
            </c:strRef>
          </c:cat>
          <c:val>
            <c:numRef>
              <c:f>Sheet1!$B$2:$B$8</c:f>
              <c:numCache>
                <c:formatCode>0.0</c:formatCode>
                <c:ptCount val="7"/>
                <c:pt idx="0">
                  <c:v>10.8</c:v>
                </c:pt>
                <c:pt idx="1">
                  <c:v>7.7</c:v>
                </c:pt>
                <c:pt idx="2">
                  <c:v>14.1</c:v>
                </c:pt>
                <c:pt idx="3" formatCode="General">
                  <c:v>12.7</c:v>
                </c:pt>
                <c:pt idx="4" formatCode="General">
                  <c:v>7.3</c:v>
                </c:pt>
                <c:pt idx="5" formatCode="General">
                  <c:v>3.3</c:v>
                </c:pt>
                <c:pt idx="6" formatCode="General">
                  <c:v>5.8</c:v>
                </c:pt>
              </c:numCache>
            </c:numRef>
          </c:val>
          <c:extLst>
            <c:ext xmlns:c16="http://schemas.microsoft.com/office/drawing/2014/chart" uri="{C3380CC4-5D6E-409C-BE32-E72D297353CC}">
              <c16:uniqueId val="{00000002-065D-4A76-993C-ED1C5774454F}"/>
            </c:ext>
          </c:extLst>
        </c:ser>
        <c:ser>
          <c:idx val="1"/>
          <c:order val="1"/>
          <c:tx>
            <c:strRef>
              <c:f>Sheet1!$C$1</c:f>
              <c:strCache>
                <c:ptCount val="1"/>
                <c:pt idx="0">
                  <c:v>PCV15</c:v>
                </c:pt>
              </c:strCache>
            </c:strRef>
          </c:tx>
          <c:spPr>
            <a:solidFill>
              <a:srgbClr val="00823B"/>
            </a:solidFill>
            <a:ln w="25400" cap="flat" cmpd="sng" algn="ctr">
              <a:noFill/>
              <a:prstDash val="soli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Sweden</c:v>
                </c:pt>
                <c:pt idx="1">
                  <c:v>Germany</c:v>
                </c:pt>
                <c:pt idx="2">
                  <c:v>Spain</c:v>
                </c:pt>
                <c:pt idx="3">
                  <c:v>UK</c:v>
                </c:pt>
                <c:pt idx="4">
                  <c:v>Greece</c:v>
                </c:pt>
                <c:pt idx="5">
                  <c:v>Italy</c:v>
                </c:pt>
                <c:pt idx="6">
                  <c:v>French</c:v>
                </c:pt>
              </c:strCache>
            </c:strRef>
          </c:cat>
          <c:val>
            <c:numRef>
              <c:f>Sheet1!$C$2:$C$8</c:f>
              <c:numCache>
                <c:formatCode>0.0</c:formatCode>
                <c:ptCount val="7"/>
                <c:pt idx="0">
                  <c:v>12.5</c:v>
                </c:pt>
                <c:pt idx="1">
                  <c:v>9.1</c:v>
                </c:pt>
                <c:pt idx="2">
                  <c:v>14.5</c:v>
                </c:pt>
                <c:pt idx="3" formatCode="General">
                  <c:v>14.5</c:v>
                </c:pt>
                <c:pt idx="4" formatCode="General">
                  <c:v>8.1</c:v>
                </c:pt>
                <c:pt idx="5" formatCode="General">
                  <c:v>4.4000000000000004</c:v>
                </c:pt>
                <c:pt idx="6" formatCode="General">
                  <c:v>7.3</c:v>
                </c:pt>
              </c:numCache>
            </c:numRef>
          </c:val>
          <c:extLst>
            <c:ext xmlns:c16="http://schemas.microsoft.com/office/drawing/2014/chart" uri="{C3380CC4-5D6E-409C-BE32-E72D297353CC}">
              <c16:uniqueId val="{00000003-065D-4A76-993C-ED1C5774454F}"/>
            </c:ext>
          </c:extLst>
        </c:ser>
        <c:ser>
          <c:idx val="2"/>
          <c:order val="2"/>
          <c:tx>
            <c:strRef>
              <c:f>Sheet1!$D$1</c:f>
              <c:strCache>
                <c:ptCount val="1"/>
                <c:pt idx="0">
                  <c:v>PCV20</c:v>
                </c:pt>
              </c:strCache>
            </c:strRef>
          </c:tx>
          <c:spPr>
            <a:solidFill>
              <a:srgbClr val="682E74"/>
            </a:solidFill>
            <a:ln w="25400" cap="flat" cmpd="sng" algn="ctr">
              <a:noFill/>
              <a:prstDash val="soli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Sweden</c:v>
                </c:pt>
                <c:pt idx="1">
                  <c:v>Germany</c:v>
                </c:pt>
                <c:pt idx="2">
                  <c:v>Spain</c:v>
                </c:pt>
                <c:pt idx="3">
                  <c:v>UK</c:v>
                </c:pt>
                <c:pt idx="4">
                  <c:v>Greece</c:v>
                </c:pt>
                <c:pt idx="5">
                  <c:v>Italy</c:v>
                </c:pt>
                <c:pt idx="6">
                  <c:v>French</c:v>
                </c:pt>
              </c:strCache>
            </c:strRef>
          </c:cat>
          <c:val>
            <c:numRef>
              <c:f>Sheet1!$D$2:$D$8</c:f>
              <c:numCache>
                <c:formatCode>0.0</c:formatCode>
                <c:ptCount val="7"/>
                <c:pt idx="0">
                  <c:v>17</c:v>
                </c:pt>
                <c:pt idx="1">
                  <c:v>12.3</c:v>
                </c:pt>
                <c:pt idx="2" formatCode="General">
                  <c:v>23.8</c:v>
                </c:pt>
                <c:pt idx="3" formatCode="General">
                  <c:v>23.7</c:v>
                </c:pt>
                <c:pt idx="4" formatCode="General">
                  <c:v>9.8000000000000007</c:v>
                </c:pt>
                <c:pt idx="5" formatCode="General">
                  <c:v>7.5</c:v>
                </c:pt>
                <c:pt idx="6" formatCode="General">
                  <c:v>11.5</c:v>
                </c:pt>
              </c:numCache>
            </c:numRef>
          </c:val>
          <c:extLst>
            <c:ext xmlns:c16="http://schemas.microsoft.com/office/drawing/2014/chart" uri="{C3380CC4-5D6E-409C-BE32-E72D297353CC}">
              <c16:uniqueId val="{00000004-065D-4A76-993C-ED1C5774454F}"/>
            </c:ext>
          </c:extLst>
        </c:ser>
        <c:dLbls>
          <c:dLblPos val="inEnd"/>
          <c:showLegendKey val="0"/>
          <c:showVal val="1"/>
          <c:showCatName val="0"/>
          <c:showSerName val="0"/>
          <c:showPercent val="0"/>
          <c:showBubbleSize val="0"/>
        </c:dLbls>
        <c:gapWidth val="106"/>
        <c:overlap val="-12"/>
        <c:axId val="846896104"/>
        <c:axId val="846893480"/>
      </c:barChart>
      <c:catAx>
        <c:axId val="846896104"/>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46893480"/>
        <c:crosses val="autoZero"/>
        <c:auto val="1"/>
        <c:lblAlgn val="ctr"/>
        <c:lblOffset val="100"/>
        <c:noMultiLvlLbl val="0"/>
      </c:catAx>
      <c:valAx>
        <c:axId val="846893480"/>
        <c:scaling>
          <c:orientation val="minMax"/>
          <c:max val="30"/>
          <c:min val="0"/>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200" b="1" dirty="0"/>
                  <a:t>%</a:t>
                </a:r>
                <a:r>
                  <a:rPr lang="en-US" sz="1200" b="1" baseline="0" dirty="0"/>
                  <a:t> of All-cause CAP Vaccine Serotypes</a:t>
                </a:r>
                <a:endParaRPr lang="en-US" sz="1200" b="1" dirty="0"/>
              </a:p>
            </c:rich>
          </c:tx>
          <c:layout>
            <c:manualLayout>
              <c:xMode val="edge"/>
              <c:yMode val="edge"/>
              <c:x val="1.7322876218988054E-2"/>
              <c:y val="9.7019805437123852E-2"/>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solidFill>
            <a:schemeClr val="bg1"/>
          </a:solidFill>
          <a:ln w="28575">
            <a:solidFill>
              <a:srgbClr val="000000"/>
            </a:solid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846896104"/>
        <c:crosses val="autoZero"/>
        <c:crossBetween val="between"/>
        <c:majorUnit val="5"/>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4281513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CAP, community-acquired pneumonia.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8347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CSF, cerebrospinal fluid.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155822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CAP, community-acquired pneumonia.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750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IPD, invasive pneumococcal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2361063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CKD, chronic kidney disease; CVD, cardiovascular disease; IPD, invasive pneumococcal disease.</a:t>
            </a:r>
          </a:p>
          <a:p>
            <a:endParaRPr lang="en-US" dirty="0"/>
          </a:p>
          <a:p>
            <a:r>
              <a:rPr lang="en-US" dirty="0"/>
              <a:t>Increase in risk of all pneumococcal diseases according to age</a:t>
            </a:r>
          </a:p>
          <a:p>
            <a:r>
              <a:rPr lang="en-US" dirty="0"/>
              <a:t>All comorbidities confer risk, but some comorbidities confer a higher risk (CKD is the highest risk)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1178694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IPD, invasive pneumococcal disease.</a:t>
            </a:r>
          </a:p>
          <a:p>
            <a:endParaRPr lang="en-US" dirty="0"/>
          </a:p>
          <a:p>
            <a:r>
              <a:rPr lang="en-US" dirty="0"/>
              <a:t>Similar to previous slide – disease states confer risk</a:t>
            </a:r>
          </a:p>
          <a:p>
            <a:r>
              <a:rPr lang="en-US" dirty="0"/>
              <a:t>Age also increases risk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1964912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IPD, invasive pneumococcal disease; PCV, </a:t>
            </a:r>
            <a:r>
              <a:rPr lang="en-US" b="0" i="1" dirty="0">
                <a:solidFill>
                  <a:srgbClr val="474747"/>
                </a:solidFill>
                <a:effectLst/>
                <a:highlight>
                  <a:srgbClr val="FFFFFF"/>
                </a:highlight>
                <a:latin typeface="Google Sans"/>
              </a:rPr>
              <a:t>pneumococcal conjugate vaccine.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089950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IPD, invasive pneumococcal disease; IR, incident rate; PCV, </a:t>
            </a:r>
            <a:r>
              <a:rPr lang="en-US" b="0" i="1" dirty="0">
                <a:solidFill>
                  <a:srgbClr val="474747"/>
                </a:solidFill>
                <a:effectLst/>
                <a:highlight>
                  <a:srgbClr val="FFFFFF"/>
                </a:highlight>
                <a:latin typeface="Google Sans"/>
              </a:rPr>
              <a:t>pneumococcal conjugate vaccine; </a:t>
            </a:r>
            <a:r>
              <a:rPr lang="en-US" i="1" dirty="0"/>
              <a:t>VC, vaccination coverage.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0808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IPD, invasive pneumococcal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67509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288" marR="0" lvl="0" indent="0" algn="l" defTabSz="914400" rtl="0" eaLnBrk="1" fontAlgn="auto" latinLnBrk="0" hangingPunct="1">
              <a:lnSpc>
                <a:spcPct val="100000"/>
              </a:lnSpc>
              <a:spcBef>
                <a:spcPts val="0"/>
              </a:spcBef>
              <a:spcAft>
                <a:spcPts val="600"/>
              </a:spcAft>
              <a:buClrTx/>
              <a:buSzTx/>
              <a:buFontTx/>
              <a:buNone/>
              <a:tabLst/>
              <a:defRPr/>
            </a:pPr>
            <a:r>
              <a:rPr lang="en-US" i="1" dirty="0"/>
              <a:t>CAP, community-acquired pneumonia; PCV, </a:t>
            </a:r>
            <a:r>
              <a:rPr lang="en-US" b="0" i="1" dirty="0">
                <a:solidFill>
                  <a:srgbClr val="474747"/>
                </a:solidFill>
                <a:effectLst/>
                <a:highlight>
                  <a:srgbClr val="FFFFFF"/>
                </a:highlight>
                <a:latin typeface="Google Sans"/>
              </a:rPr>
              <a:t>pneumococcal conjugate vaccine</a:t>
            </a:r>
            <a:r>
              <a:rPr lang="en-US" i="1" dirty="0"/>
              <a:t>.</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4288"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4288"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4288"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Key Points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600"/>
              </a:spcAft>
              <a:buClrTx/>
              <a:buSzPct val="100000"/>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PCV20 offers the broadest serotype coverage of any available pneumococcal conjugate vaccine against all-cause CAP in adults</a:t>
            </a:r>
          </a:p>
          <a:p>
            <a:pPr marL="14288" marR="0" lvl="0" indent="0" algn="l" defTabSz="914400" rtl="0" eaLnBrk="1" fontAlgn="auto" latinLnBrk="0" hangingPunct="1">
              <a:lnSpc>
                <a:spcPct val="100000"/>
              </a:lnSpc>
              <a:spcBef>
                <a:spcPts val="0"/>
              </a:spcBef>
              <a:spcAft>
                <a:spcPts val="600"/>
              </a:spcAft>
              <a:buClr>
                <a:srgbClr val="000000"/>
              </a:buClr>
              <a:buSzPct val="100000"/>
              <a:buFontTx/>
              <a:buNone/>
              <a:tabLst/>
              <a:defRPr/>
            </a:pPr>
            <a:endParaRPr kumimoji="0" lang="en-US"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4288" marR="0" lvl="0" indent="0" algn="l" defTabSz="914400" rtl="0" eaLnBrk="1" fontAlgn="auto" latinLnBrk="0" hangingPunct="1">
              <a:lnSpc>
                <a:spcPct val="100000"/>
              </a:lnSpc>
              <a:spcBef>
                <a:spcPts val="0"/>
              </a:spcBef>
              <a:spcAft>
                <a:spcPts val="600"/>
              </a:spcAft>
              <a:buClr>
                <a:srgbClr val="000000"/>
              </a:buClr>
              <a:buSzPct val="100000"/>
              <a:buFontTx/>
              <a:buNone/>
              <a:tabLst/>
              <a:defRPr/>
            </a:pPr>
            <a:r>
              <a:rPr kumimoji="0" lang="en-US"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References</a:t>
            </a:r>
          </a:p>
          <a:p>
            <a:pPr marL="352425" marR="0" lvl="0" indent="-234950" algn="l" defTabSz="914400" rtl="0" eaLnBrk="1" fontAlgn="auto" latinLnBrk="0" hangingPunct="1">
              <a:lnSpc>
                <a:spcPct val="100000"/>
              </a:lnSpc>
              <a:spcBef>
                <a:spcPts val="0"/>
              </a:spcBef>
              <a:spcAft>
                <a:spcPts val="600"/>
              </a:spcAft>
              <a:buClr>
                <a:srgbClr val="000000"/>
              </a:buClr>
              <a:buSzPct val="100000"/>
              <a:buFontTx/>
              <a:buAutoNum type="arabicPeriod"/>
              <a:tabLst/>
              <a:defRPr/>
            </a:pPr>
            <a:r>
              <a:rPr kumimoji="0" lang="de-DE" b="0" i="0" u="none" strike="noStrike" kern="0" cap="none" spc="0" normalizeH="0" baseline="0" noProof="0" dirty="0" err="1">
                <a:ln>
                  <a:noFill/>
                </a:ln>
                <a:solidFill>
                  <a:srgbClr val="000000"/>
                </a:solidFill>
                <a:effectLst/>
                <a:uLnTx/>
                <a:uFillTx/>
                <a:latin typeface="Arial" panose="020B0604020202020204" pitchFamily="34" charset="0"/>
                <a:ea typeface="Lato"/>
                <a:cs typeface="Arial" panose="020B0604020202020204" pitchFamily="34" charset="0"/>
                <a:sym typeface="Arial"/>
              </a:rPr>
              <a:t>Prospective</a:t>
            </a:r>
            <a:r>
              <a:rPr kumimoji="0" lang="de-DE"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 CAP Surveillance Malmö </a:t>
            </a:r>
            <a:r>
              <a:rPr kumimoji="0" lang="de-DE" b="0" i="0" u="none" strike="noStrike" kern="0" cap="none" spc="0" normalizeH="0" baseline="0" noProof="0" dirty="0" err="1">
                <a:ln>
                  <a:noFill/>
                </a:ln>
                <a:solidFill>
                  <a:srgbClr val="000000"/>
                </a:solidFill>
                <a:effectLst/>
                <a:uLnTx/>
                <a:uFillTx/>
                <a:latin typeface="Arial" panose="020B0604020202020204" pitchFamily="34" charset="0"/>
                <a:ea typeface="Lato"/>
                <a:cs typeface="Arial" panose="020B0604020202020204" pitchFamily="34" charset="0"/>
                <a:sym typeface="Arial"/>
              </a:rPr>
              <a:t>area</a:t>
            </a:r>
            <a:r>
              <a:rPr kumimoji="0" lang="de-DE"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 Pfizer UAD1/UAD2; T</a:t>
            </a:r>
            <a:r>
              <a:rPr kumimoji="0" lang="en-GB" b="0" i="0" u="none" strike="noStrike" kern="0" cap="none" spc="0" normalizeH="0" baseline="0" noProof="0" dirty="0" err="1">
                <a:ln>
                  <a:noFill/>
                </a:ln>
                <a:solidFill>
                  <a:srgbClr val="000000"/>
                </a:solidFill>
                <a:effectLst/>
                <a:uLnTx/>
                <a:uFillTx/>
                <a:latin typeface="Arial" panose="020B0604020202020204" pitchFamily="34" charset="0"/>
                <a:ea typeface="Lato"/>
                <a:cs typeface="Arial" panose="020B0604020202020204" pitchFamily="34" charset="0"/>
                <a:sym typeface="Arial"/>
              </a:rPr>
              <a:t>heilacker</a:t>
            </a: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 C, et al. ISPPD-12 2020. </a:t>
            </a:r>
            <a:endParaRPr lang="en-GB" kern="0" dirty="0">
              <a:solidFill>
                <a:srgbClr val="000000"/>
              </a:solidFill>
              <a:latin typeface="Arial" panose="020B0604020202020204" pitchFamily="34" charset="0"/>
              <a:ea typeface="Lato"/>
              <a:cs typeface="Arial" panose="020B0604020202020204" pitchFamily="34" charset="0"/>
              <a:sym typeface="Arial"/>
            </a:endParaRPr>
          </a:p>
          <a:p>
            <a:pPr marL="352425" marR="0" lvl="0" indent="-234950" algn="l" defTabSz="914400" rtl="0" eaLnBrk="1" fontAlgn="auto" latinLnBrk="0" hangingPunct="1">
              <a:lnSpc>
                <a:spcPct val="100000"/>
              </a:lnSpc>
              <a:spcBef>
                <a:spcPts val="0"/>
              </a:spcBef>
              <a:spcAft>
                <a:spcPts val="600"/>
              </a:spcAft>
              <a:buClr>
                <a:srgbClr val="000000"/>
              </a:buClr>
              <a:buSzPct val="100000"/>
              <a:buFontTx/>
              <a:buAutoNum type="arabicPeriod"/>
              <a:tabLst/>
              <a:defRPr/>
            </a:pPr>
            <a:r>
              <a:rPr lang="en-US" dirty="0" err="1">
                <a:solidFill>
                  <a:srgbClr val="000000"/>
                </a:solidFill>
                <a:latin typeface="Arial" panose="020B0604020202020204" pitchFamily="34" charset="0"/>
                <a:cs typeface="Arial" panose="020B0604020202020204" pitchFamily="34" charset="0"/>
              </a:rPr>
              <a:t>Bahrs</a:t>
            </a:r>
            <a:r>
              <a:rPr lang="en-US" dirty="0">
                <a:solidFill>
                  <a:srgbClr val="000000"/>
                </a:solidFill>
                <a:latin typeface="Arial" panose="020B0604020202020204" pitchFamily="34" charset="0"/>
                <a:cs typeface="Arial" panose="020B0604020202020204" pitchFamily="34" charset="0"/>
              </a:rPr>
              <a:t> et al. Pneumococcal serotype distribution in German adults with community-acquired pneumonia and coverage of a potential 20-valent vaccine: a longitudinal analysis from the CAPNETZ cohort. </a:t>
            </a:r>
            <a:r>
              <a:rPr lang="en-US" i="1" dirty="0">
                <a:solidFill>
                  <a:srgbClr val="000000"/>
                </a:solidFill>
                <a:latin typeface="Arial" panose="020B0604020202020204" pitchFamily="34" charset="0"/>
                <a:cs typeface="Arial" panose="020B0604020202020204" pitchFamily="34" charset="0"/>
              </a:rPr>
              <a:t>European Respiratory Journal </a:t>
            </a:r>
            <a:r>
              <a:rPr lang="en-US" dirty="0">
                <a:solidFill>
                  <a:srgbClr val="000000"/>
                </a:solidFill>
                <a:latin typeface="Arial" panose="020B0604020202020204" pitchFamily="34" charset="0"/>
                <a:cs typeface="Arial" panose="020B0604020202020204" pitchFamily="34" charset="0"/>
              </a:rPr>
              <a:t>2021 In Press.</a:t>
            </a:r>
            <a:endParaRPr lang="en-GB" kern="0" dirty="0">
              <a:solidFill>
                <a:srgbClr val="000000"/>
              </a:solidFill>
              <a:latin typeface="Arial" panose="020B0604020202020204" pitchFamily="34" charset="0"/>
              <a:ea typeface="Lato"/>
              <a:cs typeface="Arial" panose="020B0604020202020204" pitchFamily="34" charset="0"/>
              <a:sym typeface="Arial"/>
            </a:endParaRPr>
          </a:p>
          <a:p>
            <a:pPr marL="352425" marR="0" lvl="0" indent="-234950" algn="l" defTabSz="914400" rtl="0" eaLnBrk="1" fontAlgn="auto" latinLnBrk="0" hangingPunct="1">
              <a:lnSpc>
                <a:spcPct val="100000"/>
              </a:lnSpc>
              <a:spcBef>
                <a:spcPts val="0"/>
              </a:spcBef>
              <a:spcAft>
                <a:spcPts val="600"/>
              </a:spcAft>
              <a:buClr>
                <a:srgbClr val="000000"/>
              </a:buClr>
              <a:buSzPct val="100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Torres A, Menéndez R, </a:t>
            </a:r>
            <a:r>
              <a:rPr kumimoji="0" lang="en-US" b="0" i="0" u="none" strike="noStrike" kern="0" cap="none" spc="0" normalizeH="0" baseline="0" noProof="0" dirty="0" err="1">
                <a:ln>
                  <a:noFill/>
                </a:ln>
                <a:solidFill>
                  <a:srgbClr val="000000"/>
                </a:solidFill>
                <a:effectLst/>
                <a:uLnTx/>
                <a:uFillTx/>
                <a:latin typeface="Arial" panose="020B0604020202020204" pitchFamily="34" charset="0"/>
                <a:ea typeface="Lato"/>
                <a:cs typeface="Arial" panose="020B0604020202020204" pitchFamily="34" charset="0"/>
                <a:sym typeface="Arial"/>
              </a:rPr>
              <a:t>España</a:t>
            </a:r>
            <a:r>
              <a:rPr kumimoji="0" lang="en-US"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 PP, et al. The Evolution and Distribution of Pneumococcal Serotypes in Adults Hospitalized With Community-Acquired Pneumonia in Spain Using a Serotype-Specific Urinary Antigen Detection Test: The CAPA Study, 2011-2018. </a:t>
            </a:r>
            <a:r>
              <a:rPr kumimoji="0" lang="en-US" b="0" i="1"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Clin Infect Dis</a:t>
            </a:r>
            <a:r>
              <a:rPr kumimoji="0" lang="en-US"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 2021;73(6):1075-1085. doi:10.1093/</a:t>
            </a:r>
            <a:r>
              <a:rPr kumimoji="0" lang="en-US" b="0" i="0" u="none" strike="noStrike" kern="0" cap="none" spc="0" normalizeH="0" baseline="0" noProof="0" dirty="0" err="1">
                <a:ln>
                  <a:noFill/>
                </a:ln>
                <a:solidFill>
                  <a:srgbClr val="000000"/>
                </a:solidFill>
                <a:effectLst/>
                <a:uLnTx/>
                <a:uFillTx/>
                <a:latin typeface="Arial" panose="020B0604020202020204" pitchFamily="34" charset="0"/>
                <a:ea typeface="Lato"/>
                <a:cs typeface="Arial" panose="020B0604020202020204" pitchFamily="34" charset="0"/>
                <a:sym typeface="Arial"/>
              </a:rPr>
              <a:t>cid</a:t>
            </a:r>
            <a:r>
              <a:rPr kumimoji="0" lang="en-US"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/ciab307</a:t>
            </a:r>
            <a:endParaRPr kumimoji="0" lang="en-GB"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endParaRPr>
          </a:p>
          <a:p>
            <a:pPr marL="352425" marR="0" lvl="0" indent="-234950" algn="l" defTabSz="914400" rtl="0" eaLnBrk="1" fontAlgn="auto" latinLnBrk="0" hangingPunct="1">
              <a:lnSpc>
                <a:spcPct val="100000"/>
              </a:lnSpc>
              <a:spcBef>
                <a:spcPts val="0"/>
              </a:spcBef>
              <a:spcAft>
                <a:spcPts val="600"/>
              </a:spcAft>
              <a:buClr>
                <a:srgbClr val="000000"/>
              </a:buClr>
              <a:buSzPct val="100000"/>
              <a:buFontTx/>
              <a:buAutoNum type="arabicPeriod"/>
              <a:tabLst/>
              <a:defRPr/>
            </a:pP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Pick H, Daniel P, Rodrigo C, et al. Pneumococcal serotype trends, surveillance and risk factors in UK adult pneumonia, 2013-18. </a:t>
            </a:r>
            <a:r>
              <a:rPr kumimoji="0" lang="en-GB" b="0" i="1"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Thorax</a:t>
            </a: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Lato"/>
                <a:cs typeface="Arial" panose="020B0604020202020204" pitchFamily="34" charset="0"/>
                <a:sym typeface="Arial"/>
              </a:rPr>
              <a:t>. 2020;75(1):38-49. doi:10.1136/thoraxjnl-2019-213725 </a:t>
            </a:r>
            <a:endParaRPr kumimoji="0" lang="en-GB"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126979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IPD, invasive pneumococcal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3699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IPD, invasive pneumococcal disease; </a:t>
            </a:r>
            <a:r>
              <a:rPr lang="en-US" b="0" i="1" dirty="0">
                <a:solidFill>
                  <a:srgbClr val="474747"/>
                </a:solidFill>
                <a:effectLst/>
                <a:highlight>
                  <a:srgbClr val="FFFFFF"/>
                </a:highlight>
                <a:latin typeface="Roboto" panose="02000000000000000000" pitchFamily="2" charset="0"/>
              </a:rPr>
              <a:t>PCV, pneumococcal conjugate vaccine; </a:t>
            </a:r>
            <a:r>
              <a:rPr lang="en-US" i="1" dirty="0">
                <a:effectLst/>
              </a:rPr>
              <a:t>PPSV, pneumococcal polysaccharide vaccine.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0437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IPD, invasive pneumococcal disease; MIC, minimum inhibitory concentration.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a:p>
        </p:txBody>
      </p:sp>
    </p:spTree>
    <p:extLst>
      <p:ext uri="{BB962C8B-B14F-4D97-AF65-F5344CB8AC3E}">
        <p14:creationId xmlns:p14="http://schemas.microsoft.com/office/powerpoint/2010/main" val="1038102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IPD, invasive pneumococcal disease; NR, not reported; PCV, pneumococcal conjugate vaccine; PPSV, pneumococcal polysaccharide vaccine.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a:p>
        </p:txBody>
      </p:sp>
    </p:spTree>
    <p:extLst>
      <p:ext uri="{BB962C8B-B14F-4D97-AF65-F5344CB8AC3E}">
        <p14:creationId xmlns:p14="http://schemas.microsoft.com/office/powerpoint/2010/main" val="2301275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IPD, invasive pneumococcal disease; NVT, nonvaccine serotype; </a:t>
            </a:r>
            <a:r>
              <a:rPr lang="en-US" i="1" dirty="0">
                <a:effectLst/>
              </a:rPr>
              <a:t>PCV, pneumococcal conjugate vaccine; PPSV, pneumococcal polysaccharide vaccine; ST, serotype.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8031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IPD, invasive pneumococcal disease; NVT, nonvaccine serotype; </a:t>
            </a:r>
            <a:r>
              <a:rPr lang="en-US" i="1" dirty="0">
                <a:effectLst/>
              </a:rPr>
              <a:t>PCV, pneumococcal conjugate vaccine; PPSV, pneumococcal polysaccharide vaccine; ST, serotype.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202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IPD, invasive pneumococcal disease; PPSV, pneumococcal polysaccharide vaccine.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2848160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effectLst/>
              </a:rPr>
              <a:t>IPD, invasive pneumococcal disease; PCV, pneumococcal conjugate vaccine.</a:t>
            </a:r>
            <a:endParaRPr lang="en-US" i="1" dirty="0"/>
          </a:p>
          <a:p>
            <a:r>
              <a:rPr lang="en-US" i="1" dirty="0">
                <a:effectLst/>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56172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effectLst/>
              </a:rPr>
              <a:t>IPD, invasive pneumococcal disease; PCV, pneumococcal conjugate vaccine; PPSV, pneumococcal polysaccharide vaccine.</a:t>
            </a:r>
            <a:endParaRPr lang="en-US" sz="1200" i="1" kern="0" dirty="0"/>
          </a:p>
          <a:p>
            <a:pPr marL="0" indent="0" algn="just">
              <a:buNone/>
            </a:pPr>
            <a:endParaRPr lang="en-US" sz="1200" kern="0" dirty="0"/>
          </a:p>
          <a:p>
            <a:pPr marL="0" indent="0" algn="just">
              <a:buNone/>
            </a:pPr>
            <a:endParaRPr lang="en-US" sz="1200" kern="0" dirty="0"/>
          </a:p>
          <a:p>
            <a:pPr marL="0" indent="0" algn="just">
              <a:buNone/>
            </a:pPr>
            <a:r>
              <a:rPr lang="en-US" sz="1200" kern="0" dirty="0"/>
              <a:t>1. </a:t>
            </a:r>
            <a:r>
              <a:rPr lang="en-US" sz="1200" kern="0" dirty="0" err="1"/>
              <a:t>Baisells</a:t>
            </a:r>
            <a:r>
              <a:rPr lang="en-US" sz="1200" kern="0" dirty="0"/>
              <a:t> E, Guillot L, Nair H, et al. Serotype distribution of Streptococcus pneumoniae causing invasive disease in children in the post-PCV era: A systematic review and </a:t>
            </a:r>
            <a:r>
              <a:rPr lang="en-US" sz="1200" kern="0" dirty="0" err="1"/>
              <a:t>metaanalysis</a:t>
            </a:r>
            <a:r>
              <a:rPr lang="en-US" sz="1200" kern="0" dirty="0"/>
              <a:t>. </a:t>
            </a:r>
            <a:r>
              <a:rPr lang="en-US" sz="1200" kern="0" dirty="0" err="1"/>
              <a:t>PlosOne</a:t>
            </a:r>
            <a:r>
              <a:rPr lang="en-US" sz="1200" kern="0" dirty="0"/>
              <a:t>. 2017;12(5):e0177113.; </a:t>
            </a:r>
          </a:p>
          <a:p>
            <a:pPr algn="just"/>
            <a:r>
              <a:rPr lang="en-US" sz="1200" kern="0" dirty="0"/>
              <a:t>2. </a:t>
            </a:r>
            <a:r>
              <a:rPr lang="en-US" sz="1200" kern="0" dirty="0" err="1"/>
              <a:t>Hausdorff</a:t>
            </a:r>
            <a:r>
              <a:rPr lang="en-US" sz="1200" kern="0" dirty="0"/>
              <a:t> W &amp; </a:t>
            </a:r>
            <a:r>
              <a:rPr lang="en-US" sz="1200" kern="0" dirty="0" err="1"/>
              <a:t>Hanage</a:t>
            </a:r>
            <a:r>
              <a:rPr lang="en-US" sz="1200" kern="0" dirty="0"/>
              <a:t> W. Interim results of an ecological experiment – Conjugate Vaccination against the pneumococcus and serotype replacement. Hum </a:t>
            </a:r>
            <a:r>
              <a:rPr lang="en-US" sz="1200" kern="0" dirty="0" err="1"/>
              <a:t>Vaccin</a:t>
            </a:r>
            <a:r>
              <a:rPr lang="en-US" sz="1200" kern="0" dirty="0"/>
              <a:t> </a:t>
            </a:r>
            <a:r>
              <a:rPr lang="en-US" sz="1200" kern="0" dirty="0" err="1"/>
              <a:t>Immunother</a:t>
            </a:r>
            <a:r>
              <a:rPr lang="en-US" sz="1200" kern="0" dirty="0"/>
              <a:t>. 2016;12(2):358-374.; </a:t>
            </a:r>
          </a:p>
          <a:p>
            <a:pPr algn="just"/>
            <a:r>
              <a:rPr lang="en-US" sz="1200" kern="0" dirty="0"/>
              <a:t>3. Cohen R, Cohen J, Chalumeau M, et al. Impact of pneumococcal conjugate vaccines for children in high- and non-high income countries. Expert Rev Vaccines. 2017;16(6):625-640. </a:t>
            </a:r>
          </a:p>
          <a:p>
            <a:pPr algn="just"/>
            <a:r>
              <a:rPr lang="en-US" sz="1200" kern="0" dirty="0"/>
              <a:t>4. Moore M, Link-</a:t>
            </a:r>
            <a:r>
              <a:rPr lang="en-US" sz="1200" kern="0" dirty="0" err="1"/>
              <a:t>Gelles</a:t>
            </a:r>
            <a:r>
              <a:rPr lang="en-US" sz="1200" kern="0" dirty="0"/>
              <a:t> R, Schaffner W, et al. Effect of use of 13-valent pneumococcal conjugate vaccine in children on invasive pneumococcal disease in children and adults in the USA: analysis of multisite, population-based surveillance. Lancet Infect Dis. 2015;15(3):301-309.; </a:t>
            </a:r>
          </a:p>
          <a:p>
            <a:pPr algn="just"/>
            <a:r>
              <a:rPr lang="en-US" sz="1200" kern="0" dirty="0"/>
              <a:t>5. Metcalf B, Gertz RE, Gladstone RA, et al. Strain features and distributions in pneumococci from children with invasive disease before and after 13-valent conjugate vaccine implementation in the USA. Clin </a:t>
            </a:r>
            <a:r>
              <a:rPr lang="en-US" sz="1200" kern="0" dirty="0" err="1"/>
              <a:t>Microbiol</a:t>
            </a:r>
            <a:r>
              <a:rPr lang="en-US" sz="1200" kern="0" dirty="0"/>
              <a:t> Infect. 2016;22(1):60.e9-60.e29.; </a:t>
            </a:r>
          </a:p>
          <a:p>
            <a:pPr algn="just"/>
            <a:r>
              <a:rPr lang="en-US" sz="1200" kern="0" dirty="0"/>
              <a:t>6. </a:t>
            </a:r>
            <a:r>
              <a:rPr lang="en-US" sz="1200" kern="0" dirty="0" err="1"/>
              <a:t>Oligbu</a:t>
            </a:r>
            <a:r>
              <a:rPr lang="en-US" sz="1200" kern="0" dirty="0"/>
              <a:t> G, Collins S, Sheppard CL, et al. Childhood Deaths Attributable to Invasive Pneumococcal Disease in England and Wales, 2006–2014. Clin Infect Dis. 2017;65(2):308- 314.; </a:t>
            </a:r>
          </a:p>
          <a:p>
            <a:pPr algn="just"/>
            <a:r>
              <a:rPr lang="en-US" sz="1200" kern="0" dirty="0"/>
              <a:t>7. van Hoek, Andrews N, </a:t>
            </a:r>
            <a:r>
              <a:rPr lang="en-US" sz="1200" kern="0" dirty="0" err="1"/>
              <a:t>Waight</a:t>
            </a:r>
            <a:r>
              <a:rPr lang="en-US" sz="1200" kern="0" dirty="0"/>
              <a:t> PA, et al. Effect of Serotype on Focus and Mortality of Invasive Pneumococcal Disease: Coverage of Different Vaccines and Insight into </a:t>
            </a:r>
            <a:r>
              <a:rPr lang="en-US" sz="1200" kern="0" dirty="0" err="1"/>
              <a:t>NonVaccine</a:t>
            </a:r>
            <a:r>
              <a:rPr lang="en-US" sz="1200" kern="0" dirty="0"/>
              <a:t> Serotypes. </a:t>
            </a:r>
            <a:r>
              <a:rPr lang="en-US" sz="1200" kern="0" dirty="0" err="1"/>
              <a:t>PlosOne</a:t>
            </a:r>
            <a:r>
              <a:rPr lang="en-US" sz="1200" kern="0" dirty="0"/>
              <a:t>. 2012;7(7):e39150.; </a:t>
            </a:r>
          </a:p>
          <a:p>
            <a:pPr algn="just"/>
            <a:r>
              <a:rPr lang="en-US" sz="1200" kern="0" dirty="0"/>
              <a:t>8. Stanek R, Norton N, </a:t>
            </a:r>
            <a:r>
              <a:rPr lang="en-US" sz="1200" kern="0" dirty="0" err="1"/>
              <a:t>Mufson</a:t>
            </a:r>
            <a:r>
              <a:rPr lang="en-US" sz="1200" kern="0" dirty="0"/>
              <a:t> M. A 32-Years Study of the Impact of Pneumococcal Vaccines on Invasive Streptococcus pneumoniae Disease. Am J Med Sci. 2016;352(6):563-573.; </a:t>
            </a:r>
          </a:p>
          <a:p>
            <a:pPr algn="just"/>
            <a:r>
              <a:rPr lang="en-US" sz="1200" kern="0" dirty="0"/>
              <a:t>9. </a:t>
            </a:r>
            <a:r>
              <a:rPr lang="en-US" sz="1200" kern="0" dirty="0" err="1"/>
              <a:t>Harboe</a:t>
            </a:r>
            <a:r>
              <a:rPr lang="en-US" sz="1200" kern="0" dirty="0"/>
              <a:t> ZB, Thomsen RW, Riis A, et al. Pneumococcal Serotypes and Mortality following Invasive Pneumococcal Disease: A Population-Based Cohort Study. </a:t>
            </a:r>
            <a:r>
              <a:rPr lang="en-US" sz="1200" kern="0" dirty="0" err="1"/>
              <a:t>PlosOne</a:t>
            </a:r>
            <a:r>
              <a:rPr lang="en-US" sz="1200" kern="0" dirty="0"/>
              <a:t>. 2009;6(5):e 1000081.; </a:t>
            </a:r>
          </a:p>
          <a:p>
            <a:pPr algn="just"/>
            <a:r>
              <a:rPr lang="en-US" sz="1200" kern="0" dirty="0"/>
              <a:t>10. </a:t>
            </a:r>
            <a:r>
              <a:rPr lang="en-US" sz="1200" kern="0" dirty="0" err="1"/>
              <a:t>Tomczyk</a:t>
            </a:r>
            <a:r>
              <a:rPr lang="en-US" sz="1200" kern="0" dirty="0"/>
              <a:t> S, </a:t>
            </a:r>
            <a:r>
              <a:rPr lang="en-US" sz="1200" kern="0" dirty="0" err="1"/>
              <a:t>Lynfield</a:t>
            </a:r>
            <a:r>
              <a:rPr lang="en-US" sz="1200" kern="0" dirty="0"/>
              <a:t> R, Schaffner W, et al. Prevention of Antibiotic-</a:t>
            </a:r>
            <a:r>
              <a:rPr lang="en-US" sz="1200" kern="0" dirty="0" err="1"/>
              <a:t>Nonsusceptible</a:t>
            </a:r>
            <a:r>
              <a:rPr lang="en-US" sz="1200" kern="0" dirty="0"/>
              <a:t> Invasive Pneumococcal Disease With the 13-Valent Pneumococcal Conjugate Vaccine. Clin Infect Dis. 2016;62(9):1119-1125.; </a:t>
            </a:r>
          </a:p>
          <a:p>
            <a:pPr algn="just"/>
            <a:r>
              <a:rPr lang="en-US" sz="1200" kern="0" dirty="0"/>
              <a:t>11. Mendes RE, Hollingsworth RC, Costello A, et al. Noninvasive Streptococcus pneumoniae Serotypes Recovered from Hospitalized Adult Patients in the United States in 2009 to 2012. </a:t>
            </a:r>
            <a:r>
              <a:rPr lang="en-US" sz="1200" kern="0" dirty="0" err="1"/>
              <a:t>Antimicrob</a:t>
            </a:r>
            <a:r>
              <a:rPr lang="en-US" sz="1200" kern="0" dirty="0"/>
              <a:t> Agents </a:t>
            </a:r>
            <a:r>
              <a:rPr lang="en-US" sz="1200" kern="0" dirty="0" err="1"/>
              <a:t>Chemother</a:t>
            </a:r>
            <a:r>
              <a:rPr lang="en-US" sz="1200" kern="0" dirty="0"/>
              <a:t>. 2015;59(9):5595-5601.; </a:t>
            </a:r>
          </a:p>
          <a:p>
            <a:pPr algn="just"/>
            <a:r>
              <a:rPr lang="en-US" sz="1200" kern="0" dirty="0"/>
              <a:t>12. </a:t>
            </a:r>
            <a:r>
              <a:rPr lang="en-US" sz="1200" kern="0" dirty="0" err="1"/>
              <a:t>Olarte</a:t>
            </a:r>
            <a:r>
              <a:rPr lang="en-US" sz="1200" kern="0" dirty="0"/>
              <a:t> L, </a:t>
            </a:r>
            <a:r>
              <a:rPr lang="en-US" sz="1200" kern="0" dirty="0" err="1"/>
              <a:t>Barson</a:t>
            </a:r>
            <a:r>
              <a:rPr lang="en-US" sz="1200" kern="0" dirty="0"/>
              <a:t> WJ, Lin PL, et al. Impact of the 13-valent pneumococcal conjugate vaccine on pneumococcal meningitis in US children. Clin Infect Dis. 2015;61(5):767-775.; </a:t>
            </a:r>
          </a:p>
          <a:p>
            <a:pPr algn="just"/>
            <a:r>
              <a:rPr lang="en-US" sz="1200" kern="0" dirty="0"/>
              <a:t>13. Thigpen MC, Whitney CG, </a:t>
            </a:r>
            <a:r>
              <a:rPr lang="en-US" sz="1200" kern="0" dirty="0" err="1"/>
              <a:t>Messonnier</a:t>
            </a:r>
            <a:r>
              <a:rPr lang="en-US" sz="1200" kern="0" dirty="0"/>
              <a:t> NE, et al. Bacterial Meningitis in the United States, 1998–2007. NEJM. 2011;364(21):2016-2025.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a:p>
        </p:txBody>
      </p:sp>
    </p:spTree>
    <p:extLst>
      <p:ext uri="{BB962C8B-B14F-4D97-AF65-F5344CB8AC3E}">
        <p14:creationId xmlns:p14="http://schemas.microsoft.com/office/powerpoint/2010/main" val="1849094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effectLst/>
              </a:rPr>
              <a:t>IPD, invasive pneumococcal disease; PCV, pneumococcal conjugate vaccine; PPSV, pneumococcal polysaccharide vaccine.</a:t>
            </a:r>
            <a:endParaRPr lang="en-US" sz="1200" i="1" kern="0" dirty="0"/>
          </a:p>
          <a:p>
            <a:pPr marL="0" indent="0" algn="just">
              <a:buNone/>
            </a:pPr>
            <a:endParaRPr lang="en-US" sz="1200" kern="0" dirty="0"/>
          </a:p>
          <a:p>
            <a:pPr>
              <a:buNone/>
            </a:pPr>
            <a:endParaRPr lang="en-US" b="1" dirty="0">
              <a:latin typeface="Calibri"/>
              <a:cs typeface="Calibri"/>
            </a:endParaRPr>
          </a:p>
          <a:p>
            <a:pPr>
              <a:buNone/>
            </a:pPr>
            <a:endParaRPr lang="en-US" b="1" dirty="0">
              <a:latin typeface="Calibri"/>
              <a:cs typeface="Calibri"/>
            </a:endParaRPr>
          </a:p>
          <a:p>
            <a:pPr>
              <a:buNone/>
            </a:pPr>
            <a:endParaRPr lang="en-US" b="1" dirty="0">
              <a:latin typeface="Calibri"/>
              <a:cs typeface="Calibri"/>
            </a:endParaRPr>
          </a:p>
          <a:p>
            <a:pPr>
              <a:buNone/>
            </a:pPr>
            <a:r>
              <a:rPr lang="en-US" b="1" dirty="0">
                <a:latin typeface="Calibri"/>
                <a:cs typeface="Calibri"/>
              </a:rPr>
              <a:t>Key Points</a:t>
            </a:r>
          </a:p>
          <a:p>
            <a:pPr marL="166916" indent="-166916"/>
            <a:r>
              <a:rPr lang="en-US" dirty="0">
                <a:latin typeface="Calibri"/>
                <a:cs typeface="Calibri"/>
              </a:rPr>
              <a:t>PCV20 is built on the established platforms of PCV7 and PCV13</a:t>
            </a:r>
          </a:p>
          <a:p>
            <a:pPr marL="612027" lvl="1" indent="-166916"/>
            <a:r>
              <a:rPr lang="en-US" dirty="0">
                <a:latin typeface="Calibri"/>
                <a:cs typeface="Calibri"/>
              </a:rPr>
              <a:t>PCV20 contains all of the same components of PCV13, plus polysaccharide conjugates for 7 additional serotypes</a:t>
            </a:r>
          </a:p>
          <a:p>
            <a:pPr marL="612027" lvl="1" indent="-166916"/>
            <a:r>
              <a:rPr lang="en-US" dirty="0">
                <a:latin typeface="Calibri"/>
                <a:cs typeface="Calibri"/>
              </a:rPr>
              <a:t>PCV20 is anticipated to have the same indications as PCV13 in the pediatric population, helping to protect children against IPD, pneumonia, and otitis media caused by the included vaccine serotypes</a:t>
            </a:r>
          </a:p>
          <a:p>
            <a:pPr marL="612027" lvl="1" indent="-166916"/>
            <a:r>
              <a:rPr lang="en-US" dirty="0">
                <a:latin typeface="Calibri"/>
                <a:cs typeface="Calibri"/>
              </a:rPr>
              <a:t>PCV20 is being licensed on the same basis as PCV13, with clinical trials demonstrating:</a:t>
            </a:r>
          </a:p>
          <a:p>
            <a:pPr marL="1057138" lvl="2" indent="-166916"/>
            <a:r>
              <a:rPr lang="en-US" dirty="0">
                <a:latin typeface="Calibri"/>
                <a:cs typeface="Calibri"/>
              </a:rPr>
              <a:t>An acceptable safety profile in children</a:t>
            </a:r>
          </a:p>
          <a:p>
            <a:pPr marL="1057138" lvl="2" indent="-166916"/>
            <a:r>
              <a:rPr lang="en-US" dirty="0">
                <a:latin typeface="Calibri"/>
                <a:cs typeface="Calibri"/>
              </a:rPr>
              <a:t>Comparable immunogenicity</a:t>
            </a:r>
          </a:p>
          <a:p>
            <a:pPr marL="1057138" lvl="2" indent="-166916"/>
            <a:r>
              <a:rPr lang="en-US" dirty="0">
                <a:latin typeface="Calibri"/>
                <a:cs typeface="Calibri"/>
              </a:rPr>
              <a:t>Evaluation of the totality of data (OPA responses, booster response from post-primary to post-toddler dose, RCDCs, </a:t>
            </a:r>
            <a:r>
              <a:rPr lang="en-US" dirty="0" err="1">
                <a:latin typeface="Calibri"/>
                <a:cs typeface="Calibri"/>
              </a:rPr>
              <a:t>etc</a:t>
            </a:r>
            <a:r>
              <a:rPr lang="en-US" dirty="0">
                <a:latin typeface="Calibri"/>
                <a:cs typeface="Calibri"/>
              </a:rPr>
              <a:t>)</a:t>
            </a:r>
          </a:p>
          <a:p>
            <a:pPr marL="166916" indent="-166916"/>
            <a:r>
              <a:rPr lang="en-US" dirty="0">
                <a:latin typeface="Calibri"/>
                <a:cs typeface="Calibri"/>
              </a:rPr>
              <a:t>PCV20 is already licensed and used in adults</a:t>
            </a:r>
          </a:p>
          <a:p>
            <a:pPr marL="166916" indent="-166916"/>
            <a:endParaRPr lang="en-US" dirty="0">
              <a:latin typeface="Calibri"/>
              <a:cs typeface="Calibri"/>
            </a:endParaRPr>
          </a:p>
          <a:p>
            <a:pPr marL="0" indent="0">
              <a:buNone/>
            </a:pPr>
            <a:r>
              <a:rPr lang="en-US" b="1" dirty="0">
                <a:solidFill>
                  <a:prstClr val="black"/>
                </a:solidFill>
                <a:latin typeface="Arial" panose="020B0604020202020204" pitchFamily="34" charset="0"/>
                <a:cs typeface="Arial" panose="020B0604020202020204" pitchFamily="34" charset="0"/>
              </a:rPr>
              <a:t>Key Point</a:t>
            </a:r>
          </a:p>
          <a:p>
            <a:pPr marL="190537" indent="-180854"/>
            <a:r>
              <a:rPr lang="en-US" dirty="0">
                <a:latin typeface="Arial" panose="020B0604020202020204" pitchFamily="34" charset="0"/>
                <a:cs typeface="Arial" panose="020B0604020202020204" pitchFamily="34" charset="0"/>
              </a:rPr>
              <a:t>The PCV20 program expands on the extensive clinical experience of PCV13, which included over 60,000 infants, children, and adolescents worldwide</a:t>
            </a:r>
          </a:p>
          <a:p>
            <a:pPr marL="190537" indent="-180854"/>
            <a:r>
              <a:rPr lang="en-US" dirty="0">
                <a:latin typeface="Arial"/>
              </a:rPr>
              <a:t>The PCV13 program also included studies in high-risk populations and in preterm infants, as well as transition studies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a:p>
        </p:txBody>
      </p:sp>
    </p:spTree>
    <p:extLst>
      <p:ext uri="{BB962C8B-B14F-4D97-AF65-F5344CB8AC3E}">
        <p14:creationId xmlns:p14="http://schemas.microsoft.com/office/powerpoint/2010/main" val="1011451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t>GMFR, geometric mean fold rise; OPA, opsonophagocytic activity; </a:t>
            </a:r>
            <a:r>
              <a:rPr lang="en-US" i="1" dirty="0">
                <a:effectLst/>
              </a:rPr>
              <a:t>PCV, pneumococcal conjugate vaccine; PPSV, pneumococcal polysaccharide vaccine.</a:t>
            </a:r>
            <a:endParaRPr lang="en-US" sz="1200" i="1" kern="0" dirty="0"/>
          </a:p>
          <a:p>
            <a:pPr marL="0" indent="0" algn="just">
              <a:buNone/>
            </a:pPr>
            <a:endParaRPr lang="en-US" sz="1200" kern="0" dirty="0"/>
          </a:p>
          <a:p>
            <a:pPr marL="0" indent="0" algn="just">
              <a:buNone/>
            </a:pPr>
            <a:endParaRPr lang="en-US" sz="1200" i="1" kern="0" dirty="0"/>
          </a:p>
          <a:p>
            <a:pPr marL="0" indent="0" algn="just">
              <a:buNone/>
            </a:pPr>
            <a:endParaRPr lang="en-US" sz="1200" kern="0"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2122226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t>GMR, geometric mean ratio; GMT, geometric mean titer; OPA, opsonophagocytic activity; </a:t>
            </a:r>
            <a:r>
              <a:rPr lang="en-US" i="1" dirty="0">
                <a:effectLst/>
              </a:rPr>
              <a:t>PCV, pneumococcal conjugate vaccine.</a:t>
            </a:r>
            <a:endParaRPr lang="en-US" sz="1200" i="1" kern="0" dirty="0"/>
          </a:p>
          <a:p>
            <a:pPr marL="0" indent="0" algn="just">
              <a:buNone/>
            </a:pPr>
            <a:endParaRPr lang="en-US" sz="1200" kern="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525485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effectLst/>
              </a:rPr>
              <a:t>PCV, pneumococcal conjugate vaccine; PPSV, pneumococcal polysaccharide vaccine.</a:t>
            </a:r>
            <a:endParaRPr lang="en-US" sz="1200" i="1" kern="0" dirty="0"/>
          </a:p>
          <a:p>
            <a:pPr marL="0" indent="0" algn="just">
              <a:buNone/>
            </a:pPr>
            <a:endParaRPr lang="en-US" sz="1200" kern="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0" u="none" strike="noStrike" dirty="0">
                <a:effectLst/>
                <a:latin typeface="Calibri" panose="020F0502020204030204" pitchFamily="34" charset="0"/>
              </a:rPr>
              <a:t>Did not redraw</a:t>
            </a:r>
            <a:r>
              <a:rPr lang="en-US" dirty="0"/>
              <a:t>: </a:t>
            </a:r>
            <a:r>
              <a:rPr lang="en-US" sz="1800" dirty="0">
                <a:effectLst/>
                <a:latin typeface="Segoe UI" panose="020B0502040204020203" pitchFamily="34" charset="0"/>
              </a:rPr>
              <a:t>This article is covered under CC BY-NC-ND, which means we cannot redraw or add on. Rather we must use as is</a:t>
            </a: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1138332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effectLst/>
              </a:rPr>
              <a:t>PCP, primary care provider; PCV, pneumococcal conjugate vaccine; ; PPSV, pneumococcal polysaccharide vaccine.</a:t>
            </a:r>
            <a:endParaRPr lang="en-US" sz="1200" i="1" kern="0" dirty="0"/>
          </a:p>
          <a:p>
            <a:pPr marL="0" indent="0" algn="just">
              <a:buNone/>
            </a:pPr>
            <a:endParaRPr lang="en-US" sz="1200" kern="0" dirty="0"/>
          </a:p>
          <a:p>
            <a:endParaRPr lang="en-US" dirty="0"/>
          </a:p>
          <a:p>
            <a:endParaRPr lang="en-US" dirty="0"/>
          </a:p>
          <a:p>
            <a:r>
              <a:rPr lang="en-US" dirty="0"/>
              <a:t>In order to clarify the level of anti-pneumococcal (but also influenza) vaccination coverage in adults, we conducted a study… In France, while the vaccination recommendations for ID have been in force for almost 8 years, the protected subjects are dramatically few in number. Even fewer </a:t>
            </a:r>
            <a:r>
              <a:rPr lang="en-US" dirty="0" err="1"/>
              <a:t>immocompetent</a:t>
            </a:r>
            <a:r>
              <a:rPr lang="en-US" dirty="0"/>
              <a:t> subjects suffering from a chronic illness are up to date with their vaccination schedule. The best protected cohort was XXX, However, by analyzing consultations and contacts with the health system... which highlights the missed opportunities to protect these patients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1076801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1365C6-D18D-8E42-AC7A-A6E2C07D5DB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808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sz="1800" i="1" dirty="0">
                <a:effectLst/>
              </a:rPr>
              <a:t>PCV, pneumococcal conjugate vaccine; PPSV, pneumococcal polysaccharide vaccine.</a:t>
            </a:r>
            <a:endParaRPr lang="en-US" sz="1800" i="1" kern="0" dirty="0"/>
          </a:p>
          <a:p>
            <a:pPr marL="0" indent="0" algn="just">
              <a:buNone/>
            </a:pPr>
            <a:endParaRPr lang="en-US" sz="1800" kern="0" dirty="0"/>
          </a:p>
          <a:p>
            <a:endParaRPr lang="en-US" sz="1800" b="1" i="0" u="none" strike="noStrike" dirty="0">
              <a:effectLst/>
              <a:latin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i="0" u="none" strike="noStrike" dirty="0">
                <a:effectLst/>
                <a:latin typeface="Calibri" panose="020F0502020204030204" pitchFamily="34" charset="0"/>
              </a:rPr>
              <a:t>Did not redraw: </a:t>
            </a:r>
            <a:r>
              <a:rPr lang="en-US" sz="1800" dirty="0">
                <a:effectLst/>
                <a:latin typeface="Segoe UI" panose="020B0502040204020203" pitchFamily="34" charset="0"/>
              </a:rPr>
              <a:t>We are free to use as is without infringement per ECDC: Information and documents made available on ECDC web pages and for which ECDC owns the copyright are public and may be reproduced, adapted and/or distributed, totally or in part, irrespective of the means and/or the formats used, provided that ECDC is always acknowledged as the original source of the material. Such acknowledgement must be included in each copy of the material.</a:t>
            </a:r>
            <a:endParaRPr lang="en-US" sz="1800" dirty="0">
              <a:effectLst/>
              <a:latin typeface="Arial" panose="020B0604020202020204" pitchFamily="34" charset="0"/>
            </a:endParaRPr>
          </a:p>
          <a:p>
            <a:endParaRPr lang="en-US" sz="1800" b="1" i="0" u="none" strike="noStrike" dirty="0">
              <a:effectLst/>
              <a:latin typeface="Calibri" panose="020F0502020204030204" pitchFamily="34" charset="0"/>
            </a:endParaRPr>
          </a:p>
          <a:p>
            <a:endParaRPr lang="en-US" sz="1800" b="1" i="0" u="none" strike="noStrike" dirty="0">
              <a:effectLst/>
              <a:latin typeface="Calibri" panose="020F0502020204030204" pitchFamily="34" charset="0"/>
            </a:endParaRPr>
          </a:p>
          <a:p>
            <a:r>
              <a:rPr lang="en-US" sz="1800" b="1" i="0" u="none" strike="noStrike" dirty="0">
                <a:effectLst/>
                <a:latin typeface="Calibri" panose="020F0502020204030204" pitchFamily="34" charset="0"/>
              </a:rPr>
              <a:t>Footnotes:</a:t>
            </a:r>
            <a:r>
              <a:rPr lang="en-US" dirty="0"/>
              <a:t> </a:t>
            </a:r>
            <a:r>
              <a:rPr lang="en-US" sz="1800" b="0" i="0" u="none" strike="noStrike" dirty="0">
                <a:effectLst/>
                <a:latin typeface="Calibri" panose="020F0502020204030204" pitchFamily="34" charset="0"/>
              </a:rPr>
              <a:t>1: Minimum interval of 7 months after the second dose</a:t>
            </a:r>
            <a:r>
              <a:rPr lang="en-US" dirty="0"/>
              <a:t> </a:t>
            </a:r>
            <a:r>
              <a:rPr lang="en-US" sz="1800" b="0" i="0" u="none" strike="noStrike" dirty="0">
                <a:effectLst/>
                <a:latin typeface="Calibri" panose="020F0502020204030204" pitchFamily="34" charset="0"/>
              </a:rPr>
              <a:t>2: Preferred scheme: one of PCV20 for alternative schemes based on past </a:t>
            </a:r>
            <a:r>
              <a:rPr lang="en-US" sz="1800" b="0" i="0" u="none" strike="noStrike" dirty="0" err="1">
                <a:effectLst/>
                <a:latin typeface="Calibri" panose="020F0502020204030204" pitchFamily="34" charset="0"/>
              </a:rPr>
              <a:t>pneumo</a:t>
            </a:r>
            <a:r>
              <a:rPr lang="en-US" sz="1800" b="0" i="0" u="none" strike="noStrike" dirty="0">
                <a:effectLst/>
                <a:latin typeface="Calibri" panose="020F0502020204030204" pitchFamily="34" charset="0"/>
              </a:rPr>
              <a:t> vaccination refer to https://www.health.belgium.be/fr/avis-9674-vaccination-antipneumococcique-adultes</a:t>
            </a:r>
            <a:r>
              <a:rPr lang="en-US" dirty="0"/>
              <a:t> </a:t>
            </a:r>
            <a:r>
              <a:rPr lang="en-US" sz="1800" b="0" i="0" u="none" strike="noStrike" dirty="0">
                <a:effectLst/>
                <a:latin typeface="Calibri" panose="020F0502020204030204" pitchFamily="34" charset="0"/>
              </a:rPr>
              <a:t>3: Preferred scheme: one of PCV20</a:t>
            </a:r>
            <a:br>
              <a:rPr lang="en-US" sz="1800" b="0" i="0" u="none" strike="noStrike" dirty="0">
                <a:effectLst/>
                <a:latin typeface="Calibri" panose="020F0502020204030204" pitchFamily="34" charset="0"/>
              </a:rPr>
            </a:br>
            <a:r>
              <a:rPr lang="en-US" sz="1800" b="0" i="0" u="none" strike="noStrike" dirty="0">
                <a:effectLst/>
                <a:latin typeface="Calibri" panose="020F0502020204030204" pitchFamily="34" charset="0"/>
              </a:rPr>
              <a:t>for alternative schemes based on past </a:t>
            </a:r>
            <a:r>
              <a:rPr lang="en-US" sz="1800" b="0" i="0" u="none" strike="noStrike" dirty="0" err="1">
                <a:effectLst/>
                <a:latin typeface="Calibri" panose="020F0502020204030204" pitchFamily="34" charset="0"/>
              </a:rPr>
              <a:t>pneumo</a:t>
            </a:r>
            <a:r>
              <a:rPr lang="en-US" sz="1800" b="0" i="0" u="none" strike="noStrike" dirty="0">
                <a:effectLst/>
                <a:latin typeface="Calibri" panose="020F0502020204030204" pitchFamily="34" charset="0"/>
              </a:rPr>
              <a:t> vaccination refer to https://www.health.belgium.be/fr/avis-9674-vaccination-antipneumococcique-adultes</a:t>
            </a:r>
            <a:r>
              <a:rPr lang="en-US" dirty="0"/>
              <a:t> </a:t>
            </a:r>
            <a:r>
              <a:rPr lang="en-US" sz="1800" b="0" i="0" u="none" strike="noStrike" dirty="0">
                <a:effectLst/>
                <a:latin typeface="Calibri" panose="020F0502020204030204" pitchFamily="34" charset="0"/>
              </a:rPr>
              <a:t>4: Not earlier than 6 months after the previous dose</a:t>
            </a:r>
            <a:r>
              <a:rPr lang="en-US" dirty="0"/>
              <a:t> </a:t>
            </a:r>
            <a:r>
              <a:rPr lang="en-US" sz="1800" b="0" i="0" u="none" strike="noStrike" dirty="0">
                <a:effectLst/>
                <a:latin typeface="Calibri" panose="020F0502020204030204" pitchFamily="34" charset="0"/>
              </a:rPr>
              <a:t>5: PCV13 is given starting from 50 years. The scheme is completed with PPSV23 in 65 years and older</a:t>
            </a:r>
            <a:r>
              <a:rPr lang="en-US" dirty="0"/>
              <a:t> </a:t>
            </a:r>
            <a:r>
              <a:rPr lang="en-US" sz="1800" b="0" i="0" u="none" strike="noStrike" dirty="0">
                <a:effectLst/>
                <a:latin typeface="Calibri" panose="020F0502020204030204" pitchFamily="34" charset="0"/>
              </a:rPr>
              <a:t>6: Introduced in 2019</a:t>
            </a:r>
            <a:r>
              <a:rPr lang="en-US" dirty="0"/>
              <a:t> </a:t>
            </a:r>
            <a:r>
              <a:rPr lang="en-US" sz="1800" b="0" i="0" u="none" strike="noStrike" dirty="0">
                <a:effectLst/>
                <a:latin typeface="Calibri" panose="020F0502020204030204" pitchFamily="34" charset="0"/>
              </a:rPr>
              <a:t>7: catch-up possible until 6 years if previous recommended doses were missed</a:t>
            </a:r>
            <a:r>
              <a:rPr lang="en-US" dirty="0"/>
              <a:t> </a:t>
            </a:r>
            <a:r>
              <a:rPr lang="en-US" sz="1800" b="0" i="0" u="none" strike="noStrike" dirty="0">
                <a:effectLst/>
                <a:latin typeface="Calibri" panose="020F0502020204030204" pitchFamily="34" charset="0"/>
              </a:rPr>
              <a:t>8: vaccines only given on specific indications</a:t>
            </a:r>
            <a:r>
              <a:rPr lang="en-US" dirty="0"/>
              <a:t> </a:t>
            </a:r>
            <a:r>
              <a:rPr lang="en-US" sz="1800" b="0" i="0" u="none" strike="noStrike" dirty="0">
                <a:effectLst/>
                <a:latin typeface="Calibri" panose="020F0502020204030204" pitchFamily="34" charset="0"/>
              </a:rPr>
              <a:t>9: No revaccination recommended. </a:t>
            </a:r>
            <a:r>
              <a:rPr lang="en-US" dirty="0"/>
              <a:t> </a:t>
            </a:r>
            <a:r>
              <a:rPr lang="en-US" sz="1800" b="0" i="0" u="none" strike="noStrike" dirty="0">
                <a:effectLst/>
                <a:latin typeface="Calibri" panose="020F0502020204030204" pitchFamily="34" charset="0"/>
              </a:rPr>
              <a:t>10: Any PCV or PPSV23. Vaccination is especially recommended for people with chronic lung disease (includes moderate and severe bronchial asthma), with long-term medical treatment; persons with heart disease and/or large vessels with long-term systemic medical treatment, such as hypertension; people with chronic kidney and liver disease; patients with diabetes mellitus; patients with an immune disorder system (</a:t>
            </a:r>
            <a:r>
              <a:rPr lang="en-US" sz="1800" b="0" i="0" u="none" strike="noStrike" dirty="0" err="1">
                <a:effectLst/>
                <a:latin typeface="Calibri" panose="020F0502020204030204" pitchFamily="34" charset="0"/>
              </a:rPr>
              <a:t>eg</a:t>
            </a:r>
            <a:r>
              <a:rPr lang="en-US" sz="1800" b="0" i="0" u="none" strike="noStrike" dirty="0">
                <a:effectLst/>
                <a:latin typeface="Calibri" panose="020F0502020204030204" pitchFamily="34" charset="0"/>
              </a:rPr>
              <a:t> patients with immunosuppressive treatment (steroids, HIV infections, etc.) and asplenia / </a:t>
            </a:r>
            <a:r>
              <a:rPr lang="en-US" sz="1800" b="0" i="0" u="none" strike="noStrike" dirty="0" err="1">
                <a:effectLst/>
                <a:latin typeface="Calibri" panose="020F0502020204030204" pitchFamily="34" charset="0"/>
              </a:rPr>
              <a:t>hyposplenia</a:t>
            </a:r>
            <a:r>
              <a:rPr lang="en-US" sz="1800" b="0" i="0" u="none" strike="noStrike" dirty="0">
                <a:effectLst/>
                <a:latin typeface="Calibri" panose="020F0502020204030204" pitchFamily="34" charset="0"/>
              </a:rPr>
              <a:t>; patients with anticancer treatment; patients before / after solid organ and / or bone marrow transplantation; people with severe obesity (BMI over 40 kg / m2) and persons over 65 years of age.</a:t>
            </a:r>
            <a:r>
              <a:rPr lang="en-US" dirty="0"/>
              <a:t> </a:t>
            </a:r>
            <a:r>
              <a:rPr lang="en-US" sz="1800" b="0" i="0" u="none" strike="noStrike" dirty="0">
                <a:effectLst/>
                <a:latin typeface="Calibri" panose="020F0502020204030204" pitchFamily="34" charset="0"/>
              </a:rPr>
              <a:t>11: https://www.vakcinace.eu/data/files/downloads/ockovaci_kalendar_dospsdatem.pdf  </a:t>
            </a:r>
            <a:r>
              <a:rPr lang="en-US" dirty="0"/>
              <a:t> </a:t>
            </a:r>
            <a:r>
              <a:rPr lang="en-US" sz="1800" b="0" i="0" u="none" strike="noStrike" dirty="0">
                <a:effectLst/>
                <a:latin typeface="Calibri" panose="020F0502020204030204" pitchFamily="34" charset="0"/>
              </a:rPr>
              <a:t>12: As of April 2021 pneumococcal and meningococcal vaccinations  free of charge for higher-risk risk groups.</a:t>
            </a:r>
            <a:r>
              <a:rPr lang="en-US" dirty="0"/>
              <a:t> </a:t>
            </a:r>
            <a:r>
              <a:rPr lang="en-US" sz="1800" b="0" i="0" u="none" strike="noStrike" dirty="0">
                <a:effectLst/>
                <a:latin typeface="Calibri" panose="020F0502020204030204" pitchFamily="34" charset="0"/>
              </a:rPr>
              <a:t>13: for more information on pneumococcal vaccination and target groups refer to https://thl.fi/fi/web/infektiotaudit-ja-rokotukset/rokotteet-a-o/pneumokokkirokotteet</a:t>
            </a:r>
            <a:r>
              <a:rPr lang="en-US" dirty="0"/>
              <a:t> </a:t>
            </a:r>
            <a:r>
              <a:rPr lang="en-US" sz="1800" b="0" i="0" u="none" strike="noStrike" dirty="0">
                <a:effectLst/>
                <a:latin typeface="Calibri" panose="020F0502020204030204" pitchFamily="34" charset="0"/>
              </a:rPr>
              <a:t>14: From August 2023, PCV20 recommended instead of a mixed schedule PCV13+PPSV23 in adults from 18 years of age for individuals at risk. see https://www.has-sante.fr/jcms/p_3457419/fr/strategie-de-vaccination-contre-les-infections-a-pneumocoque-place-du-vaccin-pneumococcique-polyosidique-conjugue-20-valent-adsorbe-chez-l-adulte for more information</a:t>
            </a:r>
            <a:r>
              <a:rPr lang="en-US" dirty="0"/>
              <a:t> </a:t>
            </a:r>
            <a:r>
              <a:rPr lang="en-US" sz="1800" b="0" i="0" u="none" strike="noStrike" dirty="0">
                <a:effectLst/>
                <a:latin typeface="Calibri" panose="020F0502020204030204" pitchFamily="34" charset="0"/>
              </a:rPr>
              <a:t>15: see https://www.rki.de/DE/Content/Infekt/EpidBull/Archiv/2023/Ausgaben/20_23.pdf?__blob=publicationFile for detail on targeted groups</a:t>
            </a:r>
            <a:r>
              <a:rPr lang="en-US" dirty="0"/>
              <a:t> </a:t>
            </a:r>
            <a:r>
              <a:rPr lang="en-US" sz="1800" b="0" i="0" u="none" strike="noStrike" dirty="0">
                <a:effectLst/>
                <a:latin typeface="Calibri" panose="020F0502020204030204" pitchFamily="34" charset="0"/>
              </a:rPr>
              <a:t>16: see recommendation details for at-risk groups where vaccination is recommended https://www.rki.de/DE/Content/Infekt/EpidBull/Archiv/2023/Ausgaben/39_23.pdf?__blob=publicationFile</a:t>
            </a:r>
            <a:r>
              <a:rPr lang="en-US" dirty="0"/>
              <a:t> </a:t>
            </a:r>
            <a:r>
              <a:rPr lang="en-US" sz="1800" b="0" i="0" u="none" strike="noStrike" dirty="0">
                <a:effectLst/>
                <a:latin typeface="Calibri" panose="020F0502020204030204" pitchFamily="34" charset="0"/>
              </a:rPr>
              <a:t>17: change of recommendations in Sept 2023 moving away from PPSV23. For individuals previously vaccinated with PPSV23, a dose of PCV20 is recommended in an interval of at least 6 years after PPSV23 dose.  for more details refer to  https://www.rki.de/DE/Content/Infekt/EpidBull/Archiv/2023/Ausgaben/39_23.pdf?__blob=publicationFile for more information</a:t>
            </a:r>
            <a:r>
              <a:rPr lang="en-US" dirty="0"/>
              <a:t> </a:t>
            </a:r>
            <a:r>
              <a:rPr lang="en-US" sz="1800" b="0" i="0" u="none" strike="noStrike" dirty="0">
                <a:effectLst/>
                <a:latin typeface="Calibri" panose="020F0502020204030204" pitchFamily="34" charset="0"/>
              </a:rPr>
              <a:t>18: PPSV is recommended in addition to PCV13 or PCV15 at least 2 months after the last dose of PCV13 in subjects &gt; 2 years with an increased risk of disease from pneumococcal infections. A booster dose of PPSV23 is recommended 5 years after the first dose</a:t>
            </a:r>
            <a:r>
              <a:rPr lang="en-US" dirty="0"/>
              <a:t> </a:t>
            </a:r>
            <a:r>
              <a:rPr lang="en-US" sz="1800" b="0" i="0" u="none" strike="noStrike" dirty="0">
                <a:effectLst/>
                <a:latin typeface="Calibri" panose="020F0502020204030204" pitchFamily="34" charset="0"/>
              </a:rPr>
              <a:t>19: One dose of polysaccharide vaccine or 20-valent protein-based vaccine if polysaccharide vaccine is not available or according to medical advice. If individuals have previously received a pneumococcal vaccine before their 60th birthday, vaccination is recommended according to https://assets.ctfassets.net/8k0h54kbe6bj/1yjQz7UQApSJyLgbOZS3DI/a937283df2c90b47bfb414d5e56dd5c2/Leidbeiningar_um_notkun_boluefna_gegn_pneumokokkum-2019.pdf</a:t>
            </a:r>
            <a:r>
              <a:rPr lang="en-US" dirty="0"/>
              <a:t> </a:t>
            </a:r>
            <a:r>
              <a:rPr lang="en-US" sz="1800" b="0" i="0" u="none" strike="noStrike" dirty="0">
                <a:effectLst/>
                <a:latin typeface="Calibri" panose="020F0502020204030204" pitchFamily="34" charset="0"/>
              </a:rPr>
              <a:t>20: Please refer to https://www.hse.ie/eng/health/immunisation/pubinfo/adult/pneumo/#Who%20should%20be%20vaccinated%20with%20PPV23%20Pneumococcal%20vaccine? for a full listing of people in at-risk groups</a:t>
            </a:r>
            <a:r>
              <a:rPr lang="en-US" dirty="0"/>
              <a:t> </a:t>
            </a:r>
            <a:r>
              <a:rPr lang="en-US" sz="1800" b="0" i="0" u="none" strike="noStrike" dirty="0">
                <a:effectLst/>
                <a:latin typeface="Calibri" panose="020F0502020204030204" pitchFamily="34" charset="0"/>
              </a:rPr>
              <a:t>21: The vaccine is free of charge, but administration fees may be charged to patient (based on income and eligibility for free healthcare). Please refer to https://www.hse.ie/eng/health/immunisation/pubinfo/adult/pneumo/#Who%20should%20be%20vaccinated%20with%20PPV23%20Pneumococcal%20vaccine? for a full listing of people in at-risk groups</a:t>
            </a:r>
            <a:r>
              <a:rPr lang="en-US" dirty="0"/>
              <a:t> </a:t>
            </a:r>
            <a:r>
              <a:rPr lang="en-US" sz="1800" b="0" i="0" u="none" strike="noStrike" dirty="0">
                <a:effectLst/>
                <a:latin typeface="Calibri" panose="020F0502020204030204" pitchFamily="34" charset="0"/>
              </a:rPr>
              <a:t>22: one dose of PCV13 at 65 years and one dose PPSV after at least 8 weeks</a:t>
            </a:r>
            <a:r>
              <a:rPr lang="en-US" dirty="0"/>
              <a:t> </a:t>
            </a:r>
            <a:r>
              <a:rPr lang="en-US" sz="1800" b="0" i="0" u="none" strike="noStrike" dirty="0">
                <a:effectLst/>
                <a:latin typeface="Calibri" panose="020F0502020204030204" pitchFamily="34" charset="0"/>
              </a:rPr>
              <a:t>23: Can be administered concomitantly with MMR</a:t>
            </a:r>
            <a:r>
              <a:rPr lang="en-US" dirty="0"/>
              <a:t> </a:t>
            </a:r>
            <a:r>
              <a:rPr lang="en-US" sz="1800" b="0" i="0" u="none" strike="noStrike" dirty="0">
                <a:effectLst/>
                <a:latin typeface="Calibri" panose="020F0502020204030204" pitchFamily="34" charset="0"/>
              </a:rPr>
              <a:t>24: For premature infants (born before 33 weeks) or with a birthweight &lt;1500g, a 3+1 schedule is recommended</a:t>
            </a:r>
            <a:r>
              <a:rPr lang="en-US" dirty="0"/>
              <a:t> </a:t>
            </a:r>
            <a:r>
              <a:rPr lang="en-US" sz="1800" b="0" i="0" u="none" strike="noStrike" dirty="0">
                <a:effectLst/>
                <a:latin typeface="Calibri" panose="020F0502020204030204" pitchFamily="34" charset="0"/>
              </a:rPr>
              <a:t>25: For those not previously vaccinated with an increased risk of severe disease. </a:t>
            </a:r>
            <a:r>
              <a:rPr lang="en-US" dirty="0"/>
              <a:t> </a:t>
            </a:r>
            <a:r>
              <a:rPr lang="en-US" sz="1800" b="0" i="0" u="none" strike="noStrike" dirty="0">
                <a:effectLst/>
                <a:latin typeface="Calibri" panose="020F0502020204030204" pitchFamily="34" charset="0"/>
              </a:rPr>
              <a:t>26: for those at increased risk of complications or severe disease</a:t>
            </a:r>
            <a:r>
              <a:rPr lang="en-US" dirty="0"/>
              <a:t> </a:t>
            </a:r>
            <a:r>
              <a:rPr lang="en-US" sz="1800" b="0" i="0" u="none" strike="noStrike" dirty="0">
                <a:effectLst/>
                <a:latin typeface="Calibri" panose="020F0502020204030204" pitchFamily="34" charset="0"/>
              </a:rPr>
              <a:t>27: For people aged 65 years of age, update to the pneumococcal recommendations based on prior vaccination. please refer to the full recommendation available here: https://sante.public.lu/dam-assets/fr/espace-professionnel/recommandations/conseil-maladies-infectieuses/infection-pneumocoques/csmi-recommandation-vaccination-pcv-personnes-agees-ou-a-risque.pdf </a:t>
            </a:r>
            <a:r>
              <a:rPr lang="en-US" dirty="0"/>
              <a:t> </a:t>
            </a:r>
            <a:r>
              <a:rPr lang="en-US" sz="1800" b="0" i="0" u="none" strike="noStrike" dirty="0">
                <a:effectLst/>
                <a:latin typeface="Calibri" panose="020F0502020204030204" pitchFamily="34" charset="0"/>
              </a:rPr>
              <a:t>28: For information refer to https://www.rivm.nl/pneumokokken/pneumokokkenprik</a:t>
            </a:r>
            <a:r>
              <a:rPr lang="en-US" dirty="0"/>
              <a:t> </a:t>
            </a:r>
            <a:r>
              <a:rPr lang="en-US" sz="1800" b="0" i="0" u="none" strike="noStrike" dirty="0">
                <a:effectLst/>
                <a:latin typeface="Calibri" panose="020F0502020204030204" pitchFamily="34" charset="0"/>
              </a:rPr>
              <a:t>29: One dose if not vaccinated in the previous 10 years. Reimbursed for some at-risk groups.</a:t>
            </a:r>
            <a:br>
              <a:rPr lang="en-US" sz="1800" b="0" i="0" u="none" strike="noStrike" dirty="0">
                <a:effectLst/>
                <a:latin typeface="Calibri" panose="020F0502020204030204" pitchFamily="34" charset="0"/>
              </a:rPr>
            </a:br>
            <a:br>
              <a:rPr lang="en-US" sz="1800" b="0" i="0" u="none" strike="noStrike" dirty="0">
                <a:effectLst/>
                <a:latin typeface="Calibri" panose="020F0502020204030204" pitchFamily="34" charset="0"/>
              </a:rPr>
            </a:br>
            <a:r>
              <a:rPr lang="en-US" sz="1800" b="0" i="0" u="none" strike="noStrike" dirty="0">
                <a:effectLst/>
                <a:latin typeface="Calibri" panose="020F0502020204030204" pitchFamily="34" charset="0"/>
              </a:rPr>
              <a:t>https://www.fhi.no/nettpub/vaksinasjonsveilederen-for-helsepersonell/vaksiner-mot-de-enkelte-sykdommene/pneumokokkvaksinasjon---veileder-fo/ </a:t>
            </a:r>
            <a:r>
              <a:rPr lang="en-US" dirty="0"/>
              <a:t> </a:t>
            </a:r>
            <a:r>
              <a:rPr lang="en-US" sz="1800" b="0" i="0" u="none" strike="noStrike" dirty="0">
                <a:effectLst/>
                <a:latin typeface="Calibri" panose="020F0502020204030204" pitchFamily="34" charset="0"/>
              </a:rPr>
              <a:t>30: https://www.dgs.pt/paginas-de-sistema/saude-de-a-a-z/programa-nacional-de-vacinacao/vacinas-do-pnv/infecoes-por-streptococcus-pneumoniae.aspx  </a:t>
            </a:r>
            <a:r>
              <a:rPr lang="en-US" dirty="0"/>
              <a:t> </a:t>
            </a:r>
            <a:r>
              <a:rPr lang="en-US" sz="1800" b="0" i="0" u="none" strike="noStrike" dirty="0">
                <a:effectLst/>
                <a:latin typeface="Calibri" panose="020F0502020204030204" pitchFamily="34" charset="0"/>
              </a:rPr>
              <a:t>31: for information on the full pneumococcal </a:t>
            </a:r>
            <a:r>
              <a:rPr lang="en-US" sz="1800" b="0" i="0" u="none" strike="noStrike" dirty="0" err="1">
                <a:effectLst/>
                <a:latin typeface="Calibri" panose="020F0502020204030204" pitchFamily="34" charset="0"/>
              </a:rPr>
              <a:t>programme</a:t>
            </a:r>
            <a:r>
              <a:rPr lang="en-US" sz="1800" b="0" i="0" u="none" strike="noStrike" dirty="0">
                <a:effectLst/>
                <a:latin typeface="Calibri" panose="020F0502020204030204" pitchFamily="34" charset="0"/>
              </a:rPr>
              <a:t> refer to https://www.dgs.pt/normas-orientacoes-e-informacoes/normas-e-circulares-normativas/norma-n-0112015-de-23062015-pdf.aspx</a:t>
            </a:r>
            <a:r>
              <a:rPr lang="en-US" dirty="0"/>
              <a:t> </a:t>
            </a:r>
            <a:r>
              <a:rPr lang="en-US" sz="1800" b="0" i="0" u="none" strike="noStrike" dirty="0">
                <a:effectLst/>
                <a:latin typeface="Calibri" panose="020F0502020204030204" pitchFamily="34" charset="0"/>
              </a:rPr>
              <a:t>32: Recommended to all. </a:t>
            </a:r>
            <a:br>
              <a:rPr lang="en-US" sz="1800" b="0" i="0" u="none" strike="noStrike" dirty="0">
                <a:effectLst/>
                <a:latin typeface="Calibri" panose="020F0502020204030204" pitchFamily="34" charset="0"/>
              </a:rPr>
            </a:br>
            <a:r>
              <a:rPr lang="en-US" sz="1800" b="0" i="0" u="none" strike="noStrike" dirty="0">
                <a:effectLst/>
                <a:latin typeface="Calibri" panose="020F0502020204030204" pitchFamily="34" charset="0"/>
              </a:rPr>
              <a:t>Mandatory to persons residing in social care facilities</a:t>
            </a:r>
            <a:r>
              <a:rPr lang="en-US" dirty="0"/>
              <a:t> </a:t>
            </a:r>
            <a:r>
              <a:rPr lang="en-US" sz="1800" b="0" i="0" u="none" strike="noStrike" dirty="0">
                <a:effectLst/>
                <a:latin typeface="Calibri" panose="020F0502020204030204" pitchFamily="34" charset="0"/>
              </a:rPr>
              <a:t>33: https://nijz.si/wp-content/uploads/2019/05/cepljenje_s_konj_pnevmo_za_otroke_2022_2.pdf</a:t>
            </a:r>
            <a:r>
              <a:rPr lang="en-US" dirty="0"/>
              <a:t> </a:t>
            </a:r>
            <a:r>
              <a:rPr lang="en-US" sz="1800" b="0" i="0" u="none" strike="noStrike" dirty="0">
                <a:effectLst/>
                <a:latin typeface="Calibri" panose="020F0502020204030204" pitchFamily="34" charset="0"/>
              </a:rPr>
              <a:t>34: PCV and PPSV23 recommended, self-paid</a:t>
            </a:r>
            <a:r>
              <a:rPr lang="en-US" dirty="0"/>
              <a:t> </a:t>
            </a:r>
            <a:r>
              <a:rPr lang="en-US" sz="1800" b="0" i="0" u="none" strike="noStrike" dirty="0">
                <a:effectLst/>
                <a:latin typeface="Calibri" panose="020F0502020204030204" pitchFamily="34" charset="0"/>
              </a:rPr>
              <a:t>35: For recommendations in children and adults with high risk conditions Please refer to https://www.sanidad.gob.es/profesionales/saludPublica/prevPromocion/vacunaciones/programasDeVacunacion/riesgo/home.htm</a:t>
            </a:r>
            <a:r>
              <a:rPr lang="en-US" dirty="0"/>
              <a:t> </a:t>
            </a:r>
            <a:r>
              <a:rPr lang="en-US" sz="1800" b="0" i="0" u="none" strike="noStrike" dirty="0">
                <a:effectLst/>
                <a:latin typeface="Calibri" panose="020F0502020204030204" pitchFamily="34" charset="0"/>
              </a:rPr>
              <a:t>36: For recommendations in children and adults with high risk conditions, refer to: </a:t>
            </a:r>
            <a:br>
              <a:rPr lang="en-US" sz="1800" b="0" i="0" u="none" strike="noStrike" dirty="0">
                <a:effectLst/>
                <a:latin typeface="Calibri" panose="020F0502020204030204" pitchFamily="34" charset="0"/>
              </a:rPr>
            </a:br>
            <a:r>
              <a:rPr lang="en-US" sz="1800" b="0" i="0" u="none" strike="noStrike" dirty="0">
                <a:effectLst/>
                <a:latin typeface="Calibri" panose="020F0502020204030204" pitchFamily="34" charset="0"/>
              </a:rPr>
              <a:t>https://www.sanidad.gob.es/areas/promocionPrevencion/vacunaciones/programasDeVacunacion/riesgo/home.htm</a:t>
            </a:r>
            <a:r>
              <a:rPr lang="en-US" dirty="0"/>
              <a:t> </a:t>
            </a:r>
            <a:r>
              <a:rPr lang="en-US" sz="1800" b="0" i="0" u="none" strike="noStrike" dirty="0">
                <a:effectLst/>
                <a:latin typeface="Calibri" panose="020F0502020204030204" pitchFamily="34" charset="0"/>
              </a:rPr>
              <a:t>37: Additional information https://www.sanidad.gob.es/areas/promocionPrevencion/vacunaciones/programasDeVacunacion/docs/Vacunacion_poblacion_adulta.pdf</a:t>
            </a:r>
            <a:r>
              <a:rPr lang="en-US" dirty="0"/>
              <a:t> </a:t>
            </a:r>
            <a:r>
              <a:rPr lang="en-US" sz="1800" b="0" i="0" u="none" strike="noStrike" dirty="0">
                <a:effectLst/>
                <a:latin typeface="Calibri" panose="020F0502020204030204" pitchFamily="34" charset="0"/>
              </a:rPr>
              <a:t>38: https://www.folkhalsomyndigheten.se/smittskydd-beredskap/vaccinationer/nationella-vaccinationsprogram/program-for-riskgrupper/</a:t>
            </a:r>
            <a:r>
              <a:rPr lang="en-US"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a:p>
        </p:txBody>
      </p:sp>
    </p:spTree>
    <p:extLst>
      <p:ext uri="{BB962C8B-B14F-4D97-AF65-F5344CB8AC3E}">
        <p14:creationId xmlns:p14="http://schemas.microsoft.com/office/powerpoint/2010/main" val="1677070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effectLst/>
              </a:rPr>
              <a:t>PCV, pneumococcal conjugate vaccine; PPSV, pneumococcal polysaccharide vaccine.</a:t>
            </a:r>
            <a:endParaRPr lang="en-US" sz="1200" i="1" kern="0" dirty="0"/>
          </a:p>
          <a:p>
            <a:pPr marL="0" indent="0" algn="just">
              <a:buNone/>
            </a:pPr>
            <a:endParaRPr lang="en-US" sz="1200" kern="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0" u="none" strike="noStrike" dirty="0">
                <a:effectLst/>
                <a:latin typeface="Calibri" panose="020F0502020204030204" pitchFamily="34" charset="0"/>
              </a:rPr>
              <a:t>Did not redraw: </a:t>
            </a:r>
            <a:r>
              <a:rPr lang="en-US" sz="1200" dirty="0">
                <a:effectLst/>
                <a:latin typeface="Segoe UI" panose="020B0502040204020203" pitchFamily="34" charset="0"/>
              </a:rPr>
              <a:t>We are free to use as is without infringement per ECDC: Information and documents made available on ECDC web pages and for which ECDC owns the copyright are public and may be reproduced, adapted and/or distributed, totally or in part, irrespective of the means and/or the formats used, provided that ECDC is always acknowledged as the original source of the material. Such acknowledgement must be included in each copy of the material.</a:t>
            </a:r>
            <a:endParaRPr lang="en-US" sz="12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a:p>
        </p:txBody>
      </p:sp>
    </p:spTree>
    <p:extLst>
      <p:ext uri="{BB962C8B-B14F-4D97-AF65-F5344CB8AC3E}">
        <p14:creationId xmlns:p14="http://schemas.microsoft.com/office/powerpoint/2010/main" val="2817180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effectLst/>
              </a:rPr>
              <a:t>PCV, pneumococcal conjugate vaccine; PPSV, pneumococcal polysaccharide vaccine.</a:t>
            </a:r>
            <a:endParaRPr lang="en-US" sz="1200" i="1" kern="0" dirty="0"/>
          </a:p>
          <a:p>
            <a:pPr marL="0" indent="0" algn="just">
              <a:buNone/>
            </a:pPr>
            <a:endParaRPr lang="en-US" sz="1200" kern="0" dirty="0"/>
          </a:p>
          <a:p>
            <a:pPr marL="0" marR="0" lvl="0" indent="0" algn="just" defTabSz="914400" rtl="0" eaLnBrk="0" fontAlgn="base" latinLnBrk="0" hangingPunct="0">
              <a:lnSpc>
                <a:spcPct val="100000"/>
              </a:lnSpc>
              <a:spcBef>
                <a:spcPct val="30000"/>
              </a:spcBef>
              <a:spcAft>
                <a:spcPct val="0"/>
              </a:spcAft>
              <a:buClrTx/>
              <a:buSzTx/>
              <a:buFontTx/>
              <a:buNone/>
              <a:tabLst/>
              <a:defRPr/>
            </a:pPr>
            <a:r>
              <a:rPr lang="en-US" sz="1200" b="1" i="0" u="none" strike="noStrike" dirty="0">
                <a:effectLst/>
                <a:latin typeface="Calibri" panose="020F0502020204030204" pitchFamily="34" charset="0"/>
              </a:rPr>
              <a:t>Did not redraw: </a:t>
            </a:r>
            <a:r>
              <a:rPr lang="en-US" sz="1200" dirty="0">
                <a:effectLst/>
                <a:latin typeface="Segoe UI" panose="020B0502040204020203" pitchFamily="34" charset="0"/>
              </a:rPr>
              <a:t>We are free to use as is without infringement per ECDC: Information and documents made available on ECDC web pages and for which ECDC owns the copyright are public and may be reproduced, adapted and/or distributed, totally or in part, irrespective of the means and/or the formats used, provided that ECDC is always acknowledged as the original source of the material. Such acknowledgement must be included in each copy of the material.</a:t>
            </a:r>
            <a:endParaRPr lang="en-US" sz="1200" dirty="0">
              <a:effectLst/>
              <a:latin typeface="Arial" panose="020B0604020202020204" pitchFamily="34" charset="0"/>
            </a:endParaRPr>
          </a:p>
          <a:p>
            <a:pPr marL="0" indent="0" algn="just">
              <a:buNone/>
            </a:pPr>
            <a:endParaRPr lang="en-US" sz="1200" kern="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a:p>
        </p:txBody>
      </p:sp>
    </p:spTree>
    <p:extLst>
      <p:ext uri="{BB962C8B-B14F-4D97-AF65-F5344CB8AC3E}">
        <p14:creationId xmlns:p14="http://schemas.microsoft.com/office/powerpoint/2010/main" val="32544498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i="1" dirty="0"/>
              <a:t>CPS, </a:t>
            </a:r>
            <a:r>
              <a:rPr lang="en-US" b="0" i="1" dirty="0">
                <a:solidFill>
                  <a:srgbClr val="222222"/>
                </a:solidFill>
                <a:effectLst/>
                <a:latin typeface="-apple-system"/>
              </a:rPr>
              <a:t>capsular polysaccharide; </a:t>
            </a:r>
            <a:r>
              <a:rPr lang="en-US" i="1" dirty="0"/>
              <a:t>MAPS, Multiple Antigen-Presenting System;</a:t>
            </a:r>
            <a:r>
              <a:rPr lang="en-US" i="1" dirty="0">
                <a:effectLst/>
              </a:rPr>
              <a:t> PCV, pneumococcal conjugate vaccine; PPSV, pneumococcal polysaccharide vaccine.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a:p>
        </p:txBody>
      </p:sp>
    </p:spTree>
    <p:extLst>
      <p:ext uri="{BB962C8B-B14F-4D97-AF65-F5344CB8AC3E}">
        <p14:creationId xmlns:p14="http://schemas.microsoft.com/office/powerpoint/2010/main" val="1864598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PCV, pneumococcal conjugate vaccine; PPSV, pneumococcal polysaccharide vaccine.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a:p>
        </p:txBody>
      </p:sp>
    </p:spTree>
    <p:extLst>
      <p:ext uri="{BB962C8B-B14F-4D97-AF65-F5344CB8AC3E}">
        <p14:creationId xmlns:p14="http://schemas.microsoft.com/office/powerpoint/2010/main" val="1322770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hand in blue glove holding a syringe and a vial&#10;&#10;Description automatically generated">
            <a:extLst>
              <a:ext uri="{FF2B5EF4-FFF2-40B4-BE49-F238E27FC236}">
                <a16:creationId xmlns:a16="http://schemas.microsoft.com/office/drawing/2014/main" id="{85D195F6-FB10-1598-9210-D95F049C05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5898" b="4160"/>
          <a:stretch/>
        </p:blipFill>
        <p:spPr>
          <a:xfrm>
            <a:off x="6114255" y="3667127"/>
            <a:ext cx="6082896" cy="3190871"/>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chart" Target="../charts/chart9.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creativecommons.org/licenses/by-nc-nd/4.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1" y="1600200"/>
            <a:ext cx="9970008" cy="2057400"/>
          </a:xfrm>
        </p:spPr>
        <p:txBody>
          <a:bodyPr>
            <a:normAutofit/>
          </a:bodyPr>
          <a:lstStyle/>
          <a:p>
            <a:r>
              <a:rPr lang="en-US" altLang="en-US" dirty="0"/>
              <a:t>Pneumococcal Disease: Current Concepts for At-Risk Adults</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35015" y="6190149"/>
            <a:ext cx="45576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This activity is supported through an independent educational grant from Merck &amp; Co., Inc., Rahway, NJ, USA.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1D796-CC65-5474-36AC-A3F5EB14206B}"/>
              </a:ext>
            </a:extLst>
          </p:cNvPr>
          <p:cNvSpPr>
            <a:spLocks noGrp="1"/>
          </p:cNvSpPr>
          <p:nvPr>
            <p:ph type="title"/>
          </p:nvPr>
        </p:nvSpPr>
        <p:spPr/>
        <p:txBody>
          <a:bodyPr/>
          <a:lstStyle/>
          <a:p>
            <a:r>
              <a:rPr lang="en-US" dirty="0"/>
              <a:t>Faculty Information and Disclosures</a:t>
            </a:r>
          </a:p>
        </p:txBody>
      </p:sp>
      <p:sp>
        <p:nvSpPr>
          <p:cNvPr id="3" name="Content Placeholder 2">
            <a:extLst>
              <a:ext uri="{FF2B5EF4-FFF2-40B4-BE49-F238E27FC236}">
                <a16:creationId xmlns:a16="http://schemas.microsoft.com/office/drawing/2014/main" id="{0927DB42-0AF2-2CF7-C69F-B6930CDADEDD}"/>
              </a:ext>
            </a:extLst>
          </p:cNvPr>
          <p:cNvSpPr>
            <a:spLocks noGrp="1"/>
          </p:cNvSpPr>
          <p:nvPr>
            <p:ph idx="1"/>
          </p:nvPr>
        </p:nvSpPr>
        <p:spPr/>
        <p:txBody>
          <a:bodyPr/>
          <a:lstStyle/>
          <a:p>
            <a:pPr marL="0" indent="0">
              <a:buNone/>
            </a:pPr>
            <a:r>
              <a:rPr lang="en-US" b="1" dirty="0">
                <a:solidFill>
                  <a:schemeClr val="accent3"/>
                </a:solidFill>
              </a:rPr>
              <a:t>Elisabeth Botelho-Nevers, MD, PhD, HDR</a:t>
            </a:r>
            <a:br>
              <a:rPr lang="en-US" dirty="0"/>
            </a:br>
            <a:r>
              <a:rPr lang="en-US" sz="2600" dirty="0"/>
              <a:t>Full Professor in Infectious Diseases</a:t>
            </a:r>
            <a:br>
              <a:rPr lang="en-US" sz="2600" dirty="0"/>
            </a:br>
            <a:r>
              <a:rPr lang="en-US" sz="2600" dirty="0"/>
              <a:t>Head of Infectious Disease Department</a:t>
            </a:r>
            <a:br>
              <a:rPr lang="en-US" sz="2600" dirty="0"/>
            </a:br>
            <a:r>
              <a:rPr lang="en-US" sz="2600" dirty="0"/>
              <a:t>University Hospital Saint-Etienne</a:t>
            </a:r>
            <a:br>
              <a:rPr lang="en-US" sz="2600" dirty="0"/>
            </a:br>
            <a:r>
              <a:rPr lang="en-US" sz="2600" dirty="0"/>
              <a:t>CIRI Lab, Team GIMAP, </a:t>
            </a:r>
            <a:r>
              <a:rPr lang="en-US" sz="2600" dirty="0" err="1"/>
              <a:t>Inserm</a:t>
            </a:r>
            <a:r>
              <a:rPr lang="en-US" sz="2600" dirty="0"/>
              <a:t>, U1111, CNRS, UMR530</a:t>
            </a:r>
            <a:br>
              <a:rPr lang="en-US" sz="2600" dirty="0"/>
            </a:br>
            <a:r>
              <a:rPr lang="en-US" sz="2600" dirty="0"/>
              <a:t>Chair Prevention, Vaccination, </a:t>
            </a:r>
            <a:r>
              <a:rPr lang="en-US" sz="2600" dirty="0" err="1"/>
              <a:t>Controle</a:t>
            </a:r>
            <a:r>
              <a:rPr lang="en-US" sz="2600" dirty="0"/>
              <a:t> de </a:t>
            </a:r>
            <a:r>
              <a:rPr lang="en-US" sz="2600" dirty="0" err="1"/>
              <a:t>l’infection</a:t>
            </a:r>
            <a:r>
              <a:rPr lang="en-US" sz="2600" dirty="0"/>
              <a:t> – PRESAGE</a:t>
            </a:r>
            <a:br>
              <a:rPr lang="en-US" sz="2600" dirty="0"/>
            </a:br>
            <a:r>
              <a:rPr lang="en-US" sz="2600" dirty="0"/>
              <a:t>University of Saint-Etienne</a:t>
            </a:r>
            <a:br>
              <a:rPr lang="en-US" sz="2600" dirty="0"/>
            </a:br>
            <a:r>
              <a:rPr lang="en-US" sz="2600" dirty="0" err="1"/>
              <a:t>Saint-Etienne</a:t>
            </a:r>
            <a:r>
              <a:rPr lang="en-US" sz="2600" dirty="0"/>
              <a:t>, France</a:t>
            </a:r>
          </a:p>
          <a:p>
            <a:pPr marL="0" indent="0">
              <a:buNone/>
            </a:pPr>
            <a:r>
              <a:rPr lang="en-US" sz="2600" b="1" dirty="0">
                <a:solidFill>
                  <a:schemeClr val="accent3"/>
                </a:solidFill>
              </a:rPr>
              <a:t>Elisabeth Botelho-Nevers, MD, PhD, HDR</a:t>
            </a:r>
            <a:r>
              <a:rPr lang="en-US" sz="2600" dirty="0"/>
              <a:t>: </a:t>
            </a:r>
            <a:r>
              <a:rPr lang="en-US" sz="2600" i="1" dirty="0"/>
              <a:t>consultant/advisor/speaker</a:t>
            </a:r>
            <a:r>
              <a:rPr lang="en-US" sz="2600" dirty="0"/>
              <a:t>: GlaxoSmithKline, Merck Sharp &amp; Dohme, Moderna, Pfizer, Sanofi Pasteur; </a:t>
            </a:r>
            <a:r>
              <a:rPr lang="en-US" sz="2600" i="1" dirty="0"/>
              <a:t>researcher</a:t>
            </a:r>
            <a:r>
              <a:rPr lang="en-US" sz="2600" dirty="0"/>
              <a:t>: GlaxoSmithKline, Janssen, Merck Sharp &amp; Dohme, Moderna, Pfizer, Sanofi Pasteur.</a:t>
            </a:r>
          </a:p>
          <a:p>
            <a:endParaRPr lang="en-US" dirty="0"/>
          </a:p>
        </p:txBody>
      </p:sp>
    </p:spTree>
    <p:extLst>
      <p:ext uri="{BB962C8B-B14F-4D97-AF65-F5344CB8AC3E}">
        <p14:creationId xmlns:p14="http://schemas.microsoft.com/office/powerpoint/2010/main" val="998708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AB210-FE32-9B85-75DC-7C0A350E4AF6}"/>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FBB0497E-1900-5FAF-1AED-E220CEE4C807}"/>
              </a:ext>
            </a:extLst>
          </p:cNvPr>
          <p:cNvSpPr>
            <a:spLocks noGrp="1"/>
          </p:cNvSpPr>
          <p:nvPr>
            <p:ph idx="1"/>
          </p:nvPr>
        </p:nvSpPr>
        <p:spPr/>
        <p:txBody>
          <a:bodyPr/>
          <a:lstStyle/>
          <a:p>
            <a:r>
              <a:rPr lang="en-US" dirty="0"/>
              <a:t>Describe key pneumococcal serotypes associated with disease and severe outcomes in adults</a:t>
            </a:r>
          </a:p>
          <a:p>
            <a:r>
              <a:rPr lang="en-US" dirty="0"/>
              <a:t>Discern key differences in new and emerging adult pneumococcal vaccines</a:t>
            </a:r>
          </a:p>
          <a:p>
            <a:r>
              <a:rPr lang="en-US" dirty="0"/>
              <a:t>Optimize pneumococcal prevention strategies in adults at risk for severe disease</a:t>
            </a:r>
          </a:p>
          <a:p>
            <a:endParaRPr lang="en-US" dirty="0"/>
          </a:p>
        </p:txBody>
      </p:sp>
    </p:spTree>
    <p:extLst>
      <p:ext uri="{BB962C8B-B14F-4D97-AF65-F5344CB8AC3E}">
        <p14:creationId xmlns:p14="http://schemas.microsoft.com/office/powerpoint/2010/main" val="3581228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B550-27A9-8338-C09C-51DE716727B4}"/>
              </a:ext>
            </a:extLst>
          </p:cNvPr>
          <p:cNvSpPr>
            <a:spLocks noGrp="1"/>
          </p:cNvSpPr>
          <p:nvPr>
            <p:ph type="title"/>
          </p:nvPr>
        </p:nvSpPr>
        <p:spPr/>
        <p:txBody>
          <a:bodyPr/>
          <a:lstStyle/>
          <a:p>
            <a:r>
              <a:rPr lang="en-US" dirty="0"/>
              <a:t>Burden of Pneumococcal Disease</a:t>
            </a:r>
          </a:p>
        </p:txBody>
      </p:sp>
    </p:spTree>
    <p:extLst>
      <p:ext uri="{BB962C8B-B14F-4D97-AF65-F5344CB8AC3E}">
        <p14:creationId xmlns:p14="http://schemas.microsoft.com/office/powerpoint/2010/main" val="2595944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925C42E-E165-EB17-CBED-8B08F5A9A9BA}"/>
              </a:ext>
            </a:extLst>
          </p:cNvPr>
          <p:cNvSpPr>
            <a:spLocks noGrp="1"/>
          </p:cNvSpPr>
          <p:nvPr>
            <p:ph sz="half" idx="2"/>
          </p:nvPr>
        </p:nvSpPr>
        <p:spPr>
          <a:xfrm>
            <a:off x="6252634" y="1510730"/>
            <a:ext cx="5337546" cy="4665746"/>
          </a:xfrm>
          <a:solidFill>
            <a:schemeClr val="accent1">
              <a:alpha val="20000"/>
            </a:schemeClr>
          </a:solidFill>
        </p:spPr>
        <p:txBody>
          <a:bodyPr/>
          <a:lstStyle/>
          <a:p>
            <a:r>
              <a:rPr lang="en-US" sz="2600" b="1" dirty="0">
                <a:solidFill>
                  <a:schemeClr val="accent1"/>
                </a:solidFill>
              </a:rPr>
              <a:t>Children aged &lt;2 </a:t>
            </a:r>
            <a:r>
              <a:rPr lang="en-US" sz="2600" b="1" dirty="0" err="1">
                <a:solidFill>
                  <a:schemeClr val="accent1"/>
                </a:solidFill>
              </a:rPr>
              <a:t>yr</a:t>
            </a:r>
            <a:r>
              <a:rPr lang="en-US" sz="2600" b="1" dirty="0">
                <a:solidFill>
                  <a:schemeClr val="accent1"/>
                </a:solidFill>
              </a:rPr>
              <a:t> </a:t>
            </a:r>
            <a:r>
              <a:rPr lang="en-US" sz="2600" dirty="0"/>
              <a:t>and</a:t>
            </a:r>
            <a:r>
              <a:rPr lang="en-US" sz="2600" b="1" dirty="0">
                <a:solidFill>
                  <a:schemeClr val="accent1"/>
                </a:solidFill>
              </a:rPr>
              <a:t> older adults aged ≥65 </a:t>
            </a:r>
            <a:r>
              <a:rPr lang="en-US" sz="2600" b="1" dirty="0" err="1">
                <a:solidFill>
                  <a:schemeClr val="accent1"/>
                </a:solidFill>
              </a:rPr>
              <a:t>yr</a:t>
            </a:r>
            <a:r>
              <a:rPr lang="en-US" sz="2600" b="1" dirty="0">
                <a:solidFill>
                  <a:schemeClr val="accent1"/>
                </a:solidFill>
              </a:rPr>
              <a:t> </a:t>
            </a:r>
            <a:r>
              <a:rPr lang="en-US" sz="2600" dirty="0"/>
              <a:t>are at higher risk of pneumococcal disease than the general population</a:t>
            </a:r>
          </a:p>
          <a:p>
            <a:pPr lvl="1"/>
            <a:r>
              <a:rPr lang="en-US" dirty="0"/>
              <a:t>Other risk factors: diabetes, smoking, alcohol abuse, functional asplenia, chronic lung disease, sickle cell disease, HIV, and other immunodeficiencies</a:t>
            </a:r>
          </a:p>
          <a:p>
            <a:r>
              <a:rPr lang="en-US" sz="2600" dirty="0"/>
              <a:t>Pneumococcal disease incidence </a:t>
            </a:r>
            <a:r>
              <a:rPr lang="en-US" sz="2600" b="1" dirty="0">
                <a:solidFill>
                  <a:schemeClr val="accent1"/>
                </a:solidFill>
              </a:rPr>
              <a:t>peaks in the winter </a:t>
            </a:r>
            <a:r>
              <a:rPr lang="en-US" sz="2600" dirty="0"/>
              <a:t>in areas of temperate climates</a:t>
            </a:r>
          </a:p>
        </p:txBody>
      </p:sp>
      <p:sp>
        <p:nvSpPr>
          <p:cNvPr id="2" name="Title 1">
            <a:extLst>
              <a:ext uri="{FF2B5EF4-FFF2-40B4-BE49-F238E27FC236}">
                <a16:creationId xmlns:a16="http://schemas.microsoft.com/office/drawing/2014/main" id="{93F33B42-81DA-F6B5-A6AA-CEA0BC5C0C81}"/>
              </a:ext>
            </a:extLst>
          </p:cNvPr>
          <p:cNvSpPr>
            <a:spLocks noGrp="1"/>
          </p:cNvSpPr>
          <p:nvPr>
            <p:ph type="title"/>
          </p:nvPr>
        </p:nvSpPr>
        <p:spPr/>
        <p:txBody>
          <a:bodyPr/>
          <a:lstStyle/>
          <a:p>
            <a:r>
              <a:rPr lang="en-US" dirty="0"/>
              <a:t>Definitions and Burden of Pneumococcal Disease</a:t>
            </a:r>
          </a:p>
        </p:txBody>
      </p:sp>
      <p:sp>
        <p:nvSpPr>
          <p:cNvPr id="4" name="Content Placeholder 3">
            <a:extLst>
              <a:ext uri="{FF2B5EF4-FFF2-40B4-BE49-F238E27FC236}">
                <a16:creationId xmlns:a16="http://schemas.microsoft.com/office/drawing/2014/main" id="{6C3F1E24-1972-BA5C-62C2-09B0C153CF8D}"/>
              </a:ext>
            </a:extLst>
          </p:cNvPr>
          <p:cNvSpPr>
            <a:spLocks noGrp="1"/>
          </p:cNvSpPr>
          <p:nvPr>
            <p:ph sz="half" idx="1"/>
          </p:nvPr>
        </p:nvSpPr>
        <p:spPr>
          <a:xfrm>
            <a:off x="573552" y="1510730"/>
            <a:ext cx="5337546" cy="4678738"/>
          </a:xfrm>
          <a:solidFill>
            <a:schemeClr val="accent3">
              <a:lumMod val="20000"/>
              <a:lumOff val="80000"/>
            </a:schemeClr>
          </a:solidFill>
        </p:spPr>
        <p:txBody>
          <a:bodyPr/>
          <a:lstStyle/>
          <a:p>
            <a:r>
              <a:rPr lang="en-US" sz="2600" b="1" dirty="0">
                <a:solidFill>
                  <a:schemeClr val="accent3"/>
                </a:solidFill>
              </a:rPr>
              <a:t>Noninvasive pneumococcal disease </a:t>
            </a:r>
            <a:r>
              <a:rPr lang="en-US" sz="2600" dirty="0"/>
              <a:t>refers to an infection of a nonsterile site (</a:t>
            </a:r>
            <a:r>
              <a:rPr lang="en-US" sz="2600" dirty="0" err="1"/>
              <a:t>eg</a:t>
            </a:r>
            <a:r>
              <a:rPr lang="en-US" sz="2600" dirty="0"/>
              <a:t>, otitis, pneumonia, sinusitis)</a:t>
            </a:r>
          </a:p>
          <a:p>
            <a:r>
              <a:rPr lang="en-US" sz="2600" b="1" dirty="0">
                <a:solidFill>
                  <a:schemeClr val="accent3"/>
                </a:solidFill>
              </a:rPr>
              <a:t>Invasive pneumococcal disease (IPD) </a:t>
            </a:r>
            <a:r>
              <a:rPr lang="en-US" sz="2600" dirty="0"/>
              <a:t>is defined as the isolation of </a:t>
            </a:r>
            <a:r>
              <a:rPr lang="en-US" sz="2600" i="1" dirty="0"/>
              <a:t>S. pneumoniae </a:t>
            </a:r>
            <a:r>
              <a:rPr lang="en-US" sz="2600" dirty="0"/>
              <a:t>from normally sterile sites (</a:t>
            </a:r>
            <a:r>
              <a:rPr lang="en-US" sz="2600" dirty="0" err="1"/>
              <a:t>eg</a:t>
            </a:r>
            <a:r>
              <a:rPr lang="en-US" sz="2600" dirty="0"/>
              <a:t>, bacteremia, meningitis, osteomyelitis)</a:t>
            </a:r>
          </a:p>
          <a:p>
            <a:endParaRPr lang="en-US" sz="2600" dirty="0"/>
          </a:p>
        </p:txBody>
      </p:sp>
      <p:sp>
        <p:nvSpPr>
          <p:cNvPr id="6" name="ZoneTexte 3">
            <a:extLst>
              <a:ext uri="{FF2B5EF4-FFF2-40B4-BE49-F238E27FC236}">
                <a16:creationId xmlns:a16="http://schemas.microsoft.com/office/drawing/2014/main" id="{E071F800-C2B5-C0BE-A7FB-1B17CF63305D}"/>
              </a:ext>
            </a:extLst>
          </p:cNvPr>
          <p:cNvSpPr txBox="1"/>
          <p:nvPr/>
        </p:nvSpPr>
        <p:spPr>
          <a:xfrm>
            <a:off x="399689" y="6366250"/>
            <a:ext cx="327724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rPr>
              <a:t>ecdc.europa.eu/en/</a:t>
            </a:r>
            <a:r>
              <a:rPr kumimoji="0" lang="fr-FR" sz="1200" b="0" i="0" u="none" strike="noStrike" kern="1200" cap="none" spc="0" normalizeH="0" baseline="0" noProof="0" dirty="0" err="1">
                <a:ln>
                  <a:noFill/>
                </a:ln>
                <a:solidFill>
                  <a:schemeClr val="bg2"/>
                </a:solidFill>
                <a:effectLst/>
                <a:uLnTx/>
                <a:uFillTx/>
                <a:latin typeface="Calibri" panose="020F0502020204030204"/>
                <a:ea typeface="+mn-ea"/>
                <a:cs typeface="+mn-cs"/>
              </a:rPr>
              <a:t>pneumococcal-disease</a:t>
            </a:r>
            <a:r>
              <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rPr>
              <a:t>/</a:t>
            </a:r>
            <a:r>
              <a:rPr kumimoji="0" lang="fr-FR" sz="1200" b="0" i="0" u="none" strike="noStrike" kern="1200" cap="none" spc="0" normalizeH="0" baseline="0" noProof="0" dirty="0" err="1">
                <a:ln>
                  <a:noFill/>
                </a:ln>
                <a:solidFill>
                  <a:schemeClr val="bg2"/>
                </a:solidFill>
                <a:effectLst/>
                <a:uLnTx/>
                <a:uFillTx/>
                <a:latin typeface="Calibri" panose="020F0502020204030204"/>
                <a:ea typeface="+mn-ea"/>
                <a:cs typeface="+mn-cs"/>
              </a:rPr>
              <a:t>facts</a:t>
            </a:r>
            <a:r>
              <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41481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46AC68-3CF3-FD60-417D-DF64CF9BB8F1}"/>
              </a:ext>
            </a:extLst>
          </p:cNvPr>
          <p:cNvSpPr>
            <a:spLocks noGrp="1"/>
          </p:cNvSpPr>
          <p:nvPr>
            <p:ph sz="half" idx="2"/>
          </p:nvPr>
        </p:nvSpPr>
        <p:spPr/>
        <p:txBody>
          <a:bodyPr/>
          <a:lstStyle/>
          <a:p>
            <a:r>
              <a:rPr lang="en-US" dirty="0"/>
              <a:t>Pneumococcal CAP increased mortality risk among older adults 3x more than nonpneumococcal CAP </a:t>
            </a:r>
          </a:p>
          <a:p>
            <a:r>
              <a:rPr lang="en-US" b="1" dirty="0"/>
              <a:t>30%-78% of cases caused by serotypes that are addressed by the PCV13 vaccine</a:t>
            </a:r>
          </a:p>
          <a:p>
            <a:pPr lvl="1"/>
            <a:r>
              <a:rPr lang="en-US" dirty="0"/>
              <a:t>This incidence dropped after introducing childhood vaccination</a:t>
            </a:r>
          </a:p>
          <a:p>
            <a:pPr marL="0" indent="0">
              <a:buNone/>
            </a:pPr>
            <a:endParaRPr lang="en-US" dirty="0"/>
          </a:p>
        </p:txBody>
      </p:sp>
      <p:sp>
        <p:nvSpPr>
          <p:cNvPr id="2" name="Title 1">
            <a:extLst>
              <a:ext uri="{FF2B5EF4-FFF2-40B4-BE49-F238E27FC236}">
                <a16:creationId xmlns:a16="http://schemas.microsoft.com/office/drawing/2014/main" id="{00885997-72C3-E5D9-7DA3-EA2EF3DE6FEB}"/>
              </a:ext>
            </a:extLst>
          </p:cNvPr>
          <p:cNvSpPr>
            <a:spLocks noGrp="1"/>
          </p:cNvSpPr>
          <p:nvPr>
            <p:ph type="title"/>
          </p:nvPr>
        </p:nvSpPr>
        <p:spPr/>
        <p:txBody>
          <a:bodyPr/>
          <a:lstStyle/>
          <a:p>
            <a:r>
              <a:rPr lang="en-US" dirty="0"/>
              <a:t>Pneumococcal CAP Among European Adults</a:t>
            </a:r>
          </a:p>
        </p:txBody>
      </p:sp>
      <p:sp>
        <p:nvSpPr>
          <p:cNvPr id="4" name="Content Placeholder 3">
            <a:extLst>
              <a:ext uri="{FF2B5EF4-FFF2-40B4-BE49-F238E27FC236}">
                <a16:creationId xmlns:a16="http://schemas.microsoft.com/office/drawing/2014/main" id="{CF4FB3B5-D4CB-A7FC-1CFD-B3D00D93EAED}"/>
              </a:ext>
            </a:extLst>
          </p:cNvPr>
          <p:cNvSpPr>
            <a:spLocks noGrp="1"/>
          </p:cNvSpPr>
          <p:nvPr>
            <p:ph sz="half" idx="1"/>
          </p:nvPr>
        </p:nvSpPr>
        <p:spPr/>
        <p:txBody>
          <a:bodyPr/>
          <a:lstStyle/>
          <a:p>
            <a:r>
              <a:rPr lang="en-US" dirty="0"/>
              <a:t>Structured literature review to identify incidence among European adults in 2018</a:t>
            </a:r>
          </a:p>
          <a:p>
            <a:r>
              <a:rPr lang="en-US" dirty="0"/>
              <a:t>Overall incidence: 6800-7000 per 100,000 people</a:t>
            </a:r>
          </a:p>
          <a:p>
            <a:r>
              <a:rPr lang="en-US" b="1" dirty="0"/>
              <a:t>Incidence increased consistently with age</a:t>
            </a:r>
          </a:p>
          <a:p>
            <a:pPr lvl="1"/>
            <a:r>
              <a:rPr lang="en-US" dirty="0"/>
              <a:t>Higher burden among those with chronic diseases</a:t>
            </a:r>
          </a:p>
          <a:p>
            <a:pPr marL="457200" lvl="1" indent="0">
              <a:buNone/>
            </a:pPr>
            <a:endParaRPr lang="en-US" sz="2800" dirty="0"/>
          </a:p>
          <a:p>
            <a:pPr lvl="1"/>
            <a:endParaRPr lang="en-US" sz="2800" dirty="0"/>
          </a:p>
          <a:p>
            <a:endParaRPr lang="en-US" dirty="0"/>
          </a:p>
        </p:txBody>
      </p:sp>
      <p:sp>
        <p:nvSpPr>
          <p:cNvPr id="6" name="ZoneTexte 3">
            <a:extLst>
              <a:ext uri="{FF2B5EF4-FFF2-40B4-BE49-F238E27FC236}">
                <a16:creationId xmlns:a16="http://schemas.microsoft.com/office/drawing/2014/main" id="{F6D9DB86-D952-97E8-B1DA-764878622EA6}"/>
              </a:ext>
            </a:extLst>
          </p:cNvPr>
          <p:cNvSpPr txBox="1"/>
          <p:nvPr/>
        </p:nvSpPr>
        <p:spPr>
          <a:xfrm>
            <a:off x="408674" y="6358758"/>
            <a:ext cx="221329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rPr>
              <a:t>Torres. </a:t>
            </a:r>
            <a:r>
              <a:rPr kumimoji="0" lang="fr-FR" sz="1200" b="0" i="0" u="none" strike="noStrike" kern="1200" cap="none" spc="0" normalizeH="0" baseline="0" noProof="0" dirty="0" err="1">
                <a:ln>
                  <a:noFill/>
                </a:ln>
                <a:solidFill>
                  <a:schemeClr val="bg2"/>
                </a:solidFill>
                <a:effectLst/>
                <a:uLnTx/>
                <a:uFillTx/>
                <a:latin typeface="Calibri" panose="020F0502020204030204"/>
                <a:ea typeface="+mn-ea"/>
                <a:cs typeface="+mn-cs"/>
              </a:rPr>
              <a:t>Respir</a:t>
            </a:r>
            <a:r>
              <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rPr>
              <a:t> Med. 2018;137:6. </a:t>
            </a:r>
          </a:p>
        </p:txBody>
      </p:sp>
    </p:spTree>
    <p:extLst>
      <p:ext uri="{BB962C8B-B14F-4D97-AF65-F5344CB8AC3E}">
        <p14:creationId xmlns:p14="http://schemas.microsoft.com/office/powerpoint/2010/main" val="2069883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AC56D-FC38-E8F5-0ACB-113CEC4CC4C8}"/>
              </a:ext>
            </a:extLst>
          </p:cNvPr>
          <p:cNvSpPr>
            <a:spLocks noGrp="1"/>
          </p:cNvSpPr>
          <p:nvPr>
            <p:ph type="title"/>
          </p:nvPr>
        </p:nvSpPr>
        <p:spPr/>
        <p:txBody>
          <a:bodyPr/>
          <a:lstStyle/>
          <a:p>
            <a:r>
              <a:rPr lang="en-US" dirty="0"/>
              <a:t>Burden of Pneumococcal Pneumonia Among US Adults</a:t>
            </a:r>
          </a:p>
        </p:txBody>
      </p:sp>
      <p:graphicFrame>
        <p:nvGraphicFramePr>
          <p:cNvPr id="3" name="Tableau 24">
            <a:extLst>
              <a:ext uri="{FF2B5EF4-FFF2-40B4-BE49-F238E27FC236}">
                <a16:creationId xmlns:a16="http://schemas.microsoft.com/office/drawing/2014/main" id="{147CB299-00EA-3066-0DFA-99C7D6147D2F}"/>
              </a:ext>
            </a:extLst>
          </p:cNvPr>
          <p:cNvGraphicFramePr>
            <a:graphicFrameLocks/>
          </p:cNvGraphicFramePr>
          <p:nvPr>
            <p:extLst>
              <p:ext uri="{D42A27DB-BD31-4B8C-83A1-F6EECF244321}">
                <p14:modId xmlns:p14="http://schemas.microsoft.com/office/powerpoint/2010/main" val="3697025889"/>
              </p:ext>
            </p:extLst>
          </p:nvPr>
        </p:nvGraphicFramePr>
        <p:xfrm>
          <a:off x="717550" y="1585124"/>
          <a:ext cx="10796405" cy="2172220"/>
        </p:xfrm>
        <a:graphic>
          <a:graphicData uri="http://schemas.openxmlformats.org/drawingml/2006/table">
            <a:tbl>
              <a:tblPr firstRow="1" bandRow="1">
                <a:tableStyleId>{073A0DAA-6AF3-43AB-8588-CEC1D06C72B9}</a:tableStyleId>
              </a:tblPr>
              <a:tblGrid>
                <a:gridCol w="4829918">
                  <a:extLst>
                    <a:ext uri="{9D8B030D-6E8A-4147-A177-3AD203B41FA5}">
                      <a16:colId xmlns:a16="http://schemas.microsoft.com/office/drawing/2014/main" val="1559581123"/>
                    </a:ext>
                  </a:extLst>
                </a:gridCol>
                <a:gridCol w="2091257">
                  <a:extLst>
                    <a:ext uri="{9D8B030D-6E8A-4147-A177-3AD203B41FA5}">
                      <a16:colId xmlns:a16="http://schemas.microsoft.com/office/drawing/2014/main" val="1206427"/>
                    </a:ext>
                  </a:extLst>
                </a:gridCol>
                <a:gridCol w="1937615">
                  <a:extLst>
                    <a:ext uri="{9D8B030D-6E8A-4147-A177-3AD203B41FA5}">
                      <a16:colId xmlns:a16="http://schemas.microsoft.com/office/drawing/2014/main" val="2436319625"/>
                    </a:ext>
                  </a:extLst>
                </a:gridCol>
                <a:gridCol w="1937615">
                  <a:extLst>
                    <a:ext uri="{9D8B030D-6E8A-4147-A177-3AD203B41FA5}">
                      <a16:colId xmlns:a16="http://schemas.microsoft.com/office/drawing/2014/main" val="4159790312"/>
                    </a:ext>
                  </a:extLst>
                </a:gridCol>
              </a:tblGrid>
              <a:tr h="359911">
                <a:tc>
                  <a:txBody>
                    <a:bodyPr/>
                    <a:lstStyle/>
                    <a:p>
                      <a:pPr algn="l"/>
                      <a:r>
                        <a:rPr lang="fr-FR" sz="1800" dirty="0"/>
                        <a:t>Incidence Rate Per 100,000 Person-</a:t>
                      </a:r>
                      <a:r>
                        <a:rPr lang="fr-FR" sz="1800" dirty="0" err="1"/>
                        <a:t>Yr</a:t>
                      </a:r>
                      <a:r>
                        <a:rPr lang="fr-FR" sz="1800" dirty="0"/>
                        <a:t> by </a:t>
                      </a:r>
                      <a:r>
                        <a:rPr lang="fr-FR" sz="1800" dirty="0" err="1"/>
                        <a:t>Number</a:t>
                      </a:r>
                      <a:r>
                        <a:rPr lang="fr-FR" sz="1800" dirty="0"/>
                        <a:t> and Type of Risk Factor(s)</a:t>
                      </a:r>
                    </a:p>
                  </a:txBody>
                  <a:tcPr>
                    <a:lnB w="28575" cap="flat" cmpd="sng" algn="ctr">
                      <a:solidFill>
                        <a:schemeClr val="accent1"/>
                      </a:solidFill>
                      <a:prstDash val="solid"/>
                      <a:round/>
                      <a:headEnd type="none" w="med" len="med"/>
                      <a:tailEnd type="none" w="med" len="med"/>
                    </a:lnB>
                    <a:solidFill>
                      <a:schemeClr val="accent3"/>
                    </a:solidFill>
                  </a:tcPr>
                </a:tc>
                <a:tc>
                  <a:txBody>
                    <a:bodyPr/>
                    <a:lstStyle/>
                    <a:p>
                      <a:pPr algn="ctr"/>
                      <a:r>
                        <a:rPr lang="fr-FR" sz="1800" dirty="0" err="1"/>
                        <a:t>Aged</a:t>
                      </a:r>
                      <a:r>
                        <a:rPr lang="fr-FR" sz="1800" dirty="0"/>
                        <a:t> </a:t>
                      </a:r>
                      <a:br>
                        <a:rPr lang="fr-FR" sz="1800" dirty="0"/>
                      </a:br>
                      <a:r>
                        <a:rPr lang="fr-FR" sz="1800" dirty="0"/>
                        <a:t>18-49 </a:t>
                      </a:r>
                      <a:r>
                        <a:rPr lang="fr-FR" sz="1800" dirty="0" err="1"/>
                        <a:t>Yr</a:t>
                      </a:r>
                      <a:endParaRPr lang="fr-FR" sz="1800" dirty="0"/>
                    </a:p>
                  </a:txBody>
                  <a:tcPr>
                    <a:lnB w="28575" cap="flat" cmpd="sng" algn="ctr">
                      <a:solidFill>
                        <a:schemeClr val="accent1"/>
                      </a:solidFill>
                      <a:prstDash val="solid"/>
                      <a:round/>
                      <a:headEnd type="none" w="med" len="med"/>
                      <a:tailEnd type="none" w="med" len="med"/>
                    </a:lnB>
                    <a:solidFill>
                      <a:schemeClr val="accent3"/>
                    </a:solidFill>
                  </a:tcPr>
                </a:tc>
                <a:tc>
                  <a:txBody>
                    <a:bodyPr/>
                    <a:lstStyle/>
                    <a:p>
                      <a:pPr algn="ctr"/>
                      <a:r>
                        <a:rPr lang="fr-FR" sz="1800" dirty="0" err="1"/>
                        <a:t>Aged</a:t>
                      </a:r>
                      <a:r>
                        <a:rPr lang="fr-FR" sz="1800" dirty="0"/>
                        <a:t> </a:t>
                      </a:r>
                      <a:br>
                        <a:rPr lang="fr-FR" sz="1800" dirty="0"/>
                      </a:br>
                      <a:r>
                        <a:rPr lang="fr-FR" sz="1800" dirty="0"/>
                        <a:t>50-64 </a:t>
                      </a:r>
                      <a:r>
                        <a:rPr lang="fr-FR" sz="1800" dirty="0" err="1"/>
                        <a:t>Yr</a:t>
                      </a:r>
                      <a:r>
                        <a:rPr lang="fr-FR" sz="1800" dirty="0"/>
                        <a:t> </a:t>
                      </a:r>
                    </a:p>
                  </a:txBody>
                  <a:tcPr>
                    <a:lnB w="28575" cap="flat" cmpd="sng" algn="ctr">
                      <a:solidFill>
                        <a:schemeClr val="accent1"/>
                      </a:solidFill>
                      <a:prstDash val="solid"/>
                      <a:round/>
                      <a:headEnd type="none" w="med" len="med"/>
                      <a:tailEnd type="none" w="med" len="med"/>
                    </a:lnB>
                    <a:solidFill>
                      <a:schemeClr val="accent3"/>
                    </a:solidFill>
                  </a:tcPr>
                </a:tc>
                <a:tc>
                  <a:txBody>
                    <a:bodyPr/>
                    <a:lstStyle/>
                    <a:p>
                      <a:pPr algn="ctr"/>
                      <a:r>
                        <a:rPr lang="fr-FR" sz="1800" dirty="0" err="1"/>
                        <a:t>Aged</a:t>
                      </a:r>
                      <a:r>
                        <a:rPr lang="fr-FR" sz="1800" dirty="0"/>
                        <a:t> </a:t>
                      </a:r>
                      <a:br>
                        <a:rPr lang="fr-FR" sz="1800" dirty="0"/>
                      </a:br>
                      <a:r>
                        <a:rPr lang="fr-FR" sz="1800" dirty="0"/>
                        <a:t>≥65 </a:t>
                      </a:r>
                      <a:r>
                        <a:rPr lang="fr-FR" sz="1800" dirty="0" err="1"/>
                        <a:t>Yr</a:t>
                      </a:r>
                      <a:r>
                        <a:rPr lang="fr-FR" sz="1800" dirty="0"/>
                        <a:t> </a:t>
                      </a:r>
                    </a:p>
                  </a:txBody>
                  <a:tcPr>
                    <a:lnB w="28575" cap="flat" cmpd="sng" algn="ctr">
                      <a:solidFill>
                        <a:schemeClr val="accent1"/>
                      </a:solidFill>
                      <a:prstDash val="solid"/>
                      <a:round/>
                      <a:headEnd type="none" w="med" len="med"/>
                      <a:tailEnd type="none" w="med" len="med"/>
                    </a:lnB>
                    <a:solidFill>
                      <a:schemeClr val="accent3"/>
                    </a:solidFill>
                  </a:tcPr>
                </a:tc>
                <a:extLst>
                  <a:ext uri="{0D108BD9-81ED-4DB2-BD59-A6C34878D82A}">
                    <a16:rowId xmlns:a16="http://schemas.microsoft.com/office/drawing/2014/main" val="2983641742"/>
                  </a:ext>
                </a:extLst>
              </a:tr>
              <a:tr h="310845">
                <a:tc>
                  <a:txBody>
                    <a:bodyPr/>
                    <a:lstStyle/>
                    <a:p>
                      <a:pPr algn="l"/>
                      <a:r>
                        <a:rPr lang="fr-FR" sz="1800" dirty="0">
                          <a:solidFill>
                            <a:schemeClr val="bg1"/>
                          </a:solidFill>
                        </a:rPr>
                        <a:t>No risk factors </a:t>
                      </a:r>
                    </a:p>
                  </a:txBody>
                  <a:tcPr anchor="ctr">
                    <a:lnL w="28575" cap="flat" cmpd="sng" algn="ctr">
                      <a:solidFill>
                        <a:schemeClr val="accent1"/>
                      </a:solidFill>
                      <a:prstDash val="solid"/>
                      <a:round/>
                      <a:headEnd type="none" w="med" len="med"/>
                      <a:tailEnd type="none" w="med" len="med"/>
                    </a:lnL>
                    <a:lnT w="28575" cap="flat" cmpd="sng" algn="ctr">
                      <a:solidFill>
                        <a:schemeClr val="accent1"/>
                      </a:solidFill>
                      <a:prstDash val="solid"/>
                      <a:round/>
                      <a:headEnd type="none" w="med" len="med"/>
                      <a:tailEnd type="none" w="med" len="med"/>
                    </a:lnT>
                  </a:tcPr>
                </a:tc>
                <a:tc>
                  <a:txBody>
                    <a:bodyPr/>
                    <a:lstStyle/>
                    <a:p>
                      <a:pPr algn="ctr"/>
                      <a:r>
                        <a:rPr lang="fr-FR" sz="1800" dirty="0">
                          <a:solidFill>
                            <a:schemeClr val="bg1"/>
                          </a:solidFill>
                        </a:rPr>
                        <a:t>114.2</a:t>
                      </a:r>
                    </a:p>
                  </a:txBody>
                  <a:tcPr anchor="ctr">
                    <a:lnT w="28575" cap="flat" cmpd="sng" algn="ctr">
                      <a:solidFill>
                        <a:schemeClr val="accent1"/>
                      </a:solidFill>
                      <a:prstDash val="solid"/>
                      <a:round/>
                      <a:headEnd type="none" w="med" len="med"/>
                      <a:tailEnd type="none" w="med" len="med"/>
                    </a:lnT>
                  </a:tcPr>
                </a:tc>
                <a:tc>
                  <a:txBody>
                    <a:bodyPr/>
                    <a:lstStyle/>
                    <a:p>
                      <a:pPr algn="ctr"/>
                      <a:r>
                        <a:rPr lang="fr-FR" sz="1800" b="0" dirty="0">
                          <a:solidFill>
                            <a:schemeClr val="bg1"/>
                          </a:solidFill>
                        </a:rPr>
                        <a:t>191.9</a:t>
                      </a:r>
                    </a:p>
                  </a:txBody>
                  <a:tcPr anchor="ctr">
                    <a:lnT w="28575" cap="flat" cmpd="sng" algn="ctr">
                      <a:solidFill>
                        <a:schemeClr val="accent1"/>
                      </a:solidFill>
                      <a:prstDash val="solid"/>
                      <a:round/>
                      <a:headEnd type="none" w="med" len="med"/>
                      <a:tailEnd type="none" w="med" len="med"/>
                    </a:lnT>
                  </a:tcPr>
                </a:tc>
                <a:tc>
                  <a:txBody>
                    <a:bodyPr/>
                    <a:lstStyle/>
                    <a:p>
                      <a:pPr algn="ctr"/>
                      <a:r>
                        <a:rPr lang="fr-FR" sz="1800" b="1" dirty="0">
                          <a:solidFill>
                            <a:schemeClr val="bg1"/>
                          </a:solidFill>
                        </a:rPr>
                        <a:t>442</a:t>
                      </a:r>
                    </a:p>
                  </a:txBody>
                  <a:tcPr anchor="ctr">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3845956541"/>
                  </a:ext>
                </a:extLst>
              </a:tr>
              <a:tr h="310845">
                <a:tc>
                  <a:txBody>
                    <a:bodyPr/>
                    <a:lstStyle/>
                    <a:p>
                      <a:pPr algn="l"/>
                      <a:r>
                        <a:rPr lang="fr-FR" sz="1800" dirty="0">
                          <a:solidFill>
                            <a:schemeClr val="bg1"/>
                          </a:solidFill>
                        </a:rPr>
                        <a:t>1 chronic medical condition*</a:t>
                      </a:r>
                    </a:p>
                  </a:txBody>
                  <a:tcPr anchor="ctr">
                    <a:lnL w="28575" cap="flat" cmpd="sng" algn="ctr">
                      <a:solidFill>
                        <a:schemeClr val="accent1"/>
                      </a:solidFill>
                      <a:prstDash val="solid"/>
                      <a:round/>
                      <a:headEnd type="none" w="med" len="med"/>
                      <a:tailEnd type="none" w="med" len="med"/>
                    </a:lnL>
                    <a:lnB w="28575" cap="flat" cmpd="sng" algn="ctr">
                      <a:solidFill>
                        <a:schemeClr val="accent1"/>
                      </a:solidFill>
                      <a:prstDash val="solid"/>
                      <a:round/>
                      <a:headEnd type="none" w="med" len="med"/>
                      <a:tailEnd type="none" w="med" len="med"/>
                    </a:lnB>
                  </a:tcPr>
                </a:tc>
                <a:tc>
                  <a:txBody>
                    <a:bodyPr/>
                    <a:lstStyle/>
                    <a:p>
                      <a:pPr algn="ctr"/>
                      <a:r>
                        <a:rPr lang="fr-FR" sz="1800" b="1" dirty="0">
                          <a:solidFill>
                            <a:schemeClr val="bg1"/>
                          </a:solidFill>
                        </a:rPr>
                        <a:t>252.6</a:t>
                      </a:r>
                    </a:p>
                  </a:txBody>
                  <a:tcPr anchor="ctr">
                    <a:lnB w="28575" cap="flat" cmpd="sng" algn="ctr">
                      <a:solidFill>
                        <a:schemeClr val="accent1"/>
                      </a:solidFill>
                      <a:prstDash val="solid"/>
                      <a:round/>
                      <a:headEnd type="none" w="med" len="med"/>
                      <a:tailEnd type="none" w="med" len="med"/>
                    </a:lnB>
                  </a:tcPr>
                </a:tc>
                <a:tc>
                  <a:txBody>
                    <a:bodyPr/>
                    <a:lstStyle/>
                    <a:p>
                      <a:pPr algn="ctr"/>
                      <a:r>
                        <a:rPr lang="fr-FR" sz="1800" dirty="0">
                          <a:solidFill>
                            <a:schemeClr val="bg1"/>
                          </a:solidFill>
                        </a:rPr>
                        <a:t>372.6</a:t>
                      </a:r>
                    </a:p>
                  </a:txBody>
                  <a:tcPr anchor="ctr">
                    <a:lnB w="28575" cap="flat" cmpd="sng" algn="ctr">
                      <a:solidFill>
                        <a:schemeClr val="accent1"/>
                      </a:solidFill>
                      <a:prstDash val="solid"/>
                      <a:round/>
                      <a:headEnd type="none" w="med" len="med"/>
                      <a:tailEnd type="none" w="med" len="med"/>
                    </a:lnB>
                  </a:tcPr>
                </a:tc>
                <a:tc>
                  <a:txBody>
                    <a:bodyPr/>
                    <a:lstStyle/>
                    <a:p>
                      <a:pPr algn="ctr"/>
                      <a:r>
                        <a:rPr lang="fr-FR" sz="1800" dirty="0">
                          <a:solidFill>
                            <a:schemeClr val="bg1"/>
                          </a:solidFill>
                        </a:rPr>
                        <a:t>852.2</a:t>
                      </a:r>
                    </a:p>
                  </a:txBody>
                  <a:tcPr anchor="ctr">
                    <a:lnR w="28575" cap="flat" cmpd="sng" algn="ctr">
                      <a:solidFill>
                        <a:schemeClr val="accent1"/>
                      </a:solidFill>
                      <a:prstDash val="solid"/>
                      <a:round/>
                      <a:headEnd type="none" w="med" len="med"/>
                      <a:tailEnd type="none" w="med" len="med"/>
                    </a:lnR>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107415375"/>
                  </a:ext>
                </a:extLst>
              </a:tr>
              <a:tr h="310845">
                <a:tc>
                  <a:txBody>
                    <a:bodyPr/>
                    <a:lstStyle/>
                    <a:p>
                      <a:pPr algn="l"/>
                      <a:r>
                        <a:rPr lang="fr-FR" sz="1800" dirty="0">
                          <a:solidFill>
                            <a:schemeClr val="bg1"/>
                          </a:solidFill>
                        </a:rPr>
                        <a:t>Any chronic medical condition*</a:t>
                      </a:r>
                    </a:p>
                  </a:txBody>
                  <a:tcPr anchor="ctr">
                    <a:lnT w="28575" cap="flat" cmpd="sng" algn="ctr">
                      <a:solidFill>
                        <a:schemeClr val="accent1"/>
                      </a:solidFill>
                      <a:prstDash val="solid"/>
                      <a:round/>
                      <a:headEnd type="none" w="med" len="med"/>
                      <a:tailEnd type="none" w="med" len="med"/>
                    </a:lnT>
                  </a:tcPr>
                </a:tc>
                <a:tc>
                  <a:txBody>
                    <a:bodyPr/>
                    <a:lstStyle/>
                    <a:p>
                      <a:pPr algn="ctr"/>
                      <a:r>
                        <a:rPr lang="fr-FR" sz="1800" b="0" dirty="0">
                          <a:solidFill>
                            <a:schemeClr val="bg1"/>
                          </a:solidFill>
                        </a:rPr>
                        <a:t>308.6</a:t>
                      </a:r>
                    </a:p>
                  </a:txBody>
                  <a:tcPr anchor="ctr">
                    <a:lnT w="28575" cap="flat" cmpd="sng" algn="ctr">
                      <a:solidFill>
                        <a:schemeClr val="accent1"/>
                      </a:solidFill>
                      <a:prstDash val="solid"/>
                      <a:round/>
                      <a:headEnd type="none" w="med" len="med"/>
                      <a:tailEnd type="none" w="med" len="med"/>
                    </a:lnT>
                  </a:tcPr>
                </a:tc>
                <a:tc>
                  <a:txBody>
                    <a:bodyPr/>
                    <a:lstStyle/>
                    <a:p>
                      <a:pPr algn="ctr"/>
                      <a:r>
                        <a:rPr lang="fr-FR" sz="1800" dirty="0">
                          <a:solidFill>
                            <a:schemeClr val="bg1"/>
                          </a:solidFill>
                        </a:rPr>
                        <a:t>589.1</a:t>
                      </a:r>
                    </a:p>
                  </a:txBody>
                  <a:tcPr anchor="ctr">
                    <a:lnT w="28575" cap="flat" cmpd="sng" algn="ctr">
                      <a:solidFill>
                        <a:schemeClr val="accent1"/>
                      </a:solidFill>
                      <a:prstDash val="solid"/>
                      <a:round/>
                      <a:headEnd type="none" w="med" len="med"/>
                      <a:tailEnd type="none" w="med" len="med"/>
                    </a:lnT>
                  </a:tcPr>
                </a:tc>
                <a:tc>
                  <a:txBody>
                    <a:bodyPr/>
                    <a:lstStyle/>
                    <a:p>
                      <a:pPr algn="ctr"/>
                      <a:r>
                        <a:rPr lang="fr-FR" sz="1800" dirty="0">
                          <a:solidFill>
                            <a:schemeClr val="bg1"/>
                          </a:solidFill>
                        </a:rPr>
                        <a:t>1335.0</a:t>
                      </a:r>
                    </a:p>
                  </a:txBody>
                  <a:tcPr anchor="ctr">
                    <a:lnT w="28575"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2213897407"/>
                  </a:ext>
                </a:extLst>
              </a:tr>
              <a:tr h="434860">
                <a:tc>
                  <a:txBody>
                    <a:bodyPr/>
                    <a:lstStyle/>
                    <a:p>
                      <a:pPr algn="l"/>
                      <a:r>
                        <a:rPr lang="fr-FR" sz="1800" dirty="0">
                          <a:solidFill>
                            <a:schemeClr val="bg1"/>
                          </a:solidFill>
                        </a:rPr>
                        <a:t>1 immunocompromising condition</a:t>
                      </a:r>
                      <a:r>
                        <a:rPr lang="fr-FR" sz="1800" baseline="30000" dirty="0">
                          <a:solidFill>
                            <a:schemeClr val="bg1"/>
                          </a:solidFill>
                        </a:rPr>
                        <a:t>†</a:t>
                      </a:r>
                    </a:p>
                  </a:txBody>
                  <a:tcPr anchor="ctr"/>
                </a:tc>
                <a:tc>
                  <a:txBody>
                    <a:bodyPr/>
                    <a:lstStyle/>
                    <a:p>
                      <a:pPr algn="ctr"/>
                      <a:r>
                        <a:rPr lang="fr-FR" sz="1800" dirty="0">
                          <a:solidFill>
                            <a:schemeClr val="bg1"/>
                          </a:solidFill>
                        </a:rPr>
                        <a:t>350.9</a:t>
                      </a:r>
                    </a:p>
                  </a:txBody>
                  <a:tcPr anchor="ctr"/>
                </a:tc>
                <a:tc>
                  <a:txBody>
                    <a:bodyPr/>
                    <a:lstStyle/>
                    <a:p>
                      <a:pPr algn="ctr"/>
                      <a:r>
                        <a:rPr lang="fr-FR" sz="1800" dirty="0">
                          <a:solidFill>
                            <a:schemeClr val="bg1"/>
                          </a:solidFill>
                        </a:rPr>
                        <a:t>833.0</a:t>
                      </a:r>
                    </a:p>
                  </a:txBody>
                  <a:tcPr anchor="ctr"/>
                </a:tc>
                <a:tc>
                  <a:txBody>
                    <a:bodyPr/>
                    <a:lstStyle/>
                    <a:p>
                      <a:pPr algn="ctr"/>
                      <a:r>
                        <a:rPr lang="fr-FR" sz="1800" dirty="0">
                          <a:solidFill>
                            <a:schemeClr val="bg1"/>
                          </a:solidFill>
                        </a:rPr>
                        <a:t>1864.7</a:t>
                      </a:r>
                    </a:p>
                  </a:txBody>
                  <a:tcPr anchor="ctr"/>
                </a:tc>
                <a:extLst>
                  <a:ext uri="{0D108BD9-81ED-4DB2-BD59-A6C34878D82A}">
                    <a16:rowId xmlns:a16="http://schemas.microsoft.com/office/drawing/2014/main" val="985293654"/>
                  </a:ext>
                </a:extLst>
              </a:tr>
            </a:tbl>
          </a:graphicData>
        </a:graphic>
      </p:graphicFrame>
      <p:sp>
        <p:nvSpPr>
          <p:cNvPr id="6" name="Espace réservé du texte 2">
            <a:extLst>
              <a:ext uri="{FF2B5EF4-FFF2-40B4-BE49-F238E27FC236}">
                <a16:creationId xmlns:a16="http://schemas.microsoft.com/office/drawing/2014/main" id="{1C7547F2-F59F-C5AD-5E48-F1EDEF37AA69}"/>
              </a:ext>
            </a:extLst>
          </p:cNvPr>
          <p:cNvSpPr txBox="1">
            <a:spLocks/>
          </p:cNvSpPr>
          <p:nvPr/>
        </p:nvSpPr>
        <p:spPr bwMode="gray">
          <a:xfrm>
            <a:off x="444500" y="6402599"/>
            <a:ext cx="8141596" cy="250710"/>
          </a:xfrm>
          <a:prstGeom prst="rect">
            <a:avLst/>
          </a:prstGeom>
          <a:noFill/>
          <a:ln w="9525">
            <a:noFill/>
            <a:miter lim="800000"/>
            <a:headEnd/>
            <a:tailEnd/>
          </a:ln>
          <a:effectLst/>
        </p:spPr>
        <p:txBody>
          <a:bodyPr vert="horz" wrap="square" lIns="45720" tIns="45720" rIns="45720" bIns="45720" rtlCol="0" anchor="b">
            <a:spAutoFit/>
          </a:bodyPr>
          <a:lstStyle>
            <a:lvl1pPr marL="0" indent="0" algn="l" defTabSz="914400" rtl="0" eaLnBrk="1" latinLnBrk="0" hangingPunct="1">
              <a:lnSpc>
                <a:spcPct val="85000"/>
              </a:lnSpc>
              <a:spcBef>
                <a:spcPts val="200"/>
              </a:spcBef>
              <a:buClrTx/>
              <a:buSzPct val="100000"/>
              <a:buFont typeface="Arial" panose="020B0604020202020204" pitchFamily="34" charset="0"/>
              <a:buNone/>
              <a:defRPr kumimoji="0" lang="en-US" sz="1000" b="0" i="0" u="none" strike="noStrike" kern="1200" cap="none" normalizeH="0" baseline="0" dirty="0">
                <a:ln>
                  <a:noFill/>
                </a:ln>
                <a:solidFill>
                  <a:schemeClr val="tx1"/>
                </a:solidFill>
                <a:effectLst/>
                <a:latin typeface="+mn-lt"/>
                <a:ea typeface="+mn-ea"/>
                <a:cs typeface="+mn-cs"/>
              </a:defRPr>
            </a:lvl1pPr>
            <a:lvl2pPr marL="457200" indent="-169863" algn="l" defTabSz="914400" rtl="0" eaLnBrk="1" latinLnBrk="0" hangingPunct="1">
              <a:lnSpc>
                <a:spcPct val="90000"/>
              </a:lnSpc>
              <a:spcBef>
                <a:spcPts val="1000"/>
              </a:spcBef>
              <a:buClrTx/>
              <a:buFont typeface="Arial" panose="020B0604020202020204" pitchFamily="34" charset="0"/>
              <a:buChar char="•"/>
              <a:defRPr sz="1800" kern="1200">
                <a:solidFill>
                  <a:schemeClr val="tx1"/>
                </a:solidFill>
                <a:latin typeface="+mn-lt"/>
                <a:ea typeface="+mn-ea"/>
                <a:cs typeface="+mn-cs"/>
              </a:defRPr>
            </a:lvl2pPr>
            <a:lvl3pPr marL="685800" indent="-17145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400" kern="1200">
                <a:solidFill>
                  <a:schemeClr val="tx1"/>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200"/>
              </a:spcBef>
              <a:spcAft>
                <a:spcPts val="0"/>
              </a:spcAft>
              <a:buClrTx/>
              <a:buSzPct val="100000"/>
              <a:buFont typeface="Arial" panose="020B0604020202020204" pitchFamily="34" charset="0"/>
              <a:buNone/>
              <a:tabLst/>
              <a:defRPr/>
            </a:pPr>
            <a:r>
              <a:rPr kumimoji="0" lang="en-US" sz="1200" b="0" u="none" strike="noStrike" kern="1200" cap="none" spc="0" normalizeH="0" baseline="0" noProof="0" dirty="0">
                <a:ln>
                  <a:noFill/>
                </a:ln>
                <a:solidFill>
                  <a:schemeClr val="bg2"/>
                </a:solidFill>
                <a:effectLst/>
                <a:uLnTx/>
                <a:uFillTx/>
                <a:latin typeface="Calibri" panose="020F0502020204030204"/>
                <a:ea typeface="+mn-ea"/>
                <a:cs typeface="+mn-cs"/>
              </a:rPr>
              <a:t>Lindsay. Open Forum Infect Dis. 2023;10:ofad192.</a:t>
            </a:r>
          </a:p>
        </p:txBody>
      </p:sp>
      <p:sp>
        <p:nvSpPr>
          <p:cNvPr id="5" name="Content Placeholder 2">
            <a:extLst>
              <a:ext uri="{FF2B5EF4-FFF2-40B4-BE49-F238E27FC236}">
                <a16:creationId xmlns:a16="http://schemas.microsoft.com/office/drawing/2014/main" id="{785FE08E-ADE9-BDDB-AFCF-185785CBB2B8}"/>
              </a:ext>
            </a:extLst>
          </p:cNvPr>
          <p:cNvSpPr txBox="1">
            <a:spLocks/>
          </p:cNvSpPr>
          <p:nvPr/>
        </p:nvSpPr>
        <p:spPr bwMode="auto">
          <a:xfrm>
            <a:off x="657235" y="4658514"/>
            <a:ext cx="10877529" cy="122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b="0" kern="0" dirty="0"/>
              <a:t>Pneumonia incidence increases with age and number of risk factors</a:t>
            </a:r>
          </a:p>
          <a:p>
            <a:r>
              <a:rPr lang="en-US" sz="2400" b="0" kern="0" dirty="0"/>
              <a:t>Higher incidence in people aged ≥65 </a:t>
            </a:r>
            <a:r>
              <a:rPr lang="en-US" sz="2400" b="0" kern="0" dirty="0" err="1"/>
              <a:t>yr</a:t>
            </a:r>
            <a:r>
              <a:rPr lang="en-US" sz="2400" b="0" kern="0" dirty="0"/>
              <a:t> with no risk factors vs those aged 18-64 </a:t>
            </a:r>
            <a:r>
              <a:rPr lang="en-US" sz="2400" b="0" kern="0" dirty="0" err="1"/>
              <a:t>yr</a:t>
            </a:r>
            <a:r>
              <a:rPr lang="en-US" sz="2400" b="0" kern="0" dirty="0"/>
              <a:t> with 1 chronic medical condition</a:t>
            </a:r>
          </a:p>
        </p:txBody>
      </p:sp>
      <p:sp>
        <p:nvSpPr>
          <p:cNvPr id="8" name="TextBox 7">
            <a:extLst>
              <a:ext uri="{FF2B5EF4-FFF2-40B4-BE49-F238E27FC236}">
                <a16:creationId xmlns:a16="http://schemas.microsoft.com/office/drawing/2014/main" id="{C2BFB822-5FC3-E9BF-CBF4-B32A8875AF08}"/>
              </a:ext>
            </a:extLst>
          </p:cNvPr>
          <p:cNvSpPr txBox="1"/>
          <p:nvPr/>
        </p:nvSpPr>
        <p:spPr bwMode="auto">
          <a:xfrm>
            <a:off x="713625" y="3858779"/>
            <a:ext cx="10664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*Chronic heart or lung disease, asthma, diabetes, alcoholism, chronic liver disease, smoking.</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Cochlear implants, asplenia, sickle cell disease, HIV, leukemia, lymphoma, iatrogenic immunosuppression, nephrotic syndrome, Hodgkin disease, multiple myeloma, chronic renal failure, CSF leak, solid organ transplant, congenital or acquired immunodeficiencies, generalized or lymphatic or hematopoietic malignancy.</a:t>
            </a:r>
          </a:p>
        </p:txBody>
      </p:sp>
    </p:spTree>
    <p:extLst>
      <p:ext uri="{BB962C8B-B14F-4D97-AF65-F5344CB8AC3E}">
        <p14:creationId xmlns:p14="http://schemas.microsoft.com/office/powerpoint/2010/main" val="132401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5">
            <a:extLst>
              <a:ext uri="{FF2B5EF4-FFF2-40B4-BE49-F238E27FC236}">
                <a16:creationId xmlns:a16="http://schemas.microsoft.com/office/drawing/2014/main" id="{DAE479DD-9068-DED0-75B3-0E936B769D9F}"/>
              </a:ext>
            </a:extLst>
          </p:cNvPr>
          <p:cNvGraphicFramePr>
            <a:graphicFrameLocks/>
          </p:cNvGraphicFramePr>
          <p:nvPr/>
        </p:nvGraphicFramePr>
        <p:xfrm>
          <a:off x="773452" y="1338051"/>
          <a:ext cx="6467105" cy="2748321"/>
        </p:xfrm>
        <a:graphic>
          <a:graphicData uri="http://schemas.openxmlformats.org/drawingml/2006/chart">
            <c:chart xmlns:c="http://schemas.openxmlformats.org/drawingml/2006/chart" xmlns:r="http://schemas.openxmlformats.org/officeDocument/2006/relationships" r:id="rId3"/>
          </a:graphicData>
        </a:graphic>
      </p:graphicFrame>
      <p:sp>
        <p:nvSpPr>
          <p:cNvPr id="43" name="Rectangle 42">
            <a:extLst>
              <a:ext uri="{FF2B5EF4-FFF2-40B4-BE49-F238E27FC236}">
                <a16:creationId xmlns:a16="http://schemas.microsoft.com/office/drawing/2014/main" id="{F43680D6-3D9D-DF26-84B5-A6D0501767FE}"/>
              </a:ext>
            </a:extLst>
          </p:cNvPr>
          <p:cNvSpPr/>
          <p:nvPr/>
        </p:nvSpPr>
        <p:spPr bwMode="auto">
          <a:xfrm>
            <a:off x="5610224" y="1472711"/>
            <a:ext cx="1638707" cy="2413803"/>
          </a:xfrm>
          <a:custGeom>
            <a:avLst/>
            <a:gdLst>
              <a:gd name="connsiteX0" fmla="*/ 0 w 1488412"/>
              <a:gd name="connsiteY0" fmla="*/ 0 h 2413803"/>
              <a:gd name="connsiteX1" fmla="*/ 1488412 w 1488412"/>
              <a:gd name="connsiteY1" fmla="*/ 0 h 2413803"/>
              <a:gd name="connsiteX2" fmla="*/ 1488412 w 1488412"/>
              <a:gd name="connsiteY2" fmla="*/ 2413803 h 2413803"/>
              <a:gd name="connsiteX3" fmla="*/ 0 w 1488412"/>
              <a:gd name="connsiteY3" fmla="*/ 2413803 h 2413803"/>
              <a:gd name="connsiteX4" fmla="*/ 0 w 1488412"/>
              <a:gd name="connsiteY4" fmla="*/ 0 h 2413803"/>
              <a:gd name="connsiteX0" fmla="*/ 7420 w 1495832"/>
              <a:gd name="connsiteY0" fmla="*/ 0 h 2413803"/>
              <a:gd name="connsiteX1" fmla="*/ 1495832 w 1495832"/>
              <a:gd name="connsiteY1" fmla="*/ 0 h 2413803"/>
              <a:gd name="connsiteX2" fmla="*/ 1495832 w 1495832"/>
              <a:gd name="connsiteY2" fmla="*/ 2413803 h 2413803"/>
              <a:gd name="connsiteX3" fmla="*/ 7420 w 1495832"/>
              <a:gd name="connsiteY3" fmla="*/ 2413803 h 2413803"/>
              <a:gd name="connsiteX4" fmla="*/ 0 w 1495832"/>
              <a:gd name="connsiteY4" fmla="*/ 552451 h 2413803"/>
              <a:gd name="connsiteX5" fmla="*/ 7420 w 1495832"/>
              <a:gd name="connsiteY5" fmla="*/ 0 h 2413803"/>
              <a:gd name="connsiteX0" fmla="*/ 150295 w 1638707"/>
              <a:gd name="connsiteY0" fmla="*/ 0 h 2413803"/>
              <a:gd name="connsiteX1" fmla="*/ 1638707 w 1638707"/>
              <a:gd name="connsiteY1" fmla="*/ 0 h 2413803"/>
              <a:gd name="connsiteX2" fmla="*/ 1638707 w 1638707"/>
              <a:gd name="connsiteY2" fmla="*/ 2413803 h 2413803"/>
              <a:gd name="connsiteX3" fmla="*/ 150295 w 1638707"/>
              <a:gd name="connsiteY3" fmla="*/ 2413803 h 2413803"/>
              <a:gd name="connsiteX4" fmla="*/ 0 w 1638707"/>
              <a:gd name="connsiteY4" fmla="*/ 962026 h 2413803"/>
              <a:gd name="connsiteX5" fmla="*/ 150295 w 1638707"/>
              <a:gd name="connsiteY5" fmla="*/ 0 h 2413803"/>
              <a:gd name="connsiteX0" fmla="*/ 150295 w 1638707"/>
              <a:gd name="connsiteY0" fmla="*/ 0 h 2413803"/>
              <a:gd name="connsiteX1" fmla="*/ 1638707 w 1638707"/>
              <a:gd name="connsiteY1" fmla="*/ 0 h 2413803"/>
              <a:gd name="connsiteX2" fmla="*/ 1638707 w 1638707"/>
              <a:gd name="connsiteY2" fmla="*/ 2413803 h 2413803"/>
              <a:gd name="connsiteX3" fmla="*/ 150295 w 1638707"/>
              <a:gd name="connsiteY3" fmla="*/ 2413803 h 2413803"/>
              <a:gd name="connsiteX4" fmla="*/ 0 w 1638707"/>
              <a:gd name="connsiteY4" fmla="*/ 962026 h 2413803"/>
              <a:gd name="connsiteX5" fmla="*/ 150295 w 1638707"/>
              <a:gd name="connsiteY5" fmla="*/ 0 h 2413803"/>
              <a:gd name="connsiteX0" fmla="*/ 150295 w 1638707"/>
              <a:gd name="connsiteY0" fmla="*/ 0 h 2413803"/>
              <a:gd name="connsiteX1" fmla="*/ 1638707 w 1638707"/>
              <a:gd name="connsiteY1" fmla="*/ 0 h 2413803"/>
              <a:gd name="connsiteX2" fmla="*/ 1638707 w 1638707"/>
              <a:gd name="connsiteY2" fmla="*/ 2413803 h 2413803"/>
              <a:gd name="connsiteX3" fmla="*/ 150295 w 1638707"/>
              <a:gd name="connsiteY3" fmla="*/ 2413803 h 2413803"/>
              <a:gd name="connsiteX4" fmla="*/ 0 w 1638707"/>
              <a:gd name="connsiteY4" fmla="*/ 962026 h 2413803"/>
              <a:gd name="connsiteX5" fmla="*/ 150295 w 1638707"/>
              <a:gd name="connsiteY5" fmla="*/ 0 h 2413803"/>
              <a:gd name="connsiteX0" fmla="*/ 150295 w 1638707"/>
              <a:gd name="connsiteY0" fmla="*/ 0 h 2413803"/>
              <a:gd name="connsiteX1" fmla="*/ 1638707 w 1638707"/>
              <a:gd name="connsiteY1" fmla="*/ 0 h 2413803"/>
              <a:gd name="connsiteX2" fmla="*/ 1638707 w 1638707"/>
              <a:gd name="connsiteY2" fmla="*/ 2413803 h 2413803"/>
              <a:gd name="connsiteX3" fmla="*/ 150295 w 1638707"/>
              <a:gd name="connsiteY3" fmla="*/ 2413803 h 2413803"/>
              <a:gd name="connsiteX4" fmla="*/ 0 w 1638707"/>
              <a:gd name="connsiteY4" fmla="*/ 962026 h 2413803"/>
              <a:gd name="connsiteX5" fmla="*/ 150295 w 1638707"/>
              <a:gd name="connsiteY5" fmla="*/ 0 h 2413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8707" h="2413803">
                <a:moveTo>
                  <a:pt x="150295" y="0"/>
                </a:moveTo>
                <a:lnTo>
                  <a:pt x="1638707" y="0"/>
                </a:lnTo>
                <a:lnTo>
                  <a:pt x="1638707" y="2413803"/>
                </a:lnTo>
                <a:lnTo>
                  <a:pt x="150295" y="2413803"/>
                </a:lnTo>
                <a:cubicBezTo>
                  <a:pt x="147822" y="1793352"/>
                  <a:pt x="259648" y="1334827"/>
                  <a:pt x="0" y="962026"/>
                </a:cubicBezTo>
                <a:lnTo>
                  <a:pt x="150295" y="0"/>
                </a:lnTo>
                <a:close/>
              </a:path>
            </a:pathLst>
          </a:cu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6215CAE8-6B0E-C7FE-ACD1-4EA91F92A01E}"/>
              </a:ext>
            </a:extLst>
          </p:cNvPr>
          <p:cNvSpPr>
            <a:spLocks noGrp="1"/>
          </p:cNvSpPr>
          <p:nvPr>
            <p:ph type="title"/>
          </p:nvPr>
        </p:nvSpPr>
        <p:spPr/>
        <p:txBody>
          <a:bodyPr/>
          <a:lstStyle/>
          <a:p>
            <a:r>
              <a:rPr lang="en-US" dirty="0"/>
              <a:t>Pneumococcal </a:t>
            </a:r>
            <a:r>
              <a:rPr lang="en-US"/>
              <a:t>Infections Leading to Hospitalizations </a:t>
            </a:r>
            <a:r>
              <a:rPr lang="en-US" dirty="0"/>
              <a:t>in France, 2013-2019 </a:t>
            </a:r>
          </a:p>
        </p:txBody>
      </p:sp>
      <p:graphicFrame>
        <p:nvGraphicFramePr>
          <p:cNvPr id="8" name="Chart 6">
            <a:extLst>
              <a:ext uri="{FF2B5EF4-FFF2-40B4-BE49-F238E27FC236}">
                <a16:creationId xmlns:a16="http://schemas.microsoft.com/office/drawing/2014/main" id="{6F455787-14C8-F0D5-4874-8F78066E4587}"/>
              </a:ext>
            </a:extLst>
          </p:cNvPr>
          <p:cNvGraphicFramePr>
            <a:graphicFrameLocks/>
          </p:cNvGraphicFramePr>
          <p:nvPr/>
        </p:nvGraphicFramePr>
        <p:xfrm>
          <a:off x="6215467" y="1383241"/>
          <a:ext cx="7332258" cy="263682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7">
            <a:extLst>
              <a:ext uri="{FF2B5EF4-FFF2-40B4-BE49-F238E27FC236}">
                <a16:creationId xmlns:a16="http://schemas.microsoft.com/office/drawing/2014/main" id="{1F4902B3-0029-8D65-7073-3C918426A3E7}"/>
              </a:ext>
            </a:extLst>
          </p:cNvPr>
          <p:cNvGraphicFramePr>
            <a:graphicFrameLocks/>
          </p:cNvGraphicFramePr>
          <p:nvPr/>
        </p:nvGraphicFramePr>
        <p:xfrm>
          <a:off x="823884" y="4020063"/>
          <a:ext cx="6467104" cy="22128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8">
            <a:extLst>
              <a:ext uri="{FF2B5EF4-FFF2-40B4-BE49-F238E27FC236}">
                <a16:creationId xmlns:a16="http://schemas.microsoft.com/office/drawing/2014/main" id="{8AF1DB5F-4BDD-BE77-5097-E436E1C68B45}"/>
              </a:ext>
            </a:extLst>
          </p:cNvPr>
          <p:cNvGraphicFramePr>
            <a:graphicFrameLocks/>
          </p:cNvGraphicFramePr>
          <p:nvPr/>
        </p:nvGraphicFramePr>
        <p:xfrm>
          <a:off x="6215467" y="3913433"/>
          <a:ext cx="7284633" cy="2254515"/>
        </p:xfrm>
        <a:graphic>
          <a:graphicData uri="http://schemas.openxmlformats.org/drawingml/2006/chart">
            <c:chart xmlns:c="http://schemas.openxmlformats.org/drawingml/2006/chart" xmlns:r="http://schemas.openxmlformats.org/officeDocument/2006/relationships" r:id="rId6"/>
          </a:graphicData>
        </a:graphic>
      </p:graphicFrame>
      <p:sp>
        <p:nvSpPr>
          <p:cNvPr id="4" name="Espace réservé du texte 2">
            <a:extLst>
              <a:ext uri="{FF2B5EF4-FFF2-40B4-BE49-F238E27FC236}">
                <a16:creationId xmlns:a16="http://schemas.microsoft.com/office/drawing/2014/main" id="{A4B8F332-EE12-D9B7-3B73-0C68DED9E57E}"/>
              </a:ext>
            </a:extLst>
          </p:cNvPr>
          <p:cNvSpPr txBox="1">
            <a:spLocks/>
          </p:cNvSpPr>
          <p:nvPr/>
        </p:nvSpPr>
        <p:spPr bwMode="gray">
          <a:xfrm>
            <a:off x="442730" y="6400800"/>
            <a:ext cx="8141596" cy="250710"/>
          </a:xfrm>
          <a:prstGeom prst="rect">
            <a:avLst/>
          </a:prstGeom>
          <a:noFill/>
          <a:ln w="9525">
            <a:noFill/>
            <a:miter lim="800000"/>
            <a:headEnd/>
            <a:tailEnd/>
          </a:ln>
          <a:effectLst/>
        </p:spPr>
        <p:txBody>
          <a:bodyPr vert="horz" wrap="square" lIns="45720" tIns="45720" rIns="45720" bIns="45720" rtlCol="0" anchor="b">
            <a:spAutoFit/>
          </a:bodyPr>
          <a:lstStyle>
            <a:lvl1pPr marL="0" indent="0" algn="l" defTabSz="914400" rtl="0" eaLnBrk="1" latinLnBrk="0" hangingPunct="1">
              <a:lnSpc>
                <a:spcPct val="85000"/>
              </a:lnSpc>
              <a:spcBef>
                <a:spcPts val="200"/>
              </a:spcBef>
              <a:buClrTx/>
              <a:buSzPct val="100000"/>
              <a:buFont typeface="Arial" panose="020B0604020202020204" pitchFamily="34" charset="0"/>
              <a:buNone/>
              <a:defRPr kumimoji="0" lang="en-US" sz="1000" b="0" i="0" u="none" strike="noStrike" kern="1200" cap="none" normalizeH="0" baseline="0" dirty="0">
                <a:ln>
                  <a:noFill/>
                </a:ln>
                <a:solidFill>
                  <a:schemeClr val="tx1"/>
                </a:solidFill>
                <a:effectLst/>
                <a:latin typeface="+mn-lt"/>
                <a:ea typeface="+mn-ea"/>
                <a:cs typeface="+mn-cs"/>
              </a:defRPr>
            </a:lvl1pPr>
            <a:lvl2pPr marL="457200" indent="-169863" algn="l" defTabSz="914400" rtl="0" eaLnBrk="1" latinLnBrk="0" hangingPunct="1">
              <a:lnSpc>
                <a:spcPct val="90000"/>
              </a:lnSpc>
              <a:spcBef>
                <a:spcPts val="1000"/>
              </a:spcBef>
              <a:buClrTx/>
              <a:buFont typeface="Arial" panose="020B0604020202020204" pitchFamily="34" charset="0"/>
              <a:buChar char="•"/>
              <a:defRPr sz="1800" kern="1200">
                <a:solidFill>
                  <a:schemeClr val="tx1"/>
                </a:solidFill>
                <a:latin typeface="+mn-lt"/>
                <a:ea typeface="+mn-ea"/>
                <a:cs typeface="+mn-cs"/>
              </a:defRPr>
            </a:lvl2pPr>
            <a:lvl3pPr marL="685800" indent="-17145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400" kern="1200">
                <a:solidFill>
                  <a:schemeClr val="tx1"/>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200"/>
              </a:spcBef>
              <a:spcAft>
                <a:spcPts val="0"/>
              </a:spcAft>
              <a:buClrTx/>
              <a:buSzPct val="100000"/>
              <a:buFont typeface="Arial" panose="020B0604020202020204" pitchFamily="34" charset="0"/>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mn-cs"/>
              </a:rPr>
              <a:t>Sabra. Open Forum Infect Dis. 2024;ofae349.</a:t>
            </a:r>
          </a:p>
        </p:txBody>
      </p:sp>
      <p:grpSp>
        <p:nvGrpSpPr>
          <p:cNvPr id="6" name="Group 5">
            <a:extLst>
              <a:ext uri="{FF2B5EF4-FFF2-40B4-BE49-F238E27FC236}">
                <a16:creationId xmlns:a16="http://schemas.microsoft.com/office/drawing/2014/main" id="{A61E6411-0A59-AABD-9621-6D8AD6666BB8}"/>
              </a:ext>
            </a:extLst>
          </p:cNvPr>
          <p:cNvGrpSpPr/>
          <p:nvPr/>
        </p:nvGrpSpPr>
        <p:grpSpPr>
          <a:xfrm>
            <a:off x="4301815" y="6145059"/>
            <a:ext cx="3588371" cy="345289"/>
            <a:chOff x="2773473" y="5936162"/>
            <a:chExt cx="3588371" cy="345289"/>
          </a:xfrm>
        </p:grpSpPr>
        <p:grpSp>
          <p:nvGrpSpPr>
            <p:cNvPr id="15" name="Group 14">
              <a:extLst>
                <a:ext uri="{FF2B5EF4-FFF2-40B4-BE49-F238E27FC236}">
                  <a16:creationId xmlns:a16="http://schemas.microsoft.com/office/drawing/2014/main" id="{FE6E3862-E766-0182-1CF7-14E817982B39}"/>
                </a:ext>
              </a:extLst>
            </p:cNvPr>
            <p:cNvGrpSpPr/>
            <p:nvPr/>
          </p:nvGrpSpPr>
          <p:grpSpPr>
            <a:xfrm>
              <a:off x="2773473" y="5936162"/>
              <a:ext cx="998348" cy="338554"/>
              <a:chOff x="3880685" y="6012767"/>
              <a:chExt cx="998348" cy="338554"/>
            </a:xfrm>
          </p:grpSpPr>
          <p:sp>
            <p:nvSpPr>
              <p:cNvPr id="2" name="TextBox 1">
                <a:extLst>
                  <a:ext uri="{FF2B5EF4-FFF2-40B4-BE49-F238E27FC236}">
                    <a16:creationId xmlns:a16="http://schemas.microsoft.com/office/drawing/2014/main" id="{0BF8885B-6591-7104-1E8B-58B0DA80F549}"/>
                  </a:ext>
                </a:extLst>
              </p:cNvPr>
              <p:cNvSpPr txBox="1"/>
              <p:nvPr/>
            </p:nvSpPr>
            <p:spPr bwMode="auto">
              <a:xfrm>
                <a:off x="3977824" y="6012767"/>
                <a:ext cx="901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risk</a:t>
                </a:r>
              </a:p>
            </p:txBody>
          </p:sp>
          <p:sp>
            <p:nvSpPr>
              <p:cNvPr id="5" name="Rectangle 4">
                <a:extLst>
                  <a:ext uri="{FF2B5EF4-FFF2-40B4-BE49-F238E27FC236}">
                    <a16:creationId xmlns:a16="http://schemas.microsoft.com/office/drawing/2014/main" id="{C7DDD8E3-8F1B-7135-A5F8-85313A6AEAF2}"/>
                  </a:ext>
                </a:extLst>
              </p:cNvPr>
              <p:cNvSpPr/>
              <p:nvPr/>
            </p:nvSpPr>
            <p:spPr bwMode="auto">
              <a:xfrm>
                <a:off x="3880685" y="6127819"/>
                <a:ext cx="121920" cy="1219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36001782-33BF-483A-68D2-F6FCC6B29E66}"/>
                </a:ext>
              </a:extLst>
            </p:cNvPr>
            <p:cNvGrpSpPr/>
            <p:nvPr/>
          </p:nvGrpSpPr>
          <p:grpSpPr>
            <a:xfrm>
              <a:off x="3868960" y="5942897"/>
              <a:ext cx="1446867" cy="338554"/>
              <a:chOff x="3880685" y="6019502"/>
              <a:chExt cx="1446867" cy="338554"/>
            </a:xfrm>
          </p:grpSpPr>
          <p:sp>
            <p:nvSpPr>
              <p:cNvPr id="17" name="TextBox 16">
                <a:extLst>
                  <a:ext uri="{FF2B5EF4-FFF2-40B4-BE49-F238E27FC236}">
                    <a16:creationId xmlns:a16="http://schemas.microsoft.com/office/drawing/2014/main" id="{6F169279-4EFC-ADE1-3AE7-752DF733A874}"/>
                  </a:ext>
                </a:extLst>
              </p:cNvPr>
              <p:cNvSpPr txBox="1"/>
              <p:nvPr/>
            </p:nvSpPr>
            <p:spPr bwMode="auto">
              <a:xfrm>
                <a:off x="3977824" y="6019502"/>
                <a:ext cx="1349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Moderate risk</a:t>
                </a:r>
              </a:p>
            </p:txBody>
          </p:sp>
          <p:sp>
            <p:nvSpPr>
              <p:cNvPr id="18" name="Rectangle 17">
                <a:extLst>
                  <a:ext uri="{FF2B5EF4-FFF2-40B4-BE49-F238E27FC236}">
                    <a16:creationId xmlns:a16="http://schemas.microsoft.com/office/drawing/2014/main" id="{5D6996AC-9037-7327-9A90-CB5CF83E3287}"/>
                  </a:ext>
                </a:extLst>
              </p:cNvPr>
              <p:cNvSpPr/>
              <p:nvPr/>
            </p:nvSpPr>
            <p:spPr bwMode="auto">
              <a:xfrm>
                <a:off x="3880685" y="6127819"/>
                <a:ext cx="121920" cy="1219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64863970-E839-FC87-FCD6-05F7925AEEB9}"/>
                </a:ext>
              </a:extLst>
            </p:cNvPr>
            <p:cNvGrpSpPr/>
            <p:nvPr/>
          </p:nvGrpSpPr>
          <p:grpSpPr>
            <a:xfrm>
              <a:off x="5399596" y="5942897"/>
              <a:ext cx="962248" cy="338554"/>
              <a:chOff x="3880685" y="6019502"/>
              <a:chExt cx="962248" cy="338554"/>
            </a:xfrm>
          </p:grpSpPr>
          <p:sp>
            <p:nvSpPr>
              <p:cNvPr id="20" name="TextBox 19">
                <a:extLst>
                  <a:ext uri="{FF2B5EF4-FFF2-40B4-BE49-F238E27FC236}">
                    <a16:creationId xmlns:a16="http://schemas.microsoft.com/office/drawing/2014/main" id="{AA936132-2342-AF5E-7436-DA8C266D4CD0}"/>
                  </a:ext>
                </a:extLst>
              </p:cNvPr>
              <p:cNvSpPr txBox="1"/>
              <p:nvPr/>
            </p:nvSpPr>
            <p:spPr bwMode="auto">
              <a:xfrm>
                <a:off x="3977824" y="6019502"/>
                <a:ext cx="8651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 risk</a:t>
                </a:r>
              </a:p>
            </p:txBody>
          </p:sp>
          <p:sp>
            <p:nvSpPr>
              <p:cNvPr id="21" name="Rectangle 20">
                <a:extLst>
                  <a:ext uri="{FF2B5EF4-FFF2-40B4-BE49-F238E27FC236}">
                    <a16:creationId xmlns:a16="http://schemas.microsoft.com/office/drawing/2014/main" id="{ACF50202-C7C5-FCDD-55B8-2C26B00BA3EC}"/>
                  </a:ext>
                </a:extLst>
              </p:cNvPr>
              <p:cNvSpPr/>
              <p:nvPr/>
            </p:nvSpPr>
            <p:spPr bwMode="auto">
              <a:xfrm>
                <a:off x="3880685" y="6127819"/>
                <a:ext cx="121920" cy="1219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3" name="TextBox 22">
            <a:extLst>
              <a:ext uri="{FF2B5EF4-FFF2-40B4-BE49-F238E27FC236}">
                <a16:creationId xmlns:a16="http://schemas.microsoft.com/office/drawing/2014/main" id="{728986F5-C5E3-01A8-68F2-9D02845F05C3}"/>
              </a:ext>
            </a:extLst>
          </p:cNvPr>
          <p:cNvSpPr txBox="1"/>
          <p:nvPr/>
        </p:nvSpPr>
        <p:spPr bwMode="auto">
          <a:xfrm rot="16200000">
            <a:off x="-430190" y="2249633"/>
            <a:ext cx="1923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Rate per 100,000 Person-</a:t>
            </a:r>
            <a:r>
              <a:rPr kumimoji="0" lang="en-US" sz="1600" b="1" i="0" u="none" strike="noStrike" kern="1200" cap="none" spc="0" normalizeH="0" baseline="0" noProof="0" dirty="0" err="1">
                <a:ln>
                  <a:noFill/>
                </a:ln>
                <a:solidFill>
                  <a:srgbClr val="000000"/>
                </a:solidFill>
                <a:effectLst/>
                <a:uLnTx/>
                <a:uFillTx/>
                <a:latin typeface="Calibri"/>
                <a:ea typeface="+mn-ea"/>
                <a:cs typeface="Arial" panose="020B0604020202020204" pitchFamily="34" charset="0"/>
              </a:rPr>
              <a:t>Yr</a:t>
            </a:r>
            <a:endPar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5" name="TextBox 24">
            <a:extLst>
              <a:ext uri="{FF2B5EF4-FFF2-40B4-BE49-F238E27FC236}">
                <a16:creationId xmlns:a16="http://schemas.microsoft.com/office/drawing/2014/main" id="{10A292BA-0A7D-7C92-209A-A8124A9D26E6}"/>
              </a:ext>
            </a:extLst>
          </p:cNvPr>
          <p:cNvSpPr txBox="1"/>
          <p:nvPr/>
        </p:nvSpPr>
        <p:spPr bwMode="auto">
          <a:xfrm>
            <a:off x="7023099" y="1361025"/>
            <a:ext cx="4686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Nonbacteremic Pneumococcal Pneumonia</a:t>
            </a:r>
          </a:p>
        </p:txBody>
      </p:sp>
      <p:sp>
        <p:nvSpPr>
          <p:cNvPr id="26" name="TextBox 25">
            <a:extLst>
              <a:ext uri="{FF2B5EF4-FFF2-40B4-BE49-F238E27FC236}">
                <a16:creationId xmlns:a16="http://schemas.microsoft.com/office/drawing/2014/main" id="{D3590777-FFE4-A77C-9C74-C610D45C9519}"/>
              </a:ext>
            </a:extLst>
          </p:cNvPr>
          <p:cNvSpPr txBox="1"/>
          <p:nvPr/>
        </p:nvSpPr>
        <p:spPr bwMode="auto">
          <a:xfrm rot="16200000">
            <a:off x="-412731" y="4816849"/>
            <a:ext cx="1923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Rate per 100,000 Person-</a:t>
            </a:r>
            <a:r>
              <a:rPr kumimoji="0" lang="en-US" sz="1600" b="1" i="0" u="none" strike="noStrike" kern="1200" cap="none" spc="0" normalizeH="0" baseline="0" noProof="0" dirty="0" err="1">
                <a:ln>
                  <a:noFill/>
                </a:ln>
                <a:solidFill>
                  <a:srgbClr val="000000"/>
                </a:solidFill>
                <a:effectLst/>
                <a:uLnTx/>
                <a:uFillTx/>
                <a:latin typeface="Calibri"/>
                <a:ea typeface="+mn-ea"/>
                <a:cs typeface="Arial" panose="020B0604020202020204" pitchFamily="34" charset="0"/>
              </a:rPr>
              <a:t>Yr</a:t>
            </a:r>
            <a:endPar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33" name="Group 32">
            <a:extLst>
              <a:ext uri="{FF2B5EF4-FFF2-40B4-BE49-F238E27FC236}">
                <a16:creationId xmlns:a16="http://schemas.microsoft.com/office/drawing/2014/main" id="{A7DF3474-C486-D87E-7671-C222F9DB73DE}"/>
              </a:ext>
            </a:extLst>
          </p:cNvPr>
          <p:cNvGrpSpPr/>
          <p:nvPr/>
        </p:nvGrpSpPr>
        <p:grpSpPr>
          <a:xfrm>
            <a:off x="7013575" y="3448726"/>
            <a:ext cx="4705350" cy="109961"/>
            <a:chOff x="6696075" y="3576214"/>
            <a:chExt cx="4705350" cy="109961"/>
          </a:xfrm>
        </p:grpSpPr>
        <p:cxnSp>
          <p:nvCxnSpPr>
            <p:cNvPr id="10" name="Straight Connector 9">
              <a:extLst>
                <a:ext uri="{FF2B5EF4-FFF2-40B4-BE49-F238E27FC236}">
                  <a16:creationId xmlns:a16="http://schemas.microsoft.com/office/drawing/2014/main" id="{ECB22E0B-40F5-5421-E67A-597BE85FE214}"/>
                </a:ext>
              </a:extLst>
            </p:cNvPr>
            <p:cNvCxnSpPr/>
            <p:nvPr/>
          </p:nvCxnSpPr>
          <p:spPr bwMode="auto">
            <a:xfrm>
              <a:off x="6696075" y="3581400"/>
              <a:ext cx="4705350" cy="0"/>
            </a:xfrm>
            <a:prstGeom prst="line">
              <a:avLst/>
            </a:prstGeom>
            <a:noFill/>
            <a:ln w="28575" cap="flat" cmpd="sng" algn="ctr">
              <a:solidFill>
                <a:schemeClr val="bg1"/>
              </a:solidFill>
              <a:prstDash val="solid"/>
              <a:round/>
              <a:headEnd type="none" w="med" len="med"/>
              <a:tailEnd type="none" w="med" len="med"/>
            </a:ln>
            <a:effectLst/>
          </p:spPr>
        </p:cxnSp>
        <p:grpSp>
          <p:nvGrpSpPr>
            <p:cNvPr id="32" name="Group 31">
              <a:extLst>
                <a:ext uri="{FF2B5EF4-FFF2-40B4-BE49-F238E27FC236}">
                  <a16:creationId xmlns:a16="http://schemas.microsoft.com/office/drawing/2014/main" id="{18CB0E0D-40CC-6E9C-2590-20B92C8A25DC}"/>
                </a:ext>
              </a:extLst>
            </p:cNvPr>
            <p:cNvGrpSpPr/>
            <p:nvPr/>
          </p:nvGrpSpPr>
          <p:grpSpPr>
            <a:xfrm>
              <a:off x="6705600" y="3576214"/>
              <a:ext cx="4686300" cy="109961"/>
              <a:chOff x="6705600" y="3390900"/>
              <a:chExt cx="4686300" cy="381000"/>
            </a:xfrm>
          </p:grpSpPr>
          <p:cxnSp>
            <p:nvCxnSpPr>
              <p:cNvPr id="14" name="Straight Connector 13">
                <a:extLst>
                  <a:ext uri="{FF2B5EF4-FFF2-40B4-BE49-F238E27FC236}">
                    <a16:creationId xmlns:a16="http://schemas.microsoft.com/office/drawing/2014/main" id="{75FEE3B4-A5B9-FCA7-3ADB-AFD7B80C122E}"/>
                  </a:ext>
                </a:extLst>
              </p:cNvPr>
              <p:cNvCxnSpPr>
                <a:cxnSpLocks/>
              </p:cNvCxnSpPr>
              <p:nvPr/>
            </p:nvCxnSpPr>
            <p:spPr bwMode="auto">
              <a:xfrm>
                <a:off x="6705600"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FA79E91-D788-681A-DA01-20D74B3C7F11}"/>
                  </a:ext>
                </a:extLst>
              </p:cNvPr>
              <p:cNvCxnSpPr>
                <a:cxnSpLocks/>
              </p:cNvCxnSpPr>
              <p:nvPr/>
            </p:nvCxnSpPr>
            <p:spPr bwMode="auto">
              <a:xfrm>
                <a:off x="827722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83C3EDE-2A03-EE5B-B82F-76B46293B1B8}"/>
                  </a:ext>
                </a:extLst>
              </p:cNvPr>
              <p:cNvCxnSpPr>
                <a:cxnSpLocks/>
              </p:cNvCxnSpPr>
              <p:nvPr/>
            </p:nvCxnSpPr>
            <p:spPr bwMode="auto">
              <a:xfrm>
                <a:off x="985837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DF62DC0-AC1C-9E7A-AC02-894799C70590}"/>
                  </a:ext>
                </a:extLst>
              </p:cNvPr>
              <p:cNvCxnSpPr>
                <a:cxnSpLocks/>
              </p:cNvCxnSpPr>
              <p:nvPr/>
            </p:nvCxnSpPr>
            <p:spPr bwMode="auto">
              <a:xfrm>
                <a:off x="11391900" y="3390900"/>
                <a:ext cx="0" cy="381000"/>
              </a:xfrm>
              <a:prstGeom prst="line">
                <a:avLst/>
              </a:prstGeom>
              <a:noFill/>
              <a:ln w="28575" cap="flat" cmpd="sng" algn="ctr">
                <a:solidFill>
                  <a:schemeClr val="bg1"/>
                </a:solidFill>
                <a:prstDash val="solid"/>
                <a:round/>
                <a:headEnd type="none" w="med" len="med"/>
                <a:tailEnd type="none" w="med" len="med"/>
              </a:ln>
              <a:effectLst/>
            </p:spPr>
          </p:cxnSp>
        </p:grpSp>
      </p:grpSp>
      <p:sp>
        <p:nvSpPr>
          <p:cNvPr id="34" name="TextBox 33">
            <a:extLst>
              <a:ext uri="{FF2B5EF4-FFF2-40B4-BE49-F238E27FC236}">
                <a16:creationId xmlns:a16="http://schemas.microsoft.com/office/drawing/2014/main" id="{7B2C9F7A-2122-354D-B48D-CF5BC339C4F5}"/>
              </a:ext>
            </a:extLst>
          </p:cNvPr>
          <p:cNvSpPr txBox="1"/>
          <p:nvPr/>
        </p:nvSpPr>
        <p:spPr bwMode="auto">
          <a:xfrm>
            <a:off x="8184996" y="3891217"/>
            <a:ext cx="23625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Pneumococcal Meningitis</a:t>
            </a:r>
          </a:p>
        </p:txBody>
      </p:sp>
      <p:grpSp>
        <p:nvGrpSpPr>
          <p:cNvPr id="35" name="Group 34">
            <a:extLst>
              <a:ext uri="{FF2B5EF4-FFF2-40B4-BE49-F238E27FC236}">
                <a16:creationId xmlns:a16="http://schemas.microsoft.com/office/drawing/2014/main" id="{51576285-3975-8A09-9EB1-A20D9D7BFF74}"/>
              </a:ext>
            </a:extLst>
          </p:cNvPr>
          <p:cNvGrpSpPr/>
          <p:nvPr/>
        </p:nvGrpSpPr>
        <p:grpSpPr>
          <a:xfrm>
            <a:off x="7013575" y="5693017"/>
            <a:ext cx="4705350" cy="109961"/>
            <a:chOff x="6696075" y="3576214"/>
            <a:chExt cx="4705350" cy="109961"/>
          </a:xfrm>
        </p:grpSpPr>
        <p:cxnSp>
          <p:nvCxnSpPr>
            <p:cNvPr id="36" name="Straight Connector 35">
              <a:extLst>
                <a:ext uri="{FF2B5EF4-FFF2-40B4-BE49-F238E27FC236}">
                  <a16:creationId xmlns:a16="http://schemas.microsoft.com/office/drawing/2014/main" id="{D8C68F6A-ED34-8977-3CCB-51D1750DA697}"/>
                </a:ext>
              </a:extLst>
            </p:cNvPr>
            <p:cNvCxnSpPr/>
            <p:nvPr/>
          </p:nvCxnSpPr>
          <p:spPr bwMode="auto">
            <a:xfrm>
              <a:off x="6696075" y="3581400"/>
              <a:ext cx="4705350" cy="0"/>
            </a:xfrm>
            <a:prstGeom prst="line">
              <a:avLst/>
            </a:prstGeom>
            <a:noFill/>
            <a:ln w="28575" cap="flat" cmpd="sng" algn="ctr">
              <a:solidFill>
                <a:schemeClr val="bg1"/>
              </a:solidFill>
              <a:prstDash val="solid"/>
              <a:round/>
              <a:headEnd type="none" w="med" len="med"/>
              <a:tailEnd type="none" w="med" len="med"/>
            </a:ln>
            <a:effectLst/>
          </p:spPr>
        </p:cxnSp>
        <p:grpSp>
          <p:nvGrpSpPr>
            <p:cNvPr id="37" name="Group 36">
              <a:extLst>
                <a:ext uri="{FF2B5EF4-FFF2-40B4-BE49-F238E27FC236}">
                  <a16:creationId xmlns:a16="http://schemas.microsoft.com/office/drawing/2014/main" id="{F76852E3-EC4F-CF9A-89B2-A4E32A15CED2}"/>
                </a:ext>
              </a:extLst>
            </p:cNvPr>
            <p:cNvGrpSpPr/>
            <p:nvPr/>
          </p:nvGrpSpPr>
          <p:grpSpPr>
            <a:xfrm>
              <a:off x="6705600" y="3576214"/>
              <a:ext cx="4686300" cy="109961"/>
              <a:chOff x="6705600" y="3390900"/>
              <a:chExt cx="4686300" cy="381000"/>
            </a:xfrm>
          </p:grpSpPr>
          <p:cxnSp>
            <p:nvCxnSpPr>
              <p:cNvPr id="38" name="Straight Connector 37">
                <a:extLst>
                  <a:ext uri="{FF2B5EF4-FFF2-40B4-BE49-F238E27FC236}">
                    <a16:creationId xmlns:a16="http://schemas.microsoft.com/office/drawing/2014/main" id="{6EE354E4-7FEB-5F48-0B03-04A80FF92056}"/>
                  </a:ext>
                </a:extLst>
              </p:cNvPr>
              <p:cNvCxnSpPr>
                <a:cxnSpLocks/>
              </p:cNvCxnSpPr>
              <p:nvPr/>
            </p:nvCxnSpPr>
            <p:spPr bwMode="auto">
              <a:xfrm>
                <a:off x="6705600"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AF42387-2210-6FCA-E1D6-496092D0AA9A}"/>
                  </a:ext>
                </a:extLst>
              </p:cNvPr>
              <p:cNvCxnSpPr>
                <a:cxnSpLocks/>
              </p:cNvCxnSpPr>
              <p:nvPr/>
            </p:nvCxnSpPr>
            <p:spPr bwMode="auto">
              <a:xfrm>
                <a:off x="827722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0643CA1-8FF3-DDEA-96FA-E041A818FCDE}"/>
                  </a:ext>
                </a:extLst>
              </p:cNvPr>
              <p:cNvCxnSpPr>
                <a:cxnSpLocks/>
              </p:cNvCxnSpPr>
              <p:nvPr/>
            </p:nvCxnSpPr>
            <p:spPr bwMode="auto">
              <a:xfrm>
                <a:off x="985837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23C202E-DBCC-1E54-55DF-E274781C9412}"/>
                  </a:ext>
                </a:extLst>
              </p:cNvPr>
              <p:cNvCxnSpPr>
                <a:cxnSpLocks/>
              </p:cNvCxnSpPr>
              <p:nvPr/>
            </p:nvCxnSpPr>
            <p:spPr bwMode="auto">
              <a:xfrm>
                <a:off x="11391900" y="3390900"/>
                <a:ext cx="0" cy="381000"/>
              </a:xfrm>
              <a:prstGeom prst="line">
                <a:avLst/>
              </a:prstGeom>
              <a:noFill/>
              <a:ln w="28575" cap="flat" cmpd="sng" algn="ctr">
                <a:solidFill>
                  <a:schemeClr val="bg1"/>
                </a:solidFill>
                <a:prstDash val="solid"/>
                <a:round/>
                <a:headEnd type="none" w="med" len="med"/>
                <a:tailEnd type="none" w="med" len="med"/>
              </a:ln>
              <a:effectLst/>
            </p:spPr>
          </p:cxnSp>
        </p:grpSp>
      </p:grpSp>
      <p:sp>
        <p:nvSpPr>
          <p:cNvPr id="42" name="TextBox 41">
            <a:extLst>
              <a:ext uri="{FF2B5EF4-FFF2-40B4-BE49-F238E27FC236}">
                <a16:creationId xmlns:a16="http://schemas.microsoft.com/office/drawing/2014/main" id="{C4114511-87CE-52E2-34C7-1F607BCED481}"/>
              </a:ext>
            </a:extLst>
          </p:cNvPr>
          <p:cNvSpPr txBox="1"/>
          <p:nvPr/>
        </p:nvSpPr>
        <p:spPr bwMode="auto">
          <a:xfrm>
            <a:off x="2753327" y="1373224"/>
            <a:ext cx="19707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All-cause Pneumonia</a:t>
            </a:r>
          </a:p>
        </p:txBody>
      </p:sp>
      <p:grpSp>
        <p:nvGrpSpPr>
          <p:cNvPr id="44" name="Group 43">
            <a:extLst>
              <a:ext uri="{FF2B5EF4-FFF2-40B4-BE49-F238E27FC236}">
                <a16:creationId xmlns:a16="http://schemas.microsoft.com/office/drawing/2014/main" id="{042C097C-007F-35CB-680E-623F92B70ED1}"/>
              </a:ext>
            </a:extLst>
          </p:cNvPr>
          <p:cNvGrpSpPr/>
          <p:nvPr/>
        </p:nvGrpSpPr>
        <p:grpSpPr>
          <a:xfrm>
            <a:off x="1529166" y="3492012"/>
            <a:ext cx="4185833" cy="115432"/>
            <a:chOff x="6696075" y="3576214"/>
            <a:chExt cx="4705350" cy="109961"/>
          </a:xfrm>
        </p:grpSpPr>
        <p:cxnSp>
          <p:nvCxnSpPr>
            <p:cNvPr id="45" name="Straight Connector 44">
              <a:extLst>
                <a:ext uri="{FF2B5EF4-FFF2-40B4-BE49-F238E27FC236}">
                  <a16:creationId xmlns:a16="http://schemas.microsoft.com/office/drawing/2014/main" id="{D1A8DC7E-7B3E-322D-0083-FF0A5863F00C}"/>
                </a:ext>
              </a:extLst>
            </p:cNvPr>
            <p:cNvCxnSpPr/>
            <p:nvPr/>
          </p:nvCxnSpPr>
          <p:spPr bwMode="auto">
            <a:xfrm>
              <a:off x="6696075" y="3581400"/>
              <a:ext cx="4705350" cy="0"/>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D35DD9EE-FA49-9EBA-DB50-7FBCC0AC3818}"/>
                </a:ext>
              </a:extLst>
            </p:cNvPr>
            <p:cNvGrpSpPr/>
            <p:nvPr/>
          </p:nvGrpSpPr>
          <p:grpSpPr>
            <a:xfrm>
              <a:off x="6705600" y="3576214"/>
              <a:ext cx="4686300" cy="109961"/>
              <a:chOff x="6705600" y="3390900"/>
              <a:chExt cx="4686300" cy="381000"/>
            </a:xfrm>
          </p:grpSpPr>
          <p:cxnSp>
            <p:nvCxnSpPr>
              <p:cNvPr id="47" name="Straight Connector 46">
                <a:extLst>
                  <a:ext uri="{FF2B5EF4-FFF2-40B4-BE49-F238E27FC236}">
                    <a16:creationId xmlns:a16="http://schemas.microsoft.com/office/drawing/2014/main" id="{C8ED03C8-1DEF-42FD-1F62-A7709859E832}"/>
                  </a:ext>
                </a:extLst>
              </p:cNvPr>
              <p:cNvCxnSpPr>
                <a:cxnSpLocks/>
              </p:cNvCxnSpPr>
              <p:nvPr/>
            </p:nvCxnSpPr>
            <p:spPr bwMode="auto">
              <a:xfrm>
                <a:off x="6705600"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70ED5E6-6A6B-D128-093F-96323B222D48}"/>
                  </a:ext>
                </a:extLst>
              </p:cNvPr>
              <p:cNvCxnSpPr>
                <a:cxnSpLocks/>
              </p:cNvCxnSpPr>
              <p:nvPr/>
            </p:nvCxnSpPr>
            <p:spPr bwMode="auto">
              <a:xfrm>
                <a:off x="827722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DB51880-1CF8-E675-3528-7206B1B5A912}"/>
                  </a:ext>
                </a:extLst>
              </p:cNvPr>
              <p:cNvCxnSpPr>
                <a:cxnSpLocks/>
              </p:cNvCxnSpPr>
              <p:nvPr/>
            </p:nvCxnSpPr>
            <p:spPr bwMode="auto">
              <a:xfrm>
                <a:off x="985837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86F020D-535D-4C72-6AD6-AD525E22812C}"/>
                  </a:ext>
                </a:extLst>
              </p:cNvPr>
              <p:cNvCxnSpPr>
                <a:cxnSpLocks/>
              </p:cNvCxnSpPr>
              <p:nvPr/>
            </p:nvCxnSpPr>
            <p:spPr bwMode="auto">
              <a:xfrm>
                <a:off x="11391900" y="3390900"/>
                <a:ext cx="0" cy="381000"/>
              </a:xfrm>
              <a:prstGeom prst="line">
                <a:avLst/>
              </a:prstGeom>
              <a:noFill/>
              <a:ln w="28575" cap="flat" cmpd="sng" algn="ctr">
                <a:solidFill>
                  <a:schemeClr val="bg1"/>
                </a:solidFill>
                <a:prstDash val="solid"/>
                <a:round/>
                <a:headEnd type="none" w="med" len="med"/>
                <a:tailEnd type="none" w="med" len="med"/>
              </a:ln>
              <a:effectLst/>
            </p:spPr>
          </p:cxnSp>
        </p:grpSp>
      </p:grpSp>
      <p:sp>
        <p:nvSpPr>
          <p:cNvPr id="51" name="TextBox 50">
            <a:extLst>
              <a:ext uri="{FF2B5EF4-FFF2-40B4-BE49-F238E27FC236}">
                <a16:creationId xmlns:a16="http://schemas.microsoft.com/office/drawing/2014/main" id="{C67CA95C-2FC9-57B6-DBA7-734A72F92E8F}"/>
              </a:ext>
            </a:extLst>
          </p:cNvPr>
          <p:cNvSpPr txBox="1"/>
          <p:nvPr/>
        </p:nvSpPr>
        <p:spPr bwMode="auto">
          <a:xfrm>
            <a:off x="2526214" y="3884006"/>
            <a:ext cx="24250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Pneumococcal Bacteremia</a:t>
            </a:r>
          </a:p>
        </p:txBody>
      </p:sp>
      <p:grpSp>
        <p:nvGrpSpPr>
          <p:cNvPr id="59" name="Group 58">
            <a:extLst>
              <a:ext uri="{FF2B5EF4-FFF2-40B4-BE49-F238E27FC236}">
                <a16:creationId xmlns:a16="http://schemas.microsoft.com/office/drawing/2014/main" id="{DEC5A3F5-E909-F643-7773-4CEB268F1CDC}"/>
              </a:ext>
            </a:extLst>
          </p:cNvPr>
          <p:cNvGrpSpPr/>
          <p:nvPr/>
        </p:nvGrpSpPr>
        <p:grpSpPr>
          <a:xfrm>
            <a:off x="1529166" y="5754976"/>
            <a:ext cx="4185833" cy="115432"/>
            <a:chOff x="6696075" y="3576214"/>
            <a:chExt cx="4705350" cy="109961"/>
          </a:xfrm>
        </p:grpSpPr>
        <p:cxnSp>
          <p:nvCxnSpPr>
            <p:cNvPr id="60" name="Straight Connector 59">
              <a:extLst>
                <a:ext uri="{FF2B5EF4-FFF2-40B4-BE49-F238E27FC236}">
                  <a16:creationId xmlns:a16="http://schemas.microsoft.com/office/drawing/2014/main" id="{821D05F6-1E0F-CA15-77A1-105FC5320E5F}"/>
                </a:ext>
              </a:extLst>
            </p:cNvPr>
            <p:cNvCxnSpPr/>
            <p:nvPr/>
          </p:nvCxnSpPr>
          <p:spPr bwMode="auto">
            <a:xfrm>
              <a:off x="6696075" y="3581400"/>
              <a:ext cx="4705350" cy="0"/>
            </a:xfrm>
            <a:prstGeom prst="line">
              <a:avLst/>
            </a:prstGeom>
            <a:noFill/>
            <a:ln w="28575" cap="flat" cmpd="sng" algn="ctr">
              <a:solidFill>
                <a:schemeClr val="bg1"/>
              </a:solidFill>
              <a:prstDash val="solid"/>
              <a:round/>
              <a:headEnd type="none" w="med" len="med"/>
              <a:tailEnd type="none" w="med" len="med"/>
            </a:ln>
            <a:effectLst/>
          </p:spPr>
        </p:cxnSp>
        <p:grpSp>
          <p:nvGrpSpPr>
            <p:cNvPr id="61" name="Group 60">
              <a:extLst>
                <a:ext uri="{FF2B5EF4-FFF2-40B4-BE49-F238E27FC236}">
                  <a16:creationId xmlns:a16="http://schemas.microsoft.com/office/drawing/2014/main" id="{DE50E546-2F07-EF05-A101-6F696BF3220A}"/>
                </a:ext>
              </a:extLst>
            </p:cNvPr>
            <p:cNvGrpSpPr/>
            <p:nvPr/>
          </p:nvGrpSpPr>
          <p:grpSpPr>
            <a:xfrm>
              <a:off x="6705600" y="3576214"/>
              <a:ext cx="4686300" cy="109961"/>
              <a:chOff x="6705600" y="3390900"/>
              <a:chExt cx="4686300" cy="381000"/>
            </a:xfrm>
          </p:grpSpPr>
          <p:cxnSp>
            <p:nvCxnSpPr>
              <p:cNvPr id="62" name="Straight Connector 61">
                <a:extLst>
                  <a:ext uri="{FF2B5EF4-FFF2-40B4-BE49-F238E27FC236}">
                    <a16:creationId xmlns:a16="http://schemas.microsoft.com/office/drawing/2014/main" id="{7EFD901C-9EFC-FD08-B5A8-372928646D59}"/>
                  </a:ext>
                </a:extLst>
              </p:cNvPr>
              <p:cNvCxnSpPr>
                <a:cxnSpLocks/>
              </p:cNvCxnSpPr>
              <p:nvPr/>
            </p:nvCxnSpPr>
            <p:spPr bwMode="auto">
              <a:xfrm>
                <a:off x="6705600"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AA1FD87-81D8-6EE9-3D91-4A330F79D82E}"/>
                  </a:ext>
                </a:extLst>
              </p:cNvPr>
              <p:cNvCxnSpPr>
                <a:cxnSpLocks/>
              </p:cNvCxnSpPr>
              <p:nvPr/>
            </p:nvCxnSpPr>
            <p:spPr bwMode="auto">
              <a:xfrm>
                <a:off x="827722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46D5B03-0096-F248-214B-74238281D7D5}"/>
                  </a:ext>
                </a:extLst>
              </p:cNvPr>
              <p:cNvCxnSpPr>
                <a:cxnSpLocks/>
              </p:cNvCxnSpPr>
              <p:nvPr/>
            </p:nvCxnSpPr>
            <p:spPr bwMode="auto">
              <a:xfrm>
                <a:off x="9858375" y="3390900"/>
                <a:ext cx="0" cy="38100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76C7F4E-D434-5A12-AF9A-7E6128F53923}"/>
                  </a:ext>
                </a:extLst>
              </p:cNvPr>
              <p:cNvCxnSpPr>
                <a:cxnSpLocks/>
              </p:cNvCxnSpPr>
              <p:nvPr/>
            </p:nvCxnSpPr>
            <p:spPr bwMode="auto">
              <a:xfrm>
                <a:off x="11391900" y="3390900"/>
                <a:ext cx="0" cy="381000"/>
              </a:xfrm>
              <a:prstGeom prst="line">
                <a:avLst/>
              </a:prstGeom>
              <a:noFill/>
              <a:ln w="28575" cap="flat" cmpd="sng" algn="ctr">
                <a:solidFill>
                  <a:schemeClr val="bg1"/>
                </a:solidFill>
                <a:prstDash val="solid"/>
                <a:round/>
                <a:headEnd type="none" w="med" len="med"/>
                <a:tailEnd type="none" w="med" len="med"/>
              </a:ln>
              <a:effectLst/>
            </p:spPr>
          </p:cxnSp>
        </p:grpSp>
      </p:grpSp>
      <p:sp>
        <p:nvSpPr>
          <p:cNvPr id="13" name="Rectangle 12">
            <a:extLst>
              <a:ext uri="{FF2B5EF4-FFF2-40B4-BE49-F238E27FC236}">
                <a16:creationId xmlns:a16="http://schemas.microsoft.com/office/drawing/2014/main" id="{B399CE5E-F47A-4A40-A1E7-A13DCC7734D1}"/>
              </a:ext>
            </a:extLst>
          </p:cNvPr>
          <p:cNvSpPr/>
          <p:nvPr/>
        </p:nvSpPr>
        <p:spPr bwMode="auto">
          <a:xfrm>
            <a:off x="2389178" y="3629864"/>
            <a:ext cx="220823" cy="27130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C47FE440-7F51-FD7D-2D95-C8B82876F5D1}"/>
              </a:ext>
            </a:extLst>
          </p:cNvPr>
          <p:cNvSpPr/>
          <p:nvPr/>
        </p:nvSpPr>
        <p:spPr bwMode="auto">
          <a:xfrm>
            <a:off x="3786181" y="3621686"/>
            <a:ext cx="220823" cy="27130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F3D7264F-5E85-AE24-FE35-B37A40978399}"/>
              </a:ext>
            </a:extLst>
          </p:cNvPr>
          <p:cNvSpPr/>
          <p:nvPr/>
        </p:nvSpPr>
        <p:spPr bwMode="auto">
          <a:xfrm>
            <a:off x="5133934" y="3623107"/>
            <a:ext cx="220823" cy="27130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TextBox 51">
            <a:extLst>
              <a:ext uri="{FF2B5EF4-FFF2-40B4-BE49-F238E27FC236}">
                <a16:creationId xmlns:a16="http://schemas.microsoft.com/office/drawing/2014/main" id="{9B0390B5-AEC1-5AEA-6AD6-936282908F05}"/>
              </a:ext>
            </a:extLst>
          </p:cNvPr>
          <p:cNvSpPr txBox="1"/>
          <p:nvPr/>
        </p:nvSpPr>
        <p:spPr bwMode="auto">
          <a:xfrm>
            <a:off x="3194190" y="6073111"/>
            <a:ext cx="8537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 name="TextBox 52">
            <a:extLst>
              <a:ext uri="{FF2B5EF4-FFF2-40B4-BE49-F238E27FC236}">
                <a16:creationId xmlns:a16="http://schemas.microsoft.com/office/drawing/2014/main" id="{9CC6AB94-AF3C-0A61-CAF7-A875DD1F349D}"/>
              </a:ext>
            </a:extLst>
          </p:cNvPr>
          <p:cNvSpPr txBox="1"/>
          <p:nvPr/>
        </p:nvSpPr>
        <p:spPr bwMode="auto">
          <a:xfrm>
            <a:off x="8939369" y="6056189"/>
            <a:ext cx="8537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620669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46C7-9627-4D11-74EA-5E8CA358681F}"/>
              </a:ext>
            </a:extLst>
          </p:cNvPr>
          <p:cNvSpPr>
            <a:spLocks noGrp="1"/>
          </p:cNvSpPr>
          <p:nvPr>
            <p:ph type="title"/>
          </p:nvPr>
        </p:nvSpPr>
        <p:spPr/>
        <p:txBody>
          <a:bodyPr/>
          <a:lstStyle/>
          <a:p>
            <a:r>
              <a:rPr lang="en-US" dirty="0"/>
              <a:t>IPD Burden in Europe, 2018</a:t>
            </a:r>
          </a:p>
        </p:txBody>
      </p:sp>
      <p:sp>
        <p:nvSpPr>
          <p:cNvPr id="3" name="Content Placeholder 2">
            <a:extLst>
              <a:ext uri="{FF2B5EF4-FFF2-40B4-BE49-F238E27FC236}">
                <a16:creationId xmlns:a16="http://schemas.microsoft.com/office/drawing/2014/main" id="{BB82B30F-9A83-8793-8453-D996A4BC3BDD}"/>
              </a:ext>
            </a:extLst>
          </p:cNvPr>
          <p:cNvSpPr>
            <a:spLocks noGrp="1"/>
          </p:cNvSpPr>
          <p:nvPr>
            <p:ph idx="1"/>
          </p:nvPr>
        </p:nvSpPr>
        <p:spPr>
          <a:xfrm>
            <a:off x="604675" y="1513047"/>
            <a:ext cx="10877529" cy="1306353"/>
          </a:xfrm>
        </p:spPr>
        <p:txBody>
          <a:bodyPr/>
          <a:lstStyle/>
          <a:p>
            <a:r>
              <a:rPr lang="en-US" sz="2400" dirty="0"/>
              <a:t>Pneumococcal infections and IPDs are 2 significant causes of morbidity or mortality related to communicable disease in Europe</a:t>
            </a:r>
          </a:p>
          <a:p>
            <a:pPr lvl="1"/>
            <a:r>
              <a:rPr lang="en-US" sz="2200" dirty="0"/>
              <a:t>Highest burden of disease among children and older adults</a:t>
            </a:r>
          </a:p>
        </p:txBody>
      </p:sp>
      <p:sp>
        <p:nvSpPr>
          <p:cNvPr id="6" name="TextBox 5">
            <a:extLst>
              <a:ext uri="{FF2B5EF4-FFF2-40B4-BE49-F238E27FC236}">
                <a16:creationId xmlns:a16="http://schemas.microsoft.com/office/drawing/2014/main" id="{EE88A7E8-3CF8-6978-156A-3E17D60D881F}"/>
              </a:ext>
            </a:extLst>
          </p:cNvPr>
          <p:cNvSpPr txBox="1"/>
          <p:nvPr/>
        </p:nvSpPr>
        <p:spPr bwMode="auto">
          <a:xfrm>
            <a:off x="1312605" y="2822400"/>
            <a:ext cx="39494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mn-lt"/>
              </a:rPr>
              <a:t>Confirmed IPD per 100,00 by Gender and Age</a:t>
            </a:r>
            <a:endParaRPr lang="en-US" sz="1400" b="0" dirty="0">
              <a:solidFill>
                <a:schemeClr val="bg1"/>
              </a:solidFill>
              <a:latin typeface="+mn-lt"/>
            </a:endParaRPr>
          </a:p>
        </p:txBody>
      </p:sp>
      <p:sp>
        <p:nvSpPr>
          <p:cNvPr id="4" name="Espace réservé du texte 2">
            <a:extLst>
              <a:ext uri="{FF2B5EF4-FFF2-40B4-BE49-F238E27FC236}">
                <a16:creationId xmlns:a16="http://schemas.microsoft.com/office/drawing/2014/main" id="{906E5785-7072-70F2-B20C-9B0A3748FFD9}"/>
              </a:ext>
            </a:extLst>
          </p:cNvPr>
          <p:cNvSpPr txBox="1">
            <a:spLocks/>
          </p:cNvSpPr>
          <p:nvPr/>
        </p:nvSpPr>
        <p:spPr bwMode="gray">
          <a:xfrm>
            <a:off x="441960" y="6392023"/>
            <a:ext cx="8141596" cy="250710"/>
          </a:xfrm>
          <a:prstGeom prst="rect">
            <a:avLst/>
          </a:prstGeom>
          <a:noFill/>
          <a:ln w="9525">
            <a:noFill/>
            <a:miter lim="800000"/>
            <a:headEnd/>
            <a:tailEnd/>
          </a:ln>
          <a:effectLst/>
        </p:spPr>
        <p:txBody>
          <a:bodyPr vert="horz" wrap="square" lIns="45720" tIns="45720" rIns="45720" bIns="45720" rtlCol="0" anchor="b">
            <a:spAutoFit/>
          </a:bodyPr>
          <a:lstStyle>
            <a:lvl1pPr marL="0" indent="0" algn="l" defTabSz="914400" rtl="0" eaLnBrk="1" latinLnBrk="0" hangingPunct="1">
              <a:lnSpc>
                <a:spcPct val="85000"/>
              </a:lnSpc>
              <a:spcBef>
                <a:spcPts val="200"/>
              </a:spcBef>
              <a:buClrTx/>
              <a:buSzPct val="100000"/>
              <a:buFont typeface="Arial" panose="020B0604020202020204" pitchFamily="34" charset="0"/>
              <a:buNone/>
              <a:defRPr kumimoji="0" lang="en-US" sz="1000" b="0" i="0" u="none" strike="noStrike" kern="1200" cap="none" normalizeH="0" baseline="0" dirty="0">
                <a:ln>
                  <a:noFill/>
                </a:ln>
                <a:solidFill>
                  <a:schemeClr val="tx1"/>
                </a:solidFill>
                <a:effectLst/>
                <a:latin typeface="+mn-lt"/>
                <a:ea typeface="+mn-ea"/>
                <a:cs typeface="+mn-cs"/>
              </a:defRPr>
            </a:lvl1pPr>
            <a:lvl2pPr marL="457200" indent="-169863" algn="l" defTabSz="914400" rtl="0" eaLnBrk="1" latinLnBrk="0" hangingPunct="1">
              <a:lnSpc>
                <a:spcPct val="90000"/>
              </a:lnSpc>
              <a:spcBef>
                <a:spcPts val="1000"/>
              </a:spcBef>
              <a:buClrTx/>
              <a:buFont typeface="Arial" panose="020B0604020202020204" pitchFamily="34" charset="0"/>
              <a:buChar char="•"/>
              <a:defRPr sz="1800" kern="1200">
                <a:solidFill>
                  <a:schemeClr val="tx1"/>
                </a:solidFill>
                <a:latin typeface="+mn-lt"/>
                <a:ea typeface="+mn-ea"/>
                <a:cs typeface="+mn-cs"/>
              </a:defRPr>
            </a:lvl2pPr>
            <a:lvl3pPr marL="685800" indent="-17145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400" kern="1200">
                <a:solidFill>
                  <a:schemeClr val="tx1"/>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200"/>
              </a:spcBef>
              <a:spcAft>
                <a:spcPts val="0"/>
              </a:spcAft>
              <a:buClrTx/>
              <a:buSzPct val="100000"/>
              <a:buFont typeface="Arial" panose="020B0604020202020204" pitchFamily="34" charset="0"/>
              <a:buNone/>
              <a:tabLst/>
              <a:defRPr/>
            </a:pPr>
            <a:r>
              <a:rPr kumimoji="0" lang="en-US" sz="1200" b="0" u="none" strike="noStrike" kern="1200" cap="none" spc="0" normalizeH="0" baseline="0" noProof="0" dirty="0">
                <a:ln>
                  <a:noFill/>
                </a:ln>
                <a:solidFill>
                  <a:schemeClr val="bg2"/>
                </a:solidFill>
                <a:effectLst/>
                <a:uLnTx/>
                <a:uFillTx/>
                <a:latin typeface="Calibri" panose="020F0502020204030204"/>
                <a:ea typeface="+mn-ea"/>
                <a:cs typeface="+mn-cs"/>
              </a:rPr>
              <a:t>ecdc.europa.eu/en/pneumococcal-disease/facts. ecdc.europa.eu/sites/default/files/documents/AER_for_2018_IPD.pdf.</a:t>
            </a:r>
          </a:p>
        </p:txBody>
      </p:sp>
      <p:sp>
        <p:nvSpPr>
          <p:cNvPr id="7" name="TextBox 6">
            <a:extLst>
              <a:ext uri="{FF2B5EF4-FFF2-40B4-BE49-F238E27FC236}">
                <a16:creationId xmlns:a16="http://schemas.microsoft.com/office/drawing/2014/main" id="{FDF7CA3D-3A4A-1213-0FDC-64A7CC68AA5E}"/>
              </a:ext>
            </a:extLst>
          </p:cNvPr>
          <p:cNvSpPr txBox="1"/>
          <p:nvPr/>
        </p:nvSpPr>
        <p:spPr bwMode="auto">
          <a:xfrm>
            <a:off x="6946024" y="2822400"/>
            <a:ext cx="38107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mn-lt"/>
              </a:rPr>
              <a:t>Confirmed IPD Cases per 100,000 by Country</a:t>
            </a:r>
            <a:endParaRPr lang="en-US" sz="1400" b="0" dirty="0">
              <a:solidFill>
                <a:schemeClr val="bg1"/>
              </a:solidFill>
              <a:latin typeface="+mn-lt"/>
            </a:endParaRPr>
          </a:p>
        </p:txBody>
      </p:sp>
      <p:sp>
        <p:nvSpPr>
          <p:cNvPr id="9" name="TextBox 8">
            <a:extLst>
              <a:ext uri="{FF2B5EF4-FFF2-40B4-BE49-F238E27FC236}">
                <a16:creationId xmlns:a16="http://schemas.microsoft.com/office/drawing/2014/main" id="{9024D552-2186-070C-6AA1-3F0EC491B0F7}"/>
              </a:ext>
            </a:extLst>
          </p:cNvPr>
          <p:cNvSpPr txBox="1"/>
          <p:nvPr/>
        </p:nvSpPr>
        <p:spPr bwMode="auto">
          <a:xfrm rot="16200000">
            <a:off x="-398934" y="4245704"/>
            <a:ext cx="23765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Cases Per 100,000 Population</a:t>
            </a:r>
          </a:p>
        </p:txBody>
      </p:sp>
      <p:sp>
        <p:nvSpPr>
          <p:cNvPr id="10" name="TextBox 9">
            <a:extLst>
              <a:ext uri="{FF2B5EF4-FFF2-40B4-BE49-F238E27FC236}">
                <a16:creationId xmlns:a16="http://schemas.microsoft.com/office/drawing/2014/main" id="{0F41CDF1-2470-4C01-4813-86893E66FCC4}"/>
              </a:ext>
            </a:extLst>
          </p:cNvPr>
          <p:cNvSpPr txBox="1"/>
          <p:nvPr/>
        </p:nvSpPr>
        <p:spPr bwMode="auto">
          <a:xfrm>
            <a:off x="2861367" y="5904790"/>
            <a:ext cx="767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Age (</a:t>
            </a:r>
            <a:r>
              <a:rPr lang="en-US" sz="1400" dirty="0" err="1">
                <a:solidFill>
                  <a:schemeClr val="bg1"/>
                </a:solidFill>
                <a:latin typeface="Calibri" panose="020F0502020204030204" pitchFamily="34" charset="0"/>
              </a:rPr>
              <a:t>Yr</a:t>
            </a:r>
            <a:r>
              <a:rPr lang="en-US" sz="1400" dirty="0">
                <a:solidFill>
                  <a:schemeClr val="bg1"/>
                </a:solidFill>
                <a:latin typeface="Calibri" panose="020F0502020204030204" pitchFamily="34" charset="0"/>
              </a:rPr>
              <a:t>)</a:t>
            </a:r>
          </a:p>
        </p:txBody>
      </p:sp>
      <p:grpSp>
        <p:nvGrpSpPr>
          <p:cNvPr id="18" name="Group 17">
            <a:extLst>
              <a:ext uri="{FF2B5EF4-FFF2-40B4-BE49-F238E27FC236}">
                <a16:creationId xmlns:a16="http://schemas.microsoft.com/office/drawing/2014/main" id="{A77391E6-6D63-AB44-D72D-3A71EDA5B833}"/>
              </a:ext>
            </a:extLst>
          </p:cNvPr>
          <p:cNvGrpSpPr/>
          <p:nvPr/>
        </p:nvGrpSpPr>
        <p:grpSpPr>
          <a:xfrm>
            <a:off x="1314054" y="5711836"/>
            <a:ext cx="3935191" cy="307777"/>
            <a:chOff x="1314054" y="5711836"/>
            <a:chExt cx="3935191" cy="307777"/>
          </a:xfrm>
        </p:grpSpPr>
        <p:sp>
          <p:nvSpPr>
            <p:cNvPr id="11" name="TextBox 10">
              <a:extLst>
                <a:ext uri="{FF2B5EF4-FFF2-40B4-BE49-F238E27FC236}">
                  <a16:creationId xmlns:a16="http://schemas.microsoft.com/office/drawing/2014/main" id="{B9D90E3D-FEBD-1742-6C1C-059129EBB3F5}"/>
                </a:ext>
              </a:extLst>
            </p:cNvPr>
            <p:cNvSpPr txBox="1"/>
            <p:nvPr/>
          </p:nvSpPr>
          <p:spPr bwMode="auto">
            <a:xfrm>
              <a:off x="1314054" y="5711836"/>
              <a:ext cx="365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12" name="TextBox 11">
              <a:extLst>
                <a:ext uri="{FF2B5EF4-FFF2-40B4-BE49-F238E27FC236}">
                  <a16:creationId xmlns:a16="http://schemas.microsoft.com/office/drawing/2014/main" id="{CD526881-1A9B-7E0C-FB29-FFCB22434C3E}"/>
                </a:ext>
              </a:extLst>
            </p:cNvPr>
            <p:cNvSpPr txBox="1"/>
            <p:nvPr/>
          </p:nvSpPr>
          <p:spPr bwMode="auto">
            <a:xfrm>
              <a:off x="1874415" y="5711836"/>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3" name="TextBox 12">
              <a:extLst>
                <a:ext uri="{FF2B5EF4-FFF2-40B4-BE49-F238E27FC236}">
                  <a16:creationId xmlns:a16="http://schemas.microsoft.com/office/drawing/2014/main" id="{2E084655-FF81-B739-74D7-BB2371F43B36}"/>
                </a:ext>
              </a:extLst>
            </p:cNvPr>
            <p:cNvSpPr txBox="1"/>
            <p:nvPr/>
          </p:nvSpPr>
          <p:spPr bwMode="auto">
            <a:xfrm>
              <a:off x="2417144" y="571183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5-14</a:t>
              </a:r>
            </a:p>
          </p:txBody>
        </p:sp>
        <p:sp>
          <p:nvSpPr>
            <p:cNvPr id="14" name="TextBox 13">
              <a:extLst>
                <a:ext uri="{FF2B5EF4-FFF2-40B4-BE49-F238E27FC236}">
                  <a16:creationId xmlns:a16="http://schemas.microsoft.com/office/drawing/2014/main" id="{5C813313-DBD1-87A9-2C48-A7B0943A0914}"/>
                </a:ext>
              </a:extLst>
            </p:cNvPr>
            <p:cNvSpPr txBox="1"/>
            <p:nvPr/>
          </p:nvSpPr>
          <p:spPr bwMode="auto">
            <a:xfrm>
              <a:off x="2959871" y="5711836"/>
              <a:ext cx="6046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15-24</a:t>
              </a:r>
            </a:p>
          </p:txBody>
        </p:sp>
        <p:sp>
          <p:nvSpPr>
            <p:cNvPr id="15" name="TextBox 14">
              <a:extLst>
                <a:ext uri="{FF2B5EF4-FFF2-40B4-BE49-F238E27FC236}">
                  <a16:creationId xmlns:a16="http://schemas.microsoft.com/office/drawing/2014/main" id="{BBB0A3C4-C46A-109A-1139-AE8B68B862CF}"/>
                </a:ext>
              </a:extLst>
            </p:cNvPr>
            <p:cNvSpPr txBox="1"/>
            <p:nvPr/>
          </p:nvSpPr>
          <p:spPr bwMode="auto">
            <a:xfrm>
              <a:off x="3552606" y="5711836"/>
              <a:ext cx="6046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25-44</a:t>
              </a:r>
            </a:p>
          </p:txBody>
        </p:sp>
        <p:sp>
          <p:nvSpPr>
            <p:cNvPr id="16" name="TextBox 15">
              <a:extLst>
                <a:ext uri="{FF2B5EF4-FFF2-40B4-BE49-F238E27FC236}">
                  <a16:creationId xmlns:a16="http://schemas.microsoft.com/office/drawing/2014/main" id="{C84BCD08-384B-C5F2-B1E3-AB0EAA1235D8}"/>
                </a:ext>
              </a:extLst>
            </p:cNvPr>
            <p:cNvSpPr txBox="1"/>
            <p:nvPr/>
          </p:nvSpPr>
          <p:spPr bwMode="auto">
            <a:xfrm>
              <a:off x="4135416" y="5711836"/>
              <a:ext cx="6046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45-64</a:t>
              </a:r>
            </a:p>
          </p:txBody>
        </p:sp>
        <p:sp>
          <p:nvSpPr>
            <p:cNvPr id="17" name="TextBox 16">
              <a:extLst>
                <a:ext uri="{FF2B5EF4-FFF2-40B4-BE49-F238E27FC236}">
                  <a16:creationId xmlns:a16="http://schemas.microsoft.com/office/drawing/2014/main" id="{751F6A3A-B96E-21B7-44E2-6BAEE4F05D6F}"/>
                </a:ext>
              </a:extLst>
            </p:cNvPr>
            <p:cNvSpPr txBox="1"/>
            <p:nvPr/>
          </p:nvSpPr>
          <p:spPr bwMode="auto">
            <a:xfrm>
              <a:off x="4792068" y="5711836"/>
              <a:ext cx="4571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≥65</a:t>
              </a:r>
            </a:p>
          </p:txBody>
        </p:sp>
      </p:grpSp>
      <p:grpSp>
        <p:nvGrpSpPr>
          <p:cNvPr id="25" name="Group 24">
            <a:extLst>
              <a:ext uri="{FF2B5EF4-FFF2-40B4-BE49-F238E27FC236}">
                <a16:creationId xmlns:a16="http://schemas.microsoft.com/office/drawing/2014/main" id="{3EDEA4AC-0CFC-7457-5320-4B912FD31A67}"/>
              </a:ext>
            </a:extLst>
          </p:cNvPr>
          <p:cNvGrpSpPr/>
          <p:nvPr/>
        </p:nvGrpSpPr>
        <p:grpSpPr>
          <a:xfrm>
            <a:off x="790324" y="2949048"/>
            <a:ext cx="367408" cy="2960025"/>
            <a:chOff x="833191" y="2949048"/>
            <a:chExt cx="367408" cy="2960025"/>
          </a:xfrm>
        </p:grpSpPr>
        <p:sp>
          <p:nvSpPr>
            <p:cNvPr id="19" name="TextBox 18">
              <a:extLst>
                <a:ext uri="{FF2B5EF4-FFF2-40B4-BE49-F238E27FC236}">
                  <a16:creationId xmlns:a16="http://schemas.microsoft.com/office/drawing/2014/main" id="{B6A20DF0-0A36-542B-60B3-7076057A0CC7}"/>
                </a:ext>
              </a:extLst>
            </p:cNvPr>
            <p:cNvSpPr txBox="1"/>
            <p:nvPr/>
          </p:nvSpPr>
          <p:spPr bwMode="auto">
            <a:xfrm>
              <a:off x="833191" y="2949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0" name="TextBox 19">
              <a:extLst>
                <a:ext uri="{FF2B5EF4-FFF2-40B4-BE49-F238E27FC236}">
                  <a16:creationId xmlns:a16="http://schemas.microsoft.com/office/drawing/2014/main" id="{A3C3C7BA-5DAF-8638-5150-66AF2120B0D4}"/>
                </a:ext>
              </a:extLst>
            </p:cNvPr>
            <p:cNvSpPr txBox="1"/>
            <p:nvPr/>
          </p:nvSpPr>
          <p:spPr bwMode="auto">
            <a:xfrm>
              <a:off x="833191" y="34831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125BEF8D-4976-2ACA-AFEF-68386C5C144B}"/>
                </a:ext>
              </a:extLst>
            </p:cNvPr>
            <p:cNvSpPr txBox="1"/>
            <p:nvPr/>
          </p:nvSpPr>
          <p:spPr bwMode="auto">
            <a:xfrm>
              <a:off x="833191" y="40171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91A80A11-051F-FB94-6A32-00F5C40B2D1B}"/>
                </a:ext>
              </a:extLst>
            </p:cNvPr>
            <p:cNvSpPr txBox="1"/>
            <p:nvPr/>
          </p:nvSpPr>
          <p:spPr bwMode="auto">
            <a:xfrm>
              <a:off x="833191" y="455124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3" name="TextBox 22">
              <a:extLst>
                <a:ext uri="{FF2B5EF4-FFF2-40B4-BE49-F238E27FC236}">
                  <a16:creationId xmlns:a16="http://schemas.microsoft.com/office/drawing/2014/main" id="{3A66BF04-3ED7-9924-D4AD-47B01052CE93}"/>
                </a:ext>
              </a:extLst>
            </p:cNvPr>
            <p:cNvSpPr txBox="1"/>
            <p:nvPr/>
          </p:nvSpPr>
          <p:spPr bwMode="auto">
            <a:xfrm>
              <a:off x="924562" y="506723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24" name="TextBox 23">
              <a:extLst>
                <a:ext uri="{FF2B5EF4-FFF2-40B4-BE49-F238E27FC236}">
                  <a16:creationId xmlns:a16="http://schemas.microsoft.com/office/drawing/2014/main" id="{2F8E0CFB-0C01-7DE2-F1D6-50BB7172C6A7}"/>
                </a:ext>
              </a:extLst>
            </p:cNvPr>
            <p:cNvSpPr txBox="1"/>
            <p:nvPr/>
          </p:nvSpPr>
          <p:spPr bwMode="auto">
            <a:xfrm>
              <a:off x="924562" y="560129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6" name="Freeform: Shape 25">
            <a:extLst>
              <a:ext uri="{FF2B5EF4-FFF2-40B4-BE49-F238E27FC236}">
                <a16:creationId xmlns:a16="http://schemas.microsoft.com/office/drawing/2014/main" id="{AA2F92B9-4F10-38D0-D9FB-ED51AC89781D}"/>
              </a:ext>
            </a:extLst>
          </p:cNvPr>
          <p:cNvSpPr/>
          <p:nvPr/>
        </p:nvSpPr>
        <p:spPr bwMode="auto">
          <a:xfrm>
            <a:off x="1152525" y="3095625"/>
            <a:ext cx="4205288" cy="2657475"/>
          </a:xfrm>
          <a:custGeom>
            <a:avLst/>
            <a:gdLst>
              <a:gd name="connsiteX0" fmla="*/ 0 w 4205288"/>
              <a:gd name="connsiteY0" fmla="*/ 0 h 2657475"/>
              <a:gd name="connsiteX1" fmla="*/ 0 w 4205288"/>
              <a:gd name="connsiteY1" fmla="*/ 2657475 h 2657475"/>
              <a:gd name="connsiteX2" fmla="*/ 4205288 w 4205288"/>
              <a:gd name="connsiteY2" fmla="*/ 2657475 h 2657475"/>
            </a:gdLst>
            <a:ahLst/>
            <a:cxnLst>
              <a:cxn ang="0">
                <a:pos x="connsiteX0" y="connsiteY0"/>
              </a:cxn>
              <a:cxn ang="0">
                <a:pos x="connsiteX1" y="connsiteY1"/>
              </a:cxn>
              <a:cxn ang="0">
                <a:pos x="connsiteX2" y="connsiteY2"/>
              </a:cxn>
            </a:cxnLst>
            <a:rect l="l" t="t" r="r" b="b"/>
            <a:pathLst>
              <a:path w="4205288" h="2657475">
                <a:moveTo>
                  <a:pt x="0" y="0"/>
                </a:moveTo>
                <a:lnTo>
                  <a:pt x="0" y="2657475"/>
                </a:lnTo>
                <a:lnTo>
                  <a:pt x="4205288" y="2657475"/>
                </a:lnTo>
              </a:path>
            </a:pathLst>
          </a:custGeom>
          <a:noFill/>
          <a:ln w="28575">
            <a:solidFill>
              <a:schemeClr val="bg1"/>
            </a:solidFill>
            <a:miter lim="800000"/>
            <a:headEnd/>
            <a:tailEnd/>
          </a:ln>
        </p:spPr>
        <p:txBody>
          <a:bodyPr rtlCol="0" anchor="ctr"/>
          <a:lstStyle/>
          <a:p>
            <a:pPr algn="ctr"/>
            <a:endParaRPr lang="en-US"/>
          </a:p>
        </p:txBody>
      </p:sp>
      <p:grpSp>
        <p:nvGrpSpPr>
          <p:cNvPr id="34" name="Group 33">
            <a:extLst>
              <a:ext uri="{FF2B5EF4-FFF2-40B4-BE49-F238E27FC236}">
                <a16:creationId xmlns:a16="http://schemas.microsoft.com/office/drawing/2014/main" id="{A7077DC4-314D-6E9F-146A-B262C76EA971}"/>
              </a:ext>
            </a:extLst>
          </p:cNvPr>
          <p:cNvGrpSpPr/>
          <p:nvPr/>
        </p:nvGrpSpPr>
        <p:grpSpPr>
          <a:xfrm>
            <a:off x="1077908" y="3095625"/>
            <a:ext cx="88906" cy="2657475"/>
            <a:chOff x="1073144" y="3095625"/>
            <a:chExt cx="555631" cy="2662237"/>
          </a:xfrm>
        </p:grpSpPr>
        <p:cxnSp>
          <p:nvCxnSpPr>
            <p:cNvPr id="28" name="Straight Connector 27">
              <a:extLst>
                <a:ext uri="{FF2B5EF4-FFF2-40B4-BE49-F238E27FC236}">
                  <a16:creationId xmlns:a16="http://schemas.microsoft.com/office/drawing/2014/main" id="{B93EF6C8-D3E4-E0ED-E1DF-9800A64739D1}"/>
                </a:ext>
              </a:extLst>
            </p:cNvPr>
            <p:cNvCxnSpPr>
              <a:cxnSpLocks/>
            </p:cNvCxnSpPr>
            <p:nvPr/>
          </p:nvCxnSpPr>
          <p:spPr bwMode="auto">
            <a:xfrm>
              <a:off x="1073144" y="3095625"/>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78FD6D0-8E97-D447-463F-B10902FAB5B9}"/>
                </a:ext>
              </a:extLst>
            </p:cNvPr>
            <p:cNvCxnSpPr>
              <a:cxnSpLocks/>
            </p:cNvCxnSpPr>
            <p:nvPr/>
          </p:nvCxnSpPr>
          <p:spPr bwMode="auto">
            <a:xfrm>
              <a:off x="1073144" y="3628072"/>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22FB3BA-50C6-D706-7409-475E8693D42C}"/>
                </a:ext>
              </a:extLst>
            </p:cNvPr>
            <p:cNvCxnSpPr>
              <a:cxnSpLocks/>
            </p:cNvCxnSpPr>
            <p:nvPr/>
          </p:nvCxnSpPr>
          <p:spPr bwMode="auto">
            <a:xfrm>
              <a:off x="1073144" y="4160519"/>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94BC625-528E-E82E-651B-A9118C976272}"/>
                </a:ext>
              </a:extLst>
            </p:cNvPr>
            <p:cNvCxnSpPr>
              <a:cxnSpLocks/>
            </p:cNvCxnSpPr>
            <p:nvPr/>
          </p:nvCxnSpPr>
          <p:spPr bwMode="auto">
            <a:xfrm>
              <a:off x="1073144" y="4692966"/>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2FCBFEE-1DB8-C81F-C401-2F7EC27BAC6D}"/>
                </a:ext>
              </a:extLst>
            </p:cNvPr>
            <p:cNvCxnSpPr>
              <a:cxnSpLocks/>
            </p:cNvCxnSpPr>
            <p:nvPr/>
          </p:nvCxnSpPr>
          <p:spPr bwMode="auto">
            <a:xfrm>
              <a:off x="1073144" y="5225413"/>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96D4134-CEED-41AA-B761-7517CD1BD735}"/>
                </a:ext>
              </a:extLst>
            </p:cNvPr>
            <p:cNvCxnSpPr>
              <a:cxnSpLocks/>
            </p:cNvCxnSpPr>
            <p:nvPr/>
          </p:nvCxnSpPr>
          <p:spPr bwMode="auto">
            <a:xfrm>
              <a:off x="1073144" y="5757862"/>
              <a:ext cx="55563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1A9CA117-9522-6EC1-50A3-36BDF8FB0704}"/>
              </a:ext>
            </a:extLst>
          </p:cNvPr>
          <p:cNvGrpSpPr/>
          <p:nvPr/>
        </p:nvGrpSpPr>
        <p:grpSpPr>
          <a:xfrm rot="5400000">
            <a:off x="3212306" y="3693319"/>
            <a:ext cx="85724" cy="4205287"/>
            <a:chOff x="1073144" y="1999664"/>
            <a:chExt cx="555631" cy="3809976"/>
          </a:xfrm>
        </p:grpSpPr>
        <p:cxnSp>
          <p:nvCxnSpPr>
            <p:cNvPr id="36" name="Straight Connector 35">
              <a:extLst>
                <a:ext uri="{FF2B5EF4-FFF2-40B4-BE49-F238E27FC236}">
                  <a16:creationId xmlns:a16="http://schemas.microsoft.com/office/drawing/2014/main" id="{342F68C2-1C8F-6E39-9FB1-D921D663155F}"/>
                </a:ext>
              </a:extLst>
            </p:cNvPr>
            <p:cNvCxnSpPr>
              <a:cxnSpLocks/>
            </p:cNvCxnSpPr>
            <p:nvPr/>
          </p:nvCxnSpPr>
          <p:spPr bwMode="auto">
            <a:xfrm>
              <a:off x="1073144" y="3095625"/>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8A0798D-91F9-6882-1338-C95DEF0CB5E5}"/>
                </a:ext>
              </a:extLst>
            </p:cNvPr>
            <p:cNvCxnSpPr>
              <a:cxnSpLocks/>
            </p:cNvCxnSpPr>
            <p:nvPr/>
          </p:nvCxnSpPr>
          <p:spPr bwMode="auto">
            <a:xfrm>
              <a:off x="1073144" y="3628072"/>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6356E9E-E102-E96C-6286-27CBB399D930}"/>
                </a:ext>
              </a:extLst>
            </p:cNvPr>
            <p:cNvCxnSpPr>
              <a:cxnSpLocks/>
            </p:cNvCxnSpPr>
            <p:nvPr/>
          </p:nvCxnSpPr>
          <p:spPr bwMode="auto">
            <a:xfrm>
              <a:off x="1073144" y="4160519"/>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337DAC9-CCAB-2C6D-DBF7-4F75D23BD0E8}"/>
                </a:ext>
              </a:extLst>
            </p:cNvPr>
            <p:cNvCxnSpPr>
              <a:cxnSpLocks/>
            </p:cNvCxnSpPr>
            <p:nvPr/>
          </p:nvCxnSpPr>
          <p:spPr bwMode="auto">
            <a:xfrm>
              <a:off x="1073144" y="4692966"/>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BB67A43-591A-7F51-F1FC-0F8CBAB91234}"/>
                </a:ext>
              </a:extLst>
            </p:cNvPr>
            <p:cNvCxnSpPr>
              <a:cxnSpLocks/>
            </p:cNvCxnSpPr>
            <p:nvPr/>
          </p:nvCxnSpPr>
          <p:spPr bwMode="auto">
            <a:xfrm>
              <a:off x="1073144" y="5225413"/>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626AB05-BD99-8CBE-F901-765FD75FF363}"/>
                </a:ext>
              </a:extLst>
            </p:cNvPr>
            <p:cNvCxnSpPr>
              <a:cxnSpLocks/>
            </p:cNvCxnSpPr>
            <p:nvPr/>
          </p:nvCxnSpPr>
          <p:spPr bwMode="auto">
            <a:xfrm>
              <a:off x="1073144" y="5809640"/>
              <a:ext cx="55563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07D0CA8-FE3B-37C5-DA94-9073BA02C160}"/>
                </a:ext>
              </a:extLst>
            </p:cNvPr>
            <p:cNvCxnSpPr>
              <a:cxnSpLocks/>
            </p:cNvCxnSpPr>
            <p:nvPr/>
          </p:nvCxnSpPr>
          <p:spPr bwMode="auto">
            <a:xfrm>
              <a:off x="1073146" y="1999664"/>
              <a:ext cx="55562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48647A2-3D29-9A02-4735-50DB8CED7E02}"/>
                </a:ext>
              </a:extLst>
            </p:cNvPr>
            <p:cNvCxnSpPr>
              <a:cxnSpLocks/>
            </p:cNvCxnSpPr>
            <p:nvPr/>
          </p:nvCxnSpPr>
          <p:spPr bwMode="auto">
            <a:xfrm>
              <a:off x="1073145" y="2567967"/>
              <a:ext cx="555629"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48A5983B-E8CB-53E5-E4EC-95C9CEF7982E}"/>
              </a:ext>
            </a:extLst>
          </p:cNvPr>
          <p:cNvSpPr txBox="1"/>
          <p:nvPr/>
        </p:nvSpPr>
        <p:spPr bwMode="auto">
          <a:xfrm>
            <a:off x="1797369" y="3198292"/>
            <a:ext cx="7142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Male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Female</a:t>
            </a:r>
          </a:p>
        </p:txBody>
      </p:sp>
      <p:sp>
        <p:nvSpPr>
          <p:cNvPr id="45" name="Rectangle 44">
            <a:extLst>
              <a:ext uri="{FF2B5EF4-FFF2-40B4-BE49-F238E27FC236}">
                <a16:creationId xmlns:a16="http://schemas.microsoft.com/office/drawing/2014/main" id="{3CE738F1-BF77-344B-005E-6956C0B1976F}"/>
              </a:ext>
            </a:extLst>
          </p:cNvPr>
          <p:cNvSpPr/>
          <p:nvPr/>
        </p:nvSpPr>
        <p:spPr bwMode="auto">
          <a:xfrm>
            <a:off x="1679859" y="3284272"/>
            <a:ext cx="140853" cy="1408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8FC0AF7C-20BC-C0B0-5293-0F2C01D384EF}"/>
              </a:ext>
            </a:extLst>
          </p:cNvPr>
          <p:cNvSpPr/>
          <p:nvPr/>
        </p:nvSpPr>
        <p:spPr bwMode="auto">
          <a:xfrm>
            <a:off x="1679859" y="3502892"/>
            <a:ext cx="140853" cy="1408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51929084-0A63-A3EA-7576-9432264F4E24}"/>
              </a:ext>
            </a:extLst>
          </p:cNvPr>
          <p:cNvSpPr/>
          <p:nvPr/>
        </p:nvSpPr>
        <p:spPr bwMode="auto">
          <a:xfrm>
            <a:off x="1242178" y="4014789"/>
            <a:ext cx="262772" cy="17240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4D379D6-BF09-0715-8642-F554568F8163}"/>
              </a:ext>
            </a:extLst>
          </p:cNvPr>
          <p:cNvSpPr/>
          <p:nvPr/>
        </p:nvSpPr>
        <p:spPr bwMode="auto">
          <a:xfrm>
            <a:off x="1505422" y="4476749"/>
            <a:ext cx="262772" cy="126206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6FEC2389-C641-74C8-D2C5-5F5D02A77A58}"/>
              </a:ext>
            </a:extLst>
          </p:cNvPr>
          <p:cNvSpPr/>
          <p:nvPr/>
        </p:nvSpPr>
        <p:spPr bwMode="auto">
          <a:xfrm>
            <a:off x="1833030" y="5100637"/>
            <a:ext cx="262772" cy="63817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0107E9F1-ECAF-FAEA-9414-C8916EECC45E}"/>
              </a:ext>
            </a:extLst>
          </p:cNvPr>
          <p:cNvSpPr/>
          <p:nvPr/>
        </p:nvSpPr>
        <p:spPr bwMode="auto">
          <a:xfrm>
            <a:off x="2094969" y="5200650"/>
            <a:ext cx="262772" cy="53816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F1A3AD9C-E759-8F9D-1E8D-FC805641F25D}"/>
              </a:ext>
            </a:extLst>
          </p:cNvPr>
          <p:cNvSpPr/>
          <p:nvPr/>
        </p:nvSpPr>
        <p:spPr bwMode="auto">
          <a:xfrm>
            <a:off x="2414055" y="5643563"/>
            <a:ext cx="262772" cy="9524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91D4ED6D-88B2-FCEF-6F59-97225807733F}"/>
              </a:ext>
            </a:extLst>
          </p:cNvPr>
          <p:cNvSpPr/>
          <p:nvPr/>
        </p:nvSpPr>
        <p:spPr bwMode="auto">
          <a:xfrm>
            <a:off x="2675994" y="5693092"/>
            <a:ext cx="262772" cy="457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276D20A4-566B-BE74-23A3-67617727BE2C}"/>
              </a:ext>
            </a:extLst>
          </p:cNvPr>
          <p:cNvSpPr/>
          <p:nvPr/>
        </p:nvSpPr>
        <p:spPr bwMode="auto">
          <a:xfrm>
            <a:off x="3004605" y="5643563"/>
            <a:ext cx="262772" cy="9524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11BF69D6-7DB6-F6B4-F7B7-FE5F5FE06CDA}"/>
              </a:ext>
            </a:extLst>
          </p:cNvPr>
          <p:cNvSpPr/>
          <p:nvPr/>
        </p:nvSpPr>
        <p:spPr bwMode="auto">
          <a:xfrm>
            <a:off x="3266544" y="5686426"/>
            <a:ext cx="262772" cy="5238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890C48FF-2B59-721F-325F-5CA2F780D619}"/>
              </a:ext>
            </a:extLst>
          </p:cNvPr>
          <p:cNvSpPr/>
          <p:nvPr/>
        </p:nvSpPr>
        <p:spPr bwMode="auto">
          <a:xfrm>
            <a:off x="3580868" y="5448301"/>
            <a:ext cx="262772" cy="2905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A6E064D-0CFA-CBE3-75CC-A87B86748E11}"/>
              </a:ext>
            </a:extLst>
          </p:cNvPr>
          <p:cNvSpPr/>
          <p:nvPr/>
        </p:nvSpPr>
        <p:spPr bwMode="auto">
          <a:xfrm>
            <a:off x="3842807" y="5529263"/>
            <a:ext cx="262772" cy="20954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D512CFB1-6633-0D23-9AE1-C77B0D4F2F55}"/>
              </a:ext>
            </a:extLst>
          </p:cNvPr>
          <p:cNvSpPr/>
          <p:nvPr/>
        </p:nvSpPr>
        <p:spPr bwMode="auto">
          <a:xfrm>
            <a:off x="4171418" y="4929188"/>
            <a:ext cx="262772" cy="8096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698D3EA4-A695-E2D3-8EE5-56E9498B2BB5}"/>
              </a:ext>
            </a:extLst>
          </p:cNvPr>
          <p:cNvSpPr/>
          <p:nvPr/>
        </p:nvSpPr>
        <p:spPr bwMode="auto">
          <a:xfrm>
            <a:off x="4433357" y="5162551"/>
            <a:ext cx="262772" cy="57626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7F7E0604-F750-F1F8-1C3D-75DF889B7020}"/>
              </a:ext>
            </a:extLst>
          </p:cNvPr>
          <p:cNvSpPr/>
          <p:nvPr/>
        </p:nvSpPr>
        <p:spPr bwMode="auto">
          <a:xfrm>
            <a:off x="4757205" y="3429000"/>
            <a:ext cx="262772" cy="230981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77923043-8B3D-5866-88C9-9AC0F2D841CA}"/>
              </a:ext>
            </a:extLst>
          </p:cNvPr>
          <p:cNvSpPr/>
          <p:nvPr/>
        </p:nvSpPr>
        <p:spPr bwMode="auto">
          <a:xfrm>
            <a:off x="5019144" y="4043363"/>
            <a:ext cx="262772" cy="16954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3" name="Group 242">
            <a:extLst>
              <a:ext uri="{FF2B5EF4-FFF2-40B4-BE49-F238E27FC236}">
                <a16:creationId xmlns:a16="http://schemas.microsoft.com/office/drawing/2014/main" id="{B27F4FE3-D880-FC51-D10D-89F9940FC708}"/>
              </a:ext>
            </a:extLst>
          </p:cNvPr>
          <p:cNvGrpSpPr/>
          <p:nvPr/>
        </p:nvGrpSpPr>
        <p:grpSpPr>
          <a:xfrm>
            <a:off x="7319551" y="2916427"/>
            <a:ext cx="4454116" cy="3238706"/>
            <a:chOff x="7319551" y="2916427"/>
            <a:chExt cx="4454116" cy="3238706"/>
          </a:xfrm>
        </p:grpSpPr>
        <p:sp>
          <p:nvSpPr>
            <p:cNvPr id="64" name="Freeform: Shape 63">
              <a:extLst>
                <a:ext uri="{FF2B5EF4-FFF2-40B4-BE49-F238E27FC236}">
                  <a16:creationId xmlns:a16="http://schemas.microsoft.com/office/drawing/2014/main" id="{B9EF6F12-6436-AF13-3753-FF42B50E6E71}"/>
                </a:ext>
              </a:extLst>
            </p:cNvPr>
            <p:cNvSpPr/>
            <p:nvPr/>
          </p:nvSpPr>
          <p:spPr>
            <a:xfrm>
              <a:off x="8075118" y="4268741"/>
              <a:ext cx="17476" cy="11759"/>
            </a:xfrm>
            <a:custGeom>
              <a:avLst/>
              <a:gdLst>
                <a:gd name="connsiteX0" fmla="*/ 29 w 17476"/>
                <a:gd name="connsiteY0" fmla="*/ 11760 h 11759"/>
                <a:gd name="connsiteX1" fmla="*/ 17476 w 17476"/>
                <a:gd name="connsiteY1" fmla="*/ 2916 h 11759"/>
                <a:gd name="connsiteX2" fmla="*/ 29 w 17476"/>
                <a:gd name="connsiteY2" fmla="*/ 11760 h 11759"/>
              </a:gdLst>
              <a:ahLst/>
              <a:cxnLst>
                <a:cxn ang="0">
                  <a:pos x="connsiteX0" y="connsiteY0"/>
                </a:cxn>
                <a:cxn ang="0">
                  <a:pos x="connsiteX1" y="connsiteY1"/>
                </a:cxn>
                <a:cxn ang="0">
                  <a:pos x="connsiteX2" y="connsiteY2"/>
                </a:cxn>
              </a:cxnLst>
              <a:rect l="l" t="t" r="r" b="b"/>
              <a:pathLst>
                <a:path w="17476" h="11759">
                  <a:moveTo>
                    <a:pt x="29" y="11760"/>
                  </a:moveTo>
                  <a:cubicBezTo>
                    <a:pt x="8155" y="11043"/>
                    <a:pt x="14608" y="8892"/>
                    <a:pt x="17476" y="2916"/>
                  </a:cubicBezTo>
                  <a:cubicBezTo>
                    <a:pt x="12218" y="-2581"/>
                    <a:pt x="-688" y="-669"/>
                    <a:pt x="29" y="1176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11901E5-4572-8BD3-6A8D-6D11295C4A9E}"/>
                </a:ext>
              </a:extLst>
            </p:cNvPr>
            <p:cNvSpPr/>
            <p:nvPr/>
          </p:nvSpPr>
          <p:spPr>
            <a:xfrm>
              <a:off x="8092428" y="3762325"/>
              <a:ext cx="17614" cy="11871"/>
            </a:xfrm>
            <a:custGeom>
              <a:avLst/>
              <a:gdLst>
                <a:gd name="connsiteX0" fmla="*/ 17615 w 17614"/>
                <a:gd name="connsiteY0" fmla="*/ 4541 h 11871"/>
                <a:gd name="connsiteX1" fmla="*/ 167 w 17614"/>
                <a:gd name="connsiteY1" fmla="*/ 0 h 11871"/>
                <a:gd name="connsiteX2" fmla="*/ 17615 w 17614"/>
                <a:gd name="connsiteY2" fmla="*/ 4541 h 11871"/>
              </a:gdLst>
              <a:ahLst/>
              <a:cxnLst>
                <a:cxn ang="0">
                  <a:pos x="connsiteX0" y="connsiteY0"/>
                </a:cxn>
                <a:cxn ang="0">
                  <a:pos x="connsiteX1" y="connsiteY1"/>
                </a:cxn>
                <a:cxn ang="0">
                  <a:pos x="connsiteX2" y="connsiteY2"/>
                </a:cxn>
              </a:cxnLst>
              <a:rect l="l" t="t" r="r" b="b"/>
              <a:pathLst>
                <a:path w="17614" h="11871">
                  <a:moveTo>
                    <a:pt x="17615" y="4541"/>
                  </a:moveTo>
                  <a:cubicBezTo>
                    <a:pt x="9966" y="4780"/>
                    <a:pt x="3991" y="3585"/>
                    <a:pt x="167" y="0"/>
                  </a:cubicBezTo>
                  <a:cubicBezTo>
                    <a:pt x="-1745" y="16492"/>
                    <a:pt x="13313" y="13624"/>
                    <a:pt x="17615" y="454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8D8205FF-25DA-FE40-2F47-E2104DD4EBA2}"/>
                </a:ext>
              </a:extLst>
            </p:cNvPr>
            <p:cNvSpPr/>
            <p:nvPr/>
          </p:nvSpPr>
          <p:spPr>
            <a:xfrm>
              <a:off x="8079688" y="4131365"/>
              <a:ext cx="4302" cy="5722"/>
            </a:xfrm>
            <a:custGeom>
              <a:avLst/>
              <a:gdLst>
                <a:gd name="connsiteX0" fmla="*/ 4302 w 4302"/>
                <a:gd name="connsiteY0" fmla="*/ 2861 h 5722"/>
                <a:gd name="connsiteX1" fmla="*/ 0 w 4302"/>
                <a:gd name="connsiteY1" fmla="*/ 2861 h 5722"/>
                <a:gd name="connsiteX2" fmla="*/ 4302 w 4302"/>
                <a:gd name="connsiteY2" fmla="*/ 2861 h 5722"/>
              </a:gdLst>
              <a:ahLst/>
              <a:cxnLst>
                <a:cxn ang="0">
                  <a:pos x="connsiteX0" y="connsiteY0"/>
                </a:cxn>
                <a:cxn ang="0">
                  <a:pos x="connsiteX1" y="connsiteY1"/>
                </a:cxn>
                <a:cxn ang="0">
                  <a:pos x="connsiteX2" y="connsiteY2"/>
                </a:cxn>
              </a:cxnLst>
              <a:rect l="l" t="t" r="r" b="b"/>
              <a:pathLst>
                <a:path w="4302" h="5722">
                  <a:moveTo>
                    <a:pt x="4302" y="2861"/>
                  </a:moveTo>
                  <a:cubicBezTo>
                    <a:pt x="4302" y="471"/>
                    <a:pt x="717" y="-2158"/>
                    <a:pt x="0" y="2861"/>
                  </a:cubicBezTo>
                  <a:cubicBezTo>
                    <a:pt x="0" y="5251"/>
                    <a:pt x="3585" y="7880"/>
                    <a:pt x="4302" y="2861"/>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36047BA6-0646-A000-BF48-9248A06B27ED}"/>
                </a:ext>
              </a:extLst>
            </p:cNvPr>
            <p:cNvSpPr/>
            <p:nvPr/>
          </p:nvSpPr>
          <p:spPr>
            <a:xfrm>
              <a:off x="8079449" y="4103394"/>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346" y="3585"/>
                    <a:pt x="8604" y="4541"/>
                    <a:pt x="8843" y="0"/>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3B7FE6FB-26F7-FDB3-FEF3-EFCF00EC852C}"/>
                </a:ext>
              </a:extLst>
            </p:cNvPr>
            <p:cNvSpPr/>
            <p:nvPr/>
          </p:nvSpPr>
          <p:spPr>
            <a:xfrm>
              <a:off x="8110043" y="4103394"/>
              <a:ext cx="26291" cy="31071"/>
            </a:xfrm>
            <a:custGeom>
              <a:avLst/>
              <a:gdLst>
                <a:gd name="connsiteX0" fmla="*/ 0 w 26291"/>
                <a:gd name="connsiteY0" fmla="*/ 17687 h 31071"/>
                <a:gd name="connsiteX1" fmla="*/ 26291 w 26291"/>
                <a:gd name="connsiteY1" fmla="*/ 31071 h 31071"/>
                <a:gd name="connsiteX2" fmla="*/ 17448 w 26291"/>
                <a:gd name="connsiteY2" fmla="*/ 0 h 31071"/>
                <a:gd name="connsiteX3" fmla="*/ 0 w 26291"/>
                <a:gd name="connsiteY3" fmla="*/ 17687 h 31071"/>
              </a:gdLst>
              <a:ahLst/>
              <a:cxnLst>
                <a:cxn ang="0">
                  <a:pos x="connsiteX0" y="connsiteY0"/>
                </a:cxn>
                <a:cxn ang="0">
                  <a:pos x="connsiteX1" y="connsiteY1"/>
                </a:cxn>
                <a:cxn ang="0">
                  <a:pos x="connsiteX2" y="connsiteY2"/>
                </a:cxn>
                <a:cxn ang="0">
                  <a:pos x="connsiteX3" y="connsiteY3"/>
                </a:cxn>
              </a:cxnLst>
              <a:rect l="l" t="t" r="r" b="b"/>
              <a:pathLst>
                <a:path w="26291" h="31071">
                  <a:moveTo>
                    <a:pt x="0" y="17687"/>
                  </a:moveTo>
                  <a:cubicBezTo>
                    <a:pt x="16970" y="13862"/>
                    <a:pt x="15536" y="28442"/>
                    <a:pt x="26291" y="31071"/>
                  </a:cubicBezTo>
                  <a:cubicBezTo>
                    <a:pt x="21033" y="23184"/>
                    <a:pt x="25574" y="5258"/>
                    <a:pt x="17448" y="0"/>
                  </a:cubicBezTo>
                  <a:cubicBezTo>
                    <a:pt x="13385" y="7887"/>
                    <a:pt x="1434" y="7409"/>
                    <a:pt x="0" y="17687"/>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D117C19-A3E9-8095-16DE-C66BC4F5F95C}"/>
                </a:ext>
              </a:extLst>
            </p:cNvPr>
            <p:cNvSpPr/>
            <p:nvPr/>
          </p:nvSpPr>
          <p:spPr>
            <a:xfrm>
              <a:off x="8096768" y="4045660"/>
              <a:ext cx="35263" cy="40046"/>
            </a:xfrm>
            <a:custGeom>
              <a:avLst/>
              <a:gdLst>
                <a:gd name="connsiteX0" fmla="*/ 368 w 35263"/>
                <a:gd name="connsiteY0" fmla="*/ 17818 h 40046"/>
                <a:gd name="connsiteX1" fmla="*/ 13514 w 35263"/>
                <a:gd name="connsiteY1" fmla="*/ 40046 h 40046"/>
                <a:gd name="connsiteX2" fmla="*/ 35264 w 35263"/>
                <a:gd name="connsiteY2" fmla="*/ 132 h 40046"/>
                <a:gd name="connsiteX3" fmla="*/ 368 w 35263"/>
                <a:gd name="connsiteY3" fmla="*/ 17818 h 40046"/>
              </a:gdLst>
              <a:ahLst/>
              <a:cxnLst>
                <a:cxn ang="0">
                  <a:pos x="connsiteX0" y="connsiteY0"/>
                </a:cxn>
                <a:cxn ang="0">
                  <a:pos x="connsiteX1" y="connsiteY1"/>
                </a:cxn>
                <a:cxn ang="0">
                  <a:pos x="connsiteX2" y="connsiteY2"/>
                </a:cxn>
                <a:cxn ang="0">
                  <a:pos x="connsiteX3" y="connsiteY3"/>
                </a:cxn>
              </a:cxnLst>
              <a:rect l="l" t="t" r="r" b="b"/>
              <a:pathLst>
                <a:path w="35263" h="40046">
                  <a:moveTo>
                    <a:pt x="368" y="17818"/>
                  </a:moveTo>
                  <a:cubicBezTo>
                    <a:pt x="-1783" y="31681"/>
                    <a:pt x="5866" y="35983"/>
                    <a:pt x="13514" y="40046"/>
                  </a:cubicBezTo>
                  <a:cubicBezTo>
                    <a:pt x="20923" y="24750"/>
                    <a:pt x="24269" y="18535"/>
                    <a:pt x="35264" y="132"/>
                  </a:cubicBezTo>
                  <a:cubicBezTo>
                    <a:pt x="16143" y="-2258"/>
                    <a:pt x="14470" y="28813"/>
                    <a:pt x="368" y="17818"/>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58D9E41-EC62-F5DD-BB97-A6A8FFA819CE}"/>
                </a:ext>
              </a:extLst>
            </p:cNvPr>
            <p:cNvSpPr/>
            <p:nvPr/>
          </p:nvSpPr>
          <p:spPr>
            <a:xfrm>
              <a:off x="8140352" y="4129924"/>
              <a:ext cx="13429" cy="8854"/>
            </a:xfrm>
            <a:custGeom>
              <a:avLst/>
              <a:gdLst>
                <a:gd name="connsiteX0" fmla="*/ 13429 w 13429"/>
                <a:gd name="connsiteY0" fmla="*/ 0 h 8854"/>
                <a:gd name="connsiteX1" fmla="*/ 284 w 13429"/>
                <a:gd name="connsiteY1" fmla="*/ 8843 h 8854"/>
                <a:gd name="connsiteX2" fmla="*/ 13429 w 13429"/>
                <a:gd name="connsiteY2" fmla="*/ 0 h 8854"/>
              </a:gdLst>
              <a:ahLst/>
              <a:cxnLst>
                <a:cxn ang="0">
                  <a:pos x="connsiteX0" y="connsiteY0"/>
                </a:cxn>
                <a:cxn ang="0">
                  <a:pos x="connsiteX1" y="connsiteY1"/>
                </a:cxn>
                <a:cxn ang="0">
                  <a:pos x="connsiteX2" y="connsiteY2"/>
                </a:cxn>
              </a:cxnLst>
              <a:rect l="l" t="t" r="r" b="b"/>
              <a:pathLst>
                <a:path w="13429" h="8854">
                  <a:moveTo>
                    <a:pt x="13429" y="0"/>
                  </a:moveTo>
                  <a:cubicBezTo>
                    <a:pt x="6498" y="478"/>
                    <a:pt x="-1628" y="-478"/>
                    <a:pt x="284" y="8843"/>
                  </a:cubicBezTo>
                  <a:cubicBezTo>
                    <a:pt x="7932" y="9083"/>
                    <a:pt x="11517" y="5497"/>
                    <a:pt x="13429" y="0"/>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89BB3C4-5D53-D80C-3B5F-6942850F99CC}"/>
                </a:ext>
              </a:extLst>
            </p:cNvPr>
            <p:cNvSpPr/>
            <p:nvPr/>
          </p:nvSpPr>
          <p:spPr>
            <a:xfrm>
              <a:off x="8022804" y="4275932"/>
              <a:ext cx="51776" cy="44515"/>
            </a:xfrm>
            <a:custGeom>
              <a:avLst/>
              <a:gdLst>
                <a:gd name="connsiteX0" fmla="*/ 26291 w 51776"/>
                <a:gd name="connsiteY0" fmla="*/ 39942 h 44515"/>
                <a:gd name="connsiteX1" fmla="*/ 21989 w 51776"/>
                <a:gd name="connsiteY1" fmla="*/ 44483 h 44515"/>
                <a:gd name="connsiteX2" fmla="*/ 30593 w 51776"/>
                <a:gd name="connsiteY2" fmla="*/ 31099 h 44515"/>
                <a:gd name="connsiteX3" fmla="*/ 48041 w 51776"/>
                <a:gd name="connsiteY3" fmla="*/ 13412 h 44515"/>
                <a:gd name="connsiteX4" fmla="*/ 43739 w 51776"/>
                <a:gd name="connsiteY4" fmla="*/ 27 h 44515"/>
                <a:gd name="connsiteX5" fmla="*/ 13146 w 51776"/>
                <a:gd name="connsiteY5" fmla="*/ 8870 h 44515"/>
                <a:gd name="connsiteX6" fmla="*/ 0 w 51776"/>
                <a:gd name="connsiteY6" fmla="*/ 35401 h 44515"/>
                <a:gd name="connsiteX7" fmla="*/ 26291 w 51776"/>
                <a:gd name="connsiteY7" fmla="*/ 39703 h 4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76" h="44515">
                  <a:moveTo>
                    <a:pt x="26291" y="39942"/>
                  </a:moveTo>
                  <a:cubicBezTo>
                    <a:pt x="23662" y="40181"/>
                    <a:pt x="21033" y="40659"/>
                    <a:pt x="21989" y="44483"/>
                  </a:cubicBezTo>
                  <a:cubicBezTo>
                    <a:pt x="29876" y="44961"/>
                    <a:pt x="32266" y="40181"/>
                    <a:pt x="30593" y="31099"/>
                  </a:cubicBezTo>
                  <a:cubicBezTo>
                    <a:pt x="43500" y="34923"/>
                    <a:pt x="59036" y="19148"/>
                    <a:pt x="48041" y="13412"/>
                  </a:cubicBezTo>
                  <a:cubicBezTo>
                    <a:pt x="44456" y="27513"/>
                    <a:pt x="42305" y="5524"/>
                    <a:pt x="43739" y="27"/>
                  </a:cubicBezTo>
                  <a:cubicBezTo>
                    <a:pt x="30115" y="-451"/>
                    <a:pt x="22945" y="5524"/>
                    <a:pt x="13146" y="8870"/>
                  </a:cubicBezTo>
                  <a:cubicBezTo>
                    <a:pt x="17687" y="26557"/>
                    <a:pt x="6214" y="28469"/>
                    <a:pt x="0" y="35401"/>
                  </a:cubicBezTo>
                  <a:cubicBezTo>
                    <a:pt x="7648" y="38030"/>
                    <a:pt x="25574" y="29903"/>
                    <a:pt x="26291" y="39703"/>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07707371-3B06-B661-5A29-36A12F6F68CD}"/>
                </a:ext>
              </a:extLst>
            </p:cNvPr>
            <p:cNvSpPr/>
            <p:nvPr/>
          </p:nvSpPr>
          <p:spPr>
            <a:xfrm>
              <a:off x="7947544" y="4324479"/>
              <a:ext cx="188579" cy="203876"/>
            </a:xfrm>
            <a:custGeom>
              <a:avLst/>
              <a:gdLst>
                <a:gd name="connsiteX0" fmla="*/ 36062 w 188579"/>
                <a:gd name="connsiteY0" fmla="*/ 181648 h 203876"/>
                <a:gd name="connsiteX1" fmla="*/ 22916 w 188579"/>
                <a:gd name="connsiteY1" fmla="*/ 190492 h 203876"/>
                <a:gd name="connsiteX2" fmla="*/ 40364 w 188579"/>
                <a:gd name="connsiteY2" fmla="*/ 190492 h 203876"/>
                <a:gd name="connsiteX3" fmla="*/ 48968 w 188579"/>
                <a:gd name="connsiteY3" fmla="*/ 203876 h 203876"/>
                <a:gd name="connsiteX4" fmla="*/ 88166 w 188579"/>
                <a:gd name="connsiteY4" fmla="*/ 181648 h 203876"/>
                <a:gd name="connsiteX5" fmla="*/ 88166 w 188579"/>
                <a:gd name="connsiteY5" fmla="*/ 177346 h 203876"/>
                <a:gd name="connsiteX6" fmla="*/ 101312 w 188579"/>
                <a:gd name="connsiteY6" fmla="*/ 181648 h 203876"/>
                <a:gd name="connsiteX7" fmla="*/ 171103 w 188579"/>
                <a:gd name="connsiteY7" fmla="*/ 155118 h 203876"/>
                <a:gd name="connsiteX8" fmla="*/ 188551 w 188579"/>
                <a:gd name="connsiteY8" fmla="*/ 97516 h 203876"/>
                <a:gd name="connsiteX9" fmla="*/ 175405 w 188579"/>
                <a:gd name="connsiteY9" fmla="*/ 31071 h 203876"/>
                <a:gd name="connsiteX10" fmla="*/ 144812 w 188579"/>
                <a:gd name="connsiteY10" fmla="*/ 8843 h 203876"/>
                <a:gd name="connsiteX11" fmla="*/ 127364 w 188579"/>
                <a:gd name="connsiteY11" fmla="*/ 26530 h 203876"/>
                <a:gd name="connsiteX12" fmla="*/ 92468 w 188579"/>
                <a:gd name="connsiteY12" fmla="*/ 0 h 203876"/>
                <a:gd name="connsiteX13" fmla="*/ 75021 w 188579"/>
                <a:gd name="connsiteY13" fmla="*/ 21989 h 203876"/>
                <a:gd name="connsiteX14" fmla="*/ 48729 w 188579"/>
                <a:gd name="connsiteY14" fmla="*/ 21989 h 203876"/>
                <a:gd name="connsiteX15" fmla="*/ 18136 w 188579"/>
                <a:gd name="connsiteY15" fmla="*/ 17687 h 203876"/>
                <a:gd name="connsiteX16" fmla="*/ 35584 w 188579"/>
                <a:gd name="connsiteY16" fmla="*/ 44217 h 203876"/>
                <a:gd name="connsiteX17" fmla="*/ 13834 w 188579"/>
                <a:gd name="connsiteY17" fmla="*/ 70747 h 203876"/>
                <a:gd name="connsiteX18" fmla="*/ 61875 w 188579"/>
                <a:gd name="connsiteY18" fmla="*/ 88434 h 203876"/>
                <a:gd name="connsiteX19" fmla="*/ 35584 w 188579"/>
                <a:gd name="connsiteY19" fmla="*/ 123808 h 203876"/>
                <a:gd name="connsiteX20" fmla="*/ 70479 w 188579"/>
                <a:gd name="connsiteY20" fmla="*/ 123808 h 203876"/>
                <a:gd name="connsiteX21" fmla="*/ 22438 w 188579"/>
                <a:gd name="connsiteY21" fmla="*/ 141494 h 203876"/>
                <a:gd name="connsiteX22" fmla="*/ 22438 w 188579"/>
                <a:gd name="connsiteY22" fmla="*/ 154879 h 203876"/>
                <a:gd name="connsiteX23" fmla="*/ 9293 w 188579"/>
                <a:gd name="connsiteY23" fmla="*/ 154879 h 203876"/>
                <a:gd name="connsiteX24" fmla="*/ 18136 w 188579"/>
                <a:gd name="connsiteY24" fmla="*/ 163722 h 203876"/>
                <a:gd name="connsiteX25" fmla="*/ 688 w 188579"/>
                <a:gd name="connsiteY25" fmla="*/ 181409 h 203876"/>
                <a:gd name="connsiteX26" fmla="*/ 35584 w 188579"/>
                <a:gd name="connsiteY26" fmla="*/ 181409 h 203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579" h="203876">
                  <a:moveTo>
                    <a:pt x="36062" y="181648"/>
                  </a:moveTo>
                  <a:cubicBezTo>
                    <a:pt x="28652" y="181409"/>
                    <a:pt x="24828" y="184994"/>
                    <a:pt x="22916" y="190492"/>
                  </a:cubicBezTo>
                  <a:lnTo>
                    <a:pt x="40364" y="190492"/>
                  </a:lnTo>
                  <a:cubicBezTo>
                    <a:pt x="31521" y="199574"/>
                    <a:pt x="42037" y="199335"/>
                    <a:pt x="48968" y="203876"/>
                  </a:cubicBezTo>
                  <a:cubicBezTo>
                    <a:pt x="59963" y="194555"/>
                    <a:pt x="79323" y="193360"/>
                    <a:pt x="88166" y="181648"/>
                  </a:cubicBezTo>
                  <a:cubicBezTo>
                    <a:pt x="85776" y="181648"/>
                    <a:pt x="83147" y="178063"/>
                    <a:pt x="88166" y="177346"/>
                  </a:cubicBezTo>
                  <a:cubicBezTo>
                    <a:pt x="94141" y="177346"/>
                    <a:pt x="97727" y="179497"/>
                    <a:pt x="101312" y="181648"/>
                  </a:cubicBezTo>
                  <a:cubicBezTo>
                    <a:pt x="117325" y="162527"/>
                    <a:pt x="143139" y="150099"/>
                    <a:pt x="171103" y="155118"/>
                  </a:cubicBezTo>
                  <a:cubicBezTo>
                    <a:pt x="175405" y="134802"/>
                    <a:pt x="187595" y="120222"/>
                    <a:pt x="188551" y="97516"/>
                  </a:cubicBezTo>
                  <a:cubicBezTo>
                    <a:pt x="189268" y="76244"/>
                    <a:pt x="176122" y="53538"/>
                    <a:pt x="175405" y="31071"/>
                  </a:cubicBezTo>
                  <a:cubicBezTo>
                    <a:pt x="155567" y="33461"/>
                    <a:pt x="157957" y="13385"/>
                    <a:pt x="144812" y="8843"/>
                  </a:cubicBezTo>
                  <a:cubicBezTo>
                    <a:pt x="147680" y="23662"/>
                    <a:pt x="137402" y="25096"/>
                    <a:pt x="127364" y="26530"/>
                  </a:cubicBezTo>
                  <a:cubicBezTo>
                    <a:pt x="108243" y="25096"/>
                    <a:pt x="102507" y="10516"/>
                    <a:pt x="92468" y="0"/>
                  </a:cubicBezTo>
                  <a:cubicBezTo>
                    <a:pt x="76455" y="6931"/>
                    <a:pt x="87927" y="16014"/>
                    <a:pt x="75021" y="21989"/>
                  </a:cubicBezTo>
                  <a:cubicBezTo>
                    <a:pt x="70718" y="9560"/>
                    <a:pt x="56378" y="23184"/>
                    <a:pt x="48729" y="21989"/>
                  </a:cubicBezTo>
                  <a:cubicBezTo>
                    <a:pt x="46339" y="6931"/>
                    <a:pt x="27696" y="15297"/>
                    <a:pt x="18136" y="17687"/>
                  </a:cubicBezTo>
                  <a:cubicBezTo>
                    <a:pt x="18136" y="32266"/>
                    <a:pt x="25784" y="39437"/>
                    <a:pt x="35584" y="44217"/>
                  </a:cubicBezTo>
                  <a:cubicBezTo>
                    <a:pt x="18136" y="51865"/>
                    <a:pt x="32477" y="64533"/>
                    <a:pt x="13834" y="70747"/>
                  </a:cubicBezTo>
                  <a:cubicBezTo>
                    <a:pt x="29369" y="76961"/>
                    <a:pt x="44427" y="83893"/>
                    <a:pt x="61875" y="88434"/>
                  </a:cubicBezTo>
                  <a:cubicBezTo>
                    <a:pt x="45144" y="92258"/>
                    <a:pt x="42754" y="110423"/>
                    <a:pt x="35584" y="123808"/>
                  </a:cubicBezTo>
                  <a:cubicBezTo>
                    <a:pt x="56378" y="128349"/>
                    <a:pt x="59485" y="105643"/>
                    <a:pt x="70479" y="123808"/>
                  </a:cubicBezTo>
                  <a:cubicBezTo>
                    <a:pt x="62592" y="137909"/>
                    <a:pt x="31760" y="128827"/>
                    <a:pt x="22438" y="141494"/>
                  </a:cubicBezTo>
                  <a:cubicBezTo>
                    <a:pt x="20765" y="149143"/>
                    <a:pt x="28891" y="152728"/>
                    <a:pt x="22438" y="154879"/>
                  </a:cubicBezTo>
                  <a:cubicBezTo>
                    <a:pt x="18136" y="155357"/>
                    <a:pt x="13595" y="154401"/>
                    <a:pt x="9293" y="154879"/>
                  </a:cubicBezTo>
                  <a:cubicBezTo>
                    <a:pt x="-11262" y="157269"/>
                    <a:pt x="16941" y="158703"/>
                    <a:pt x="18136" y="163722"/>
                  </a:cubicBezTo>
                  <a:cubicBezTo>
                    <a:pt x="19809" y="170415"/>
                    <a:pt x="-4331" y="173522"/>
                    <a:pt x="688" y="181409"/>
                  </a:cubicBezTo>
                  <a:cubicBezTo>
                    <a:pt x="15985" y="187623"/>
                    <a:pt x="28652" y="168981"/>
                    <a:pt x="35584" y="181409"/>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C62132F-8129-9879-2B15-5FC840EC295F}"/>
                </a:ext>
              </a:extLst>
            </p:cNvPr>
            <p:cNvSpPr/>
            <p:nvPr/>
          </p:nvSpPr>
          <p:spPr>
            <a:xfrm>
              <a:off x="8136334" y="4178682"/>
              <a:ext cx="11515" cy="17710"/>
            </a:xfrm>
            <a:custGeom>
              <a:avLst/>
              <a:gdLst>
                <a:gd name="connsiteX0" fmla="*/ 0 w 11515"/>
                <a:gd name="connsiteY0" fmla="*/ 0 h 17710"/>
                <a:gd name="connsiteX1" fmla="*/ 0 w 11515"/>
                <a:gd name="connsiteY1" fmla="*/ 17687 h 17710"/>
                <a:gd name="connsiteX2" fmla="*/ 0 w 11515"/>
                <a:gd name="connsiteY2" fmla="*/ 0 h 17710"/>
              </a:gdLst>
              <a:ahLst/>
              <a:cxnLst>
                <a:cxn ang="0">
                  <a:pos x="connsiteX0" y="connsiteY0"/>
                </a:cxn>
                <a:cxn ang="0">
                  <a:pos x="connsiteX1" y="connsiteY1"/>
                </a:cxn>
                <a:cxn ang="0">
                  <a:pos x="connsiteX2" y="connsiteY2"/>
                </a:cxn>
              </a:cxnLst>
              <a:rect l="l" t="t" r="r" b="b"/>
              <a:pathLst>
                <a:path w="11515" h="17710">
                  <a:moveTo>
                    <a:pt x="0" y="0"/>
                  </a:moveTo>
                  <a:lnTo>
                    <a:pt x="0" y="17687"/>
                  </a:lnTo>
                  <a:cubicBezTo>
                    <a:pt x="19360" y="18404"/>
                    <a:pt x="10756" y="2868"/>
                    <a:pt x="0" y="0"/>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85B5931-A2FF-D14E-5094-7573E030DAC3}"/>
                </a:ext>
              </a:extLst>
            </p:cNvPr>
            <p:cNvSpPr/>
            <p:nvPr/>
          </p:nvSpPr>
          <p:spPr>
            <a:xfrm>
              <a:off x="8131947" y="4228569"/>
              <a:ext cx="4470" cy="10410"/>
            </a:xfrm>
            <a:custGeom>
              <a:avLst/>
              <a:gdLst>
                <a:gd name="connsiteX0" fmla="*/ 4387 w 4470"/>
                <a:gd name="connsiteY0" fmla="*/ 7476 h 10410"/>
                <a:gd name="connsiteX1" fmla="*/ 84 w 4470"/>
                <a:gd name="connsiteY1" fmla="*/ 2935 h 10410"/>
                <a:gd name="connsiteX2" fmla="*/ 4387 w 4470"/>
                <a:gd name="connsiteY2" fmla="*/ 7476 h 10410"/>
              </a:gdLst>
              <a:ahLst/>
              <a:cxnLst>
                <a:cxn ang="0">
                  <a:pos x="connsiteX0" y="connsiteY0"/>
                </a:cxn>
                <a:cxn ang="0">
                  <a:pos x="connsiteX1" y="connsiteY1"/>
                </a:cxn>
                <a:cxn ang="0">
                  <a:pos x="connsiteX2" y="connsiteY2"/>
                </a:cxn>
              </a:cxnLst>
              <a:rect l="l" t="t" r="r" b="b"/>
              <a:pathLst>
                <a:path w="4470" h="10410">
                  <a:moveTo>
                    <a:pt x="4387" y="7476"/>
                  </a:moveTo>
                  <a:cubicBezTo>
                    <a:pt x="5104" y="2935"/>
                    <a:pt x="1040" y="-3997"/>
                    <a:pt x="84" y="2935"/>
                  </a:cubicBezTo>
                  <a:cubicBezTo>
                    <a:pt x="-633" y="7476"/>
                    <a:pt x="3430" y="14407"/>
                    <a:pt x="4387" y="7476"/>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9CA494F7-9ACD-B8D2-5BB5-A14D2DEC2B99}"/>
                </a:ext>
              </a:extLst>
            </p:cNvPr>
            <p:cNvSpPr/>
            <p:nvPr/>
          </p:nvSpPr>
          <p:spPr>
            <a:xfrm>
              <a:off x="8048856" y="4275556"/>
              <a:ext cx="109466" cy="75691"/>
            </a:xfrm>
            <a:custGeom>
              <a:avLst/>
              <a:gdLst>
                <a:gd name="connsiteX0" fmla="*/ 48280 w 109466"/>
                <a:gd name="connsiteY0" fmla="*/ 53464 h 75691"/>
                <a:gd name="connsiteX1" fmla="*/ 65728 w 109466"/>
                <a:gd name="connsiteY1" fmla="*/ 75692 h 75691"/>
                <a:gd name="connsiteX2" fmla="*/ 109467 w 109466"/>
                <a:gd name="connsiteY2" fmla="*/ 58005 h 75691"/>
                <a:gd name="connsiteX3" fmla="*/ 109467 w 109466"/>
                <a:gd name="connsiteY3" fmla="*/ 40318 h 75691"/>
                <a:gd name="connsiteX4" fmla="*/ 96321 w 109466"/>
                <a:gd name="connsiteY4" fmla="*/ 36016 h 75691"/>
                <a:gd name="connsiteX5" fmla="*/ 87478 w 109466"/>
                <a:gd name="connsiteY5" fmla="*/ 642 h 75691"/>
                <a:gd name="connsiteX6" fmla="*/ 30593 w 109466"/>
                <a:gd name="connsiteY6" fmla="*/ 14027 h 75691"/>
                <a:gd name="connsiteX7" fmla="*/ 0 w 109466"/>
                <a:gd name="connsiteY7" fmla="*/ 53942 h 75691"/>
                <a:gd name="connsiteX8" fmla="*/ 34896 w 109466"/>
                <a:gd name="connsiteY8" fmla="*/ 71628 h 75691"/>
                <a:gd name="connsiteX9" fmla="*/ 48041 w 109466"/>
                <a:gd name="connsiteY9" fmla="*/ 53942 h 7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466" h="75691">
                  <a:moveTo>
                    <a:pt x="48280" y="53464"/>
                  </a:moveTo>
                  <a:cubicBezTo>
                    <a:pt x="55451" y="59439"/>
                    <a:pt x="63338" y="64697"/>
                    <a:pt x="65728" y="75692"/>
                  </a:cubicBezTo>
                  <a:cubicBezTo>
                    <a:pt x="87717" y="75214"/>
                    <a:pt x="95126" y="73062"/>
                    <a:pt x="109467" y="58005"/>
                  </a:cubicBezTo>
                  <a:cubicBezTo>
                    <a:pt x="98712" y="57288"/>
                    <a:pt x="108272" y="42947"/>
                    <a:pt x="109467" y="40318"/>
                  </a:cubicBezTo>
                  <a:cubicBezTo>
                    <a:pt x="104448" y="39601"/>
                    <a:pt x="97038" y="41035"/>
                    <a:pt x="96321" y="36016"/>
                  </a:cubicBezTo>
                  <a:cubicBezTo>
                    <a:pt x="108750" y="22153"/>
                    <a:pt x="85805" y="17373"/>
                    <a:pt x="87478" y="642"/>
                  </a:cubicBezTo>
                  <a:cubicBezTo>
                    <a:pt x="52582" y="-2704"/>
                    <a:pt x="57363" y="7813"/>
                    <a:pt x="30593" y="14027"/>
                  </a:cubicBezTo>
                  <a:cubicBezTo>
                    <a:pt x="28681" y="35777"/>
                    <a:pt x="14341" y="44859"/>
                    <a:pt x="0" y="53942"/>
                  </a:cubicBezTo>
                  <a:cubicBezTo>
                    <a:pt x="9799" y="61590"/>
                    <a:pt x="15775" y="73541"/>
                    <a:pt x="34896" y="71628"/>
                  </a:cubicBezTo>
                  <a:cubicBezTo>
                    <a:pt x="33701" y="60156"/>
                    <a:pt x="36569" y="52508"/>
                    <a:pt x="48041" y="53942"/>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08E0BC3D-3EC1-59A7-392D-7D83D535430E}"/>
                </a:ext>
              </a:extLst>
            </p:cNvPr>
            <p:cNvSpPr/>
            <p:nvPr/>
          </p:nvSpPr>
          <p:spPr>
            <a:xfrm>
              <a:off x="8476685" y="5109875"/>
              <a:ext cx="4302" cy="5722"/>
            </a:xfrm>
            <a:custGeom>
              <a:avLst/>
              <a:gdLst>
                <a:gd name="connsiteX0" fmla="*/ 0 w 4302"/>
                <a:gd name="connsiteY0" fmla="*/ 2861 h 5722"/>
                <a:gd name="connsiteX1" fmla="*/ 4302 w 4302"/>
                <a:gd name="connsiteY1" fmla="*/ 2861 h 5722"/>
                <a:gd name="connsiteX2" fmla="*/ 0 w 4302"/>
                <a:gd name="connsiteY2" fmla="*/ 2861 h 5722"/>
              </a:gdLst>
              <a:ahLst/>
              <a:cxnLst>
                <a:cxn ang="0">
                  <a:pos x="connsiteX0" y="connsiteY0"/>
                </a:cxn>
                <a:cxn ang="0">
                  <a:pos x="connsiteX1" y="connsiteY1"/>
                </a:cxn>
                <a:cxn ang="0">
                  <a:pos x="connsiteX2" y="connsiteY2"/>
                </a:cxn>
              </a:cxnLst>
              <a:rect l="l" t="t" r="r" b="b"/>
              <a:pathLst>
                <a:path w="4302" h="5722">
                  <a:moveTo>
                    <a:pt x="0" y="2861"/>
                  </a:moveTo>
                  <a:cubicBezTo>
                    <a:pt x="0" y="5251"/>
                    <a:pt x="3585" y="7880"/>
                    <a:pt x="4302" y="2861"/>
                  </a:cubicBezTo>
                  <a:cubicBezTo>
                    <a:pt x="4302" y="471"/>
                    <a:pt x="717" y="-2158"/>
                    <a:pt x="0" y="286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6D4BDAFC-AE1B-9635-DF96-BE246597C916}"/>
                </a:ext>
              </a:extLst>
            </p:cNvPr>
            <p:cNvSpPr/>
            <p:nvPr/>
          </p:nvSpPr>
          <p:spPr>
            <a:xfrm>
              <a:off x="8210050" y="4400006"/>
              <a:ext cx="8555" cy="12560"/>
            </a:xfrm>
            <a:custGeom>
              <a:avLst/>
              <a:gdLst>
                <a:gd name="connsiteX0" fmla="*/ 377 w 8555"/>
                <a:gd name="connsiteY0" fmla="*/ 0 h 12560"/>
                <a:gd name="connsiteX1" fmla="*/ 377 w 8555"/>
                <a:gd name="connsiteY1" fmla="*/ 0 h 12560"/>
                <a:gd name="connsiteX2" fmla="*/ 377 w 8555"/>
                <a:gd name="connsiteY2" fmla="*/ 0 h 12560"/>
              </a:gdLst>
              <a:ahLst/>
              <a:cxnLst>
                <a:cxn ang="0">
                  <a:pos x="connsiteX0" y="connsiteY0"/>
                </a:cxn>
                <a:cxn ang="0">
                  <a:pos x="connsiteX1" y="connsiteY1"/>
                </a:cxn>
                <a:cxn ang="0">
                  <a:pos x="connsiteX2" y="connsiteY2"/>
                </a:cxn>
              </a:cxnLst>
              <a:rect l="l" t="t" r="r" b="b"/>
              <a:pathLst>
                <a:path w="8555" h="12560">
                  <a:moveTo>
                    <a:pt x="377" y="0"/>
                  </a:moveTo>
                  <a:cubicBezTo>
                    <a:pt x="-3208" y="26769"/>
                    <a:pt x="20454" y="2868"/>
                    <a:pt x="377" y="0"/>
                  </a:cubicBezTo>
                  <a:lnTo>
                    <a:pt x="377" y="0"/>
                  </a:ln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951B4462-BE12-CB24-36B2-D31FE0F60F97}"/>
                </a:ext>
              </a:extLst>
            </p:cNvPr>
            <p:cNvSpPr/>
            <p:nvPr/>
          </p:nvSpPr>
          <p:spPr>
            <a:xfrm>
              <a:off x="8202455" y="4337863"/>
              <a:ext cx="7234" cy="13384"/>
            </a:xfrm>
            <a:custGeom>
              <a:avLst/>
              <a:gdLst>
                <a:gd name="connsiteX0" fmla="*/ 3670 w 7234"/>
                <a:gd name="connsiteY0" fmla="*/ 0 h 13384"/>
                <a:gd name="connsiteX1" fmla="*/ 3670 w 7234"/>
                <a:gd name="connsiteY1" fmla="*/ 13385 h 13384"/>
                <a:gd name="connsiteX2" fmla="*/ 3670 w 7234"/>
                <a:gd name="connsiteY2" fmla="*/ 0 h 13384"/>
              </a:gdLst>
              <a:ahLst/>
              <a:cxnLst>
                <a:cxn ang="0">
                  <a:pos x="connsiteX0" y="connsiteY0"/>
                </a:cxn>
                <a:cxn ang="0">
                  <a:pos x="connsiteX1" y="connsiteY1"/>
                </a:cxn>
                <a:cxn ang="0">
                  <a:pos x="connsiteX2" y="connsiteY2"/>
                </a:cxn>
              </a:cxnLst>
              <a:rect l="l" t="t" r="r" b="b"/>
              <a:pathLst>
                <a:path w="7234" h="13384">
                  <a:moveTo>
                    <a:pt x="3670" y="0"/>
                  </a:moveTo>
                  <a:cubicBezTo>
                    <a:pt x="2953" y="5258"/>
                    <a:pt x="-4217" y="10038"/>
                    <a:pt x="3670" y="13385"/>
                  </a:cubicBezTo>
                  <a:cubicBezTo>
                    <a:pt x="4387" y="8126"/>
                    <a:pt x="11319" y="3346"/>
                    <a:pt x="3670"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E608BF33-4611-67FA-CAEB-E815C03AAAA8}"/>
                </a:ext>
              </a:extLst>
            </p:cNvPr>
            <p:cNvSpPr/>
            <p:nvPr/>
          </p:nvSpPr>
          <p:spPr>
            <a:xfrm>
              <a:off x="8170008" y="4240586"/>
              <a:ext cx="10064" cy="14026"/>
            </a:xfrm>
            <a:custGeom>
              <a:avLst/>
              <a:gdLst>
                <a:gd name="connsiteX0" fmla="*/ 10065 w 10064"/>
                <a:gd name="connsiteY0" fmla="*/ 8843 h 14026"/>
                <a:gd name="connsiteX1" fmla="*/ 1221 w 10064"/>
                <a:gd name="connsiteY1" fmla="*/ 0 h 14026"/>
                <a:gd name="connsiteX2" fmla="*/ 10065 w 10064"/>
                <a:gd name="connsiteY2" fmla="*/ 8843 h 14026"/>
              </a:gdLst>
              <a:ahLst/>
              <a:cxnLst>
                <a:cxn ang="0">
                  <a:pos x="connsiteX0" y="connsiteY0"/>
                </a:cxn>
                <a:cxn ang="0">
                  <a:pos x="connsiteX1" y="connsiteY1"/>
                </a:cxn>
                <a:cxn ang="0">
                  <a:pos x="connsiteX2" y="connsiteY2"/>
                </a:cxn>
              </a:cxnLst>
              <a:rect l="l" t="t" r="r" b="b"/>
              <a:pathLst>
                <a:path w="10064" h="14026">
                  <a:moveTo>
                    <a:pt x="10065" y="8843"/>
                  </a:moveTo>
                  <a:cubicBezTo>
                    <a:pt x="4328" y="8843"/>
                    <a:pt x="6001" y="1195"/>
                    <a:pt x="1221" y="0"/>
                  </a:cubicBezTo>
                  <a:cubicBezTo>
                    <a:pt x="-3798" y="9082"/>
                    <a:pt x="8153" y="21033"/>
                    <a:pt x="10065" y="8843"/>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24C1AE25-3F5C-A60C-6504-968F48169A9F}"/>
                </a:ext>
              </a:extLst>
            </p:cNvPr>
            <p:cNvSpPr/>
            <p:nvPr/>
          </p:nvSpPr>
          <p:spPr>
            <a:xfrm>
              <a:off x="8262771" y="3997802"/>
              <a:ext cx="8843" cy="6537"/>
            </a:xfrm>
            <a:custGeom>
              <a:avLst/>
              <a:gdLst>
                <a:gd name="connsiteX0" fmla="*/ 8843 w 8843"/>
                <a:gd name="connsiteY0" fmla="*/ 3773 h 6537"/>
                <a:gd name="connsiteX1" fmla="*/ 0 w 8843"/>
                <a:gd name="connsiteY1" fmla="*/ 3773 h 6537"/>
                <a:gd name="connsiteX2" fmla="*/ 8843 w 8843"/>
                <a:gd name="connsiteY2" fmla="*/ 3773 h 6537"/>
              </a:gdLst>
              <a:ahLst/>
              <a:cxnLst>
                <a:cxn ang="0">
                  <a:pos x="connsiteX0" y="connsiteY0"/>
                </a:cxn>
                <a:cxn ang="0">
                  <a:pos x="connsiteX1" y="connsiteY1"/>
                </a:cxn>
                <a:cxn ang="0">
                  <a:pos x="connsiteX2" y="connsiteY2"/>
                </a:cxn>
              </a:cxnLst>
              <a:rect l="l" t="t" r="r" b="b"/>
              <a:pathLst>
                <a:path w="8843" h="6537">
                  <a:moveTo>
                    <a:pt x="8843" y="3773"/>
                  </a:moveTo>
                  <a:cubicBezTo>
                    <a:pt x="8843" y="-768"/>
                    <a:pt x="1195" y="-1724"/>
                    <a:pt x="0" y="3773"/>
                  </a:cubicBezTo>
                  <a:cubicBezTo>
                    <a:pt x="5019" y="3295"/>
                    <a:pt x="6931" y="10226"/>
                    <a:pt x="8843" y="3773"/>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F14EE585-D6B0-A1A8-762C-8BBA12BDFBD3}"/>
                </a:ext>
              </a:extLst>
            </p:cNvPr>
            <p:cNvSpPr/>
            <p:nvPr/>
          </p:nvSpPr>
          <p:spPr>
            <a:xfrm>
              <a:off x="8349653" y="4581165"/>
              <a:ext cx="5493" cy="5041"/>
            </a:xfrm>
            <a:custGeom>
              <a:avLst/>
              <a:gdLst>
                <a:gd name="connsiteX0" fmla="*/ 4898 w 5493"/>
                <a:gd name="connsiteY0" fmla="*/ 250 h 5041"/>
                <a:gd name="connsiteX1" fmla="*/ 596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6" y="4791"/>
                  </a:cubicBezTo>
                  <a:cubicBezTo>
                    <a:pt x="1791" y="5986"/>
                    <a:pt x="7288" y="2640"/>
                    <a:pt x="4898" y="25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08333AF-7624-1B90-8AE2-65A74125C92F}"/>
                </a:ext>
              </a:extLst>
            </p:cNvPr>
            <p:cNvSpPr/>
            <p:nvPr/>
          </p:nvSpPr>
          <p:spPr>
            <a:xfrm>
              <a:off x="8000529" y="5037926"/>
              <a:ext cx="552738" cy="474436"/>
            </a:xfrm>
            <a:custGeom>
              <a:avLst/>
              <a:gdLst>
                <a:gd name="connsiteX0" fmla="*/ 284231 w 552738"/>
                <a:gd name="connsiteY0" fmla="*/ 21750 h 474436"/>
                <a:gd name="connsiteX1" fmla="*/ 266783 w 552738"/>
                <a:gd name="connsiteY1" fmla="*/ 26291 h 474436"/>
                <a:gd name="connsiteX2" fmla="*/ 245033 w 552738"/>
                <a:gd name="connsiteY2" fmla="*/ 17448 h 474436"/>
                <a:gd name="connsiteX3" fmla="*/ 218742 w 552738"/>
                <a:gd name="connsiteY3" fmla="*/ 21989 h 474436"/>
                <a:gd name="connsiteX4" fmla="*/ 144409 w 552738"/>
                <a:gd name="connsiteY4" fmla="*/ 8604 h 474436"/>
                <a:gd name="connsiteX5" fmla="*/ 87525 w 552738"/>
                <a:gd name="connsiteY5" fmla="*/ 13145 h 474436"/>
                <a:gd name="connsiteX6" fmla="*/ 61234 w 552738"/>
                <a:gd name="connsiteY6" fmla="*/ 0 h 474436"/>
                <a:gd name="connsiteX7" fmla="*/ 48088 w 552738"/>
                <a:gd name="connsiteY7" fmla="*/ 4302 h 474436"/>
                <a:gd name="connsiteX8" fmla="*/ 34943 w 552738"/>
                <a:gd name="connsiteY8" fmla="*/ 26530 h 474436"/>
                <a:gd name="connsiteX9" fmla="*/ 47 w 552738"/>
                <a:gd name="connsiteY9" fmla="*/ 44217 h 474436"/>
                <a:gd name="connsiteX10" fmla="*/ 13193 w 552738"/>
                <a:gd name="connsiteY10" fmla="*/ 61904 h 474436"/>
                <a:gd name="connsiteX11" fmla="*/ 17495 w 552738"/>
                <a:gd name="connsiteY11" fmla="*/ 70747 h 474436"/>
                <a:gd name="connsiteX12" fmla="*/ 21797 w 552738"/>
                <a:gd name="connsiteY12" fmla="*/ 88434 h 474436"/>
                <a:gd name="connsiteX13" fmla="*/ 17495 w 552738"/>
                <a:gd name="connsiteY13" fmla="*/ 110662 h 474436"/>
                <a:gd name="connsiteX14" fmla="*/ 43786 w 552738"/>
                <a:gd name="connsiteY14" fmla="*/ 97516 h 474436"/>
                <a:gd name="connsiteX15" fmla="*/ 48088 w 552738"/>
                <a:gd name="connsiteY15" fmla="*/ 119744 h 474436"/>
                <a:gd name="connsiteX16" fmla="*/ 78681 w 552738"/>
                <a:gd name="connsiteY16" fmla="*/ 119744 h 474436"/>
                <a:gd name="connsiteX17" fmla="*/ 82984 w 552738"/>
                <a:gd name="connsiteY17" fmla="*/ 110901 h 474436"/>
                <a:gd name="connsiteX18" fmla="*/ 100431 w 552738"/>
                <a:gd name="connsiteY18" fmla="*/ 110901 h 474436"/>
                <a:gd name="connsiteX19" fmla="*/ 117879 w 552738"/>
                <a:gd name="connsiteY19" fmla="*/ 110901 h 474436"/>
                <a:gd name="connsiteX20" fmla="*/ 135327 w 552738"/>
                <a:gd name="connsiteY20" fmla="*/ 141972 h 474436"/>
                <a:gd name="connsiteX21" fmla="*/ 117879 w 552738"/>
                <a:gd name="connsiteY21" fmla="*/ 155357 h 474436"/>
                <a:gd name="connsiteX22" fmla="*/ 104734 w 552738"/>
                <a:gd name="connsiteY22" fmla="*/ 212959 h 474436"/>
                <a:gd name="connsiteX23" fmla="*/ 95890 w 552738"/>
                <a:gd name="connsiteY23" fmla="*/ 226343 h 474436"/>
                <a:gd name="connsiteX24" fmla="*/ 100192 w 552738"/>
                <a:gd name="connsiteY24" fmla="*/ 235187 h 474436"/>
                <a:gd name="connsiteX25" fmla="*/ 100192 w 552738"/>
                <a:gd name="connsiteY25" fmla="*/ 248571 h 474436"/>
                <a:gd name="connsiteX26" fmla="*/ 95890 w 552738"/>
                <a:gd name="connsiteY26" fmla="*/ 257415 h 474436"/>
                <a:gd name="connsiteX27" fmla="*/ 78442 w 552738"/>
                <a:gd name="connsiteY27" fmla="*/ 257415 h 474436"/>
                <a:gd name="connsiteX28" fmla="*/ 95890 w 552738"/>
                <a:gd name="connsiteY28" fmla="*/ 297329 h 474436"/>
                <a:gd name="connsiteX29" fmla="*/ 82745 w 552738"/>
                <a:gd name="connsiteY29" fmla="*/ 332703 h 474436"/>
                <a:gd name="connsiteX30" fmla="*/ 100192 w 552738"/>
                <a:gd name="connsiteY30" fmla="*/ 350390 h 474436"/>
                <a:gd name="connsiteX31" fmla="*/ 78442 w 552738"/>
                <a:gd name="connsiteY31" fmla="*/ 403450 h 474436"/>
                <a:gd name="connsiteX32" fmla="*/ 104734 w 552738"/>
                <a:gd name="connsiteY32" fmla="*/ 403450 h 474436"/>
                <a:gd name="connsiteX33" fmla="*/ 131025 w 552738"/>
                <a:gd name="connsiteY33" fmla="*/ 425678 h 474436"/>
                <a:gd name="connsiteX34" fmla="*/ 157077 w 552738"/>
                <a:gd name="connsiteY34" fmla="*/ 474437 h 474436"/>
                <a:gd name="connsiteX35" fmla="*/ 183368 w 552738"/>
                <a:gd name="connsiteY35" fmla="*/ 447906 h 474436"/>
                <a:gd name="connsiteX36" fmla="*/ 218264 w 552738"/>
                <a:gd name="connsiteY36" fmla="*/ 434522 h 474436"/>
                <a:gd name="connsiteX37" fmla="*/ 314346 w 552738"/>
                <a:gd name="connsiteY37" fmla="*/ 429980 h 474436"/>
                <a:gd name="connsiteX38" fmla="*/ 371231 w 552738"/>
                <a:gd name="connsiteY38" fmla="*/ 381222 h 474436"/>
                <a:gd name="connsiteX39" fmla="*/ 414970 w 552738"/>
                <a:gd name="connsiteY39" fmla="*/ 310475 h 474436"/>
                <a:gd name="connsiteX40" fmla="*/ 393220 w 552738"/>
                <a:gd name="connsiteY40" fmla="*/ 261717 h 474436"/>
                <a:gd name="connsiteX41" fmla="*/ 410668 w 552738"/>
                <a:gd name="connsiteY41" fmla="*/ 230646 h 474436"/>
                <a:gd name="connsiteX42" fmla="*/ 445563 w 552738"/>
                <a:gd name="connsiteY42" fmla="*/ 186428 h 474436"/>
                <a:gd name="connsiteX43" fmla="*/ 436720 w 552738"/>
                <a:gd name="connsiteY43" fmla="*/ 181887 h 474436"/>
                <a:gd name="connsiteX44" fmla="*/ 502209 w 552738"/>
                <a:gd name="connsiteY44" fmla="*/ 155357 h 474436"/>
                <a:gd name="connsiteX45" fmla="*/ 515354 w 552738"/>
                <a:gd name="connsiteY45" fmla="*/ 137670 h 474436"/>
                <a:gd name="connsiteX46" fmla="*/ 550250 w 552738"/>
                <a:gd name="connsiteY46" fmla="*/ 119983 h 474436"/>
                <a:gd name="connsiteX47" fmla="*/ 550250 w 552738"/>
                <a:gd name="connsiteY47" fmla="*/ 84610 h 474436"/>
                <a:gd name="connsiteX48" fmla="*/ 519657 w 552738"/>
                <a:gd name="connsiteY48" fmla="*/ 93453 h 474436"/>
                <a:gd name="connsiteX49" fmla="*/ 471615 w 552738"/>
                <a:gd name="connsiteY49" fmla="*/ 84610 h 474436"/>
                <a:gd name="connsiteX50" fmla="*/ 441022 w 552738"/>
                <a:gd name="connsiteY50" fmla="*/ 58080 h 474436"/>
                <a:gd name="connsiteX51" fmla="*/ 432418 w 552738"/>
                <a:gd name="connsiteY51" fmla="*/ 71464 h 474436"/>
                <a:gd name="connsiteX52" fmla="*/ 345179 w 552738"/>
                <a:gd name="connsiteY52" fmla="*/ 49236 h 474436"/>
                <a:gd name="connsiteX53" fmla="*/ 332033 w 552738"/>
                <a:gd name="connsiteY53" fmla="*/ 25813 h 474436"/>
                <a:gd name="connsiteX54" fmla="*/ 283992 w 552738"/>
                <a:gd name="connsiteY54" fmla="*/ 22706 h 47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52738" h="474436">
                  <a:moveTo>
                    <a:pt x="284231" y="21750"/>
                  </a:moveTo>
                  <a:cubicBezTo>
                    <a:pt x="276344" y="21750"/>
                    <a:pt x="274192" y="27247"/>
                    <a:pt x="266783" y="26291"/>
                  </a:cubicBezTo>
                  <a:cubicBezTo>
                    <a:pt x="258896" y="25096"/>
                    <a:pt x="253159" y="17687"/>
                    <a:pt x="245033" y="17448"/>
                  </a:cubicBezTo>
                  <a:cubicBezTo>
                    <a:pt x="236907" y="16970"/>
                    <a:pt x="227585" y="21272"/>
                    <a:pt x="218742" y="21989"/>
                  </a:cubicBezTo>
                  <a:cubicBezTo>
                    <a:pt x="193885" y="23423"/>
                    <a:pt x="171418" y="10038"/>
                    <a:pt x="144409" y="8604"/>
                  </a:cubicBezTo>
                  <a:cubicBezTo>
                    <a:pt x="127440" y="7887"/>
                    <a:pt x="107124" y="18404"/>
                    <a:pt x="87525" y="13145"/>
                  </a:cubicBezTo>
                  <a:cubicBezTo>
                    <a:pt x="80833" y="6692"/>
                    <a:pt x="70555" y="3824"/>
                    <a:pt x="61234" y="0"/>
                  </a:cubicBezTo>
                  <a:cubicBezTo>
                    <a:pt x="60517" y="5258"/>
                    <a:pt x="54302" y="4780"/>
                    <a:pt x="48088" y="4302"/>
                  </a:cubicBezTo>
                  <a:cubicBezTo>
                    <a:pt x="41635" y="9560"/>
                    <a:pt x="41396" y="21033"/>
                    <a:pt x="34943" y="26530"/>
                  </a:cubicBezTo>
                  <a:cubicBezTo>
                    <a:pt x="16061" y="25096"/>
                    <a:pt x="3393" y="29876"/>
                    <a:pt x="47" y="44217"/>
                  </a:cubicBezTo>
                  <a:cubicBezTo>
                    <a:pt x="-670" y="58319"/>
                    <a:pt x="6978" y="54016"/>
                    <a:pt x="13193" y="61904"/>
                  </a:cubicBezTo>
                  <a:cubicBezTo>
                    <a:pt x="11280" y="59514"/>
                    <a:pt x="10802" y="70030"/>
                    <a:pt x="17495" y="70747"/>
                  </a:cubicBezTo>
                  <a:cubicBezTo>
                    <a:pt x="16539" y="79113"/>
                    <a:pt x="22514" y="80547"/>
                    <a:pt x="21797" y="88434"/>
                  </a:cubicBezTo>
                  <a:cubicBezTo>
                    <a:pt x="26577" y="99667"/>
                    <a:pt x="2915" y="103970"/>
                    <a:pt x="17495" y="110662"/>
                  </a:cubicBezTo>
                  <a:cubicBezTo>
                    <a:pt x="19885" y="99907"/>
                    <a:pt x="33986" y="100863"/>
                    <a:pt x="43786" y="97516"/>
                  </a:cubicBezTo>
                  <a:cubicBezTo>
                    <a:pt x="51195" y="108750"/>
                    <a:pt x="38767" y="113052"/>
                    <a:pt x="48088" y="119744"/>
                  </a:cubicBezTo>
                  <a:cubicBezTo>
                    <a:pt x="60278" y="106121"/>
                    <a:pt x="69360" y="120939"/>
                    <a:pt x="78681" y="119744"/>
                  </a:cubicBezTo>
                  <a:cubicBezTo>
                    <a:pt x="78681" y="119744"/>
                    <a:pt x="82745" y="111379"/>
                    <a:pt x="82984" y="110901"/>
                  </a:cubicBezTo>
                  <a:cubicBezTo>
                    <a:pt x="89915" y="103731"/>
                    <a:pt x="92066" y="109706"/>
                    <a:pt x="100431" y="110901"/>
                  </a:cubicBezTo>
                  <a:cubicBezTo>
                    <a:pt x="106168" y="111857"/>
                    <a:pt x="112143" y="110184"/>
                    <a:pt x="117879" y="110901"/>
                  </a:cubicBezTo>
                  <a:cubicBezTo>
                    <a:pt x="106168" y="129066"/>
                    <a:pt x="135805" y="128349"/>
                    <a:pt x="135327" y="141972"/>
                  </a:cubicBezTo>
                  <a:cubicBezTo>
                    <a:pt x="135327" y="144841"/>
                    <a:pt x="118596" y="154401"/>
                    <a:pt x="117879" y="155357"/>
                  </a:cubicBezTo>
                  <a:cubicBezTo>
                    <a:pt x="101388" y="172566"/>
                    <a:pt x="107602" y="187623"/>
                    <a:pt x="104734" y="212959"/>
                  </a:cubicBezTo>
                  <a:cubicBezTo>
                    <a:pt x="104017" y="219412"/>
                    <a:pt x="96846" y="220368"/>
                    <a:pt x="95890" y="226343"/>
                  </a:cubicBezTo>
                  <a:cubicBezTo>
                    <a:pt x="95890" y="224909"/>
                    <a:pt x="99953" y="232557"/>
                    <a:pt x="100192" y="235187"/>
                  </a:cubicBezTo>
                  <a:cubicBezTo>
                    <a:pt x="100670" y="239489"/>
                    <a:pt x="99714" y="244030"/>
                    <a:pt x="100192" y="248571"/>
                  </a:cubicBezTo>
                  <a:cubicBezTo>
                    <a:pt x="96846" y="249527"/>
                    <a:pt x="95173" y="252156"/>
                    <a:pt x="95890" y="257415"/>
                  </a:cubicBezTo>
                  <a:lnTo>
                    <a:pt x="78442" y="257415"/>
                  </a:lnTo>
                  <a:cubicBezTo>
                    <a:pt x="79398" y="275579"/>
                    <a:pt x="93261" y="280838"/>
                    <a:pt x="95890" y="297329"/>
                  </a:cubicBezTo>
                  <a:cubicBezTo>
                    <a:pt x="93739" y="311192"/>
                    <a:pt x="82984" y="316689"/>
                    <a:pt x="82745" y="332703"/>
                  </a:cubicBezTo>
                  <a:cubicBezTo>
                    <a:pt x="87764" y="339395"/>
                    <a:pt x="93739" y="345132"/>
                    <a:pt x="100192" y="350390"/>
                  </a:cubicBezTo>
                  <a:cubicBezTo>
                    <a:pt x="86091" y="364013"/>
                    <a:pt x="68165" y="377398"/>
                    <a:pt x="78442" y="403450"/>
                  </a:cubicBezTo>
                  <a:lnTo>
                    <a:pt x="104734" y="403450"/>
                  </a:lnTo>
                  <a:cubicBezTo>
                    <a:pt x="108080" y="419225"/>
                    <a:pt x="126484" y="422571"/>
                    <a:pt x="131025" y="425678"/>
                  </a:cubicBezTo>
                  <a:cubicBezTo>
                    <a:pt x="122181" y="443843"/>
                    <a:pt x="134371" y="473959"/>
                    <a:pt x="157077" y="474437"/>
                  </a:cubicBezTo>
                  <a:cubicBezTo>
                    <a:pt x="170940" y="470612"/>
                    <a:pt x="169506" y="451731"/>
                    <a:pt x="183368" y="447906"/>
                  </a:cubicBezTo>
                  <a:cubicBezTo>
                    <a:pt x="198187" y="452926"/>
                    <a:pt x="205118" y="437629"/>
                    <a:pt x="218264" y="434522"/>
                  </a:cubicBezTo>
                  <a:cubicBezTo>
                    <a:pt x="247901" y="427590"/>
                    <a:pt x="283514" y="436673"/>
                    <a:pt x="314346" y="429980"/>
                  </a:cubicBezTo>
                  <a:cubicBezTo>
                    <a:pt x="326775" y="407035"/>
                    <a:pt x="332033" y="377159"/>
                    <a:pt x="371231" y="381222"/>
                  </a:cubicBezTo>
                  <a:cubicBezTo>
                    <a:pt x="370036" y="341785"/>
                    <a:pt x="394415" y="327923"/>
                    <a:pt x="414970" y="310475"/>
                  </a:cubicBezTo>
                  <a:cubicBezTo>
                    <a:pt x="393459" y="301154"/>
                    <a:pt x="391308" y="277492"/>
                    <a:pt x="393220" y="261717"/>
                  </a:cubicBezTo>
                  <a:cubicBezTo>
                    <a:pt x="393937" y="256220"/>
                    <a:pt x="402541" y="243313"/>
                    <a:pt x="410668" y="230646"/>
                  </a:cubicBezTo>
                  <a:cubicBezTo>
                    <a:pt x="421901" y="212959"/>
                    <a:pt x="435525" y="194316"/>
                    <a:pt x="445563" y="186428"/>
                  </a:cubicBezTo>
                  <a:cubicBezTo>
                    <a:pt x="442217" y="185472"/>
                    <a:pt x="436959" y="186428"/>
                    <a:pt x="436720" y="181887"/>
                  </a:cubicBezTo>
                  <a:cubicBezTo>
                    <a:pt x="452733" y="167308"/>
                    <a:pt x="470898" y="154401"/>
                    <a:pt x="502209" y="155357"/>
                  </a:cubicBezTo>
                  <a:cubicBezTo>
                    <a:pt x="501492" y="144363"/>
                    <a:pt x="508901" y="141494"/>
                    <a:pt x="515354" y="137670"/>
                  </a:cubicBezTo>
                  <a:cubicBezTo>
                    <a:pt x="528978" y="133846"/>
                    <a:pt x="535670" y="122852"/>
                    <a:pt x="550250" y="119983"/>
                  </a:cubicBezTo>
                  <a:cubicBezTo>
                    <a:pt x="546426" y="103014"/>
                    <a:pt x="557420" y="91780"/>
                    <a:pt x="550250" y="84610"/>
                  </a:cubicBezTo>
                  <a:cubicBezTo>
                    <a:pt x="532085" y="79591"/>
                    <a:pt x="533280" y="93931"/>
                    <a:pt x="519657" y="93453"/>
                  </a:cubicBezTo>
                  <a:cubicBezTo>
                    <a:pt x="507228" y="86761"/>
                    <a:pt x="489541" y="85566"/>
                    <a:pt x="471615" y="84610"/>
                  </a:cubicBezTo>
                  <a:cubicBezTo>
                    <a:pt x="473049" y="64055"/>
                    <a:pt x="451538" y="66684"/>
                    <a:pt x="441022" y="58080"/>
                  </a:cubicBezTo>
                  <a:cubicBezTo>
                    <a:pt x="441261" y="65728"/>
                    <a:pt x="437676" y="69552"/>
                    <a:pt x="432418" y="71464"/>
                  </a:cubicBezTo>
                  <a:cubicBezTo>
                    <a:pt x="402063" y="70508"/>
                    <a:pt x="381508" y="54494"/>
                    <a:pt x="345179" y="49236"/>
                  </a:cubicBezTo>
                  <a:cubicBezTo>
                    <a:pt x="342071" y="42305"/>
                    <a:pt x="337769" y="31549"/>
                    <a:pt x="332033" y="25813"/>
                  </a:cubicBezTo>
                  <a:cubicBezTo>
                    <a:pt x="319365" y="32266"/>
                    <a:pt x="298093" y="22467"/>
                    <a:pt x="283992" y="22706"/>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A21BCB69-5411-10CB-1303-C18CCDAE0E60}"/>
                </a:ext>
              </a:extLst>
            </p:cNvPr>
            <p:cNvSpPr/>
            <p:nvPr/>
          </p:nvSpPr>
          <p:spPr>
            <a:xfrm>
              <a:off x="8201584" y="4559187"/>
              <a:ext cx="567699" cy="561914"/>
            </a:xfrm>
            <a:custGeom>
              <a:avLst/>
              <a:gdLst>
                <a:gd name="connsiteX0" fmla="*/ 506703 w 567699"/>
                <a:gd name="connsiteY0" fmla="*/ 128588 h 561914"/>
                <a:gd name="connsiteX1" fmla="*/ 493557 w 567699"/>
                <a:gd name="connsiteY1" fmla="*/ 106360 h 561914"/>
                <a:gd name="connsiteX2" fmla="*/ 454360 w 567699"/>
                <a:gd name="connsiteY2" fmla="*/ 106360 h 561914"/>
                <a:gd name="connsiteX3" fmla="*/ 445755 w 567699"/>
                <a:gd name="connsiteY3" fmla="*/ 93214 h 561914"/>
                <a:gd name="connsiteX4" fmla="*/ 423766 w 567699"/>
                <a:gd name="connsiteY4" fmla="*/ 75527 h 561914"/>
                <a:gd name="connsiteX5" fmla="*/ 393173 w 567699"/>
                <a:gd name="connsiteY5" fmla="*/ 75527 h 561914"/>
                <a:gd name="connsiteX6" fmla="*/ 393173 w 567699"/>
                <a:gd name="connsiteY6" fmla="*/ 53299 h 561914"/>
                <a:gd name="connsiteX7" fmla="*/ 371423 w 567699"/>
                <a:gd name="connsiteY7" fmla="*/ 53299 h 561914"/>
                <a:gd name="connsiteX8" fmla="*/ 349673 w 567699"/>
                <a:gd name="connsiteY8" fmla="*/ 22228 h 561914"/>
                <a:gd name="connsiteX9" fmla="*/ 314777 w 567699"/>
                <a:gd name="connsiteY9" fmla="*/ 0 h 561914"/>
                <a:gd name="connsiteX10" fmla="*/ 293027 w 567699"/>
                <a:gd name="connsiteY10" fmla="*/ 4302 h 561914"/>
                <a:gd name="connsiteX11" fmla="*/ 279882 w 567699"/>
                <a:gd name="connsiteY11" fmla="*/ 21989 h 561914"/>
                <a:gd name="connsiteX12" fmla="*/ 279882 w 567699"/>
                <a:gd name="connsiteY12" fmla="*/ 57362 h 561914"/>
                <a:gd name="connsiteX13" fmla="*/ 262434 w 567699"/>
                <a:gd name="connsiteY13" fmla="*/ 75049 h 561914"/>
                <a:gd name="connsiteX14" fmla="*/ 218695 w 567699"/>
                <a:gd name="connsiteY14" fmla="*/ 97277 h 561914"/>
                <a:gd name="connsiteX15" fmla="*/ 231841 w 567699"/>
                <a:gd name="connsiteY15" fmla="*/ 110662 h 561914"/>
                <a:gd name="connsiteX16" fmla="*/ 201247 w 567699"/>
                <a:gd name="connsiteY16" fmla="*/ 119505 h 561914"/>
                <a:gd name="connsiteX17" fmla="*/ 157508 w 567699"/>
                <a:gd name="connsiteY17" fmla="*/ 114964 h 561914"/>
                <a:gd name="connsiteX18" fmla="*/ 140060 w 567699"/>
                <a:gd name="connsiteY18" fmla="*/ 92736 h 561914"/>
                <a:gd name="connsiteX19" fmla="*/ 126915 w 567699"/>
                <a:gd name="connsiteY19" fmla="*/ 92736 h 561914"/>
                <a:gd name="connsiteX20" fmla="*/ 148665 w 567699"/>
                <a:gd name="connsiteY20" fmla="*/ 163483 h 561914"/>
                <a:gd name="connsiteX21" fmla="*/ 100624 w 567699"/>
                <a:gd name="connsiteY21" fmla="*/ 158942 h 561914"/>
                <a:gd name="connsiteX22" fmla="*/ 87478 w 567699"/>
                <a:gd name="connsiteY22" fmla="*/ 167786 h 561914"/>
                <a:gd name="connsiteX23" fmla="*/ 61187 w 567699"/>
                <a:gd name="connsiteY23" fmla="*/ 150099 h 561914"/>
                <a:gd name="connsiteX24" fmla="*/ 34896 w 567699"/>
                <a:gd name="connsiteY24" fmla="*/ 158942 h 561914"/>
                <a:gd name="connsiteX25" fmla="*/ 0 w 567699"/>
                <a:gd name="connsiteY25" fmla="*/ 176629 h 561914"/>
                <a:gd name="connsiteX26" fmla="*/ 21750 w 567699"/>
                <a:gd name="connsiteY26" fmla="*/ 185472 h 561914"/>
                <a:gd name="connsiteX27" fmla="*/ 17448 w 567699"/>
                <a:gd name="connsiteY27" fmla="*/ 194316 h 561914"/>
                <a:gd name="connsiteX28" fmla="*/ 13146 w 567699"/>
                <a:gd name="connsiteY28" fmla="*/ 207461 h 561914"/>
                <a:gd name="connsiteX29" fmla="*/ 96082 w 567699"/>
                <a:gd name="connsiteY29" fmla="*/ 229689 h 561914"/>
                <a:gd name="connsiteX30" fmla="*/ 100385 w 567699"/>
                <a:gd name="connsiteY30" fmla="*/ 247376 h 561914"/>
                <a:gd name="connsiteX31" fmla="*/ 130978 w 567699"/>
                <a:gd name="connsiteY31" fmla="*/ 256219 h 561914"/>
                <a:gd name="connsiteX32" fmla="*/ 113530 w 567699"/>
                <a:gd name="connsiteY32" fmla="*/ 256219 h 561914"/>
                <a:gd name="connsiteX33" fmla="*/ 157269 w 567699"/>
                <a:gd name="connsiteY33" fmla="*/ 313821 h 561914"/>
                <a:gd name="connsiteX34" fmla="*/ 161571 w 567699"/>
                <a:gd name="connsiteY34" fmla="*/ 353736 h 561914"/>
                <a:gd name="connsiteX35" fmla="*/ 179019 w 567699"/>
                <a:gd name="connsiteY35" fmla="*/ 397953 h 561914"/>
                <a:gd name="connsiteX36" fmla="*/ 161571 w 567699"/>
                <a:gd name="connsiteY36" fmla="*/ 371423 h 561914"/>
                <a:gd name="connsiteX37" fmla="*/ 161571 w 567699"/>
                <a:gd name="connsiteY37" fmla="*/ 415640 h 561914"/>
                <a:gd name="connsiteX38" fmla="*/ 135280 w 567699"/>
                <a:gd name="connsiteY38" fmla="*/ 499772 h 561914"/>
                <a:gd name="connsiteX39" fmla="*/ 135041 w 567699"/>
                <a:gd name="connsiteY39" fmla="*/ 500011 h 561914"/>
                <a:gd name="connsiteX40" fmla="*/ 152728 w 567699"/>
                <a:gd name="connsiteY40" fmla="*/ 522000 h 561914"/>
                <a:gd name="connsiteX41" fmla="*/ 183321 w 567699"/>
                <a:gd name="connsiteY41" fmla="*/ 531560 h 561914"/>
                <a:gd name="connsiteX42" fmla="*/ 209374 w 567699"/>
                <a:gd name="connsiteY42" fmla="*/ 544228 h 561914"/>
                <a:gd name="connsiteX43" fmla="*/ 231363 w 567699"/>
                <a:gd name="connsiteY43" fmla="*/ 539925 h 561914"/>
                <a:gd name="connsiteX44" fmla="*/ 244508 w 567699"/>
                <a:gd name="connsiteY44" fmla="*/ 531082 h 561914"/>
                <a:gd name="connsiteX45" fmla="*/ 283706 w 567699"/>
                <a:gd name="connsiteY45" fmla="*/ 544228 h 561914"/>
                <a:gd name="connsiteX46" fmla="*/ 301154 w 567699"/>
                <a:gd name="connsiteY46" fmla="*/ 561914 h 561914"/>
                <a:gd name="connsiteX47" fmla="*/ 344893 w 567699"/>
                <a:gd name="connsiteY47" fmla="*/ 557612 h 561914"/>
                <a:gd name="connsiteX48" fmla="*/ 388632 w 567699"/>
                <a:gd name="connsiteY48" fmla="*/ 486865 h 561914"/>
                <a:gd name="connsiteX49" fmla="*/ 480173 w 567699"/>
                <a:gd name="connsiteY49" fmla="*/ 517936 h 561914"/>
                <a:gd name="connsiteX50" fmla="*/ 497621 w 567699"/>
                <a:gd name="connsiteY50" fmla="*/ 513395 h 561914"/>
                <a:gd name="connsiteX51" fmla="*/ 545662 w 567699"/>
                <a:gd name="connsiteY51" fmla="*/ 455794 h 561914"/>
                <a:gd name="connsiteX52" fmla="*/ 510766 w 567699"/>
                <a:gd name="connsiteY52" fmla="*/ 429263 h 561914"/>
                <a:gd name="connsiteX53" fmla="*/ 519371 w 567699"/>
                <a:gd name="connsiteY53" fmla="*/ 411577 h 561914"/>
                <a:gd name="connsiteX54" fmla="*/ 501923 w 567699"/>
                <a:gd name="connsiteY54" fmla="*/ 385047 h 561914"/>
                <a:gd name="connsiteX55" fmla="*/ 523673 w 567699"/>
                <a:gd name="connsiteY55" fmla="*/ 380505 h 561914"/>
                <a:gd name="connsiteX56" fmla="*/ 510527 w 567699"/>
                <a:gd name="connsiteY56" fmla="*/ 345132 h 561914"/>
                <a:gd name="connsiteX57" fmla="*/ 510527 w 567699"/>
                <a:gd name="connsiteY57" fmla="*/ 322904 h 561914"/>
                <a:gd name="connsiteX58" fmla="*/ 501923 w 567699"/>
                <a:gd name="connsiteY58" fmla="*/ 309758 h 561914"/>
                <a:gd name="connsiteX59" fmla="*/ 471329 w 567699"/>
                <a:gd name="connsiteY59" fmla="*/ 318601 h 561914"/>
                <a:gd name="connsiteX60" fmla="*/ 480173 w 567699"/>
                <a:gd name="connsiteY60" fmla="*/ 314299 h 561914"/>
                <a:gd name="connsiteX61" fmla="*/ 493318 w 567699"/>
                <a:gd name="connsiteY61" fmla="*/ 283228 h 561914"/>
                <a:gd name="connsiteX62" fmla="*/ 493318 w 567699"/>
                <a:gd name="connsiteY62" fmla="*/ 269843 h 561914"/>
                <a:gd name="connsiteX63" fmla="*/ 510766 w 567699"/>
                <a:gd name="connsiteY63" fmla="*/ 256459 h 561914"/>
                <a:gd name="connsiteX64" fmla="*/ 523912 w 567699"/>
                <a:gd name="connsiteY64" fmla="*/ 234231 h 561914"/>
                <a:gd name="connsiteX65" fmla="*/ 541360 w 567699"/>
                <a:gd name="connsiteY65" fmla="*/ 234231 h 561914"/>
                <a:gd name="connsiteX66" fmla="*/ 554505 w 567699"/>
                <a:gd name="connsiteY66" fmla="*/ 158942 h 561914"/>
                <a:gd name="connsiteX67" fmla="*/ 567651 w 567699"/>
                <a:gd name="connsiteY67" fmla="*/ 141255 h 561914"/>
                <a:gd name="connsiteX68" fmla="*/ 506464 w 567699"/>
                <a:gd name="connsiteY68" fmla="*/ 128110 h 5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67699" h="561914">
                  <a:moveTo>
                    <a:pt x="506703" y="128588"/>
                  </a:moveTo>
                  <a:cubicBezTo>
                    <a:pt x="504074" y="119266"/>
                    <a:pt x="497621" y="114247"/>
                    <a:pt x="493557" y="106360"/>
                  </a:cubicBezTo>
                  <a:cubicBezTo>
                    <a:pt x="472763" y="114008"/>
                    <a:pt x="472286" y="99189"/>
                    <a:pt x="454360" y="106360"/>
                  </a:cubicBezTo>
                  <a:cubicBezTo>
                    <a:pt x="449818" y="105404"/>
                    <a:pt x="448623" y="95126"/>
                    <a:pt x="445755" y="93214"/>
                  </a:cubicBezTo>
                  <a:cubicBezTo>
                    <a:pt x="434283" y="85327"/>
                    <a:pt x="416357" y="93931"/>
                    <a:pt x="423766" y="75527"/>
                  </a:cubicBezTo>
                  <a:lnTo>
                    <a:pt x="393173" y="75527"/>
                  </a:lnTo>
                  <a:lnTo>
                    <a:pt x="393173" y="53299"/>
                  </a:lnTo>
                  <a:cubicBezTo>
                    <a:pt x="382417" y="52821"/>
                    <a:pt x="379549" y="44934"/>
                    <a:pt x="371423" y="53299"/>
                  </a:cubicBezTo>
                  <a:cubicBezTo>
                    <a:pt x="374769" y="32266"/>
                    <a:pt x="342264" y="47563"/>
                    <a:pt x="349673" y="22228"/>
                  </a:cubicBezTo>
                  <a:cubicBezTo>
                    <a:pt x="326728" y="37047"/>
                    <a:pt x="327684" y="8126"/>
                    <a:pt x="314777" y="0"/>
                  </a:cubicBezTo>
                  <a:cubicBezTo>
                    <a:pt x="315494" y="9560"/>
                    <a:pt x="299242" y="1912"/>
                    <a:pt x="293027" y="4302"/>
                  </a:cubicBezTo>
                  <a:cubicBezTo>
                    <a:pt x="288725" y="10277"/>
                    <a:pt x="285857" y="17687"/>
                    <a:pt x="279882" y="21989"/>
                  </a:cubicBezTo>
                  <a:lnTo>
                    <a:pt x="279882" y="57362"/>
                  </a:lnTo>
                  <a:cubicBezTo>
                    <a:pt x="272233" y="61426"/>
                    <a:pt x="272711" y="73615"/>
                    <a:pt x="262434" y="75049"/>
                  </a:cubicBezTo>
                  <a:cubicBezTo>
                    <a:pt x="246659" y="81264"/>
                    <a:pt x="222280" y="78873"/>
                    <a:pt x="218695" y="97277"/>
                  </a:cubicBezTo>
                  <a:cubicBezTo>
                    <a:pt x="219173" y="105643"/>
                    <a:pt x="233036" y="100384"/>
                    <a:pt x="231841" y="110662"/>
                  </a:cubicBezTo>
                  <a:cubicBezTo>
                    <a:pt x="217500" y="106838"/>
                    <a:pt x="210808" y="118549"/>
                    <a:pt x="201247" y="119505"/>
                  </a:cubicBezTo>
                  <a:cubicBezTo>
                    <a:pt x="188580" y="120700"/>
                    <a:pt x="177107" y="109945"/>
                    <a:pt x="157508" y="114964"/>
                  </a:cubicBezTo>
                  <a:cubicBezTo>
                    <a:pt x="148426" y="110662"/>
                    <a:pt x="153923" y="92258"/>
                    <a:pt x="140060" y="92736"/>
                  </a:cubicBezTo>
                  <a:lnTo>
                    <a:pt x="126915" y="92736"/>
                  </a:lnTo>
                  <a:cubicBezTo>
                    <a:pt x="136236" y="114247"/>
                    <a:pt x="139821" y="141733"/>
                    <a:pt x="148665" y="163483"/>
                  </a:cubicBezTo>
                  <a:cubicBezTo>
                    <a:pt x="125003" y="161810"/>
                    <a:pt x="114725" y="172327"/>
                    <a:pt x="100624" y="158942"/>
                  </a:cubicBezTo>
                  <a:cubicBezTo>
                    <a:pt x="98950" y="164439"/>
                    <a:pt x="94887" y="168025"/>
                    <a:pt x="87478" y="167786"/>
                  </a:cubicBezTo>
                  <a:cubicBezTo>
                    <a:pt x="75766" y="165156"/>
                    <a:pt x="76722" y="149382"/>
                    <a:pt x="61187" y="150099"/>
                  </a:cubicBezTo>
                  <a:cubicBezTo>
                    <a:pt x="48519" y="148904"/>
                    <a:pt x="47802" y="160137"/>
                    <a:pt x="34896" y="158942"/>
                  </a:cubicBezTo>
                  <a:cubicBezTo>
                    <a:pt x="16970" y="158464"/>
                    <a:pt x="478" y="159659"/>
                    <a:pt x="0" y="176629"/>
                  </a:cubicBezTo>
                  <a:cubicBezTo>
                    <a:pt x="10756" y="175912"/>
                    <a:pt x="21272" y="175912"/>
                    <a:pt x="21750" y="185472"/>
                  </a:cubicBezTo>
                  <a:cubicBezTo>
                    <a:pt x="9082" y="183321"/>
                    <a:pt x="18643" y="191448"/>
                    <a:pt x="17448" y="194316"/>
                  </a:cubicBezTo>
                  <a:cubicBezTo>
                    <a:pt x="15775" y="198618"/>
                    <a:pt x="4063" y="201486"/>
                    <a:pt x="13146" y="207461"/>
                  </a:cubicBezTo>
                  <a:cubicBezTo>
                    <a:pt x="35374" y="207461"/>
                    <a:pt x="67162" y="222997"/>
                    <a:pt x="96082" y="229689"/>
                  </a:cubicBezTo>
                  <a:cubicBezTo>
                    <a:pt x="97516" y="235665"/>
                    <a:pt x="102297" y="238055"/>
                    <a:pt x="100385" y="247376"/>
                  </a:cubicBezTo>
                  <a:cubicBezTo>
                    <a:pt x="113530" y="241162"/>
                    <a:pt x="127154" y="242118"/>
                    <a:pt x="130978" y="256219"/>
                  </a:cubicBezTo>
                  <a:cubicBezTo>
                    <a:pt x="122852" y="260522"/>
                    <a:pt x="116398" y="243074"/>
                    <a:pt x="113530" y="256219"/>
                  </a:cubicBezTo>
                  <a:cubicBezTo>
                    <a:pt x="116876" y="286813"/>
                    <a:pt x="134324" y="303066"/>
                    <a:pt x="157269" y="313821"/>
                  </a:cubicBezTo>
                  <a:cubicBezTo>
                    <a:pt x="158942" y="326967"/>
                    <a:pt x="168025" y="345849"/>
                    <a:pt x="161571" y="353736"/>
                  </a:cubicBezTo>
                  <a:cubicBezTo>
                    <a:pt x="173761" y="359233"/>
                    <a:pt x="188341" y="385524"/>
                    <a:pt x="179019" y="397953"/>
                  </a:cubicBezTo>
                  <a:cubicBezTo>
                    <a:pt x="171610" y="390783"/>
                    <a:pt x="177346" y="370228"/>
                    <a:pt x="161571" y="371423"/>
                  </a:cubicBezTo>
                  <a:cubicBezTo>
                    <a:pt x="154879" y="379549"/>
                    <a:pt x="154879" y="407752"/>
                    <a:pt x="161571" y="415640"/>
                  </a:cubicBezTo>
                  <a:cubicBezTo>
                    <a:pt x="145080" y="435717"/>
                    <a:pt x="155357" y="483041"/>
                    <a:pt x="135280" y="499772"/>
                  </a:cubicBezTo>
                  <a:cubicBezTo>
                    <a:pt x="135280" y="499772"/>
                    <a:pt x="135041" y="499772"/>
                    <a:pt x="135041" y="500011"/>
                  </a:cubicBezTo>
                  <a:cubicBezTo>
                    <a:pt x="145558" y="502162"/>
                    <a:pt x="148665" y="515068"/>
                    <a:pt x="152728" y="522000"/>
                  </a:cubicBezTo>
                  <a:cubicBezTo>
                    <a:pt x="165396" y="515785"/>
                    <a:pt x="175195" y="528214"/>
                    <a:pt x="183321" y="531560"/>
                  </a:cubicBezTo>
                  <a:cubicBezTo>
                    <a:pt x="193838" y="535862"/>
                    <a:pt x="203159" y="532277"/>
                    <a:pt x="209374" y="544228"/>
                  </a:cubicBezTo>
                  <a:cubicBezTo>
                    <a:pt x="208656" y="534667"/>
                    <a:pt x="224909" y="542316"/>
                    <a:pt x="231363" y="539925"/>
                  </a:cubicBezTo>
                  <a:cubicBezTo>
                    <a:pt x="238294" y="539448"/>
                    <a:pt x="234709" y="528692"/>
                    <a:pt x="244508" y="531082"/>
                  </a:cubicBezTo>
                  <a:cubicBezTo>
                    <a:pt x="256459" y="536579"/>
                    <a:pt x="266736" y="543989"/>
                    <a:pt x="283706" y="544228"/>
                  </a:cubicBezTo>
                  <a:cubicBezTo>
                    <a:pt x="286335" y="553549"/>
                    <a:pt x="292071" y="559285"/>
                    <a:pt x="301154" y="561914"/>
                  </a:cubicBezTo>
                  <a:cubicBezTo>
                    <a:pt x="309997" y="557612"/>
                    <a:pt x="327206" y="562393"/>
                    <a:pt x="344893" y="557612"/>
                  </a:cubicBezTo>
                  <a:cubicBezTo>
                    <a:pt x="330074" y="517697"/>
                    <a:pt x="362819" y="499055"/>
                    <a:pt x="388632" y="486865"/>
                  </a:cubicBezTo>
                  <a:cubicBezTo>
                    <a:pt x="420420" y="495948"/>
                    <a:pt x="454599" y="502401"/>
                    <a:pt x="480173" y="517936"/>
                  </a:cubicBezTo>
                  <a:cubicBezTo>
                    <a:pt x="486148" y="516502"/>
                    <a:pt x="488538" y="511722"/>
                    <a:pt x="497621" y="513395"/>
                  </a:cubicBezTo>
                  <a:cubicBezTo>
                    <a:pt x="507181" y="487582"/>
                    <a:pt x="540165" y="485909"/>
                    <a:pt x="545662" y="455794"/>
                  </a:cubicBezTo>
                  <a:cubicBezTo>
                    <a:pt x="524629" y="456272"/>
                    <a:pt x="516741" y="443843"/>
                    <a:pt x="510766" y="429263"/>
                  </a:cubicBezTo>
                  <a:cubicBezTo>
                    <a:pt x="513156" y="422810"/>
                    <a:pt x="517220" y="418030"/>
                    <a:pt x="519371" y="411577"/>
                  </a:cubicBezTo>
                  <a:cubicBezTo>
                    <a:pt x="511244" y="405123"/>
                    <a:pt x="500011" y="401777"/>
                    <a:pt x="501923" y="385047"/>
                  </a:cubicBezTo>
                  <a:cubicBezTo>
                    <a:pt x="512200" y="386481"/>
                    <a:pt x="518654" y="384329"/>
                    <a:pt x="523673" y="380505"/>
                  </a:cubicBezTo>
                  <a:cubicBezTo>
                    <a:pt x="526541" y="361623"/>
                    <a:pt x="509571" y="362579"/>
                    <a:pt x="510527" y="345132"/>
                  </a:cubicBezTo>
                  <a:cubicBezTo>
                    <a:pt x="522000" y="333181"/>
                    <a:pt x="515307" y="332703"/>
                    <a:pt x="510527" y="322904"/>
                  </a:cubicBezTo>
                  <a:cubicBezTo>
                    <a:pt x="507659" y="317167"/>
                    <a:pt x="512917" y="306651"/>
                    <a:pt x="501923" y="309758"/>
                  </a:cubicBezTo>
                  <a:cubicBezTo>
                    <a:pt x="495470" y="296373"/>
                    <a:pt x="485192" y="339634"/>
                    <a:pt x="471329" y="318601"/>
                  </a:cubicBezTo>
                  <a:cubicBezTo>
                    <a:pt x="474676" y="310236"/>
                    <a:pt x="489494" y="323860"/>
                    <a:pt x="480173" y="314299"/>
                  </a:cubicBezTo>
                  <a:cubicBezTo>
                    <a:pt x="466071" y="299959"/>
                    <a:pt x="491884" y="286335"/>
                    <a:pt x="493318" y="283228"/>
                  </a:cubicBezTo>
                  <a:cubicBezTo>
                    <a:pt x="494992" y="279882"/>
                    <a:pt x="491406" y="272950"/>
                    <a:pt x="493318" y="269843"/>
                  </a:cubicBezTo>
                  <a:cubicBezTo>
                    <a:pt x="496665" y="264824"/>
                    <a:pt x="506703" y="262434"/>
                    <a:pt x="510766" y="256459"/>
                  </a:cubicBezTo>
                  <a:cubicBezTo>
                    <a:pt x="516981" y="248093"/>
                    <a:pt x="512200" y="236860"/>
                    <a:pt x="523912" y="234231"/>
                  </a:cubicBezTo>
                  <a:cubicBezTo>
                    <a:pt x="535862" y="233753"/>
                    <a:pt x="532755" y="241640"/>
                    <a:pt x="541360" y="234231"/>
                  </a:cubicBezTo>
                  <a:cubicBezTo>
                    <a:pt x="543033" y="217500"/>
                    <a:pt x="551159" y="186667"/>
                    <a:pt x="554505" y="158942"/>
                  </a:cubicBezTo>
                  <a:cubicBezTo>
                    <a:pt x="560959" y="155118"/>
                    <a:pt x="568368" y="152250"/>
                    <a:pt x="567651" y="141255"/>
                  </a:cubicBezTo>
                  <a:cubicBezTo>
                    <a:pt x="544228" y="130261"/>
                    <a:pt x="533233" y="131217"/>
                    <a:pt x="506464" y="128110"/>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697911B8-5C67-53E8-1CF3-0C949EFB42F0}"/>
                </a:ext>
              </a:extLst>
            </p:cNvPr>
            <p:cNvSpPr/>
            <p:nvPr/>
          </p:nvSpPr>
          <p:spPr>
            <a:xfrm>
              <a:off x="8329694" y="5059556"/>
              <a:ext cx="7170" cy="3226"/>
            </a:xfrm>
            <a:custGeom>
              <a:avLst/>
              <a:gdLst>
                <a:gd name="connsiteX0" fmla="*/ 3107 w 7170"/>
                <a:gd name="connsiteY0" fmla="*/ 3227 h 3226"/>
                <a:gd name="connsiteX1" fmla="*/ 7170 w 7170"/>
                <a:gd name="connsiteY1" fmla="*/ 358 h 3226"/>
                <a:gd name="connsiteX2" fmla="*/ 0 w 7170"/>
                <a:gd name="connsiteY2" fmla="*/ 358 h 3226"/>
                <a:gd name="connsiteX3" fmla="*/ 3107 w 7170"/>
                <a:gd name="connsiteY3" fmla="*/ 3227 h 3226"/>
              </a:gdLst>
              <a:ahLst/>
              <a:cxnLst>
                <a:cxn ang="0">
                  <a:pos x="connsiteX0" y="connsiteY0"/>
                </a:cxn>
                <a:cxn ang="0">
                  <a:pos x="connsiteX1" y="connsiteY1"/>
                </a:cxn>
                <a:cxn ang="0">
                  <a:pos x="connsiteX2" y="connsiteY2"/>
                </a:cxn>
                <a:cxn ang="0">
                  <a:pos x="connsiteX3" y="connsiteY3"/>
                </a:cxn>
              </a:cxnLst>
              <a:rect l="l" t="t" r="r" b="b"/>
              <a:pathLst>
                <a:path w="7170" h="3226">
                  <a:moveTo>
                    <a:pt x="3107" y="3227"/>
                  </a:moveTo>
                  <a:cubicBezTo>
                    <a:pt x="4541" y="2509"/>
                    <a:pt x="5975" y="1554"/>
                    <a:pt x="7170" y="358"/>
                  </a:cubicBezTo>
                  <a:cubicBezTo>
                    <a:pt x="5019" y="-119"/>
                    <a:pt x="2868" y="-119"/>
                    <a:pt x="0" y="358"/>
                  </a:cubicBezTo>
                  <a:cubicBezTo>
                    <a:pt x="1195" y="1075"/>
                    <a:pt x="2151" y="2271"/>
                    <a:pt x="3107" y="3227"/>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9051E70A-9DEE-26C7-4090-98326880CB22}"/>
                </a:ext>
              </a:extLst>
            </p:cNvPr>
            <p:cNvSpPr/>
            <p:nvPr/>
          </p:nvSpPr>
          <p:spPr>
            <a:xfrm>
              <a:off x="9393461" y="4036539"/>
              <a:ext cx="52413" cy="25069"/>
            </a:xfrm>
            <a:custGeom>
              <a:avLst/>
              <a:gdLst>
                <a:gd name="connsiteX0" fmla="*/ 70 w 52413"/>
                <a:gd name="connsiteY0" fmla="*/ 22398 h 25069"/>
                <a:gd name="connsiteX1" fmla="*/ 52413 w 52413"/>
                <a:gd name="connsiteY1" fmla="*/ 4711 h 25069"/>
                <a:gd name="connsiteX2" fmla="*/ 70 w 52413"/>
                <a:gd name="connsiteY2" fmla="*/ 22398 h 25069"/>
              </a:gdLst>
              <a:ahLst/>
              <a:cxnLst>
                <a:cxn ang="0">
                  <a:pos x="connsiteX0" y="connsiteY0"/>
                </a:cxn>
                <a:cxn ang="0">
                  <a:pos x="connsiteX1" y="connsiteY1"/>
                </a:cxn>
                <a:cxn ang="0">
                  <a:pos x="connsiteX2" y="connsiteY2"/>
                </a:cxn>
              </a:cxnLst>
              <a:rect l="l" t="t" r="r" b="b"/>
              <a:pathLst>
                <a:path w="52413" h="25069">
                  <a:moveTo>
                    <a:pt x="70" y="22398"/>
                  </a:moveTo>
                  <a:cubicBezTo>
                    <a:pt x="16323" y="31002"/>
                    <a:pt x="42853" y="17140"/>
                    <a:pt x="52413" y="4711"/>
                  </a:cubicBezTo>
                  <a:cubicBezTo>
                    <a:pt x="35922" y="-4132"/>
                    <a:pt x="-1842" y="-1742"/>
                    <a:pt x="70" y="22398"/>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2676170-DC70-3C4F-85FD-00D0D91CE1F3}"/>
                </a:ext>
              </a:extLst>
            </p:cNvPr>
            <p:cNvSpPr/>
            <p:nvPr/>
          </p:nvSpPr>
          <p:spPr>
            <a:xfrm>
              <a:off x="8764337" y="3678181"/>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A946CEAE-10A9-A272-EF7B-CE46CCDB972A}"/>
                </a:ext>
              </a:extLst>
            </p:cNvPr>
            <p:cNvSpPr/>
            <p:nvPr/>
          </p:nvSpPr>
          <p:spPr>
            <a:xfrm>
              <a:off x="8913253" y="3240086"/>
              <a:ext cx="573028" cy="1021242"/>
            </a:xfrm>
            <a:custGeom>
              <a:avLst/>
              <a:gdLst>
                <a:gd name="connsiteX0" fmla="*/ 489122 w 573028"/>
                <a:gd name="connsiteY0" fmla="*/ 48758 h 1021242"/>
                <a:gd name="connsiteX1" fmla="*/ 406185 w 573028"/>
                <a:gd name="connsiteY1" fmla="*/ 0 h 1021242"/>
                <a:gd name="connsiteX2" fmla="*/ 397580 w 573028"/>
                <a:gd name="connsiteY2" fmla="*/ 35374 h 1021242"/>
                <a:gd name="connsiteX3" fmla="*/ 393278 w 573028"/>
                <a:gd name="connsiteY3" fmla="*/ 53060 h 1021242"/>
                <a:gd name="connsiteX4" fmla="*/ 314644 w 573028"/>
                <a:gd name="connsiteY4" fmla="*/ 39915 h 1021242"/>
                <a:gd name="connsiteX5" fmla="*/ 297196 w 573028"/>
                <a:gd name="connsiteY5" fmla="*/ 88673 h 1021242"/>
                <a:gd name="connsiteX6" fmla="*/ 271144 w 573028"/>
                <a:gd name="connsiteY6" fmla="*/ 79830 h 1021242"/>
                <a:gd name="connsiteX7" fmla="*/ 223102 w 573028"/>
                <a:gd name="connsiteY7" fmla="*/ 124047 h 1021242"/>
                <a:gd name="connsiteX8" fmla="*/ 236248 w 573028"/>
                <a:gd name="connsiteY8" fmla="*/ 155118 h 1021242"/>
                <a:gd name="connsiteX9" fmla="*/ 192509 w 573028"/>
                <a:gd name="connsiteY9" fmla="*/ 221563 h 1021242"/>
                <a:gd name="connsiteX10" fmla="*/ 153311 w 573028"/>
                <a:gd name="connsiteY10" fmla="*/ 230406 h 1021242"/>
                <a:gd name="connsiteX11" fmla="*/ 131322 w 573028"/>
                <a:gd name="connsiteY11" fmla="*/ 318840 h 1021242"/>
                <a:gd name="connsiteX12" fmla="*/ 113874 w 573028"/>
                <a:gd name="connsiteY12" fmla="*/ 349912 h 1021242"/>
                <a:gd name="connsiteX13" fmla="*/ 122479 w 573028"/>
                <a:gd name="connsiteY13" fmla="*/ 394129 h 1021242"/>
                <a:gd name="connsiteX14" fmla="*/ 39542 w 573028"/>
                <a:gd name="connsiteY14" fmla="*/ 451730 h 1021242"/>
                <a:gd name="connsiteX15" fmla="*/ 43844 w 573028"/>
                <a:gd name="connsiteY15" fmla="*/ 469417 h 1021242"/>
                <a:gd name="connsiteX16" fmla="*/ 39542 w 573028"/>
                <a:gd name="connsiteY16" fmla="*/ 482802 h 1021242"/>
                <a:gd name="connsiteX17" fmla="*/ 43844 w 573028"/>
                <a:gd name="connsiteY17" fmla="*/ 491645 h 1021242"/>
                <a:gd name="connsiteX18" fmla="*/ 43844 w 573028"/>
                <a:gd name="connsiteY18" fmla="*/ 566934 h 1021242"/>
                <a:gd name="connsiteX19" fmla="*/ 74438 w 573028"/>
                <a:gd name="connsiteY19" fmla="*/ 598005 h 1021242"/>
                <a:gd name="connsiteX20" fmla="*/ 48146 w 573028"/>
                <a:gd name="connsiteY20" fmla="*/ 624535 h 1021242"/>
                <a:gd name="connsiteX21" fmla="*/ 56990 w 573028"/>
                <a:gd name="connsiteY21" fmla="*/ 690980 h 1021242"/>
                <a:gd name="connsiteX22" fmla="*/ 22094 w 573028"/>
                <a:gd name="connsiteY22" fmla="*/ 722052 h 1021242"/>
                <a:gd name="connsiteX23" fmla="*/ 26396 w 573028"/>
                <a:gd name="connsiteY23" fmla="*/ 757425 h 1021242"/>
                <a:gd name="connsiteX24" fmla="*/ 13251 w 573028"/>
                <a:gd name="connsiteY24" fmla="*/ 775112 h 1021242"/>
                <a:gd name="connsiteX25" fmla="*/ 105 w 573028"/>
                <a:gd name="connsiteY25" fmla="*/ 761728 h 1021242"/>
                <a:gd name="connsiteX26" fmla="*/ 48146 w 573028"/>
                <a:gd name="connsiteY26" fmla="*/ 907763 h 1021242"/>
                <a:gd name="connsiteX27" fmla="*/ 78740 w 573028"/>
                <a:gd name="connsiteY27" fmla="*/ 943137 h 1021242"/>
                <a:gd name="connsiteX28" fmla="*/ 61292 w 573028"/>
                <a:gd name="connsiteY28" fmla="*/ 969667 h 1021242"/>
                <a:gd name="connsiteX29" fmla="*/ 78740 w 573028"/>
                <a:gd name="connsiteY29" fmla="*/ 1018425 h 1021242"/>
                <a:gd name="connsiteX30" fmla="*/ 135385 w 573028"/>
                <a:gd name="connsiteY30" fmla="*/ 1013884 h 1021242"/>
                <a:gd name="connsiteX31" fmla="*/ 209718 w 573028"/>
                <a:gd name="connsiteY31" fmla="*/ 965126 h 1021242"/>
                <a:gd name="connsiteX32" fmla="*/ 231468 w 573028"/>
                <a:gd name="connsiteY32" fmla="*/ 920909 h 1021242"/>
                <a:gd name="connsiteX33" fmla="*/ 235770 w 573028"/>
                <a:gd name="connsiteY33" fmla="*/ 845620 h 1021242"/>
                <a:gd name="connsiteX34" fmla="*/ 248916 w 573028"/>
                <a:gd name="connsiteY34" fmla="*/ 796862 h 1021242"/>
                <a:gd name="connsiteX35" fmla="*/ 218322 w 573028"/>
                <a:gd name="connsiteY35" fmla="*/ 788019 h 1021242"/>
                <a:gd name="connsiteX36" fmla="*/ 257520 w 573028"/>
                <a:gd name="connsiteY36" fmla="*/ 788019 h 1021242"/>
                <a:gd name="connsiteX37" fmla="*/ 288113 w 573028"/>
                <a:gd name="connsiteY37" fmla="*/ 766030 h 1021242"/>
                <a:gd name="connsiteX38" fmla="*/ 318707 w 573028"/>
                <a:gd name="connsiteY38" fmla="*/ 743802 h 1021242"/>
                <a:gd name="connsiteX39" fmla="*/ 270666 w 573028"/>
                <a:gd name="connsiteY39" fmla="*/ 748104 h 1021242"/>
                <a:gd name="connsiteX40" fmla="*/ 214020 w 573028"/>
                <a:gd name="connsiteY40" fmla="*/ 730417 h 1021242"/>
                <a:gd name="connsiteX41" fmla="*/ 292655 w 573028"/>
                <a:gd name="connsiteY41" fmla="*/ 717033 h 1021242"/>
                <a:gd name="connsiteX42" fmla="*/ 305800 w 573028"/>
                <a:gd name="connsiteY42" fmla="*/ 734719 h 1021242"/>
                <a:gd name="connsiteX43" fmla="*/ 344998 w 573028"/>
                <a:gd name="connsiteY43" fmla="*/ 699346 h 1021242"/>
                <a:gd name="connsiteX44" fmla="*/ 301259 w 573028"/>
                <a:gd name="connsiteY44" fmla="*/ 655129 h 1021242"/>
                <a:gd name="connsiteX45" fmla="*/ 266363 w 573028"/>
                <a:gd name="connsiteY45" fmla="*/ 641983 h 1021242"/>
                <a:gd name="connsiteX46" fmla="*/ 262061 w 573028"/>
                <a:gd name="connsiteY46" fmla="*/ 571236 h 1021242"/>
                <a:gd name="connsiteX47" fmla="*/ 274968 w 573028"/>
                <a:gd name="connsiteY47" fmla="*/ 549008 h 1021242"/>
                <a:gd name="connsiteX48" fmla="*/ 270666 w 573028"/>
                <a:gd name="connsiteY48" fmla="*/ 509093 h 1021242"/>
                <a:gd name="connsiteX49" fmla="*/ 296718 w 573028"/>
                <a:gd name="connsiteY49" fmla="*/ 504552 h 1021242"/>
                <a:gd name="connsiteX50" fmla="*/ 296718 w 573028"/>
                <a:gd name="connsiteY50" fmla="*/ 478022 h 1021242"/>
                <a:gd name="connsiteX51" fmla="*/ 318707 w 573028"/>
                <a:gd name="connsiteY51" fmla="*/ 473480 h 1021242"/>
                <a:gd name="connsiteX52" fmla="*/ 314405 w 573028"/>
                <a:gd name="connsiteY52" fmla="*/ 464637 h 1021242"/>
                <a:gd name="connsiteX53" fmla="*/ 353841 w 573028"/>
                <a:gd name="connsiteY53" fmla="*/ 446950 h 1021242"/>
                <a:gd name="connsiteX54" fmla="*/ 362685 w 573028"/>
                <a:gd name="connsiteY54" fmla="*/ 433805 h 1021242"/>
                <a:gd name="connsiteX55" fmla="*/ 380133 w 573028"/>
                <a:gd name="connsiteY55" fmla="*/ 424961 h 1021242"/>
                <a:gd name="connsiteX56" fmla="*/ 388976 w 573028"/>
                <a:gd name="connsiteY56" fmla="*/ 420420 h 1021242"/>
                <a:gd name="connsiteX57" fmla="*/ 423872 w 573028"/>
                <a:gd name="connsiteY57" fmla="*/ 402733 h 1021242"/>
                <a:gd name="connsiteX58" fmla="*/ 458767 w 573028"/>
                <a:gd name="connsiteY58" fmla="*/ 358516 h 1021242"/>
                <a:gd name="connsiteX59" fmla="*/ 441319 w 573028"/>
                <a:gd name="connsiteY59" fmla="*/ 327445 h 1021242"/>
                <a:gd name="connsiteX60" fmla="*/ 458767 w 573028"/>
                <a:gd name="connsiteY60" fmla="*/ 283228 h 1021242"/>
                <a:gd name="connsiteX61" fmla="*/ 476215 w 573028"/>
                <a:gd name="connsiteY61" fmla="*/ 283228 h 1021242"/>
                <a:gd name="connsiteX62" fmla="*/ 493663 w 573028"/>
                <a:gd name="connsiteY62" fmla="*/ 265541 h 1021242"/>
                <a:gd name="connsiteX63" fmla="*/ 502506 w 573028"/>
                <a:gd name="connsiteY63" fmla="*/ 247854 h 1021242"/>
                <a:gd name="connsiteX64" fmla="*/ 515652 w 573028"/>
                <a:gd name="connsiteY64" fmla="*/ 247854 h 1021242"/>
                <a:gd name="connsiteX65" fmla="*/ 533100 w 573028"/>
                <a:gd name="connsiteY65" fmla="*/ 256698 h 1021242"/>
                <a:gd name="connsiteX66" fmla="*/ 572297 w 573028"/>
                <a:gd name="connsiteY66" fmla="*/ 252156 h 1021242"/>
                <a:gd name="connsiteX67" fmla="*/ 554850 w 573028"/>
                <a:gd name="connsiteY67" fmla="*/ 216783 h 1021242"/>
                <a:gd name="connsiteX68" fmla="*/ 567756 w 573028"/>
                <a:gd name="connsiteY68" fmla="*/ 172566 h 1021242"/>
                <a:gd name="connsiteX69" fmla="*/ 550308 w 573028"/>
                <a:gd name="connsiteY69" fmla="*/ 146036 h 1021242"/>
                <a:gd name="connsiteX70" fmla="*/ 559152 w 573028"/>
                <a:gd name="connsiteY70" fmla="*/ 128349 h 1021242"/>
                <a:gd name="connsiteX71" fmla="*/ 550308 w 573028"/>
                <a:gd name="connsiteY71" fmla="*/ 84132 h 1021242"/>
                <a:gd name="connsiteX72" fmla="*/ 489361 w 573028"/>
                <a:gd name="connsiteY72" fmla="*/ 48758 h 1021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73028" h="1021242">
                  <a:moveTo>
                    <a:pt x="489122" y="48758"/>
                  </a:moveTo>
                  <a:cubicBezTo>
                    <a:pt x="459962" y="34179"/>
                    <a:pt x="440124" y="10038"/>
                    <a:pt x="406185" y="0"/>
                  </a:cubicBezTo>
                  <a:cubicBezTo>
                    <a:pt x="418852" y="21033"/>
                    <a:pt x="400927" y="26291"/>
                    <a:pt x="397580" y="35374"/>
                  </a:cubicBezTo>
                  <a:cubicBezTo>
                    <a:pt x="395907" y="39676"/>
                    <a:pt x="408575" y="54972"/>
                    <a:pt x="393278" y="53060"/>
                  </a:cubicBezTo>
                  <a:cubicBezTo>
                    <a:pt x="361729" y="54016"/>
                    <a:pt x="344042" y="41110"/>
                    <a:pt x="314644" y="39915"/>
                  </a:cubicBezTo>
                  <a:cubicBezTo>
                    <a:pt x="307234" y="54494"/>
                    <a:pt x="313210" y="82698"/>
                    <a:pt x="297196" y="88673"/>
                  </a:cubicBezTo>
                  <a:cubicBezTo>
                    <a:pt x="288113" y="86044"/>
                    <a:pt x="284767" y="77679"/>
                    <a:pt x="271144" y="79830"/>
                  </a:cubicBezTo>
                  <a:cubicBezTo>
                    <a:pt x="246525" y="85805"/>
                    <a:pt x="248916" y="119266"/>
                    <a:pt x="223102" y="124047"/>
                  </a:cubicBezTo>
                  <a:cubicBezTo>
                    <a:pt x="223102" y="138865"/>
                    <a:pt x="237443" y="139104"/>
                    <a:pt x="236248" y="155118"/>
                  </a:cubicBezTo>
                  <a:cubicBezTo>
                    <a:pt x="219278" y="174717"/>
                    <a:pt x="193465" y="185472"/>
                    <a:pt x="192509" y="221563"/>
                  </a:cubicBezTo>
                  <a:cubicBezTo>
                    <a:pt x="177929" y="222997"/>
                    <a:pt x="173149" y="234470"/>
                    <a:pt x="153311" y="230406"/>
                  </a:cubicBezTo>
                  <a:cubicBezTo>
                    <a:pt x="156179" y="274384"/>
                    <a:pt x="143512" y="299481"/>
                    <a:pt x="131322" y="318840"/>
                  </a:cubicBezTo>
                  <a:cubicBezTo>
                    <a:pt x="124869" y="329357"/>
                    <a:pt x="116982" y="338917"/>
                    <a:pt x="113874" y="349912"/>
                  </a:cubicBezTo>
                  <a:cubicBezTo>
                    <a:pt x="134429" y="345371"/>
                    <a:pt x="138493" y="389349"/>
                    <a:pt x="122479" y="394129"/>
                  </a:cubicBezTo>
                  <a:cubicBezTo>
                    <a:pt x="72287" y="378354"/>
                    <a:pt x="45039" y="411816"/>
                    <a:pt x="39542" y="451730"/>
                  </a:cubicBezTo>
                  <a:cubicBezTo>
                    <a:pt x="38347" y="459857"/>
                    <a:pt x="43366" y="461769"/>
                    <a:pt x="43844" y="469417"/>
                  </a:cubicBezTo>
                  <a:cubicBezTo>
                    <a:pt x="44083" y="474915"/>
                    <a:pt x="39303" y="475632"/>
                    <a:pt x="39542" y="482802"/>
                  </a:cubicBezTo>
                  <a:cubicBezTo>
                    <a:pt x="39542" y="482802"/>
                    <a:pt x="43366" y="487582"/>
                    <a:pt x="43844" y="491645"/>
                  </a:cubicBezTo>
                  <a:cubicBezTo>
                    <a:pt x="47191" y="519371"/>
                    <a:pt x="51493" y="541121"/>
                    <a:pt x="43844" y="566934"/>
                  </a:cubicBezTo>
                  <a:cubicBezTo>
                    <a:pt x="57229" y="574104"/>
                    <a:pt x="73960" y="577689"/>
                    <a:pt x="74438" y="598005"/>
                  </a:cubicBezTo>
                  <a:cubicBezTo>
                    <a:pt x="76111" y="617365"/>
                    <a:pt x="59380" y="618082"/>
                    <a:pt x="48146" y="624535"/>
                  </a:cubicBezTo>
                  <a:cubicBezTo>
                    <a:pt x="61292" y="639115"/>
                    <a:pt x="64638" y="667557"/>
                    <a:pt x="56990" y="690980"/>
                  </a:cubicBezTo>
                  <a:cubicBezTo>
                    <a:pt x="43127" y="699107"/>
                    <a:pt x="29265" y="707233"/>
                    <a:pt x="22094" y="722052"/>
                  </a:cubicBezTo>
                  <a:cubicBezTo>
                    <a:pt x="24723" y="732568"/>
                    <a:pt x="28309" y="742129"/>
                    <a:pt x="26396" y="757425"/>
                  </a:cubicBezTo>
                  <a:cubicBezTo>
                    <a:pt x="17314" y="758620"/>
                    <a:pt x="25440" y="777024"/>
                    <a:pt x="13251" y="775112"/>
                  </a:cubicBezTo>
                  <a:cubicBezTo>
                    <a:pt x="3212" y="776546"/>
                    <a:pt x="8471" y="762206"/>
                    <a:pt x="105" y="761728"/>
                  </a:cubicBezTo>
                  <a:cubicBezTo>
                    <a:pt x="-2285" y="829129"/>
                    <a:pt x="36674" y="854464"/>
                    <a:pt x="48146" y="907763"/>
                  </a:cubicBezTo>
                  <a:cubicBezTo>
                    <a:pt x="62726" y="915173"/>
                    <a:pt x="68462" y="931664"/>
                    <a:pt x="78740" y="943137"/>
                  </a:cubicBezTo>
                  <a:cubicBezTo>
                    <a:pt x="65594" y="944571"/>
                    <a:pt x="73721" y="967516"/>
                    <a:pt x="61292" y="969667"/>
                  </a:cubicBezTo>
                  <a:cubicBezTo>
                    <a:pt x="72287" y="980662"/>
                    <a:pt x="83042" y="991895"/>
                    <a:pt x="78740" y="1018425"/>
                  </a:cubicBezTo>
                  <a:cubicBezTo>
                    <a:pt x="94276" y="1024878"/>
                    <a:pt x="118655" y="1018903"/>
                    <a:pt x="135385" y="1013884"/>
                  </a:cubicBezTo>
                  <a:cubicBezTo>
                    <a:pt x="118655" y="971101"/>
                    <a:pt x="164784" y="959629"/>
                    <a:pt x="209718" y="965126"/>
                  </a:cubicBezTo>
                  <a:cubicBezTo>
                    <a:pt x="213064" y="946483"/>
                    <a:pt x="220234" y="931664"/>
                    <a:pt x="231468" y="920909"/>
                  </a:cubicBezTo>
                  <a:cubicBezTo>
                    <a:pt x="228839" y="883384"/>
                    <a:pt x="241984" y="879321"/>
                    <a:pt x="235770" y="845620"/>
                  </a:cubicBezTo>
                  <a:cubicBezTo>
                    <a:pt x="257759" y="837733"/>
                    <a:pt x="227644" y="804272"/>
                    <a:pt x="248916" y="796862"/>
                  </a:cubicBezTo>
                  <a:cubicBezTo>
                    <a:pt x="236487" y="796145"/>
                    <a:pt x="219039" y="800686"/>
                    <a:pt x="218322" y="788019"/>
                  </a:cubicBezTo>
                  <a:lnTo>
                    <a:pt x="257520" y="788019"/>
                  </a:lnTo>
                  <a:cubicBezTo>
                    <a:pt x="266841" y="779892"/>
                    <a:pt x="279031" y="774395"/>
                    <a:pt x="288113" y="766030"/>
                  </a:cubicBezTo>
                  <a:cubicBezTo>
                    <a:pt x="301976" y="762206"/>
                    <a:pt x="314883" y="757903"/>
                    <a:pt x="318707" y="743802"/>
                  </a:cubicBezTo>
                  <a:cubicBezTo>
                    <a:pt x="312014" y="737348"/>
                    <a:pt x="291459" y="754079"/>
                    <a:pt x="270666" y="748104"/>
                  </a:cubicBezTo>
                  <a:cubicBezTo>
                    <a:pt x="262300" y="731373"/>
                    <a:pt x="230034" y="739022"/>
                    <a:pt x="214020" y="730417"/>
                  </a:cubicBezTo>
                  <a:cubicBezTo>
                    <a:pt x="236248" y="708906"/>
                    <a:pt x="266363" y="732807"/>
                    <a:pt x="292655" y="717033"/>
                  </a:cubicBezTo>
                  <a:cubicBezTo>
                    <a:pt x="299586" y="720379"/>
                    <a:pt x="291699" y="738783"/>
                    <a:pt x="305800" y="734719"/>
                  </a:cubicBezTo>
                  <a:cubicBezTo>
                    <a:pt x="320619" y="724920"/>
                    <a:pt x="338306" y="717511"/>
                    <a:pt x="344998" y="699346"/>
                  </a:cubicBezTo>
                  <a:cubicBezTo>
                    <a:pt x="329940" y="685244"/>
                    <a:pt x="315361" y="670186"/>
                    <a:pt x="301259" y="655129"/>
                  </a:cubicBezTo>
                  <a:cubicBezTo>
                    <a:pt x="283094" y="657280"/>
                    <a:pt x="277358" y="647002"/>
                    <a:pt x="266363" y="641983"/>
                  </a:cubicBezTo>
                  <a:cubicBezTo>
                    <a:pt x="268514" y="614736"/>
                    <a:pt x="258476" y="599678"/>
                    <a:pt x="262061" y="571236"/>
                  </a:cubicBezTo>
                  <a:cubicBezTo>
                    <a:pt x="263734" y="566934"/>
                    <a:pt x="273056" y="556178"/>
                    <a:pt x="274968" y="549008"/>
                  </a:cubicBezTo>
                  <a:cubicBezTo>
                    <a:pt x="281899" y="526541"/>
                    <a:pt x="275446" y="523912"/>
                    <a:pt x="270666" y="509093"/>
                  </a:cubicBezTo>
                  <a:cubicBezTo>
                    <a:pt x="275924" y="504074"/>
                    <a:pt x="286201" y="504074"/>
                    <a:pt x="296718" y="504552"/>
                  </a:cubicBezTo>
                  <a:cubicBezTo>
                    <a:pt x="301976" y="492840"/>
                    <a:pt x="288352" y="478500"/>
                    <a:pt x="296718" y="478022"/>
                  </a:cubicBezTo>
                  <a:cubicBezTo>
                    <a:pt x="307951" y="480412"/>
                    <a:pt x="312014" y="483997"/>
                    <a:pt x="318707" y="473480"/>
                  </a:cubicBezTo>
                  <a:cubicBezTo>
                    <a:pt x="315122" y="472524"/>
                    <a:pt x="313688" y="469656"/>
                    <a:pt x="314405" y="464637"/>
                  </a:cubicBezTo>
                  <a:cubicBezTo>
                    <a:pt x="333048" y="464637"/>
                    <a:pt x="328984" y="441214"/>
                    <a:pt x="353841" y="446950"/>
                  </a:cubicBezTo>
                  <a:cubicBezTo>
                    <a:pt x="355993" y="441931"/>
                    <a:pt x="358144" y="436673"/>
                    <a:pt x="362685" y="433805"/>
                  </a:cubicBezTo>
                  <a:cubicBezTo>
                    <a:pt x="379894" y="422332"/>
                    <a:pt x="372962" y="441214"/>
                    <a:pt x="380133" y="424961"/>
                  </a:cubicBezTo>
                  <a:cubicBezTo>
                    <a:pt x="380372" y="424483"/>
                    <a:pt x="388020" y="421137"/>
                    <a:pt x="388976" y="420420"/>
                  </a:cubicBezTo>
                  <a:cubicBezTo>
                    <a:pt x="400927" y="412533"/>
                    <a:pt x="412638" y="412055"/>
                    <a:pt x="423872" y="402733"/>
                  </a:cubicBezTo>
                  <a:cubicBezTo>
                    <a:pt x="429608" y="381939"/>
                    <a:pt x="445622" y="371662"/>
                    <a:pt x="458767" y="358516"/>
                  </a:cubicBezTo>
                  <a:cubicBezTo>
                    <a:pt x="448490" y="352541"/>
                    <a:pt x="446339" y="338678"/>
                    <a:pt x="441319" y="327445"/>
                  </a:cubicBezTo>
                  <a:cubicBezTo>
                    <a:pt x="455660" y="314299"/>
                    <a:pt x="459006" y="301871"/>
                    <a:pt x="458767" y="283228"/>
                  </a:cubicBezTo>
                  <a:lnTo>
                    <a:pt x="476215" y="283228"/>
                  </a:lnTo>
                  <a:cubicBezTo>
                    <a:pt x="476693" y="271994"/>
                    <a:pt x="482429" y="266019"/>
                    <a:pt x="493663" y="265541"/>
                  </a:cubicBezTo>
                  <a:cubicBezTo>
                    <a:pt x="492468" y="255503"/>
                    <a:pt x="494619" y="248810"/>
                    <a:pt x="502506" y="247854"/>
                  </a:cubicBezTo>
                  <a:cubicBezTo>
                    <a:pt x="503223" y="257415"/>
                    <a:pt x="512784" y="247376"/>
                    <a:pt x="515652" y="247854"/>
                  </a:cubicBezTo>
                  <a:cubicBezTo>
                    <a:pt x="523061" y="249049"/>
                    <a:pt x="523539" y="256459"/>
                    <a:pt x="533100" y="256698"/>
                  </a:cubicBezTo>
                  <a:cubicBezTo>
                    <a:pt x="532861" y="256698"/>
                    <a:pt x="567517" y="247376"/>
                    <a:pt x="572297" y="252156"/>
                  </a:cubicBezTo>
                  <a:cubicBezTo>
                    <a:pt x="577317" y="229450"/>
                    <a:pt x="554850" y="234231"/>
                    <a:pt x="554850" y="216783"/>
                  </a:cubicBezTo>
                  <a:cubicBezTo>
                    <a:pt x="553654" y="196467"/>
                    <a:pt x="565605" y="189297"/>
                    <a:pt x="567756" y="172566"/>
                  </a:cubicBezTo>
                  <a:cubicBezTo>
                    <a:pt x="559152" y="166830"/>
                    <a:pt x="553177" y="157986"/>
                    <a:pt x="550308" y="146036"/>
                  </a:cubicBezTo>
                  <a:cubicBezTo>
                    <a:pt x="550308" y="137192"/>
                    <a:pt x="562259" y="140299"/>
                    <a:pt x="559152" y="128349"/>
                  </a:cubicBezTo>
                  <a:cubicBezTo>
                    <a:pt x="535968" y="134802"/>
                    <a:pt x="546723" y="91063"/>
                    <a:pt x="550308" y="84132"/>
                  </a:cubicBezTo>
                  <a:cubicBezTo>
                    <a:pt x="527602" y="74810"/>
                    <a:pt x="526407" y="43500"/>
                    <a:pt x="489361" y="48758"/>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2762E02-3BB0-D955-5626-F2A8F6986F00}"/>
                </a:ext>
              </a:extLst>
            </p:cNvPr>
            <p:cNvSpPr/>
            <p:nvPr/>
          </p:nvSpPr>
          <p:spPr>
            <a:xfrm>
              <a:off x="9353934" y="4077768"/>
              <a:ext cx="314698" cy="162578"/>
            </a:xfrm>
            <a:custGeom>
              <a:avLst/>
              <a:gdLst>
                <a:gd name="connsiteX0" fmla="*/ 4701 w 314698"/>
                <a:gd name="connsiteY0" fmla="*/ 131746 h 162578"/>
                <a:gd name="connsiteX1" fmla="*/ 170575 w 314698"/>
                <a:gd name="connsiteY1" fmla="*/ 109518 h 162578"/>
                <a:gd name="connsiteX2" fmla="*/ 183720 w 314698"/>
                <a:gd name="connsiteY2" fmla="*/ 127205 h 162578"/>
                <a:gd name="connsiteX3" fmla="*/ 240605 w 314698"/>
                <a:gd name="connsiteY3" fmla="*/ 162578 h 162578"/>
                <a:gd name="connsiteX4" fmla="*/ 288646 w 314698"/>
                <a:gd name="connsiteY4" fmla="*/ 153735 h 162578"/>
                <a:gd name="connsiteX5" fmla="*/ 314698 w 314698"/>
                <a:gd name="connsiteY5" fmla="*/ 118361 h 162578"/>
                <a:gd name="connsiteX6" fmla="*/ 288646 w 314698"/>
                <a:gd name="connsiteY6" fmla="*/ 78447 h 162578"/>
                <a:gd name="connsiteX7" fmla="*/ 297490 w 314698"/>
                <a:gd name="connsiteY7" fmla="*/ 47375 h 162578"/>
                <a:gd name="connsiteX8" fmla="*/ 236303 w 314698"/>
                <a:gd name="connsiteY8" fmla="*/ 33990 h 162578"/>
                <a:gd name="connsiteX9" fmla="*/ 144762 w 314698"/>
                <a:gd name="connsiteY9" fmla="*/ 16304 h 162578"/>
                <a:gd name="connsiteX10" fmla="*/ 153605 w 314698"/>
                <a:gd name="connsiteY10" fmla="*/ 51677 h 162578"/>
                <a:gd name="connsiteX11" fmla="*/ 105564 w 314698"/>
                <a:gd name="connsiteY11" fmla="*/ 73905 h 162578"/>
                <a:gd name="connsiteX12" fmla="*/ 96720 w 314698"/>
                <a:gd name="connsiteY12" fmla="*/ 69603 h 162578"/>
                <a:gd name="connsiteX13" fmla="*/ 66127 w 314698"/>
                <a:gd name="connsiteY13" fmla="*/ 20845 h 162578"/>
                <a:gd name="connsiteX14" fmla="*/ 26929 w 314698"/>
                <a:gd name="connsiteY14" fmla="*/ 34229 h 162578"/>
                <a:gd name="connsiteX15" fmla="*/ 5179 w 314698"/>
                <a:gd name="connsiteY15" fmla="*/ 131746 h 16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4698" h="162578">
                  <a:moveTo>
                    <a:pt x="4701" y="131746"/>
                  </a:moveTo>
                  <a:cubicBezTo>
                    <a:pt x="35056" y="83705"/>
                    <a:pt x="126836" y="134375"/>
                    <a:pt x="170575" y="109518"/>
                  </a:cubicBezTo>
                  <a:cubicBezTo>
                    <a:pt x="171770" y="118600"/>
                    <a:pt x="179418" y="121229"/>
                    <a:pt x="183720" y="127205"/>
                  </a:cubicBezTo>
                  <a:cubicBezTo>
                    <a:pt x="215748" y="125771"/>
                    <a:pt x="222201" y="150150"/>
                    <a:pt x="240605" y="162578"/>
                  </a:cubicBezTo>
                  <a:cubicBezTo>
                    <a:pt x="259965" y="158037"/>
                    <a:pt x="265462" y="143696"/>
                    <a:pt x="288646" y="153735"/>
                  </a:cubicBezTo>
                  <a:cubicBezTo>
                    <a:pt x="290080" y="134614"/>
                    <a:pt x="312547" y="136765"/>
                    <a:pt x="314698" y="118361"/>
                  </a:cubicBezTo>
                  <a:cubicBezTo>
                    <a:pt x="310396" y="100675"/>
                    <a:pt x="303704" y="85139"/>
                    <a:pt x="288646" y="78447"/>
                  </a:cubicBezTo>
                  <a:cubicBezTo>
                    <a:pt x="295099" y="71754"/>
                    <a:pt x="295577" y="59087"/>
                    <a:pt x="297490" y="47375"/>
                  </a:cubicBezTo>
                  <a:cubicBezTo>
                    <a:pt x="280998" y="33751"/>
                    <a:pt x="263072" y="26581"/>
                    <a:pt x="236303" y="33990"/>
                  </a:cubicBezTo>
                  <a:cubicBezTo>
                    <a:pt x="214553" y="4831"/>
                    <a:pt x="174638" y="-15963"/>
                    <a:pt x="144762" y="16304"/>
                  </a:cubicBezTo>
                  <a:cubicBezTo>
                    <a:pt x="151215" y="24430"/>
                    <a:pt x="153127" y="37337"/>
                    <a:pt x="153605" y="51677"/>
                  </a:cubicBezTo>
                  <a:cubicBezTo>
                    <a:pt x="143328" y="64823"/>
                    <a:pt x="130899" y="75817"/>
                    <a:pt x="105564" y="73905"/>
                  </a:cubicBezTo>
                  <a:cubicBezTo>
                    <a:pt x="104608" y="70559"/>
                    <a:pt x="101740" y="68886"/>
                    <a:pt x="96720" y="69603"/>
                  </a:cubicBezTo>
                  <a:cubicBezTo>
                    <a:pt x="98632" y="41161"/>
                    <a:pt x="70668" y="43073"/>
                    <a:pt x="66127" y="20845"/>
                  </a:cubicBezTo>
                  <a:cubicBezTo>
                    <a:pt x="52025" y="24191"/>
                    <a:pt x="39119" y="28971"/>
                    <a:pt x="26929" y="34229"/>
                  </a:cubicBezTo>
                  <a:cubicBezTo>
                    <a:pt x="20237" y="64345"/>
                    <a:pt x="-12508" y="91353"/>
                    <a:pt x="5179" y="13174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8218029D-6B1E-9BF5-A774-363581C34F29}"/>
                </a:ext>
              </a:extLst>
            </p:cNvPr>
            <p:cNvSpPr/>
            <p:nvPr/>
          </p:nvSpPr>
          <p:spPr>
            <a:xfrm>
              <a:off x="9462784" y="3962966"/>
              <a:ext cx="201545" cy="144729"/>
            </a:xfrm>
            <a:custGeom>
              <a:avLst/>
              <a:gdLst>
                <a:gd name="connsiteX0" fmla="*/ 131755 w 201545"/>
                <a:gd name="connsiteY0" fmla="*/ 144729 h 144729"/>
                <a:gd name="connsiteX1" fmla="*/ 170952 w 201545"/>
                <a:gd name="connsiteY1" fmla="*/ 144729 h 144729"/>
                <a:gd name="connsiteX2" fmla="*/ 184098 w 201545"/>
                <a:gd name="connsiteY2" fmla="*/ 122501 h 144729"/>
                <a:gd name="connsiteX3" fmla="*/ 170952 w 201545"/>
                <a:gd name="connsiteY3" fmla="*/ 56056 h 144729"/>
                <a:gd name="connsiteX4" fmla="*/ 201546 w 201545"/>
                <a:gd name="connsiteY4" fmla="*/ 11839 h 144729"/>
                <a:gd name="connsiteX5" fmla="*/ 79172 w 201545"/>
                <a:gd name="connsiteY5" fmla="*/ 7298 h 144729"/>
                <a:gd name="connsiteX6" fmla="*/ 538 w 201545"/>
                <a:gd name="connsiteY6" fmla="*/ 29526 h 144729"/>
                <a:gd name="connsiteX7" fmla="*/ 9381 w 201545"/>
                <a:gd name="connsiteY7" fmla="*/ 60597 h 144729"/>
                <a:gd name="connsiteX8" fmla="*/ 13683 w 201545"/>
                <a:gd name="connsiteY8" fmla="*/ 87128 h 144729"/>
                <a:gd name="connsiteX9" fmla="*/ 48579 w 201545"/>
                <a:gd name="connsiteY9" fmla="*/ 87128 h 144729"/>
                <a:gd name="connsiteX10" fmla="*/ 39974 w 201545"/>
                <a:gd name="connsiteY10" fmla="*/ 118199 h 144729"/>
                <a:gd name="connsiteX11" fmla="*/ 131755 w 201545"/>
                <a:gd name="connsiteY11" fmla="*/ 144729 h 1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1545" h="144729">
                  <a:moveTo>
                    <a:pt x="131755" y="144729"/>
                  </a:moveTo>
                  <a:cubicBezTo>
                    <a:pt x="144183" y="139232"/>
                    <a:pt x="158763" y="139232"/>
                    <a:pt x="170952" y="144729"/>
                  </a:cubicBezTo>
                  <a:cubicBezTo>
                    <a:pt x="172386" y="134452"/>
                    <a:pt x="175493" y="125608"/>
                    <a:pt x="184098" y="122501"/>
                  </a:cubicBezTo>
                  <a:cubicBezTo>
                    <a:pt x="175016" y="105293"/>
                    <a:pt x="175255" y="78045"/>
                    <a:pt x="170952" y="56056"/>
                  </a:cubicBezTo>
                  <a:cubicBezTo>
                    <a:pt x="183381" y="43628"/>
                    <a:pt x="190551" y="25702"/>
                    <a:pt x="201546" y="11839"/>
                  </a:cubicBezTo>
                  <a:cubicBezTo>
                    <a:pt x="150875" y="21639"/>
                    <a:pt x="115263" y="-14930"/>
                    <a:pt x="79172" y="7298"/>
                  </a:cubicBezTo>
                  <a:cubicBezTo>
                    <a:pt x="40930" y="2518"/>
                    <a:pt x="28024" y="23312"/>
                    <a:pt x="538" y="29526"/>
                  </a:cubicBezTo>
                  <a:cubicBezTo>
                    <a:pt x="-896" y="44345"/>
                    <a:pt x="60" y="56773"/>
                    <a:pt x="9381" y="60597"/>
                  </a:cubicBezTo>
                  <a:cubicBezTo>
                    <a:pt x="-8784" y="65856"/>
                    <a:pt x="12727" y="75655"/>
                    <a:pt x="13683" y="87128"/>
                  </a:cubicBezTo>
                  <a:cubicBezTo>
                    <a:pt x="30175" y="99556"/>
                    <a:pt x="34955" y="75416"/>
                    <a:pt x="48579" y="87128"/>
                  </a:cubicBezTo>
                  <a:cubicBezTo>
                    <a:pt x="45472" y="97166"/>
                    <a:pt x="44755" y="109834"/>
                    <a:pt x="39974" y="118199"/>
                  </a:cubicBezTo>
                  <a:cubicBezTo>
                    <a:pt x="76065" y="95732"/>
                    <a:pt x="114307" y="121545"/>
                    <a:pt x="131755" y="144729"/>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AC7B707F-2AD8-B3E7-813A-BB9508ED11F3}"/>
                </a:ext>
              </a:extLst>
            </p:cNvPr>
            <p:cNvSpPr/>
            <p:nvPr/>
          </p:nvSpPr>
          <p:spPr>
            <a:xfrm>
              <a:off x="9415537" y="4001575"/>
              <a:ext cx="21824" cy="22228"/>
            </a:xfrm>
            <a:custGeom>
              <a:avLst/>
              <a:gdLst>
                <a:gd name="connsiteX0" fmla="*/ 21732 w 21824"/>
                <a:gd name="connsiteY0" fmla="*/ 8843 h 22228"/>
                <a:gd name="connsiteX1" fmla="*/ 4285 w 21824"/>
                <a:gd name="connsiteY1" fmla="*/ 0 h 22228"/>
                <a:gd name="connsiteX2" fmla="*/ 8587 w 21824"/>
                <a:gd name="connsiteY2" fmla="*/ 22228 h 22228"/>
                <a:gd name="connsiteX3" fmla="*/ 21732 w 21824"/>
                <a:gd name="connsiteY3" fmla="*/ 8843 h 22228"/>
              </a:gdLst>
              <a:ahLst/>
              <a:cxnLst>
                <a:cxn ang="0">
                  <a:pos x="connsiteX0" y="connsiteY0"/>
                </a:cxn>
                <a:cxn ang="0">
                  <a:pos x="connsiteX1" y="connsiteY1"/>
                </a:cxn>
                <a:cxn ang="0">
                  <a:pos x="connsiteX2" y="connsiteY2"/>
                </a:cxn>
                <a:cxn ang="0">
                  <a:pos x="connsiteX3" y="connsiteY3"/>
                </a:cxn>
              </a:cxnLst>
              <a:rect l="l" t="t" r="r" b="b"/>
              <a:pathLst>
                <a:path w="21824" h="22228">
                  <a:moveTo>
                    <a:pt x="21732" y="8843"/>
                  </a:moveTo>
                  <a:cubicBezTo>
                    <a:pt x="15279" y="6453"/>
                    <a:pt x="10738" y="2390"/>
                    <a:pt x="4285" y="0"/>
                  </a:cubicBezTo>
                  <a:cubicBezTo>
                    <a:pt x="-1691" y="5736"/>
                    <a:pt x="-2408" y="21750"/>
                    <a:pt x="8587" y="22228"/>
                  </a:cubicBezTo>
                  <a:cubicBezTo>
                    <a:pt x="1655" y="6453"/>
                    <a:pt x="23405" y="19599"/>
                    <a:pt x="21732" y="8843"/>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1BF876E4-D356-EBC6-ADD2-F7F79BAE2EEE}"/>
                </a:ext>
              </a:extLst>
            </p:cNvPr>
            <p:cNvSpPr/>
            <p:nvPr/>
          </p:nvSpPr>
          <p:spPr>
            <a:xfrm>
              <a:off x="9401779" y="3908349"/>
              <a:ext cx="5493" cy="5041"/>
            </a:xfrm>
            <a:custGeom>
              <a:avLst/>
              <a:gdLst>
                <a:gd name="connsiteX0" fmla="*/ 4898 w 5493"/>
                <a:gd name="connsiteY0" fmla="*/ 250 h 5041"/>
                <a:gd name="connsiteX1" fmla="*/ 595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5" y="4791"/>
                  </a:cubicBezTo>
                  <a:cubicBezTo>
                    <a:pt x="1790" y="5986"/>
                    <a:pt x="7288" y="2640"/>
                    <a:pt x="4898" y="25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F47F9122-BACF-3736-E2A8-E437BDAC9973}"/>
                </a:ext>
              </a:extLst>
            </p:cNvPr>
            <p:cNvSpPr/>
            <p:nvPr/>
          </p:nvSpPr>
          <p:spPr>
            <a:xfrm>
              <a:off x="9397477" y="4072072"/>
              <a:ext cx="5408" cy="5041"/>
            </a:xfrm>
            <a:custGeom>
              <a:avLst/>
              <a:gdLst>
                <a:gd name="connsiteX0" fmla="*/ 595 w 5408"/>
                <a:gd name="connsiteY0" fmla="*/ 4791 h 5041"/>
                <a:gd name="connsiteX1" fmla="*/ 4898 w 5408"/>
                <a:gd name="connsiteY1" fmla="*/ 250 h 5041"/>
                <a:gd name="connsiteX2" fmla="*/ 595 w 5408"/>
                <a:gd name="connsiteY2" fmla="*/ 4791 h 5041"/>
              </a:gdLst>
              <a:ahLst/>
              <a:cxnLst>
                <a:cxn ang="0">
                  <a:pos x="connsiteX0" y="connsiteY0"/>
                </a:cxn>
                <a:cxn ang="0">
                  <a:pos x="connsiteX1" y="connsiteY1"/>
                </a:cxn>
                <a:cxn ang="0">
                  <a:pos x="connsiteX2" y="connsiteY2"/>
                </a:cxn>
              </a:cxnLst>
              <a:rect l="l" t="t" r="r" b="b"/>
              <a:pathLst>
                <a:path w="5408" h="5041">
                  <a:moveTo>
                    <a:pt x="595" y="4791"/>
                  </a:moveTo>
                  <a:cubicBezTo>
                    <a:pt x="1790" y="5986"/>
                    <a:pt x="7049" y="2640"/>
                    <a:pt x="4898" y="250"/>
                  </a:cubicBezTo>
                  <a:cubicBezTo>
                    <a:pt x="3703" y="-945"/>
                    <a:pt x="-1795" y="2401"/>
                    <a:pt x="595" y="4791"/>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8AFD1AE9-84C7-A409-2DA5-2C030C968D78}"/>
                </a:ext>
              </a:extLst>
            </p:cNvPr>
            <p:cNvSpPr/>
            <p:nvPr/>
          </p:nvSpPr>
          <p:spPr>
            <a:xfrm>
              <a:off x="8900212" y="3563229"/>
              <a:ext cx="8604" cy="4302"/>
            </a:xfrm>
            <a:custGeom>
              <a:avLst/>
              <a:gdLst>
                <a:gd name="connsiteX0" fmla="*/ 0 w 8604"/>
                <a:gd name="connsiteY0" fmla="*/ 4302 h 4302"/>
                <a:gd name="connsiteX1" fmla="*/ 8604 w 8604"/>
                <a:gd name="connsiteY1" fmla="*/ 0 h 4302"/>
                <a:gd name="connsiteX2" fmla="*/ 0 w 8604"/>
                <a:gd name="connsiteY2" fmla="*/ 4302 h 4302"/>
              </a:gdLst>
              <a:ahLst/>
              <a:cxnLst>
                <a:cxn ang="0">
                  <a:pos x="connsiteX0" y="connsiteY0"/>
                </a:cxn>
                <a:cxn ang="0">
                  <a:pos x="connsiteX1" y="connsiteY1"/>
                </a:cxn>
                <a:cxn ang="0">
                  <a:pos x="connsiteX2" y="connsiteY2"/>
                </a:cxn>
              </a:cxnLst>
              <a:rect l="l" t="t" r="r" b="b"/>
              <a:pathLst>
                <a:path w="8604" h="4302">
                  <a:moveTo>
                    <a:pt x="0" y="4302"/>
                  </a:moveTo>
                  <a:cubicBezTo>
                    <a:pt x="3346" y="3346"/>
                    <a:pt x="8604" y="4302"/>
                    <a:pt x="8604" y="0"/>
                  </a:cubicBezTo>
                  <a:cubicBezTo>
                    <a:pt x="5258" y="956"/>
                    <a:pt x="0" y="0"/>
                    <a:pt x="0" y="4302"/>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3598F083-BBE5-B7E6-70DF-6D9301E3B6A2}"/>
                </a:ext>
              </a:extLst>
            </p:cNvPr>
            <p:cNvSpPr/>
            <p:nvPr/>
          </p:nvSpPr>
          <p:spPr>
            <a:xfrm>
              <a:off x="9450416" y="4214055"/>
              <a:ext cx="419224" cy="328270"/>
            </a:xfrm>
            <a:custGeom>
              <a:avLst/>
              <a:gdLst>
                <a:gd name="connsiteX0" fmla="*/ 213915 w 419224"/>
                <a:gd name="connsiteY0" fmla="*/ 0 h 328270"/>
                <a:gd name="connsiteX1" fmla="*/ 192165 w 419224"/>
                <a:gd name="connsiteY1" fmla="*/ 22228 h 328270"/>
                <a:gd name="connsiteX2" fmla="*/ 148426 w 419224"/>
                <a:gd name="connsiteY2" fmla="*/ 39915 h 328270"/>
                <a:gd name="connsiteX3" fmla="*/ 161571 w 419224"/>
                <a:gd name="connsiteY3" fmla="*/ 57602 h 328270"/>
                <a:gd name="connsiteX4" fmla="*/ 117832 w 419224"/>
                <a:gd name="connsiteY4" fmla="*/ 79830 h 328270"/>
                <a:gd name="connsiteX5" fmla="*/ 104687 w 419224"/>
                <a:gd name="connsiteY5" fmla="*/ 119744 h 328270"/>
                <a:gd name="connsiteX6" fmla="*/ 113530 w 419224"/>
                <a:gd name="connsiteY6" fmla="*/ 137431 h 328270"/>
                <a:gd name="connsiteX7" fmla="*/ 91541 w 419224"/>
                <a:gd name="connsiteY7" fmla="*/ 128588 h 328270"/>
                <a:gd name="connsiteX8" fmla="*/ 65489 w 419224"/>
                <a:gd name="connsiteY8" fmla="*/ 150816 h 328270"/>
                <a:gd name="connsiteX9" fmla="*/ 13145 w 419224"/>
                <a:gd name="connsiteY9" fmla="*/ 150816 h 328270"/>
                <a:gd name="connsiteX10" fmla="*/ 30593 w 419224"/>
                <a:gd name="connsiteY10" fmla="*/ 239250 h 328270"/>
                <a:gd name="connsiteX11" fmla="*/ 0 w 419224"/>
                <a:gd name="connsiteY11" fmla="*/ 261478 h 328270"/>
                <a:gd name="connsiteX12" fmla="*/ 17687 w 419224"/>
                <a:gd name="connsiteY12" fmla="*/ 305695 h 328270"/>
                <a:gd name="connsiteX13" fmla="*/ 52582 w 419224"/>
                <a:gd name="connsiteY13" fmla="*/ 288008 h 328270"/>
                <a:gd name="connsiteX14" fmla="*/ 174717 w 419224"/>
                <a:gd name="connsiteY14" fmla="*/ 292310 h 328270"/>
                <a:gd name="connsiteX15" fmla="*/ 187862 w 419224"/>
                <a:gd name="connsiteY15" fmla="*/ 305695 h 328270"/>
                <a:gd name="connsiteX16" fmla="*/ 261956 w 419224"/>
                <a:gd name="connsiteY16" fmla="*/ 305695 h 328270"/>
                <a:gd name="connsiteX17" fmla="*/ 270799 w 419224"/>
                <a:gd name="connsiteY17" fmla="*/ 319079 h 328270"/>
                <a:gd name="connsiteX18" fmla="*/ 309997 w 419224"/>
                <a:gd name="connsiteY18" fmla="*/ 314538 h 328270"/>
                <a:gd name="connsiteX19" fmla="*/ 327445 w 419224"/>
                <a:gd name="connsiteY19" fmla="*/ 327684 h 328270"/>
                <a:gd name="connsiteX20" fmla="*/ 375486 w 419224"/>
                <a:gd name="connsiteY20" fmla="*/ 265780 h 328270"/>
                <a:gd name="connsiteX21" fmla="*/ 358038 w 419224"/>
                <a:gd name="connsiteY21" fmla="*/ 208178 h 328270"/>
                <a:gd name="connsiteX22" fmla="*/ 371184 w 419224"/>
                <a:gd name="connsiteY22" fmla="*/ 195033 h 328270"/>
                <a:gd name="connsiteX23" fmla="*/ 397475 w 419224"/>
                <a:gd name="connsiteY23" fmla="*/ 203876 h 328270"/>
                <a:gd name="connsiteX24" fmla="*/ 419225 w 419224"/>
                <a:gd name="connsiteY24" fmla="*/ 190731 h 328270"/>
                <a:gd name="connsiteX25" fmla="*/ 380027 w 419224"/>
                <a:gd name="connsiteY25" fmla="*/ 159659 h 328270"/>
                <a:gd name="connsiteX26" fmla="*/ 380027 w 419224"/>
                <a:gd name="connsiteY26" fmla="*/ 141973 h 328270"/>
                <a:gd name="connsiteX27" fmla="*/ 349434 w 419224"/>
                <a:gd name="connsiteY27" fmla="*/ 97755 h 328270"/>
                <a:gd name="connsiteX28" fmla="*/ 336288 w 419224"/>
                <a:gd name="connsiteY28" fmla="*/ 84371 h 328270"/>
                <a:gd name="connsiteX29" fmla="*/ 340591 w 419224"/>
                <a:gd name="connsiteY29" fmla="*/ 35613 h 328270"/>
                <a:gd name="connsiteX30" fmla="*/ 305695 w 419224"/>
                <a:gd name="connsiteY30" fmla="*/ 17926 h 328270"/>
                <a:gd name="connsiteX31" fmla="*/ 270799 w 419224"/>
                <a:gd name="connsiteY31" fmla="*/ 26769 h 328270"/>
                <a:gd name="connsiteX32" fmla="*/ 270799 w 419224"/>
                <a:gd name="connsiteY32" fmla="*/ 9082 h 328270"/>
                <a:gd name="connsiteX33" fmla="*/ 213915 w 419224"/>
                <a:gd name="connsiteY33" fmla="*/ 239 h 32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19224" h="328270">
                  <a:moveTo>
                    <a:pt x="213915" y="0"/>
                  </a:moveTo>
                  <a:cubicBezTo>
                    <a:pt x="202920" y="3585"/>
                    <a:pt x="200052" y="15536"/>
                    <a:pt x="192165" y="22228"/>
                  </a:cubicBezTo>
                  <a:cubicBezTo>
                    <a:pt x="167786" y="18404"/>
                    <a:pt x="158225" y="29159"/>
                    <a:pt x="148426" y="39915"/>
                  </a:cubicBezTo>
                  <a:cubicBezTo>
                    <a:pt x="144601" y="54017"/>
                    <a:pt x="162766" y="45890"/>
                    <a:pt x="161571" y="57602"/>
                  </a:cubicBezTo>
                  <a:cubicBezTo>
                    <a:pt x="145558" y="63577"/>
                    <a:pt x="137909" y="77918"/>
                    <a:pt x="117832" y="79830"/>
                  </a:cubicBezTo>
                  <a:cubicBezTo>
                    <a:pt x="114486" y="94170"/>
                    <a:pt x="111857" y="109228"/>
                    <a:pt x="104687" y="119744"/>
                  </a:cubicBezTo>
                  <a:cubicBezTo>
                    <a:pt x="112335" y="120701"/>
                    <a:pt x="114486" y="127393"/>
                    <a:pt x="113530" y="137431"/>
                  </a:cubicBezTo>
                  <a:cubicBezTo>
                    <a:pt x="99428" y="141255"/>
                    <a:pt x="99907" y="130500"/>
                    <a:pt x="91541" y="128588"/>
                  </a:cubicBezTo>
                  <a:cubicBezTo>
                    <a:pt x="87000" y="140060"/>
                    <a:pt x="68596" y="137909"/>
                    <a:pt x="65489" y="150816"/>
                  </a:cubicBezTo>
                  <a:cubicBezTo>
                    <a:pt x="46368" y="157030"/>
                    <a:pt x="38242" y="148904"/>
                    <a:pt x="13145" y="150816"/>
                  </a:cubicBezTo>
                  <a:cubicBezTo>
                    <a:pt x="19360" y="179975"/>
                    <a:pt x="36091" y="198379"/>
                    <a:pt x="30593" y="239250"/>
                  </a:cubicBezTo>
                  <a:cubicBezTo>
                    <a:pt x="15058" y="241162"/>
                    <a:pt x="6692" y="250483"/>
                    <a:pt x="0" y="261478"/>
                  </a:cubicBezTo>
                  <a:cubicBezTo>
                    <a:pt x="21750" y="266975"/>
                    <a:pt x="23423" y="281316"/>
                    <a:pt x="17687" y="305695"/>
                  </a:cubicBezTo>
                  <a:cubicBezTo>
                    <a:pt x="41588" y="312387"/>
                    <a:pt x="39437" y="292549"/>
                    <a:pt x="52582" y="288008"/>
                  </a:cubicBezTo>
                  <a:cubicBezTo>
                    <a:pt x="94648" y="275819"/>
                    <a:pt x="133368" y="290637"/>
                    <a:pt x="174717" y="292310"/>
                  </a:cubicBezTo>
                  <a:cubicBezTo>
                    <a:pt x="179497" y="296374"/>
                    <a:pt x="176151" y="308563"/>
                    <a:pt x="187862" y="305695"/>
                  </a:cubicBezTo>
                  <a:cubicBezTo>
                    <a:pt x="222997" y="299242"/>
                    <a:pt x="243313" y="320513"/>
                    <a:pt x="261956" y="305695"/>
                  </a:cubicBezTo>
                  <a:cubicBezTo>
                    <a:pt x="267453" y="307607"/>
                    <a:pt x="270799" y="311431"/>
                    <a:pt x="270799" y="319079"/>
                  </a:cubicBezTo>
                  <a:cubicBezTo>
                    <a:pt x="281555" y="315255"/>
                    <a:pt x="294222" y="313343"/>
                    <a:pt x="309997" y="314538"/>
                  </a:cubicBezTo>
                  <a:cubicBezTo>
                    <a:pt x="321470" y="313343"/>
                    <a:pt x="313343" y="331747"/>
                    <a:pt x="327445" y="327684"/>
                  </a:cubicBezTo>
                  <a:cubicBezTo>
                    <a:pt x="313104" y="289442"/>
                    <a:pt x="347283" y="274384"/>
                    <a:pt x="375486" y="265780"/>
                  </a:cubicBezTo>
                  <a:cubicBezTo>
                    <a:pt x="368077" y="248093"/>
                    <a:pt x="368077" y="223236"/>
                    <a:pt x="358038" y="208178"/>
                  </a:cubicBezTo>
                  <a:cubicBezTo>
                    <a:pt x="360428" y="201725"/>
                    <a:pt x="364970" y="197423"/>
                    <a:pt x="371184" y="195033"/>
                  </a:cubicBezTo>
                  <a:cubicBezTo>
                    <a:pt x="385046" y="192882"/>
                    <a:pt x="381222" y="208656"/>
                    <a:pt x="397475" y="203876"/>
                  </a:cubicBezTo>
                  <a:cubicBezTo>
                    <a:pt x="409187" y="203876"/>
                    <a:pt x="407035" y="190014"/>
                    <a:pt x="419225" y="190731"/>
                  </a:cubicBezTo>
                  <a:cubicBezTo>
                    <a:pt x="413728" y="172805"/>
                    <a:pt x="405362" y="157508"/>
                    <a:pt x="380027" y="159659"/>
                  </a:cubicBezTo>
                  <a:lnTo>
                    <a:pt x="380027" y="141973"/>
                  </a:lnTo>
                  <a:cubicBezTo>
                    <a:pt x="361623" y="135758"/>
                    <a:pt x="350390" y="121896"/>
                    <a:pt x="349434" y="97755"/>
                  </a:cubicBezTo>
                  <a:cubicBezTo>
                    <a:pt x="339873" y="98473"/>
                    <a:pt x="335571" y="94170"/>
                    <a:pt x="336288" y="84371"/>
                  </a:cubicBezTo>
                  <a:cubicBezTo>
                    <a:pt x="343937" y="66206"/>
                    <a:pt x="333420" y="55690"/>
                    <a:pt x="340591" y="35613"/>
                  </a:cubicBezTo>
                  <a:cubicBezTo>
                    <a:pt x="324099" y="34657"/>
                    <a:pt x="324099" y="16970"/>
                    <a:pt x="305695" y="17926"/>
                  </a:cubicBezTo>
                  <a:cubicBezTo>
                    <a:pt x="291354" y="18165"/>
                    <a:pt x="288964" y="30593"/>
                    <a:pt x="270799" y="26769"/>
                  </a:cubicBezTo>
                  <a:lnTo>
                    <a:pt x="270799" y="9082"/>
                  </a:lnTo>
                  <a:cubicBezTo>
                    <a:pt x="248093" y="8365"/>
                    <a:pt x="235426" y="4063"/>
                    <a:pt x="213915" y="239"/>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5BB4174F-5E74-77F8-D258-2D4D9B738E95}"/>
                </a:ext>
              </a:extLst>
            </p:cNvPr>
            <p:cNvSpPr/>
            <p:nvPr/>
          </p:nvSpPr>
          <p:spPr>
            <a:xfrm>
              <a:off x="10419126" y="5289604"/>
              <a:ext cx="48145" cy="48758"/>
            </a:xfrm>
            <a:custGeom>
              <a:avLst/>
              <a:gdLst>
                <a:gd name="connsiteX0" fmla="*/ 239 w 48145"/>
                <a:gd name="connsiteY0" fmla="*/ 239 h 48758"/>
                <a:gd name="connsiteX1" fmla="*/ 26291 w 48145"/>
                <a:gd name="connsiteY1" fmla="*/ 44456 h 48758"/>
                <a:gd name="connsiteX2" fmla="*/ 48041 w 48145"/>
                <a:gd name="connsiteY2" fmla="*/ 48758 h 48758"/>
                <a:gd name="connsiteX3" fmla="*/ 39198 w 48145"/>
                <a:gd name="connsiteY3" fmla="*/ 13385 h 48758"/>
                <a:gd name="connsiteX4" fmla="*/ 0 w 48145"/>
                <a:gd name="connsiteY4" fmla="*/ 0 h 48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45" h="48758">
                  <a:moveTo>
                    <a:pt x="239" y="239"/>
                  </a:moveTo>
                  <a:cubicBezTo>
                    <a:pt x="2629" y="21511"/>
                    <a:pt x="22706" y="24618"/>
                    <a:pt x="26291" y="44456"/>
                  </a:cubicBezTo>
                  <a:cubicBezTo>
                    <a:pt x="36569" y="43022"/>
                    <a:pt x="43261" y="45173"/>
                    <a:pt x="48041" y="48758"/>
                  </a:cubicBezTo>
                  <a:cubicBezTo>
                    <a:pt x="49714" y="32266"/>
                    <a:pt x="30593" y="23662"/>
                    <a:pt x="39198" y="13385"/>
                  </a:cubicBezTo>
                  <a:cubicBezTo>
                    <a:pt x="16970" y="22706"/>
                    <a:pt x="16014" y="7170"/>
                    <a:pt x="0"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B7C7F7EF-436B-5A42-1AFD-E6C7A788B870}"/>
                </a:ext>
              </a:extLst>
            </p:cNvPr>
            <p:cNvSpPr/>
            <p:nvPr/>
          </p:nvSpPr>
          <p:spPr>
            <a:xfrm>
              <a:off x="10428209" y="5161737"/>
              <a:ext cx="231362" cy="203394"/>
            </a:xfrm>
            <a:custGeom>
              <a:avLst/>
              <a:gdLst>
                <a:gd name="connsiteX0" fmla="*/ 231363 w 231362"/>
                <a:gd name="connsiteY0" fmla="*/ 83650 h 203394"/>
                <a:gd name="connsiteX1" fmla="*/ 200769 w 231362"/>
                <a:gd name="connsiteY1" fmla="*/ 74807 h 203394"/>
                <a:gd name="connsiteX2" fmla="*/ 152728 w 231362"/>
                <a:gd name="connsiteY2" fmla="*/ 4060 h 203394"/>
                <a:gd name="connsiteX3" fmla="*/ 117833 w 231362"/>
                <a:gd name="connsiteY3" fmla="*/ 39433 h 203394"/>
                <a:gd name="connsiteX4" fmla="*/ 96082 w 231362"/>
                <a:gd name="connsiteY4" fmla="*/ 34892 h 203394"/>
                <a:gd name="connsiteX5" fmla="*/ 52343 w 231362"/>
                <a:gd name="connsiteY5" fmla="*/ 8362 h 203394"/>
                <a:gd name="connsiteX6" fmla="*/ 74332 w 231362"/>
                <a:gd name="connsiteY6" fmla="*/ 34892 h 203394"/>
                <a:gd name="connsiteX7" fmla="*/ 30593 w 231362"/>
                <a:gd name="connsiteY7" fmla="*/ 39433 h 203394"/>
                <a:gd name="connsiteX8" fmla="*/ 0 w 231362"/>
                <a:gd name="connsiteY8" fmla="*/ 26049 h 203394"/>
                <a:gd name="connsiteX9" fmla="*/ 17448 w 231362"/>
                <a:gd name="connsiteY9" fmla="*/ 79348 h 203394"/>
                <a:gd name="connsiteX10" fmla="*/ 30593 w 231362"/>
                <a:gd name="connsiteY10" fmla="*/ 114722 h 203394"/>
                <a:gd name="connsiteX11" fmla="*/ 65489 w 231362"/>
                <a:gd name="connsiteY11" fmla="*/ 141252 h 203394"/>
                <a:gd name="connsiteX12" fmla="*/ 69791 w 231362"/>
                <a:gd name="connsiteY12" fmla="*/ 158939 h 203394"/>
                <a:gd name="connsiteX13" fmla="*/ 69791 w 231362"/>
                <a:gd name="connsiteY13" fmla="*/ 172323 h 203394"/>
                <a:gd name="connsiteX14" fmla="*/ 130978 w 231362"/>
                <a:gd name="connsiteY14" fmla="*/ 128106 h 203394"/>
                <a:gd name="connsiteX15" fmla="*/ 148426 w 231362"/>
                <a:gd name="connsiteY15" fmla="*/ 150334 h 203394"/>
                <a:gd name="connsiteX16" fmla="*/ 135280 w 231362"/>
                <a:gd name="connsiteY16" fmla="*/ 176865 h 203394"/>
                <a:gd name="connsiteX17" fmla="*/ 165874 w 231362"/>
                <a:gd name="connsiteY17" fmla="*/ 203395 h 203394"/>
                <a:gd name="connsiteX18" fmla="*/ 170176 w 231362"/>
                <a:gd name="connsiteY18" fmla="*/ 163480 h 203394"/>
                <a:gd name="connsiteX19" fmla="*/ 187624 w 231362"/>
                <a:gd name="connsiteY19" fmla="*/ 154637 h 203394"/>
                <a:gd name="connsiteX20" fmla="*/ 191926 w 231362"/>
                <a:gd name="connsiteY20" fmla="*/ 101576 h 203394"/>
                <a:gd name="connsiteX21" fmla="*/ 231363 w 231362"/>
                <a:gd name="connsiteY21" fmla="*/ 83889 h 20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1362" h="203394">
                  <a:moveTo>
                    <a:pt x="231363" y="83650"/>
                  </a:moveTo>
                  <a:cubicBezTo>
                    <a:pt x="221802" y="80065"/>
                    <a:pt x="216544" y="72178"/>
                    <a:pt x="200769" y="74807"/>
                  </a:cubicBezTo>
                  <a:cubicBezTo>
                    <a:pt x="179019" y="56881"/>
                    <a:pt x="182365" y="13859"/>
                    <a:pt x="152728" y="4060"/>
                  </a:cubicBezTo>
                  <a:cubicBezTo>
                    <a:pt x="146992" y="21986"/>
                    <a:pt x="128588" y="27005"/>
                    <a:pt x="117833" y="39433"/>
                  </a:cubicBezTo>
                  <a:cubicBezTo>
                    <a:pt x="107316" y="41345"/>
                    <a:pt x="108272" y="31307"/>
                    <a:pt x="96082" y="34892"/>
                  </a:cubicBezTo>
                  <a:cubicBezTo>
                    <a:pt x="94409" y="15532"/>
                    <a:pt x="67879" y="-14822"/>
                    <a:pt x="52343" y="8362"/>
                  </a:cubicBezTo>
                  <a:cubicBezTo>
                    <a:pt x="56168" y="20552"/>
                    <a:pt x="74094" y="18878"/>
                    <a:pt x="74332" y="34892"/>
                  </a:cubicBezTo>
                  <a:cubicBezTo>
                    <a:pt x="67879" y="54491"/>
                    <a:pt x="48519" y="34892"/>
                    <a:pt x="30593" y="39433"/>
                  </a:cubicBezTo>
                  <a:cubicBezTo>
                    <a:pt x="24140" y="27483"/>
                    <a:pt x="13624" y="19356"/>
                    <a:pt x="0" y="26049"/>
                  </a:cubicBezTo>
                  <a:cubicBezTo>
                    <a:pt x="5019" y="49472"/>
                    <a:pt x="38242" y="53296"/>
                    <a:pt x="17448" y="79348"/>
                  </a:cubicBezTo>
                  <a:cubicBezTo>
                    <a:pt x="30354" y="83411"/>
                    <a:pt x="51148" y="103010"/>
                    <a:pt x="30593" y="114722"/>
                  </a:cubicBezTo>
                  <a:cubicBezTo>
                    <a:pt x="39915" y="125955"/>
                    <a:pt x="55928" y="130257"/>
                    <a:pt x="65489" y="141252"/>
                  </a:cubicBezTo>
                  <a:cubicBezTo>
                    <a:pt x="57124" y="147944"/>
                    <a:pt x="69074" y="152008"/>
                    <a:pt x="69791" y="158939"/>
                  </a:cubicBezTo>
                  <a:cubicBezTo>
                    <a:pt x="69791" y="158222"/>
                    <a:pt x="59992" y="171845"/>
                    <a:pt x="69791" y="172323"/>
                  </a:cubicBezTo>
                  <a:cubicBezTo>
                    <a:pt x="85327" y="152725"/>
                    <a:pt x="102297" y="134560"/>
                    <a:pt x="130978" y="128106"/>
                  </a:cubicBezTo>
                  <a:cubicBezTo>
                    <a:pt x="140777" y="131453"/>
                    <a:pt x="144124" y="141491"/>
                    <a:pt x="148426" y="150334"/>
                  </a:cubicBezTo>
                  <a:cubicBezTo>
                    <a:pt x="126915" y="151051"/>
                    <a:pt x="157986" y="177343"/>
                    <a:pt x="135280" y="176865"/>
                  </a:cubicBezTo>
                  <a:cubicBezTo>
                    <a:pt x="139343" y="191922"/>
                    <a:pt x="149621" y="200766"/>
                    <a:pt x="165874" y="203395"/>
                  </a:cubicBezTo>
                  <a:cubicBezTo>
                    <a:pt x="162766" y="185469"/>
                    <a:pt x="170176" y="178060"/>
                    <a:pt x="170176" y="163480"/>
                  </a:cubicBezTo>
                  <a:cubicBezTo>
                    <a:pt x="183799" y="168499"/>
                    <a:pt x="180692" y="156549"/>
                    <a:pt x="187624" y="154637"/>
                  </a:cubicBezTo>
                  <a:cubicBezTo>
                    <a:pt x="184278" y="131931"/>
                    <a:pt x="193838" y="122370"/>
                    <a:pt x="191926" y="101576"/>
                  </a:cubicBezTo>
                  <a:cubicBezTo>
                    <a:pt x="199813" y="90343"/>
                    <a:pt x="219173" y="90821"/>
                    <a:pt x="231363" y="83889"/>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49404A96-3FE0-2EAE-1035-E3F12AD452BA}"/>
                </a:ext>
              </a:extLst>
            </p:cNvPr>
            <p:cNvSpPr/>
            <p:nvPr/>
          </p:nvSpPr>
          <p:spPr>
            <a:xfrm>
              <a:off x="9310833" y="5072821"/>
              <a:ext cx="69791" cy="79829"/>
            </a:xfrm>
            <a:custGeom>
              <a:avLst/>
              <a:gdLst>
                <a:gd name="connsiteX0" fmla="*/ 26052 w 69791"/>
                <a:gd name="connsiteY0" fmla="*/ 0 h 79829"/>
                <a:gd name="connsiteX1" fmla="*/ 0 w 69791"/>
                <a:gd name="connsiteY1" fmla="*/ 31071 h 79829"/>
                <a:gd name="connsiteX2" fmla="*/ 26052 w 69791"/>
                <a:gd name="connsiteY2" fmla="*/ 79830 h 79829"/>
                <a:gd name="connsiteX3" fmla="*/ 26052 w 69791"/>
                <a:gd name="connsiteY3" fmla="*/ 66445 h 79829"/>
                <a:gd name="connsiteX4" fmla="*/ 69791 w 69791"/>
                <a:gd name="connsiteY4" fmla="*/ 35374 h 79829"/>
                <a:gd name="connsiteX5" fmla="*/ 26052 w 69791"/>
                <a:gd name="connsiteY5" fmla="*/ 0 h 7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91" h="79829">
                  <a:moveTo>
                    <a:pt x="26052" y="0"/>
                  </a:moveTo>
                  <a:cubicBezTo>
                    <a:pt x="22467" y="15536"/>
                    <a:pt x="13863" y="26052"/>
                    <a:pt x="0" y="31071"/>
                  </a:cubicBezTo>
                  <a:cubicBezTo>
                    <a:pt x="3107" y="53060"/>
                    <a:pt x="22228" y="58797"/>
                    <a:pt x="26052" y="79830"/>
                  </a:cubicBezTo>
                  <a:lnTo>
                    <a:pt x="26052" y="66445"/>
                  </a:lnTo>
                  <a:cubicBezTo>
                    <a:pt x="48041" y="63577"/>
                    <a:pt x="65489" y="56407"/>
                    <a:pt x="69791" y="35374"/>
                  </a:cubicBezTo>
                  <a:cubicBezTo>
                    <a:pt x="48041" y="30832"/>
                    <a:pt x="47802" y="4541"/>
                    <a:pt x="26052"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20B94A03-0770-866D-F748-C7AE82725746}"/>
                </a:ext>
              </a:extLst>
            </p:cNvPr>
            <p:cNvSpPr/>
            <p:nvPr/>
          </p:nvSpPr>
          <p:spPr>
            <a:xfrm>
              <a:off x="9114366" y="4944283"/>
              <a:ext cx="170175" cy="163912"/>
            </a:xfrm>
            <a:custGeom>
              <a:avLst/>
              <a:gdLst>
                <a:gd name="connsiteX0" fmla="*/ 169937 w 170175"/>
                <a:gd name="connsiteY0" fmla="*/ 70937 h 163912"/>
                <a:gd name="connsiteX1" fmla="*/ 157030 w 170175"/>
                <a:gd name="connsiteY1" fmla="*/ 22179 h 163912"/>
                <a:gd name="connsiteX2" fmla="*/ 150577 w 170175"/>
                <a:gd name="connsiteY2" fmla="*/ 24330 h 163912"/>
                <a:gd name="connsiteX3" fmla="*/ 148904 w 170175"/>
                <a:gd name="connsiteY3" fmla="*/ 24330 h 163912"/>
                <a:gd name="connsiteX4" fmla="*/ 145319 w 170175"/>
                <a:gd name="connsiteY4" fmla="*/ 24330 h 163912"/>
                <a:gd name="connsiteX5" fmla="*/ 143646 w 170175"/>
                <a:gd name="connsiteY5" fmla="*/ 23852 h 163912"/>
                <a:gd name="connsiteX6" fmla="*/ 141016 w 170175"/>
                <a:gd name="connsiteY6" fmla="*/ 22657 h 163912"/>
                <a:gd name="connsiteX7" fmla="*/ 139821 w 170175"/>
                <a:gd name="connsiteY7" fmla="*/ 21701 h 163912"/>
                <a:gd name="connsiteX8" fmla="*/ 137670 w 170175"/>
                <a:gd name="connsiteY8" fmla="*/ 19789 h 163912"/>
                <a:gd name="connsiteX9" fmla="*/ 136714 w 170175"/>
                <a:gd name="connsiteY9" fmla="*/ 18594 h 163912"/>
                <a:gd name="connsiteX10" fmla="*/ 135041 w 170175"/>
                <a:gd name="connsiteY10" fmla="*/ 16443 h 163912"/>
                <a:gd name="connsiteX11" fmla="*/ 134324 w 170175"/>
                <a:gd name="connsiteY11" fmla="*/ 15486 h 163912"/>
                <a:gd name="connsiteX12" fmla="*/ 133129 w 170175"/>
                <a:gd name="connsiteY12" fmla="*/ 13096 h 163912"/>
                <a:gd name="connsiteX13" fmla="*/ 132173 w 170175"/>
                <a:gd name="connsiteY13" fmla="*/ 10945 h 163912"/>
                <a:gd name="connsiteX14" fmla="*/ 91541 w 170175"/>
                <a:gd name="connsiteY14" fmla="*/ 8794 h 163912"/>
                <a:gd name="connsiteX15" fmla="*/ 30593 w 170175"/>
                <a:gd name="connsiteY15" fmla="*/ 13335 h 163912"/>
                <a:gd name="connsiteX16" fmla="*/ 4302 w 170175"/>
                <a:gd name="connsiteY16" fmla="*/ 190 h 163912"/>
                <a:gd name="connsiteX17" fmla="*/ 0 w 170175"/>
                <a:gd name="connsiteY17" fmla="*/ 26720 h 163912"/>
                <a:gd name="connsiteX18" fmla="*/ 21750 w 170175"/>
                <a:gd name="connsiteY18" fmla="*/ 62094 h 163912"/>
                <a:gd name="connsiteX19" fmla="*/ 69791 w 170175"/>
                <a:gd name="connsiteY19" fmla="*/ 110852 h 163912"/>
                <a:gd name="connsiteX20" fmla="*/ 122135 w 170175"/>
                <a:gd name="connsiteY20" fmla="*/ 163912 h 163912"/>
                <a:gd name="connsiteX21" fmla="*/ 117832 w 170175"/>
                <a:gd name="connsiteY21" fmla="*/ 137382 h 163912"/>
                <a:gd name="connsiteX22" fmla="*/ 126437 w 170175"/>
                <a:gd name="connsiteY22" fmla="*/ 123997 h 163912"/>
                <a:gd name="connsiteX23" fmla="*/ 144124 w 170175"/>
                <a:gd name="connsiteY23" fmla="*/ 110613 h 163912"/>
                <a:gd name="connsiteX24" fmla="*/ 148426 w 170175"/>
                <a:gd name="connsiteY24" fmla="*/ 101769 h 163912"/>
                <a:gd name="connsiteX25" fmla="*/ 165874 w 170175"/>
                <a:gd name="connsiteY25" fmla="*/ 97467 h 163912"/>
                <a:gd name="connsiteX26" fmla="*/ 152967 w 170175"/>
                <a:gd name="connsiteY26" fmla="*/ 75239 h 163912"/>
                <a:gd name="connsiteX27" fmla="*/ 170176 w 170175"/>
                <a:gd name="connsiteY27" fmla="*/ 70937 h 16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0175" h="163912">
                  <a:moveTo>
                    <a:pt x="169937" y="70937"/>
                  </a:moveTo>
                  <a:cubicBezTo>
                    <a:pt x="143646" y="68547"/>
                    <a:pt x="146753" y="40105"/>
                    <a:pt x="157030" y="22179"/>
                  </a:cubicBezTo>
                  <a:cubicBezTo>
                    <a:pt x="154640" y="23374"/>
                    <a:pt x="152489" y="24091"/>
                    <a:pt x="150577" y="24330"/>
                  </a:cubicBezTo>
                  <a:cubicBezTo>
                    <a:pt x="150099" y="24330"/>
                    <a:pt x="149382" y="24330"/>
                    <a:pt x="148904" y="24330"/>
                  </a:cubicBezTo>
                  <a:cubicBezTo>
                    <a:pt x="147709" y="24330"/>
                    <a:pt x="146514" y="24330"/>
                    <a:pt x="145319" y="24330"/>
                  </a:cubicBezTo>
                  <a:cubicBezTo>
                    <a:pt x="144841" y="24330"/>
                    <a:pt x="144124" y="24091"/>
                    <a:pt x="143646" y="23852"/>
                  </a:cubicBezTo>
                  <a:cubicBezTo>
                    <a:pt x="142690" y="23613"/>
                    <a:pt x="141733" y="23135"/>
                    <a:pt x="141016" y="22657"/>
                  </a:cubicBezTo>
                  <a:cubicBezTo>
                    <a:pt x="140539" y="22418"/>
                    <a:pt x="140060" y="22179"/>
                    <a:pt x="139821" y="21701"/>
                  </a:cubicBezTo>
                  <a:cubicBezTo>
                    <a:pt x="139104" y="21223"/>
                    <a:pt x="138387" y="20506"/>
                    <a:pt x="137670" y="19789"/>
                  </a:cubicBezTo>
                  <a:cubicBezTo>
                    <a:pt x="137192" y="19311"/>
                    <a:pt x="136953" y="19072"/>
                    <a:pt x="136714" y="18594"/>
                  </a:cubicBezTo>
                  <a:cubicBezTo>
                    <a:pt x="136236" y="17877"/>
                    <a:pt x="135758" y="17160"/>
                    <a:pt x="135041" y="16443"/>
                  </a:cubicBezTo>
                  <a:cubicBezTo>
                    <a:pt x="135041" y="15965"/>
                    <a:pt x="134563" y="15726"/>
                    <a:pt x="134324" y="15486"/>
                  </a:cubicBezTo>
                  <a:cubicBezTo>
                    <a:pt x="133846" y="14530"/>
                    <a:pt x="133368" y="13813"/>
                    <a:pt x="133129" y="13096"/>
                  </a:cubicBezTo>
                  <a:cubicBezTo>
                    <a:pt x="132651" y="12140"/>
                    <a:pt x="132412" y="11423"/>
                    <a:pt x="132173" y="10945"/>
                  </a:cubicBezTo>
                  <a:cubicBezTo>
                    <a:pt x="118788" y="7360"/>
                    <a:pt x="98950" y="9511"/>
                    <a:pt x="91541" y="8794"/>
                  </a:cubicBezTo>
                  <a:cubicBezTo>
                    <a:pt x="60709" y="6404"/>
                    <a:pt x="30832" y="-12239"/>
                    <a:pt x="30593" y="13335"/>
                  </a:cubicBezTo>
                  <a:cubicBezTo>
                    <a:pt x="13624" y="17160"/>
                    <a:pt x="15058" y="2580"/>
                    <a:pt x="4302" y="190"/>
                  </a:cubicBezTo>
                  <a:cubicBezTo>
                    <a:pt x="4780" y="10945"/>
                    <a:pt x="5019" y="21462"/>
                    <a:pt x="0" y="26720"/>
                  </a:cubicBezTo>
                  <a:cubicBezTo>
                    <a:pt x="10277" y="35563"/>
                    <a:pt x="24857" y="39866"/>
                    <a:pt x="21750" y="62094"/>
                  </a:cubicBezTo>
                  <a:cubicBezTo>
                    <a:pt x="41827" y="74283"/>
                    <a:pt x="49475" y="98901"/>
                    <a:pt x="69791" y="110852"/>
                  </a:cubicBezTo>
                  <a:cubicBezTo>
                    <a:pt x="81503" y="134514"/>
                    <a:pt x="97994" y="153157"/>
                    <a:pt x="122135" y="163912"/>
                  </a:cubicBezTo>
                  <a:cubicBezTo>
                    <a:pt x="122135" y="153396"/>
                    <a:pt x="114486" y="151006"/>
                    <a:pt x="117832" y="137382"/>
                  </a:cubicBezTo>
                  <a:cubicBezTo>
                    <a:pt x="129544" y="140967"/>
                    <a:pt x="122852" y="129017"/>
                    <a:pt x="126437" y="123997"/>
                  </a:cubicBezTo>
                  <a:cubicBezTo>
                    <a:pt x="130978" y="118022"/>
                    <a:pt x="138865" y="118022"/>
                    <a:pt x="144124" y="110613"/>
                  </a:cubicBezTo>
                  <a:cubicBezTo>
                    <a:pt x="142450" y="113003"/>
                    <a:pt x="139582" y="100574"/>
                    <a:pt x="148426" y="101769"/>
                  </a:cubicBezTo>
                  <a:cubicBezTo>
                    <a:pt x="154879" y="101052"/>
                    <a:pt x="164678" y="103442"/>
                    <a:pt x="165874" y="97467"/>
                  </a:cubicBezTo>
                  <a:cubicBezTo>
                    <a:pt x="158225" y="93404"/>
                    <a:pt x="157986" y="81931"/>
                    <a:pt x="152967" y="75239"/>
                  </a:cubicBezTo>
                  <a:cubicBezTo>
                    <a:pt x="159420" y="74522"/>
                    <a:pt x="168981" y="76912"/>
                    <a:pt x="170176" y="70937"/>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1BF37243-9767-D70B-0E12-5494AEBA2D6B}"/>
                </a:ext>
              </a:extLst>
            </p:cNvPr>
            <p:cNvSpPr/>
            <p:nvPr/>
          </p:nvSpPr>
          <p:spPr>
            <a:xfrm>
              <a:off x="9018284" y="4860068"/>
              <a:ext cx="244030" cy="205138"/>
            </a:xfrm>
            <a:custGeom>
              <a:avLst/>
              <a:gdLst>
                <a:gd name="connsiteX0" fmla="*/ 232557 w 244030"/>
                <a:gd name="connsiteY0" fmla="*/ 97312 h 205138"/>
                <a:gd name="connsiteX1" fmla="*/ 235665 w 244030"/>
                <a:gd name="connsiteY1" fmla="*/ 98268 h 205138"/>
                <a:gd name="connsiteX2" fmla="*/ 236860 w 244030"/>
                <a:gd name="connsiteY2" fmla="*/ 98268 h 205138"/>
                <a:gd name="connsiteX3" fmla="*/ 239489 w 244030"/>
                <a:gd name="connsiteY3" fmla="*/ 97551 h 205138"/>
                <a:gd name="connsiteX4" fmla="*/ 240684 w 244030"/>
                <a:gd name="connsiteY4" fmla="*/ 97073 h 205138"/>
                <a:gd name="connsiteX5" fmla="*/ 244030 w 244030"/>
                <a:gd name="connsiteY5" fmla="*/ 93009 h 205138"/>
                <a:gd name="connsiteX6" fmla="*/ 239728 w 244030"/>
                <a:gd name="connsiteY6" fmla="*/ 75323 h 205138"/>
                <a:gd name="connsiteX7" fmla="*/ 235426 w 244030"/>
                <a:gd name="connsiteY7" fmla="*/ 44251 h 205138"/>
                <a:gd name="connsiteX8" fmla="*/ 183082 w 244030"/>
                <a:gd name="connsiteY8" fmla="*/ 48792 h 205138"/>
                <a:gd name="connsiteX9" fmla="*/ 130739 w 244030"/>
                <a:gd name="connsiteY9" fmla="*/ 34 h 205138"/>
                <a:gd name="connsiteX10" fmla="*/ 113291 w 244030"/>
                <a:gd name="connsiteY10" fmla="*/ 13419 h 205138"/>
                <a:gd name="connsiteX11" fmla="*/ 91541 w 244030"/>
                <a:gd name="connsiteY11" fmla="*/ 26564 h 205138"/>
                <a:gd name="connsiteX12" fmla="*/ 95843 w 244030"/>
                <a:gd name="connsiteY12" fmla="*/ 44251 h 205138"/>
                <a:gd name="connsiteX13" fmla="*/ 74093 w 244030"/>
                <a:gd name="connsiteY13" fmla="*/ 70781 h 205138"/>
                <a:gd name="connsiteX14" fmla="*/ 39198 w 244030"/>
                <a:gd name="connsiteY14" fmla="*/ 61938 h 205138"/>
                <a:gd name="connsiteX15" fmla="*/ 0 w 244030"/>
                <a:gd name="connsiteY15" fmla="*/ 66479 h 205138"/>
                <a:gd name="connsiteX16" fmla="*/ 17448 w 244030"/>
                <a:gd name="connsiteY16" fmla="*/ 101853 h 205138"/>
                <a:gd name="connsiteX17" fmla="*/ 34896 w 244030"/>
                <a:gd name="connsiteY17" fmla="*/ 70781 h 205138"/>
                <a:gd name="connsiteX18" fmla="*/ 61187 w 244030"/>
                <a:gd name="connsiteY18" fmla="*/ 119540 h 205138"/>
                <a:gd name="connsiteX19" fmla="*/ 87239 w 244030"/>
                <a:gd name="connsiteY19" fmla="*/ 146070 h 205138"/>
                <a:gd name="connsiteX20" fmla="*/ 74093 w 244030"/>
                <a:gd name="connsiteY20" fmla="*/ 150611 h 205138"/>
                <a:gd name="connsiteX21" fmla="*/ 108989 w 244030"/>
                <a:gd name="connsiteY21" fmla="*/ 190526 h 205138"/>
                <a:gd name="connsiteX22" fmla="*/ 130739 w 244030"/>
                <a:gd name="connsiteY22" fmla="*/ 185985 h 205138"/>
                <a:gd name="connsiteX23" fmla="*/ 161332 w 244030"/>
                <a:gd name="connsiteY23" fmla="*/ 199369 h 205138"/>
                <a:gd name="connsiteX24" fmla="*/ 113291 w 244030"/>
                <a:gd name="connsiteY24" fmla="*/ 146309 h 205138"/>
                <a:gd name="connsiteX25" fmla="*/ 108989 w 244030"/>
                <a:gd name="connsiteY25" fmla="*/ 128622 h 205138"/>
                <a:gd name="connsiteX26" fmla="*/ 91541 w 244030"/>
                <a:gd name="connsiteY26" fmla="*/ 106394 h 205138"/>
                <a:gd name="connsiteX27" fmla="*/ 100145 w 244030"/>
                <a:gd name="connsiteY27" fmla="*/ 79864 h 205138"/>
                <a:gd name="connsiteX28" fmla="*/ 121896 w 244030"/>
                <a:gd name="connsiteY28" fmla="*/ 93248 h 205138"/>
                <a:gd name="connsiteX29" fmla="*/ 135041 w 244030"/>
                <a:gd name="connsiteY29" fmla="*/ 79864 h 205138"/>
                <a:gd name="connsiteX30" fmla="*/ 191687 w 244030"/>
                <a:gd name="connsiteY30" fmla="*/ 88707 h 205138"/>
                <a:gd name="connsiteX31" fmla="*/ 209135 w 244030"/>
                <a:gd name="connsiteY31" fmla="*/ 84166 h 205138"/>
                <a:gd name="connsiteX32" fmla="*/ 216544 w 244030"/>
                <a:gd name="connsiteY32" fmla="*/ 87273 h 205138"/>
                <a:gd name="connsiteX33" fmla="*/ 218456 w 244030"/>
                <a:gd name="connsiteY33" fmla="*/ 88468 h 205138"/>
                <a:gd name="connsiteX34" fmla="*/ 223236 w 244030"/>
                <a:gd name="connsiteY34" fmla="*/ 91575 h 205138"/>
                <a:gd name="connsiteX35" fmla="*/ 228494 w 244030"/>
                <a:gd name="connsiteY35" fmla="*/ 94922 h 205138"/>
                <a:gd name="connsiteX36" fmla="*/ 231601 w 244030"/>
                <a:gd name="connsiteY36" fmla="*/ 96595 h 205138"/>
                <a:gd name="connsiteX37" fmla="*/ 232557 w 244030"/>
                <a:gd name="connsiteY37" fmla="*/ 97073 h 20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44030" h="205138">
                  <a:moveTo>
                    <a:pt x="232557" y="97312"/>
                  </a:moveTo>
                  <a:cubicBezTo>
                    <a:pt x="232557" y="97312"/>
                    <a:pt x="234709" y="98029"/>
                    <a:pt x="235665" y="98268"/>
                  </a:cubicBezTo>
                  <a:cubicBezTo>
                    <a:pt x="236143" y="98268"/>
                    <a:pt x="236621" y="98268"/>
                    <a:pt x="236860" y="98268"/>
                  </a:cubicBezTo>
                  <a:cubicBezTo>
                    <a:pt x="237816" y="98268"/>
                    <a:pt x="238533" y="98029"/>
                    <a:pt x="239489" y="97551"/>
                  </a:cubicBezTo>
                  <a:cubicBezTo>
                    <a:pt x="239967" y="97551"/>
                    <a:pt x="240445" y="97551"/>
                    <a:pt x="240684" y="97073"/>
                  </a:cubicBezTo>
                  <a:cubicBezTo>
                    <a:pt x="241879" y="96356"/>
                    <a:pt x="243074" y="94922"/>
                    <a:pt x="244030" y="93009"/>
                  </a:cubicBezTo>
                  <a:cubicBezTo>
                    <a:pt x="243552" y="87990"/>
                    <a:pt x="241162" y="83688"/>
                    <a:pt x="239728" y="75323"/>
                  </a:cubicBezTo>
                  <a:cubicBezTo>
                    <a:pt x="238294" y="66718"/>
                    <a:pt x="235187" y="55724"/>
                    <a:pt x="235426" y="44251"/>
                  </a:cubicBezTo>
                  <a:cubicBezTo>
                    <a:pt x="226343" y="39471"/>
                    <a:pt x="206983" y="54768"/>
                    <a:pt x="183082" y="48792"/>
                  </a:cubicBezTo>
                  <a:cubicBezTo>
                    <a:pt x="165395" y="32779"/>
                    <a:pt x="148665" y="15570"/>
                    <a:pt x="130739" y="34"/>
                  </a:cubicBezTo>
                  <a:cubicBezTo>
                    <a:pt x="119745" y="-683"/>
                    <a:pt x="120222" y="10073"/>
                    <a:pt x="113291" y="13419"/>
                  </a:cubicBezTo>
                  <a:cubicBezTo>
                    <a:pt x="107794" y="19633"/>
                    <a:pt x="92019" y="15331"/>
                    <a:pt x="91541" y="26564"/>
                  </a:cubicBezTo>
                  <a:cubicBezTo>
                    <a:pt x="97994" y="27281"/>
                    <a:pt x="95604" y="37320"/>
                    <a:pt x="95843" y="44251"/>
                  </a:cubicBezTo>
                  <a:cubicBezTo>
                    <a:pt x="73854" y="47358"/>
                    <a:pt x="85327" y="57158"/>
                    <a:pt x="74093" y="70781"/>
                  </a:cubicBezTo>
                  <a:cubicBezTo>
                    <a:pt x="55690" y="66718"/>
                    <a:pt x="55690" y="69586"/>
                    <a:pt x="39198" y="61938"/>
                  </a:cubicBezTo>
                  <a:cubicBezTo>
                    <a:pt x="29637" y="67196"/>
                    <a:pt x="8843" y="74367"/>
                    <a:pt x="0" y="66479"/>
                  </a:cubicBezTo>
                  <a:cubicBezTo>
                    <a:pt x="1195" y="82971"/>
                    <a:pt x="5019" y="96834"/>
                    <a:pt x="17448" y="101853"/>
                  </a:cubicBezTo>
                  <a:cubicBezTo>
                    <a:pt x="25574" y="93965"/>
                    <a:pt x="22706" y="74606"/>
                    <a:pt x="34896" y="70781"/>
                  </a:cubicBezTo>
                  <a:cubicBezTo>
                    <a:pt x="53299" y="77235"/>
                    <a:pt x="64533" y="90858"/>
                    <a:pt x="61187" y="119540"/>
                  </a:cubicBezTo>
                  <a:cubicBezTo>
                    <a:pt x="69791" y="128383"/>
                    <a:pt x="83415" y="132446"/>
                    <a:pt x="87239" y="146070"/>
                  </a:cubicBezTo>
                  <a:cubicBezTo>
                    <a:pt x="81981" y="146787"/>
                    <a:pt x="74810" y="145353"/>
                    <a:pt x="74093" y="150611"/>
                  </a:cubicBezTo>
                  <a:cubicBezTo>
                    <a:pt x="83176" y="166386"/>
                    <a:pt x="103492" y="170927"/>
                    <a:pt x="108989" y="190526"/>
                  </a:cubicBezTo>
                  <a:cubicBezTo>
                    <a:pt x="119505" y="192199"/>
                    <a:pt x="118549" y="182399"/>
                    <a:pt x="130739" y="185985"/>
                  </a:cubicBezTo>
                  <a:cubicBezTo>
                    <a:pt x="140060" y="187897"/>
                    <a:pt x="160376" y="217295"/>
                    <a:pt x="161332" y="199369"/>
                  </a:cubicBezTo>
                  <a:cubicBezTo>
                    <a:pt x="144124" y="183834"/>
                    <a:pt x="126676" y="167342"/>
                    <a:pt x="113291" y="146309"/>
                  </a:cubicBezTo>
                  <a:cubicBezTo>
                    <a:pt x="109467" y="140095"/>
                    <a:pt x="113291" y="133402"/>
                    <a:pt x="108989" y="128622"/>
                  </a:cubicBezTo>
                  <a:cubicBezTo>
                    <a:pt x="102297" y="121452"/>
                    <a:pt x="95843" y="113325"/>
                    <a:pt x="91541" y="106394"/>
                  </a:cubicBezTo>
                  <a:cubicBezTo>
                    <a:pt x="100145" y="103287"/>
                    <a:pt x="90346" y="81776"/>
                    <a:pt x="100145" y="79864"/>
                  </a:cubicBezTo>
                  <a:cubicBezTo>
                    <a:pt x="113769" y="77713"/>
                    <a:pt x="111857" y="91814"/>
                    <a:pt x="121896" y="93248"/>
                  </a:cubicBezTo>
                  <a:cubicBezTo>
                    <a:pt x="126437" y="89185"/>
                    <a:pt x="123330" y="76996"/>
                    <a:pt x="135041" y="79864"/>
                  </a:cubicBezTo>
                  <a:cubicBezTo>
                    <a:pt x="155835" y="77235"/>
                    <a:pt x="175195" y="89185"/>
                    <a:pt x="191687" y="88707"/>
                  </a:cubicBezTo>
                  <a:cubicBezTo>
                    <a:pt x="193838" y="88707"/>
                    <a:pt x="200769" y="82493"/>
                    <a:pt x="209135" y="84166"/>
                  </a:cubicBezTo>
                  <a:cubicBezTo>
                    <a:pt x="211525" y="84644"/>
                    <a:pt x="214154" y="85839"/>
                    <a:pt x="216544" y="87273"/>
                  </a:cubicBezTo>
                  <a:cubicBezTo>
                    <a:pt x="217261" y="87751"/>
                    <a:pt x="217739" y="87990"/>
                    <a:pt x="218456" y="88468"/>
                  </a:cubicBezTo>
                  <a:cubicBezTo>
                    <a:pt x="220129" y="89424"/>
                    <a:pt x="221563" y="90619"/>
                    <a:pt x="223236" y="91575"/>
                  </a:cubicBezTo>
                  <a:cubicBezTo>
                    <a:pt x="223714" y="92053"/>
                    <a:pt x="227060" y="94205"/>
                    <a:pt x="228494" y="94922"/>
                  </a:cubicBezTo>
                  <a:cubicBezTo>
                    <a:pt x="229450" y="95639"/>
                    <a:pt x="230646" y="96117"/>
                    <a:pt x="231601" y="96595"/>
                  </a:cubicBezTo>
                  <a:cubicBezTo>
                    <a:pt x="231840" y="96595"/>
                    <a:pt x="232319" y="96834"/>
                    <a:pt x="232557" y="97073"/>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C83D090A-C11D-79E3-94F7-1BBABDBEA0C3}"/>
                </a:ext>
              </a:extLst>
            </p:cNvPr>
            <p:cNvSpPr/>
            <p:nvPr/>
          </p:nvSpPr>
          <p:spPr>
            <a:xfrm>
              <a:off x="9246061" y="4954750"/>
              <a:ext cx="1434" cy="717"/>
            </a:xfrm>
            <a:custGeom>
              <a:avLst/>
              <a:gdLst>
                <a:gd name="connsiteX0" fmla="*/ 956 w 1434"/>
                <a:gd name="connsiteY0" fmla="*/ 478 h 717"/>
                <a:gd name="connsiteX1" fmla="*/ 0 w 1434"/>
                <a:gd name="connsiteY1" fmla="*/ 0 h 717"/>
                <a:gd name="connsiteX2" fmla="*/ 239 w 1434"/>
                <a:gd name="connsiteY2" fmla="*/ 717 h 717"/>
                <a:gd name="connsiteX3" fmla="*/ 1434 w 1434"/>
                <a:gd name="connsiteY3" fmla="*/ 717 h 717"/>
                <a:gd name="connsiteX4" fmla="*/ 956 w 1434"/>
                <a:gd name="connsiteY4" fmla="*/ 239 h 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 h="717">
                  <a:moveTo>
                    <a:pt x="956" y="478"/>
                  </a:moveTo>
                  <a:cubicBezTo>
                    <a:pt x="956" y="478"/>
                    <a:pt x="478" y="239"/>
                    <a:pt x="0" y="0"/>
                  </a:cubicBezTo>
                  <a:cubicBezTo>
                    <a:pt x="0" y="0"/>
                    <a:pt x="0" y="478"/>
                    <a:pt x="239" y="717"/>
                  </a:cubicBezTo>
                  <a:cubicBezTo>
                    <a:pt x="478" y="717"/>
                    <a:pt x="956" y="717"/>
                    <a:pt x="1434" y="717"/>
                  </a:cubicBezTo>
                  <a:cubicBezTo>
                    <a:pt x="1434" y="717"/>
                    <a:pt x="956" y="717"/>
                    <a:pt x="956" y="239"/>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CF01CA86-73A5-4AF6-05D9-F31507E775D4}"/>
                </a:ext>
              </a:extLst>
            </p:cNvPr>
            <p:cNvSpPr/>
            <p:nvPr/>
          </p:nvSpPr>
          <p:spPr>
            <a:xfrm>
              <a:off x="9275699" y="5112736"/>
              <a:ext cx="74332" cy="176868"/>
            </a:xfrm>
            <a:custGeom>
              <a:avLst/>
              <a:gdLst>
                <a:gd name="connsiteX0" fmla="*/ 0 w 74332"/>
                <a:gd name="connsiteY0" fmla="*/ 17687 h 176868"/>
                <a:gd name="connsiteX1" fmla="*/ 12907 w 74332"/>
                <a:gd name="connsiteY1" fmla="*/ 53060 h 176868"/>
                <a:gd name="connsiteX2" fmla="*/ 4302 w 74332"/>
                <a:gd name="connsiteY2" fmla="*/ 132651 h 176868"/>
                <a:gd name="connsiteX3" fmla="*/ 4302 w 74332"/>
                <a:gd name="connsiteY3" fmla="*/ 141494 h 176868"/>
                <a:gd name="connsiteX4" fmla="*/ 39437 w 74332"/>
                <a:gd name="connsiteY4" fmla="*/ 176868 h 176868"/>
                <a:gd name="connsiteX5" fmla="*/ 39437 w 74332"/>
                <a:gd name="connsiteY5" fmla="*/ 159181 h 176868"/>
                <a:gd name="connsiteX6" fmla="*/ 56885 w 74332"/>
                <a:gd name="connsiteY6" fmla="*/ 150338 h 176868"/>
                <a:gd name="connsiteX7" fmla="*/ 61187 w 74332"/>
                <a:gd name="connsiteY7" fmla="*/ 132651 h 176868"/>
                <a:gd name="connsiteX8" fmla="*/ 74332 w 74332"/>
                <a:gd name="connsiteY8" fmla="*/ 119505 h 176868"/>
                <a:gd name="connsiteX9" fmla="*/ 70030 w 74332"/>
                <a:gd name="connsiteY9" fmla="*/ 106121 h 176868"/>
                <a:gd name="connsiteX10" fmla="*/ 48280 w 74332"/>
                <a:gd name="connsiteY10" fmla="*/ 79591 h 176868"/>
                <a:gd name="connsiteX11" fmla="*/ 52583 w 74332"/>
                <a:gd name="connsiteY11" fmla="*/ 30832 h 176868"/>
                <a:gd name="connsiteX12" fmla="*/ 39676 w 74332"/>
                <a:gd name="connsiteY12" fmla="*/ 13146 h 176868"/>
                <a:gd name="connsiteX13" fmla="*/ 13385 w 74332"/>
                <a:gd name="connsiteY13" fmla="*/ 0 h 176868"/>
                <a:gd name="connsiteX14" fmla="*/ 478 w 74332"/>
                <a:gd name="connsiteY14" fmla="*/ 17687 h 17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332" h="176868">
                  <a:moveTo>
                    <a:pt x="0" y="17687"/>
                  </a:moveTo>
                  <a:cubicBezTo>
                    <a:pt x="956" y="32745"/>
                    <a:pt x="8126" y="41827"/>
                    <a:pt x="12907" y="53060"/>
                  </a:cubicBezTo>
                  <a:cubicBezTo>
                    <a:pt x="2868" y="74093"/>
                    <a:pt x="11234" y="101341"/>
                    <a:pt x="4302" y="132651"/>
                  </a:cubicBezTo>
                  <a:cubicBezTo>
                    <a:pt x="9560" y="133607"/>
                    <a:pt x="6931" y="137670"/>
                    <a:pt x="4302" y="141494"/>
                  </a:cubicBezTo>
                  <a:cubicBezTo>
                    <a:pt x="22467" y="146753"/>
                    <a:pt x="26291" y="166352"/>
                    <a:pt x="39437" y="176868"/>
                  </a:cubicBezTo>
                  <a:cubicBezTo>
                    <a:pt x="45651" y="174956"/>
                    <a:pt x="37047" y="163484"/>
                    <a:pt x="39437" y="159181"/>
                  </a:cubicBezTo>
                  <a:cubicBezTo>
                    <a:pt x="42544" y="153206"/>
                    <a:pt x="51865" y="155835"/>
                    <a:pt x="56885" y="150338"/>
                  </a:cubicBezTo>
                  <a:cubicBezTo>
                    <a:pt x="60470" y="146275"/>
                    <a:pt x="58319" y="137192"/>
                    <a:pt x="61187" y="132651"/>
                  </a:cubicBezTo>
                  <a:cubicBezTo>
                    <a:pt x="66445" y="124286"/>
                    <a:pt x="73615" y="129066"/>
                    <a:pt x="74332" y="119505"/>
                  </a:cubicBezTo>
                  <a:cubicBezTo>
                    <a:pt x="69313" y="118788"/>
                    <a:pt x="69552" y="112574"/>
                    <a:pt x="70030" y="106121"/>
                  </a:cubicBezTo>
                  <a:cubicBezTo>
                    <a:pt x="55212" y="103014"/>
                    <a:pt x="50431" y="91302"/>
                    <a:pt x="48280" y="79591"/>
                  </a:cubicBezTo>
                  <a:cubicBezTo>
                    <a:pt x="44934" y="62860"/>
                    <a:pt x="56168" y="41827"/>
                    <a:pt x="52583" y="30832"/>
                  </a:cubicBezTo>
                  <a:cubicBezTo>
                    <a:pt x="50431" y="24140"/>
                    <a:pt x="41588" y="15297"/>
                    <a:pt x="39676" y="13146"/>
                  </a:cubicBezTo>
                  <a:cubicBezTo>
                    <a:pt x="27725" y="478"/>
                    <a:pt x="26530" y="14341"/>
                    <a:pt x="13385" y="0"/>
                  </a:cubicBezTo>
                  <a:cubicBezTo>
                    <a:pt x="9083" y="5975"/>
                    <a:pt x="9321" y="16492"/>
                    <a:pt x="478" y="17687"/>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108CCE53-EC86-2164-2070-83C961B3365F}"/>
                </a:ext>
              </a:extLst>
            </p:cNvPr>
            <p:cNvSpPr/>
            <p:nvPr/>
          </p:nvSpPr>
          <p:spPr>
            <a:xfrm>
              <a:off x="9013982" y="4837943"/>
              <a:ext cx="126770" cy="88842"/>
            </a:xfrm>
            <a:custGeom>
              <a:avLst/>
              <a:gdLst>
                <a:gd name="connsiteX0" fmla="*/ 126437 w 126770"/>
                <a:gd name="connsiteY0" fmla="*/ 4711 h 88842"/>
                <a:gd name="connsiteX1" fmla="*/ 113291 w 126770"/>
                <a:gd name="connsiteY1" fmla="*/ 170 h 88842"/>
                <a:gd name="connsiteX2" fmla="*/ 113291 w 126770"/>
                <a:gd name="connsiteY2" fmla="*/ 13554 h 88842"/>
                <a:gd name="connsiteX3" fmla="*/ 69791 w 126770"/>
                <a:gd name="connsiteY3" fmla="*/ 13554 h 88842"/>
                <a:gd name="connsiteX4" fmla="*/ 43739 w 126770"/>
                <a:gd name="connsiteY4" fmla="*/ 31241 h 88842"/>
                <a:gd name="connsiteX5" fmla="*/ 0 w 126770"/>
                <a:gd name="connsiteY5" fmla="*/ 31241 h 88842"/>
                <a:gd name="connsiteX6" fmla="*/ 17448 w 126770"/>
                <a:gd name="connsiteY6" fmla="*/ 79999 h 88842"/>
                <a:gd name="connsiteX7" fmla="*/ 17448 w 126770"/>
                <a:gd name="connsiteY7" fmla="*/ 88843 h 88842"/>
                <a:gd name="connsiteX8" fmla="*/ 78635 w 126770"/>
                <a:gd name="connsiteY8" fmla="*/ 88843 h 88842"/>
                <a:gd name="connsiteX9" fmla="*/ 96082 w 126770"/>
                <a:gd name="connsiteY9" fmla="*/ 62313 h 88842"/>
                <a:gd name="connsiteX10" fmla="*/ 91780 w 126770"/>
                <a:gd name="connsiteY10" fmla="*/ 40085 h 88842"/>
                <a:gd name="connsiteX11" fmla="*/ 126676 w 126770"/>
                <a:gd name="connsiteY11" fmla="*/ 4711 h 8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770" h="88842">
                  <a:moveTo>
                    <a:pt x="126437" y="4711"/>
                  </a:moveTo>
                  <a:cubicBezTo>
                    <a:pt x="120939" y="4472"/>
                    <a:pt x="120462" y="-1025"/>
                    <a:pt x="113291" y="170"/>
                  </a:cubicBezTo>
                  <a:lnTo>
                    <a:pt x="113291" y="13554"/>
                  </a:lnTo>
                  <a:cubicBezTo>
                    <a:pt x="100384" y="7579"/>
                    <a:pt x="90824" y="16423"/>
                    <a:pt x="69791" y="13554"/>
                  </a:cubicBezTo>
                  <a:cubicBezTo>
                    <a:pt x="60470" y="19052"/>
                    <a:pt x="57124" y="30285"/>
                    <a:pt x="43739" y="31241"/>
                  </a:cubicBezTo>
                  <a:cubicBezTo>
                    <a:pt x="28920" y="26222"/>
                    <a:pt x="8843" y="18096"/>
                    <a:pt x="0" y="31241"/>
                  </a:cubicBezTo>
                  <a:cubicBezTo>
                    <a:pt x="9799" y="47972"/>
                    <a:pt x="6214" y="59683"/>
                    <a:pt x="17448" y="79999"/>
                  </a:cubicBezTo>
                  <a:cubicBezTo>
                    <a:pt x="17926" y="85019"/>
                    <a:pt x="10994" y="86931"/>
                    <a:pt x="17448" y="88843"/>
                  </a:cubicBezTo>
                  <a:cubicBezTo>
                    <a:pt x="40871" y="75458"/>
                    <a:pt x="54734" y="76892"/>
                    <a:pt x="78635" y="88843"/>
                  </a:cubicBezTo>
                  <a:cubicBezTo>
                    <a:pt x="73615" y="69005"/>
                    <a:pt x="84610" y="65420"/>
                    <a:pt x="96082" y="62313"/>
                  </a:cubicBezTo>
                  <a:cubicBezTo>
                    <a:pt x="97755" y="51557"/>
                    <a:pt x="88195" y="52752"/>
                    <a:pt x="91780" y="40085"/>
                  </a:cubicBezTo>
                  <a:cubicBezTo>
                    <a:pt x="107555" y="32436"/>
                    <a:pt x="128349" y="29807"/>
                    <a:pt x="126676" y="4711"/>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E488D288-D1B5-9281-C24C-4379C59F7265}"/>
                </a:ext>
              </a:extLst>
            </p:cNvPr>
            <p:cNvSpPr/>
            <p:nvPr/>
          </p:nvSpPr>
          <p:spPr>
            <a:xfrm>
              <a:off x="9293146" y="5286982"/>
              <a:ext cx="4302" cy="5722"/>
            </a:xfrm>
            <a:custGeom>
              <a:avLst/>
              <a:gdLst>
                <a:gd name="connsiteX0" fmla="*/ 0 w 4302"/>
                <a:gd name="connsiteY0" fmla="*/ 2861 h 5722"/>
                <a:gd name="connsiteX1" fmla="*/ 4302 w 4302"/>
                <a:gd name="connsiteY1" fmla="*/ 2861 h 5722"/>
                <a:gd name="connsiteX2" fmla="*/ 0 w 4302"/>
                <a:gd name="connsiteY2" fmla="*/ 2861 h 5722"/>
              </a:gdLst>
              <a:ahLst/>
              <a:cxnLst>
                <a:cxn ang="0">
                  <a:pos x="connsiteX0" y="connsiteY0"/>
                </a:cxn>
                <a:cxn ang="0">
                  <a:pos x="connsiteX1" y="connsiteY1"/>
                </a:cxn>
                <a:cxn ang="0">
                  <a:pos x="connsiteX2" y="connsiteY2"/>
                </a:cxn>
              </a:cxnLst>
              <a:rect l="l" t="t" r="r" b="b"/>
              <a:pathLst>
                <a:path w="4302" h="5722">
                  <a:moveTo>
                    <a:pt x="0" y="2861"/>
                  </a:moveTo>
                  <a:cubicBezTo>
                    <a:pt x="0" y="5251"/>
                    <a:pt x="3585" y="7880"/>
                    <a:pt x="4302" y="2861"/>
                  </a:cubicBezTo>
                  <a:cubicBezTo>
                    <a:pt x="4302" y="471"/>
                    <a:pt x="717" y="-2158"/>
                    <a:pt x="0" y="286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F5F4116C-C4B7-6B75-3987-9E155E765640}"/>
                </a:ext>
              </a:extLst>
            </p:cNvPr>
            <p:cNvSpPr/>
            <p:nvPr/>
          </p:nvSpPr>
          <p:spPr>
            <a:xfrm>
              <a:off x="9061290" y="4948763"/>
              <a:ext cx="5529" cy="4803"/>
            </a:xfrm>
            <a:custGeom>
              <a:avLst/>
              <a:gdLst>
                <a:gd name="connsiteX0" fmla="*/ 494 w 5529"/>
                <a:gd name="connsiteY0" fmla="*/ 4553 h 4803"/>
                <a:gd name="connsiteX1" fmla="*/ 5035 w 5529"/>
                <a:gd name="connsiteY1" fmla="*/ 251 h 4803"/>
                <a:gd name="connsiteX2" fmla="*/ 494 w 5529"/>
                <a:gd name="connsiteY2" fmla="*/ 4553 h 4803"/>
              </a:gdLst>
              <a:ahLst/>
              <a:cxnLst>
                <a:cxn ang="0">
                  <a:pos x="connsiteX0" y="connsiteY0"/>
                </a:cxn>
                <a:cxn ang="0">
                  <a:pos x="connsiteX1" y="connsiteY1"/>
                </a:cxn>
                <a:cxn ang="0">
                  <a:pos x="connsiteX2" y="connsiteY2"/>
                </a:cxn>
              </a:cxnLst>
              <a:rect l="l" t="t" r="r" b="b"/>
              <a:pathLst>
                <a:path w="5529" h="4803">
                  <a:moveTo>
                    <a:pt x="494" y="4553"/>
                  </a:moveTo>
                  <a:cubicBezTo>
                    <a:pt x="1689" y="5748"/>
                    <a:pt x="7186" y="2402"/>
                    <a:pt x="5035" y="251"/>
                  </a:cubicBezTo>
                  <a:cubicBezTo>
                    <a:pt x="3840" y="-944"/>
                    <a:pt x="-1657" y="2402"/>
                    <a:pt x="494" y="4553"/>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BA8599D-5D4F-C568-EC6C-DA43562768D5}"/>
                </a:ext>
              </a:extLst>
            </p:cNvPr>
            <p:cNvSpPr/>
            <p:nvPr/>
          </p:nvSpPr>
          <p:spPr>
            <a:xfrm>
              <a:off x="9882547" y="5555384"/>
              <a:ext cx="48041" cy="18013"/>
            </a:xfrm>
            <a:custGeom>
              <a:avLst/>
              <a:gdLst>
                <a:gd name="connsiteX0" fmla="*/ 26052 w 48041"/>
                <a:gd name="connsiteY0" fmla="*/ 8843 h 18013"/>
                <a:gd name="connsiteX1" fmla="*/ 34896 w 48041"/>
                <a:gd name="connsiteY1" fmla="*/ 17687 h 18013"/>
                <a:gd name="connsiteX2" fmla="*/ 48041 w 48041"/>
                <a:gd name="connsiteY2" fmla="*/ 0 h 18013"/>
                <a:gd name="connsiteX3" fmla="*/ 0 w 48041"/>
                <a:gd name="connsiteY3" fmla="*/ 13384 h 18013"/>
                <a:gd name="connsiteX4" fmla="*/ 26052 w 48041"/>
                <a:gd name="connsiteY4" fmla="*/ 8843 h 18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41" h="18013">
                  <a:moveTo>
                    <a:pt x="26052" y="8843"/>
                  </a:moveTo>
                  <a:cubicBezTo>
                    <a:pt x="26769" y="14341"/>
                    <a:pt x="27486" y="19360"/>
                    <a:pt x="34896" y="17687"/>
                  </a:cubicBezTo>
                  <a:cubicBezTo>
                    <a:pt x="43978" y="16492"/>
                    <a:pt x="43739" y="5736"/>
                    <a:pt x="48041" y="0"/>
                  </a:cubicBezTo>
                  <a:cubicBezTo>
                    <a:pt x="37047" y="9560"/>
                    <a:pt x="3824" y="-3585"/>
                    <a:pt x="0" y="13384"/>
                  </a:cubicBezTo>
                  <a:cubicBezTo>
                    <a:pt x="10277" y="13384"/>
                    <a:pt x="12907" y="5736"/>
                    <a:pt x="26052" y="8843"/>
                  </a:cubicBezTo>
                  <a:close/>
                </a:path>
              </a:pathLst>
            </a:custGeom>
            <a:solidFill>
              <a:schemeClr val="accent2"/>
            </a:solidFill>
            <a:ln w="3175" cap="flat">
              <a:solidFill>
                <a:schemeClr val="bg1"/>
              </a:solid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A2923DAB-484C-6B1E-B4BD-83F57B02458C}"/>
                </a:ext>
              </a:extLst>
            </p:cNvPr>
            <p:cNvSpPr/>
            <p:nvPr/>
          </p:nvSpPr>
          <p:spPr>
            <a:xfrm>
              <a:off x="9860558" y="5570611"/>
              <a:ext cx="52343" cy="26765"/>
            </a:xfrm>
            <a:custGeom>
              <a:avLst/>
              <a:gdLst>
                <a:gd name="connsiteX0" fmla="*/ 0 w 52343"/>
                <a:gd name="connsiteY0" fmla="*/ 15845 h 26765"/>
                <a:gd name="connsiteX1" fmla="*/ 52343 w 52343"/>
                <a:gd name="connsiteY1" fmla="*/ 7002 h 26765"/>
                <a:gd name="connsiteX2" fmla="*/ 0 w 52343"/>
                <a:gd name="connsiteY2" fmla="*/ 15845 h 26765"/>
              </a:gdLst>
              <a:ahLst/>
              <a:cxnLst>
                <a:cxn ang="0">
                  <a:pos x="connsiteX0" y="connsiteY0"/>
                </a:cxn>
                <a:cxn ang="0">
                  <a:pos x="connsiteX1" y="connsiteY1"/>
                </a:cxn>
                <a:cxn ang="0">
                  <a:pos x="connsiteX2" y="connsiteY2"/>
                </a:cxn>
              </a:cxnLst>
              <a:rect l="l" t="t" r="r" b="b"/>
              <a:pathLst>
                <a:path w="52343" h="26765">
                  <a:moveTo>
                    <a:pt x="0" y="15845"/>
                  </a:moveTo>
                  <a:cubicBezTo>
                    <a:pt x="13863" y="36161"/>
                    <a:pt x="43261" y="25166"/>
                    <a:pt x="52343" y="7002"/>
                  </a:cubicBezTo>
                  <a:cubicBezTo>
                    <a:pt x="40871" y="-1125"/>
                    <a:pt x="4780" y="-6383"/>
                    <a:pt x="0" y="15845"/>
                  </a:cubicBezTo>
                  <a:close/>
                </a:path>
              </a:pathLst>
            </a:custGeom>
            <a:solidFill>
              <a:schemeClr val="accent2"/>
            </a:solidFill>
            <a:ln w="3175" cap="flat">
              <a:solidFill>
                <a:schemeClr val="bg1"/>
              </a:solid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3FE7535D-D970-96FD-768D-C07153D03D11}"/>
                </a:ext>
              </a:extLst>
            </p:cNvPr>
            <p:cNvSpPr/>
            <p:nvPr/>
          </p:nvSpPr>
          <p:spPr>
            <a:xfrm>
              <a:off x="8969123" y="5382580"/>
              <a:ext cx="130795" cy="89180"/>
            </a:xfrm>
            <a:custGeom>
              <a:avLst/>
              <a:gdLst>
                <a:gd name="connsiteX0" fmla="*/ 123254 w 130795"/>
                <a:gd name="connsiteY0" fmla="*/ 239 h 89180"/>
                <a:gd name="connsiteX1" fmla="*/ 53463 w 130795"/>
                <a:gd name="connsiteY1" fmla="*/ 17926 h 89180"/>
                <a:gd name="connsiteX2" fmla="*/ 31713 w 130795"/>
                <a:gd name="connsiteY2" fmla="*/ 4541 h 89180"/>
                <a:gd name="connsiteX3" fmla="*/ 1119 w 130795"/>
                <a:gd name="connsiteY3" fmla="*/ 13385 h 89180"/>
                <a:gd name="connsiteX4" fmla="*/ 31713 w 130795"/>
                <a:gd name="connsiteY4" fmla="*/ 39915 h 89180"/>
                <a:gd name="connsiteX5" fmla="*/ 58004 w 130795"/>
                <a:gd name="connsiteY5" fmla="*/ 66445 h 89180"/>
                <a:gd name="connsiteX6" fmla="*/ 79754 w 130795"/>
                <a:gd name="connsiteY6" fmla="*/ 66445 h 89180"/>
                <a:gd name="connsiteX7" fmla="*/ 114649 w 130795"/>
                <a:gd name="connsiteY7" fmla="*/ 88673 h 89180"/>
                <a:gd name="connsiteX8" fmla="*/ 114649 w 130795"/>
                <a:gd name="connsiteY8" fmla="*/ 39915 h 89180"/>
                <a:gd name="connsiteX9" fmla="*/ 123493 w 130795"/>
                <a:gd name="connsiteY9" fmla="*/ 0 h 8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795" h="89180">
                  <a:moveTo>
                    <a:pt x="123254" y="239"/>
                  </a:moveTo>
                  <a:cubicBezTo>
                    <a:pt x="103894" y="10277"/>
                    <a:pt x="77364" y="12907"/>
                    <a:pt x="53463" y="17926"/>
                  </a:cubicBezTo>
                  <a:cubicBezTo>
                    <a:pt x="47009" y="12668"/>
                    <a:pt x="42707" y="5019"/>
                    <a:pt x="31713" y="4541"/>
                  </a:cubicBezTo>
                  <a:cubicBezTo>
                    <a:pt x="22391" y="18404"/>
                    <a:pt x="12353" y="5497"/>
                    <a:pt x="1119" y="13385"/>
                  </a:cubicBezTo>
                  <a:cubicBezTo>
                    <a:pt x="-5334" y="38959"/>
                    <a:pt x="17611" y="34896"/>
                    <a:pt x="31713" y="39915"/>
                  </a:cubicBezTo>
                  <a:cubicBezTo>
                    <a:pt x="35298" y="54017"/>
                    <a:pt x="54180" y="52582"/>
                    <a:pt x="58004" y="66445"/>
                  </a:cubicBezTo>
                  <a:lnTo>
                    <a:pt x="79754" y="66445"/>
                  </a:lnTo>
                  <a:cubicBezTo>
                    <a:pt x="87163" y="78156"/>
                    <a:pt x="92421" y="92019"/>
                    <a:pt x="114649" y="88673"/>
                  </a:cubicBezTo>
                  <a:cubicBezTo>
                    <a:pt x="126361" y="67640"/>
                    <a:pt x="116083" y="65967"/>
                    <a:pt x="114649" y="39915"/>
                  </a:cubicBezTo>
                  <a:cubicBezTo>
                    <a:pt x="115366" y="27964"/>
                    <a:pt x="143809" y="4780"/>
                    <a:pt x="123493" y="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A60AFD80-A645-8CF3-1D19-89A9D3A5B0EF}"/>
                </a:ext>
              </a:extLst>
            </p:cNvPr>
            <p:cNvSpPr/>
            <p:nvPr/>
          </p:nvSpPr>
          <p:spPr>
            <a:xfrm>
              <a:off x="9948007" y="5736555"/>
              <a:ext cx="43676" cy="159659"/>
            </a:xfrm>
            <a:custGeom>
              <a:avLst/>
              <a:gdLst>
                <a:gd name="connsiteX0" fmla="*/ 26082 w 43676"/>
                <a:gd name="connsiteY0" fmla="*/ 159659 h 159659"/>
                <a:gd name="connsiteX1" fmla="*/ 43530 w 43676"/>
                <a:gd name="connsiteY1" fmla="*/ 62143 h 159659"/>
                <a:gd name="connsiteX2" fmla="*/ 21780 w 43676"/>
                <a:gd name="connsiteY2" fmla="*/ 57602 h 159659"/>
                <a:gd name="connsiteX3" fmla="*/ 21780 w 43676"/>
                <a:gd name="connsiteY3" fmla="*/ 0 h 159659"/>
                <a:gd name="connsiteX4" fmla="*/ 30 w 43676"/>
                <a:gd name="connsiteY4" fmla="*/ 70747 h 159659"/>
                <a:gd name="connsiteX5" fmla="*/ 26082 w 43676"/>
                <a:gd name="connsiteY5" fmla="*/ 159420 h 15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676" h="159659">
                  <a:moveTo>
                    <a:pt x="26082" y="159659"/>
                  </a:moveTo>
                  <a:cubicBezTo>
                    <a:pt x="26082" y="121418"/>
                    <a:pt x="39944" y="96799"/>
                    <a:pt x="43530" y="62143"/>
                  </a:cubicBezTo>
                  <a:cubicBezTo>
                    <a:pt x="45681" y="50909"/>
                    <a:pt x="23453" y="72898"/>
                    <a:pt x="21780" y="57602"/>
                  </a:cubicBezTo>
                  <a:cubicBezTo>
                    <a:pt x="23214" y="42783"/>
                    <a:pt x="32774" y="12907"/>
                    <a:pt x="21780" y="0"/>
                  </a:cubicBezTo>
                  <a:cubicBezTo>
                    <a:pt x="24887" y="28681"/>
                    <a:pt x="747" y="45890"/>
                    <a:pt x="30" y="70747"/>
                  </a:cubicBezTo>
                  <a:cubicBezTo>
                    <a:pt x="-926" y="100624"/>
                    <a:pt x="21540" y="128349"/>
                    <a:pt x="26082" y="15942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E31B80A-CB34-E1F9-D095-130E591EFBF6}"/>
                </a:ext>
              </a:extLst>
            </p:cNvPr>
            <p:cNvSpPr/>
            <p:nvPr/>
          </p:nvSpPr>
          <p:spPr>
            <a:xfrm>
              <a:off x="9974088" y="5727369"/>
              <a:ext cx="26291" cy="67026"/>
            </a:xfrm>
            <a:custGeom>
              <a:avLst/>
              <a:gdLst>
                <a:gd name="connsiteX0" fmla="*/ 26291 w 26291"/>
                <a:gd name="connsiteY0" fmla="*/ 9425 h 67026"/>
                <a:gd name="connsiteX1" fmla="*/ 8843 w 26291"/>
                <a:gd name="connsiteY1" fmla="*/ 581 h 67026"/>
                <a:gd name="connsiteX2" fmla="*/ 13146 w 26291"/>
                <a:gd name="connsiteY2" fmla="*/ 49340 h 67026"/>
                <a:gd name="connsiteX3" fmla="*/ 0 w 26291"/>
                <a:gd name="connsiteY3" fmla="*/ 67026 h 67026"/>
                <a:gd name="connsiteX4" fmla="*/ 26291 w 26291"/>
                <a:gd name="connsiteY4" fmla="*/ 9425 h 67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91" h="67026">
                  <a:moveTo>
                    <a:pt x="26291" y="9425"/>
                  </a:moveTo>
                  <a:cubicBezTo>
                    <a:pt x="17448" y="9425"/>
                    <a:pt x="20555" y="-2765"/>
                    <a:pt x="8843" y="581"/>
                  </a:cubicBezTo>
                  <a:cubicBezTo>
                    <a:pt x="-2151" y="14922"/>
                    <a:pt x="7648" y="37867"/>
                    <a:pt x="13146" y="49340"/>
                  </a:cubicBezTo>
                  <a:cubicBezTo>
                    <a:pt x="1673" y="47905"/>
                    <a:pt x="1912" y="58661"/>
                    <a:pt x="0" y="67026"/>
                  </a:cubicBezTo>
                  <a:cubicBezTo>
                    <a:pt x="34418" y="64636"/>
                    <a:pt x="18404" y="32370"/>
                    <a:pt x="26291" y="9425"/>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E4C3F1D5-0F3C-7F91-1EE0-1FB0A6C6AE3B}"/>
                </a:ext>
              </a:extLst>
            </p:cNvPr>
            <p:cNvSpPr/>
            <p:nvPr/>
          </p:nvSpPr>
          <p:spPr>
            <a:xfrm>
              <a:off x="9987234" y="5604143"/>
              <a:ext cx="56884" cy="84131"/>
            </a:xfrm>
            <a:custGeom>
              <a:avLst/>
              <a:gdLst>
                <a:gd name="connsiteX0" fmla="*/ 56885 w 56884"/>
                <a:gd name="connsiteY0" fmla="*/ 17687 h 84131"/>
                <a:gd name="connsiteX1" fmla="*/ 35135 w 56884"/>
                <a:gd name="connsiteY1" fmla="*/ 0 h 84131"/>
                <a:gd name="connsiteX2" fmla="*/ 0 w 56884"/>
                <a:gd name="connsiteY2" fmla="*/ 84132 h 84131"/>
                <a:gd name="connsiteX3" fmla="*/ 30593 w 56884"/>
                <a:gd name="connsiteY3" fmla="*/ 44217 h 84131"/>
                <a:gd name="connsiteX4" fmla="*/ 56885 w 56884"/>
                <a:gd name="connsiteY4" fmla="*/ 17687 h 8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84" h="84131">
                  <a:moveTo>
                    <a:pt x="56885" y="17687"/>
                  </a:moveTo>
                  <a:cubicBezTo>
                    <a:pt x="55211" y="5975"/>
                    <a:pt x="45173" y="2629"/>
                    <a:pt x="35135" y="0"/>
                  </a:cubicBezTo>
                  <a:cubicBezTo>
                    <a:pt x="15775" y="20316"/>
                    <a:pt x="11234" y="55450"/>
                    <a:pt x="0" y="84132"/>
                  </a:cubicBezTo>
                  <a:cubicBezTo>
                    <a:pt x="15775" y="75527"/>
                    <a:pt x="35135" y="64294"/>
                    <a:pt x="30593" y="44217"/>
                  </a:cubicBezTo>
                  <a:cubicBezTo>
                    <a:pt x="41827" y="38003"/>
                    <a:pt x="55211" y="33700"/>
                    <a:pt x="56885" y="17687"/>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B300B7DC-22AB-CAEC-67B8-1D9DE254F085}"/>
                </a:ext>
              </a:extLst>
            </p:cNvPr>
            <p:cNvSpPr/>
            <p:nvPr/>
          </p:nvSpPr>
          <p:spPr>
            <a:xfrm>
              <a:off x="8624754" y="3846206"/>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C584E629-2F3A-776E-056F-369D01E2043B}"/>
                </a:ext>
              </a:extLst>
            </p:cNvPr>
            <p:cNvSpPr/>
            <p:nvPr/>
          </p:nvSpPr>
          <p:spPr>
            <a:xfrm>
              <a:off x="9554507" y="4342153"/>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42F4258-4C42-7ABA-DAFD-EE536729CF14}"/>
                </a:ext>
              </a:extLst>
            </p:cNvPr>
            <p:cNvSpPr/>
            <p:nvPr/>
          </p:nvSpPr>
          <p:spPr>
            <a:xfrm>
              <a:off x="9353406" y="4191532"/>
              <a:ext cx="245196" cy="168559"/>
            </a:xfrm>
            <a:custGeom>
              <a:avLst/>
              <a:gdLst>
                <a:gd name="connsiteX0" fmla="*/ 75021 w 245196"/>
                <a:gd name="connsiteY0" fmla="*/ 137488 h 168559"/>
                <a:gd name="connsiteX1" fmla="*/ 109916 w 245196"/>
                <a:gd name="connsiteY1" fmla="*/ 168559 h 168559"/>
                <a:gd name="connsiteX2" fmla="*/ 157957 w 245196"/>
                <a:gd name="connsiteY2" fmla="*/ 168559 h 168559"/>
                <a:gd name="connsiteX3" fmla="*/ 197155 w 245196"/>
                <a:gd name="connsiteY3" fmla="*/ 146331 h 168559"/>
                <a:gd name="connsiteX4" fmla="*/ 210301 w 245196"/>
                <a:gd name="connsiteY4" fmla="*/ 97573 h 168559"/>
                <a:gd name="connsiteX5" fmla="*/ 227749 w 245196"/>
                <a:gd name="connsiteY5" fmla="*/ 88730 h 168559"/>
                <a:gd name="connsiteX6" fmla="*/ 245196 w 245196"/>
                <a:gd name="connsiteY6" fmla="*/ 79886 h 168559"/>
                <a:gd name="connsiteX7" fmla="*/ 179707 w 245196"/>
                <a:gd name="connsiteY7" fmla="*/ 17982 h 168559"/>
                <a:gd name="connsiteX8" fmla="*/ 157957 w 245196"/>
                <a:gd name="connsiteY8" fmla="*/ 4598 h 168559"/>
                <a:gd name="connsiteX9" fmla="*/ 70479 w 245196"/>
                <a:gd name="connsiteY9" fmla="*/ 296 h 168559"/>
                <a:gd name="connsiteX10" fmla="*/ 57334 w 245196"/>
                <a:gd name="connsiteY10" fmla="*/ 4598 h 168559"/>
                <a:gd name="connsiteX11" fmla="*/ 44427 w 245196"/>
                <a:gd name="connsiteY11" fmla="*/ 296 h 168559"/>
                <a:gd name="connsiteX12" fmla="*/ 688 w 245196"/>
                <a:gd name="connsiteY12" fmla="*/ 22524 h 168559"/>
                <a:gd name="connsiteX13" fmla="*/ 9532 w 245196"/>
                <a:gd name="connsiteY13" fmla="*/ 75584 h 168559"/>
                <a:gd name="connsiteX14" fmla="*/ 66177 w 245196"/>
                <a:gd name="connsiteY14" fmla="*/ 88969 h 168559"/>
                <a:gd name="connsiteX15" fmla="*/ 79323 w 245196"/>
                <a:gd name="connsiteY15" fmla="*/ 106655 h 168559"/>
                <a:gd name="connsiteX16" fmla="*/ 75021 w 245196"/>
                <a:gd name="connsiteY16" fmla="*/ 137727 h 16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5196" h="168559">
                  <a:moveTo>
                    <a:pt x="75021" y="137488"/>
                  </a:moveTo>
                  <a:cubicBezTo>
                    <a:pt x="93425" y="141073"/>
                    <a:pt x="109438" y="146809"/>
                    <a:pt x="109916" y="168559"/>
                  </a:cubicBezTo>
                  <a:lnTo>
                    <a:pt x="157957" y="168559"/>
                  </a:lnTo>
                  <a:cubicBezTo>
                    <a:pt x="166801" y="157087"/>
                    <a:pt x="178990" y="148482"/>
                    <a:pt x="197155" y="146331"/>
                  </a:cubicBezTo>
                  <a:cubicBezTo>
                    <a:pt x="200023" y="128644"/>
                    <a:pt x="208628" y="116694"/>
                    <a:pt x="210301" y="97573"/>
                  </a:cubicBezTo>
                  <a:cubicBezTo>
                    <a:pt x="221295" y="103548"/>
                    <a:pt x="223685" y="91120"/>
                    <a:pt x="227749" y="88730"/>
                  </a:cubicBezTo>
                  <a:cubicBezTo>
                    <a:pt x="232290" y="86100"/>
                    <a:pt x="240177" y="84427"/>
                    <a:pt x="245196" y="79886"/>
                  </a:cubicBezTo>
                  <a:cubicBezTo>
                    <a:pt x="237548" y="44991"/>
                    <a:pt x="218905" y="20851"/>
                    <a:pt x="179707" y="17982"/>
                  </a:cubicBezTo>
                  <a:cubicBezTo>
                    <a:pt x="174449" y="10573"/>
                    <a:pt x="167040" y="-4724"/>
                    <a:pt x="157957" y="4598"/>
                  </a:cubicBezTo>
                  <a:cubicBezTo>
                    <a:pt x="129276" y="14397"/>
                    <a:pt x="99161" y="2208"/>
                    <a:pt x="70479" y="296"/>
                  </a:cubicBezTo>
                  <a:cubicBezTo>
                    <a:pt x="64265" y="-182"/>
                    <a:pt x="60919" y="4837"/>
                    <a:pt x="57334" y="4598"/>
                  </a:cubicBezTo>
                  <a:cubicBezTo>
                    <a:pt x="55422" y="4598"/>
                    <a:pt x="51836" y="-1377"/>
                    <a:pt x="44427" y="296"/>
                  </a:cubicBezTo>
                  <a:cubicBezTo>
                    <a:pt x="27218" y="3642"/>
                    <a:pt x="17658" y="17743"/>
                    <a:pt x="688" y="22524"/>
                  </a:cubicBezTo>
                  <a:cubicBezTo>
                    <a:pt x="-3614" y="47620"/>
                    <a:pt x="13834" y="50488"/>
                    <a:pt x="9532" y="75584"/>
                  </a:cubicBezTo>
                  <a:cubicBezTo>
                    <a:pt x="26501" y="82037"/>
                    <a:pt x="39169" y="92793"/>
                    <a:pt x="66177" y="88969"/>
                  </a:cubicBezTo>
                  <a:cubicBezTo>
                    <a:pt x="67372" y="98051"/>
                    <a:pt x="78128" y="97573"/>
                    <a:pt x="79323" y="106655"/>
                  </a:cubicBezTo>
                  <a:cubicBezTo>
                    <a:pt x="81474" y="120757"/>
                    <a:pt x="71436" y="122191"/>
                    <a:pt x="75021" y="13772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3CFD640D-7B00-91F2-62F6-16B01D2D6271}"/>
                </a:ext>
              </a:extLst>
            </p:cNvPr>
            <p:cNvSpPr/>
            <p:nvPr/>
          </p:nvSpPr>
          <p:spPr>
            <a:xfrm>
              <a:off x="9297446" y="4273125"/>
              <a:ext cx="130980" cy="56146"/>
            </a:xfrm>
            <a:custGeom>
              <a:avLst/>
              <a:gdLst>
                <a:gd name="connsiteX0" fmla="*/ 126679 w 130980"/>
                <a:gd name="connsiteY0" fmla="*/ 55895 h 56146"/>
                <a:gd name="connsiteX1" fmla="*/ 130981 w 130980"/>
                <a:gd name="connsiteY1" fmla="*/ 24824 h 56146"/>
                <a:gd name="connsiteX2" fmla="*/ 70033 w 130980"/>
                <a:gd name="connsiteY2" fmla="*/ 2596 h 56146"/>
                <a:gd name="connsiteX3" fmla="*/ 56888 w 130980"/>
                <a:gd name="connsiteY3" fmla="*/ 24824 h 56146"/>
                <a:gd name="connsiteX4" fmla="*/ 8846 w 130980"/>
                <a:gd name="connsiteY4" fmla="*/ 20283 h 56146"/>
                <a:gd name="connsiteX5" fmla="*/ 3 w 130980"/>
                <a:gd name="connsiteY5" fmla="*/ 51354 h 56146"/>
                <a:gd name="connsiteX6" fmla="*/ 126679 w 130980"/>
                <a:gd name="connsiteY6" fmla="*/ 55895 h 5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80" h="56146">
                  <a:moveTo>
                    <a:pt x="126679" y="55895"/>
                  </a:moveTo>
                  <a:cubicBezTo>
                    <a:pt x="124050" y="41555"/>
                    <a:pt x="129547" y="35340"/>
                    <a:pt x="130981" y="24824"/>
                  </a:cubicBezTo>
                  <a:cubicBezTo>
                    <a:pt x="115684" y="12395"/>
                    <a:pt x="88437" y="11917"/>
                    <a:pt x="70033" y="2596"/>
                  </a:cubicBezTo>
                  <a:cubicBezTo>
                    <a:pt x="63102" y="-9833"/>
                    <a:pt x="67882" y="26497"/>
                    <a:pt x="56888" y="24824"/>
                  </a:cubicBezTo>
                  <a:cubicBezTo>
                    <a:pt x="41591" y="22673"/>
                    <a:pt x="28445" y="18131"/>
                    <a:pt x="8846" y="20283"/>
                  </a:cubicBezTo>
                  <a:cubicBezTo>
                    <a:pt x="13866" y="38686"/>
                    <a:pt x="-236" y="37491"/>
                    <a:pt x="3" y="51354"/>
                  </a:cubicBezTo>
                  <a:cubicBezTo>
                    <a:pt x="35377" y="59719"/>
                    <a:pt x="84613" y="54222"/>
                    <a:pt x="126679" y="55895"/>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49BA44CE-E057-2641-7D4E-F278AFD2B74E}"/>
                </a:ext>
              </a:extLst>
            </p:cNvPr>
            <p:cNvSpPr/>
            <p:nvPr/>
          </p:nvSpPr>
          <p:spPr>
            <a:xfrm>
              <a:off x="9297802" y="3908216"/>
              <a:ext cx="12792" cy="18070"/>
            </a:xfrm>
            <a:custGeom>
              <a:avLst/>
              <a:gdLst>
                <a:gd name="connsiteX0" fmla="*/ 12792 w 12792"/>
                <a:gd name="connsiteY0" fmla="*/ 384 h 18070"/>
                <a:gd name="connsiteX1" fmla="*/ 3949 w 12792"/>
                <a:gd name="connsiteY1" fmla="*/ 18070 h 18070"/>
                <a:gd name="connsiteX2" fmla="*/ 12792 w 12792"/>
                <a:gd name="connsiteY2" fmla="*/ 384 h 18070"/>
              </a:gdLst>
              <a:ahLst/>
              <a:cxnLst>
                <a:cxn ang="0">
                  <a:pos x="connsiteX0" y="connsiteY0"/>
                </a:cxn>
                <a:cxn ang="0">
                  <a:pos x="connsiteX1" y="connsiteY1"/>
                </a:cxn>
                <a:cxn ang="0">
                  <a:pos x="connsiteX2" y="connsiteY2"/>
                </a:cxn>
              </a:cxnLst>
              <a:rect l="l" t="t" r="r" b="b"/>
              <a:pathLst>
                <a:path w="12792" h="18070">
                  <a:moveTo>
                    <a:pt x="12792" y="384"/>
                  </a:moveTo>
                  <a:cubicBezTo>
                    <a:pt x="2993" y="-2962"/>
                    <a:pt x="-5134" y="16636"/>
                    <a:pt x="3949" y="18070"/>
                  </a:cubicBezTo>
                  <a:cubicBezTo>
                    <a:pt x="6100" y="11617"/>
                    <a:pt x="10402" y="6837"/>
                    <a:pt x="12792" y="384"/>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2BAAC224-4E96-2EBF-B900-BECDE6FA6F5A}"/>
                </a:ext>
              </a:extLst>
            </p:cNvPr>
            <p:cNvSpPr/>
            <p:nvPr/>
          </p:nvSpPr>
          <p:spPr>
            <a:xfrm>
              <a:off x="8589532" y="4398217"/>
              <a:ext cx="140392" cy="157125"/>
            </a:xfrm>
            <a:custGeom>
              <a:avLst/>
              <a:gdLst>
                <a:gd name="connsiteX0" fmla="*/ 53027 w 140392"/>
                <a:gd name="connsiteY0" fmla="*/ 143283 h 157125"/>
                <a:gd name="connsiteX1" fmla="*/ 70475 w 140392"/>
                <a:gd name="connsiteY1" fmla="*/ 143283 h 157125"/>
                <a:gd name="connsiteX2" fmla="*/ 92225 w 140392"/>
                <a:gd name="connsiteY2" fmla="*/ 156668 h 157125"/>
                <a:gd name="connsiteX3" fmla="*/ 83382 w 140392"/>
                <a:gd name="connsiteY3" fmla="*/ 107910 h 157125"/>
                <a:gd name="connsiteX4" fmla="*/ 118277 w 140392"/>
                <a:gd name="connsiteY4" fmla="*/ 103607 h 157125"/>
                <a:gd name="connsiteX5" fmla="*/ 131423 w 140392"/>
                <a:gd name="connsiteY5" fmla="*/ 72536 h 157125"/>
                <a:gd name="connsiteX6" fmla="*/ 118277 w 140392"/>
                <a:gd name="connsiteY6" fmla="*/ 54849 h 157125"/>
                <a:gd name="connsiteX7" fmla="*/ 140027 w 140392"/>
                <a:gd name="connsiteY7" fmla="*/ 10632 h 157125"/>
                <a:gd name="connsiteX8" fmla="*/ 126881 w 140392"/>
                <a:gd name="connsiteY8" fmla="*/ 1789 h 157125"/>
                <a:gd name="connsiteX9" fmla="*/ 43945 w 140392"/>
                <a:gd name="connsiteY9" fmla="*/ 37163 h 157125"/>
                <a:gd name="connsiteX10" fmla="*/ 30799 w 140392"/>
                <a:gd name="connsiteY10" fmla="*/ 37163 h 157125"/>
                <a:gd name="connsiteX11" fmla="*/ 206 w 140392"/>
                <a:gd name="connsiteY11" fmla="*/ 103607 h 157125"/>
                <a:gd name="connsiteX12" fmla="*/ 8810 w 140392"/>
                <a:gd name="connsiteY12" fmla="*/ 130138 h 157125"/>
                <a:gd name="connsiteX13" fmla="*/ 35101 w 140392"/>
                <a:gd name="connsiteY13" fmla="*/ 134679 h 157125"/>
                <a:gd name="connsiteX14" fmla="*/ 52549 w 140392"/>
                <a:gd name="connsiteY14" fmla="*/ 143522 h 15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392" h="157125">
                  <a:moveTo>
                    <a:pt x="53027" y="143283"/>
                  </a:moveTo>
                  <a:cubicBezTo>
                    <a:pt x="57807" y="145434"/>
                    <a:pt x="65456" y="141849"/>
                    <a:pt x="70475" y="143283"/>
                  </a:cubicBezTo>
                  <a:cubicBezTo>
                    <a:pt x="80035" y="146151"/>
                    <a:pt x="81947" y="159775"/>
                    <a:pt x="92225" y="156668"/>
                  </a:cubicBezTo>
                  <a:cubicBezTo>
                    <a:pt x="97483" y="128465"/>
                    <a:pt x="90074" y="129899"/>
                    <a:pt x="83382" y="107910"/>
                  </a:cubicBezTo>
                  <a:cubicBezTo>
                    <a:pt x="89835" y="100978"/>
                    <a:pt x="105848" y="104085"/>
                    <a:pt x="118277" y="103607"/>
                  </a:cubicBezTo>
                  <a:cubicBezTo>
                    <a:pt x="111107" y="81619"/>
                    <a:pt x="133574" y="89506"/>
                    <a:pt x="131423" y="72536"/>
                  </a:cubicBezTo>
                  <a:cubicBezTo>
                    <a:pt x="129750" y="63932"/>
                    <a:pt x="111585" y="72058"/>
                    <a:pt x="118277" y="54849"/>
                  </a:cubicBezTo>
                  <a:cubicBezTo>
                    <a:pt x="132857" y="47679"/>
                    <a:pt x="142417" y="35011"/>
                    <a:pt x="140027" y="10632"/>
                  </a:cubicBezTo>
                  <a:cubicBezTo>
                    <a:pt x="132618" y="10871"/>
                    <a:pt x="128794" y="7286"/>
                    <a:pt x="126881" y="1789"/>
                  </a:cubicBezTo>
                  <a:cubicBezTo>
                    <a:pt x="77406" y="-7533"/>
                    <a:pt x="71431" y="21866"/>
                    <a:pt x="43945" y="37163"/>
                  </a:cubicBezTo>
                  <a:cubicBezTo>
                    <a:pt x="40599" y="39074"/>
                    <a:pt x="34384" y="35728"/>
                    <a:pt x="30799" y="37163"/>
                  </a:cubicBezTo>
                  <a:cubicBezTo>
                    <a:pt x="27214" y="65844"/>
                    <a:pt x="21478" y="92613"/>
                    <a:pt x="206" y="103607"/>
                  </a:cubicBezTo>
                  <a:cubicBezTo>
                    <a:pt x="-1945" y="117470"/>
                    <a:pt x="13590" y="113646"/>
                    <a:pt x="8810" y="130138"/>
                  </a:cubicBezTo>
                  <a:cubicBezTo>
                    <a:pt x="16458" y="132767"/>
                    <a:pt x="34384" y="124879"/>
                    <a:pt x="35101" y="134679"/>
                  </a:cubicBezTo>
                  <a:cubicBezTo>
                    <a:pt x="47530" y="120816"/>
                    <a:pt x="48008" y="141371"/>
                    <a:pt x="52549" y="143522"/>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683BFCBA-E4C6-32FD-0F94-F06A9296F4A9}"/>
                </a:ext>
              </a:extLst>
            </p:cNvPr>
            <p:cNvSpPr/>
            <p:nvPr/>
          </p:nvSpPr>
          <p:spPr>
            <a:xfrm>
              <a:off x="8524726" y="4532657"/>
              <a:ext cx="165873" cy="124881"/>
            </a:xfrm>
            <a:custGeom>
              <a:avLst/>
              <a:gdLst>
                <a:gd name="connsiteX0" fmla="*/ 30593 w 165873"/>
                <a:gd name="connsiteY0" fmla="*/ 44456 h 124881"/>
                <a:gd name="connsiteX1" fmla="*/ 34896 w 165873"/>
                <a:gd name="connsiteY1" fmla="*/ 62143 h 124881"/>
                <a:gd name="connsiteX2" fmla="*/ 74093 w 165873"/>
                <a:gd name="connsiteY2" fmla="*/ 79830 h 124881"/>
                <a:gd name="connsiteX3" fmla="*/ 74093 w 165873"/>
                <a:gd name="connsiteY3" fmla="*/ 97516 h 124881"/>
                <a:gd name="connsiteX4" fmla="*/ 104687 w 165873"/>
                <a:gd name="connsiteY4" fmla="*/ 84132 h 124881"/>
                <a:gd name="connsiteX5" fmla="*/ 104687 w 165873"/>
                <a:gd name="connsiteY5" fmla="*/ 110662 h 124881"/>
                <a:gd name="connsiteX6" fmla="*/ 143885 w 165873"/>
                <a:gd name="connsiteY6" fmla="*/ 123808 h 124881"/>
                <a:gd name="connsiteX7" fmla="*/ 165874 w 165873"/>
                <a:gd name="connsiteY7" fmla="*/ 66206 h 124881"/>
                <a:gd name="connsiteX8" fmla="*/ 152728 w 165873"/>
                <a:gd name="connsiteY8" fmla="*/ 48519 h 124881"/>
                <a:gd name="connsiteX9" fmla="*/ 135280 w 165873"/>
                <a:gd name="connsiteY9" fmla="*/ 44217 h 124881"/>
                <a:gd name="connsiteX10" fmla="*/ 139821 w 165873"/>
                <a:gd name="connsiteY10" fmla="*/ 17687 h 124881"/>
                <a:gd name="connsiteX11" fmla="*/ 100385 w 165873"/>
                <a:gd name="connsiteY11" fmla="*/ 0 h 124881"/>
                <a:gd name="connsiteX12" fmla="*/ 82937 w 165873"/>
                <a:gd name="connsiteY12" fmla="*/ 0 h 124881"/>
                <a:gd name="connsiteX13" fmla="*/ 61187 w 165873"/>
                <a:gd name="connsiteY13" fmla="*/ 17687 h 124881"/>
                <a:gd name="connsiteX14" fmla="*/ 34896 w 165873"/>
                <a:gd name="connsiteY14" fmla="*/ 8843 h 124881"/>
                <a:gd name="connsiteX15" fmla="*/ 0 w 165873"/>
                <a:gd name="connsiteY15" fmla="*/ 22228 h 124881"/>
                <a:gd name="connsiteX16" fmla="*/ 30593 w 165873"/>
                <a:gd name="connsiteY16" fmla="*/ 44456 h 12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5873" h="124881">
                  <a:moveTo>
                    <a:pt x="30593" y="44456"/>
                  </a:moveTo>
                  <a:cubicBezTo>
                    <a:pt x="30354" y="52104"/>
                    <a:pt x="31549" y="58319"/>
                    <a:pt x="34896" y="62143"/>
                  </a:cubicBezTo>
                  <a:cubicBezTo>
                    <a:pt x="51626" y="64533"/>
                    <a:pt x="63099" y="71942"/>
                    <a:pt x="74093" y="79830"/>
                  </a:cubicBezTo>
                  <a:lnTo>
                    <a:pt x="74093" y="97516"/>
                  </a:lnTo>
                  <a:cubicBezTo>
                    <a:pt x="95843" y="104687"/>
                    <a:pt x="87956" y="82220"/>
                    <a:pt x="104687" y="84132"/>
                  </a:cubicBezTo>
                  <a:lnTo>
                    <a:pt x="104687" y="110662"/>
                  </a:lnTo>
                  <a:cubicBezTo>
                    <a:pt x="125720" y="107077"/>
                    <a:pt x="120462" y="130022"/>
                    <a:pt x="143885" y="123808"/>
                  </a:cubicBezTo>
                  <a:cubicBezTo>
                    <a:pt x="126915" y="93453"/>
                    <a:pt x="159659" y="87000"/>
                    <a:pt x="165874" y="66206"/>
                  </a:cubicBezTo>
                  <a:cubicBezTo>
                    <a:pt x="152011" y="69552"/>
                    <a:pt x="159181" y="52582"/>
                    <a:pt x="152728" y="48519"/>
                  </a:cubicBezTo>
                  <a:cubicBezTo>
                    <a:pt x="147709" y="45412"/>
                    <a:pt x="135519" y="51865"/>
                    <a:pt x="135280" y="44217"/>
                  </a:cubicBezTo>
                  <a:cubicBezTo>
                    <a:pt x="135280" y="33700"/>
                    <a:pt x="142928" y="31071"/>
                    <a:pt x="139821" y="17687"/>
                  </a:cubicBezTo>
                  <a:cubicBezTo>
                    <a:pt x="124286" y="14102"/>
                    <a:pt x="108272" y="11234"/>
                    <a:pt x="100385" y="0"/>
                  </a:cubicBezTo>
                  <a:cubicBezTo>
                    <a:pt x="93931" y="5019"/>
                    <a:pt x="89390" y="5019"/>
                    <a:pt x="82937" y="0"/>
                  </a:cubicBezTo>
                  <a:cubicBezTo>
                    <a:pt x="83893" y="14102"/>
                    <a:pt x="67401" y="10755"/>
                    <a:pt x="61187" y="17687"/>
                  </a:cubicBezTo>
                  <a:cubicBezTo>
                    <a:pt x="50431" y="6931"/>
                    <a:pt x="36091" y="27247"/>
                    <a:pt x="34896" y="8843"/>
                  </a:cubicBezTo>
                  <a:cubicBezTo>
                    <a:pt x="19599" y="9560"/>
                    <a:pt x="15297" y="21511"/>
                    <a:pt x="0" y="22228"/>
                  </a:cubicBezTo>
                  <a:cubicBezTo>
                    <a:pt x="1195" y="38720"/>
                    <a:pt x="9321" y="48041"/>
                    <a:pt x="30593" y="44456"/>
                  </a:cubicBezTo>
                  <a:close/>
                </a:path>
              </a:pathLst>
            </a:custGeom>
            <a:solidFill>
              <a:schemeClr val="bg2"/>
            </a:solidFill>
            <a:ln w="3175" cap="flat">
              <a:solidFill>
                <a:schemeClr val="bg1"/>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7FC98BC8-1243-49FB-8E01-63EDCC04FBC3}"/>
                </a:ext>
              </a:extLst>
            </p:cNvPr>
            <p:cNvSpPr/>
            <p:nvPr/>
          </p:nvSpPr>
          <p:spPr>
            <a:xfrm>
              <a:off x="8664325" y="4565103"/>
              <a:ext cx="13352" cy="12010"/>
            </a:xfrm>
            <a:custGeom>
              <a:avLst/>
              <a:gdLst>
                <a:gd name="connsiteX0" fmla="*/ 223 w 13352"/>
                <a:gd name="connsiteY0" fmla="*/ 12010 h 12010"/>
                <a:gd name="connsiteX1" fmla="*/ 13129 w 13352"/>
                <a:gd name="connsiteY1" fmla="*/ 12010 h 12010"/>
                <a:gd name="connsiteX2" fmla="*/ 223 w 13352"/>
                <a:gd name="connsiteY2" fmla="*/ 12010 h 12010"/>
              </a:gdLst>
              <a:ahLst/>
              <a:cxnLst>
                <a:cxn ang="0">
                  <a:pos x="connsiteX0" y="connsiteY0"/>
                </a:cxn>
                <a:cxn ang="0">
                  <a:pos x="connsiteX1" y="connsiteY1"/>
                </a:cxn>
                <a:cxn ang="0">
                  <a:pos x="connsiteX2" y="connsiteY2"/>
                </a:cxn>
              </a:cxnLst>
              <a:rect l="l" t="t" r="r" b="b"/>
              <a:pathLst>
                <a:path w="13352" h="12010">
                  <a:moveTo>
                    <a:pt x="223" y="12010"/>
                  </a:moveTo>
                  <a:lnTo>
                    <a:pt x="13129" y="12010"/>
                  </a:lnTo>
                  <a:cubicBezTo>
                    <a:pt x="15519" y="-4003"/>
                    <a:pt x="-2167" y="-4003"/>
                    <a:pt x="223" y="1201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4B61ABA4-6D61-2216-BB43-467005A43EC1}"/>
                </a:ext>
              </a:extLst>
            </p:cNvPr>
            <p:cNvSpPr/>
            <p:nvPr/>
          </p:nvSpPr>
          <p:spPr>
            <a:xfrm>
              <a:off x="8563924" y="4537198"/>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346" y="3585"/>
                    <a:pt x="8604" y="4541"/>
                    <a:pt x="8843"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32FD78D7-C778-1322-6FEC-64BE3B708DD3}"/>
                </a:ext>
              </a:extLst>
            </p:cNvPr>
            <p:cNvSpPr/>
            <p:nvPr/>
          </p:nvSpPr>
          <p:spPr>
            <a:xfrm>
              <a:off x="8568465" y="4523192"/>
              <a:ext cx="17447" cy="10326"/>
            </a:xfrm>
            <a:custGeom>
              <a:avLst/>
              <a:gdLst>
                <a:gd name="connsiteX0" fmla="*/ 17448 w 17447"/>
                <a:gd name="connsiteY0" fmla="*/ 5163 h 10326"/>
                <a:gd name="connsiteX1" fmla="*/ 0 w 17447"/>
                <a:gd name="connsiteY1" fmla="*/ 5163 h 10326"/>
                <a:gd name="connsiteX2" fmla="*/ 17448 w 17447"/>
                <a:gd name="connsiteY2" fmla="*/ 5163 h 10326"/>
              </a:gdLst>
              <a:ahLst/>
              <a:cxnLst>
                <a:cxn ang="0">
                  <a:pos x="connsiteX0" y="connsiteY0"/>
                </a:cxn>
                <a:cxn ang="0">
                  <a:pos x="connsiteX1" y="connsiteY1"/>
                </a:cxn>
                <a:cxn ang="0">
                  <a:pos x="connsiteX2" y="connsiteY2"/>
                </a:cxn>
              </a:cxnLst>
              <a:rect l="l" t="t" r="r" b="b"/>
              <a:pathLst>
                <a:path w="17447" h="10326">
                  <a:moveTo>
                    <a:pt x="17448" y="5163"/>
                  </a:moveTo>
                  <a:cubicBezTo>
                    <a:pt x="14580" y="3968"/>
                    <a:pt x="478" y="-5831"/>
                    <a:pt x="0" y="5163"/>
                  </a:cubicBezTo>
                  <a:cubicBezTo>
                    <a:pt x="2629" y="6358"/>
                    <a:pt x="16731" y="16158"/>
                    <a:pt x="17448" y="5163"/>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91B9728C-95EA-64FB-C985-76DB4C1B537B}"/>
                </a:ext>
              </a:extLst>
            </p:cNvPr>
            <p:cNvSpPr/>
            <p:nvPr/>
          </p:nvSpPr>
          <p:spPr>
            <a:xfrm>
              <a:off x="8581117" y="4541250"/>
              <a:ext cx="5529" cy="5041"/>
            </a:xfrm>
            <a:custGeom>
              <a:avLst/>
              <a:gdLst>
                <a:gd name="connsiteX0" fmla="*/ 494 w 5529"/>
                <a:gd name="connsiteY0" fmla="*/ 4791 h 5041"/>
                <a:gd name="connsiteX1" fmla="*/ 5035 w 5529"/>
                <a:gd name="connsiteY1" fmla="*/ 250 h 5041"/>
                <a:gd name="connsiteX2" fmla="*/ 494 w 5529"/>
                <a:gd name="connsiteY2" fmla="*/ 4791 h 5041"/>
              </a:gdLst>
              <a:ahLst/>
              <a:cxnLst>
                <a:cxn ang="0">
                  <a:pos x="connsiteX0" y="connsiteY0"/>
                </a:cxn>
                <a:cxn ang="0">
                  <a:pos x="connsiteX1" y="connsiteY1"/>
                </a:cxn>
                <a:cxn ang="0">
                  <a:pos x="connsiteX2" y="connsiteY2"/>
                </a:cxn>
              </a:cxnLst>
              <a:rect l="l" t="t" r="r" b="b"/>
              <a:pathLst>
                <a:path w="5529" h="5041">
                  <a:moveTo>
                    <a:pt x="494" y="4791"/>
                  </a:moveTo>
                  <a:cubicBezTo>
                    <a:pt x="1689" y="5987"/>
                    <a:pt x="7186" y="2640"/>
                    <a:pt x="5035" y="250"/>
                  </a:cubicBezTo>
                  <a:cubicBezTo>
                    <a:pt x="3840" y="-945"/>
                    <a:pt x="-1657" y="2401"/>
                    <a:pt x="494" y="479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65BBF776-5FAF-E12F-00A4-9015C969B0F1}"/>
                </a:ext>
              </a:extLst>
            </p:cNvPr>
            <p:cNvSpPr/>
            <p:nvPr/>
          </p:nvSpPr>
          <p:spPr>
            <a:xfrm>
              <a:off x="9069769" y="4271657"/>
              <a:ext cx="13764" cy="13498"/>
            </a:xfrm>
            <a:custGeom>
              <a:avLst/>
              <a:gdLst>
                <a:gd name="connsiteX0" fmla="*/ 13765 w 13764"/>
                <a:gd name="connsiteY0" fmla="*/ 8843 h 13498"/>
                <a:gd name="connsiteX1" fmla="*/ 619 w 13764"/>
                <a:gd name="connsiteY1" fmla="*/ 0 h 13498"/>
                <a:gd name="connsiteX2" fmla="*/ 13765 w 13764"/>
                <a:gd name="connsiteY2" fmla="*/ 8843 h 13498"/>
              </a:gdLst>
              <a:ahLst/>
              <a:cxnLst>
                <a:cxn ang="0">
                  <a:pos x="connsiteX0" y="connsiteY0"/>
                </a:cxn>
                <a:cxn ang="0">
                  <a:pos x="connsiteX1" y="connsiteY1"/>
                </a:cxn>
                <a:cxn ang="0">
                  <a:pos x="connsiteX2" y="connsiteY2"/>
                </a:cxn>
              </a:cxnLst>
              <a:rect l="l" t="t" r="r" b="b"/>
              <a:pathLst>
                <a:path w="13764" h="13498">
                  <a:moveTo>
                    <a:pt x="13765" y="8843"/>
                  </a:moveTo>
                  <a:cubicBezTo>
                    <a:pt x="7551" y="7887"/>
                    <a:pt x="6356" y="1434"/>
                    <a:pt x="619" y="0"/>
                  </a:cubicBezTo>
                  <a:cubicBezTo>
                    <a:pt x="-3205" y="9083"/>
                    <a:pt x="11853" y="19838"/>
                    <a:pt x="13765" y="8843"/>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8542E58F-FF6B-25ED-20F5-893DE8C1DC43}"/>
                </a:ext>
              </a:extLst>
            </p:cNvPr>
            <p:cNvSpPr/>
            <p:nvPr/>
          </p:nvSpPr>
          <p:spPr>
            <a:xfrm>
              <a:off x="8799828" y="5103667"/>
              <a:ext cx="34830" cy="75513"/>
            </a:xfrm>
            <a:custGeom>
              <a:avLst/>
              <a:gdLst>
                <a:gd name="connsiteX0" fmla="*/ 21750 w 34830"/>
                <a:gd name="connsiteY0" fmla="*/ 75514 h 75513"/>
                <a:gd name="connsiteX1" fmla="*/ 30593 w 34830"/>
                <a:gd name="connsiteY1" fmla="*/ 225 h 75513"/>
                <a:gd name="connsiteX2" fmla="*/ 0 w 34830"/>
                <a:gd name="connsiteY2" fmla="*/ 13610 h 75513"/>
                <a:gd name="connsiteX3" fmla="*/ 21750 w 34830"/>
                <a:gd name="connsiteY3" fmla="*/ 75514 h 75513"/>
              </a:gdLst>
              <a:ahLst/>
              <a:cxnLst>
                <a:cxn ang="0">
                  <a:pos x="connsiteX0" y="connsiteY0"/>
                </a:cxn>
                <a:cxn ang="0">
                  <a:pos x="connsiteX1" y="connsiteY1"/>
                </a:cxn>
                <a:cxn ang="0">
                  <a:pos x="connsiteX2" y="connsiteY2"/>
                </a:cxn>
                <a:cxn ang="0">
                  <a:pos x="connsiteX3" y="connsiteY3"/>
                </a:cxn>
              </a:cxnLst>
              <a:rect l="l" t="t" r="r" b="b"/>
              <a:pathLst>
                <a:path w="34830" h="75513">
                  <a:moveTo>
                    <a:pt x="21750" y="75514"/>
                  </a:moveTo>
                  <a:cubicBezTo>
                    <a:pt x="26530" y="52569"/>
                    <a:pt x="42305" y="26756"/>
                    <a:pt x="30593" y="225"/>
                  </a:cubicBezTo>
                  <a:cubicBezTo>
                    <a:pt x="14102" y="-1687"/>
                    <a:pt x="10039" y="9069"/>
                    <a:pt x="0" y="13610"/>
                  </a:cubicBezTo>
                  <a:cubicBezTo>
                    <a:pt x="717" y="40857"/>
                    <a:pt x="717" y="68822"/>
                    <a:pt x="21750" y="75514"/>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BE4E7BBA-7AD6-7756-E7C0-9713E24B38BD}"/>
                </a:ext>
              </a:extLst>
            </p:cNvPr>
            <p:cNvSpPr/>
            <p:nvPr/>
          </p:nvSpPr>
          <p:spPr>
            <a:xfrm>
              <a:off x="8778078" y="5201157"/>
              <a:ext cx="70269" cy="137444"/>
            </a:xfrm>
            <a:custGeom>
              <a:avLst/>
              <a:gdLst>
                <a:gd name="connsiteX0" fmla="*/ 52343 w 70269"/>
                <a:gd name="connsiteY0" fmla="*/ 13 h 137444"/>
                <a:gd name="connsiteX1" fmla="*/ 0 w 70269"/>
                <a:gd name="connsiteY1" fmla="*/ 22241 h 137444"/>
                <a:gd name="connsiteX2" fmla="*/ 8843 w 70269"/>
                <a:gd name="connsiteY2" fmla="*/ 119758 h 137444"/>
                <a:gd name="connsiteX3" fmla="*/ 30593 w 70269"/>
                <a:gd name="connsiteY3" fmla="*/ 137445 h 137444"/>
                <a:gd name="connsiteX4" fmla="*/ 39437 w 70269"/>
                <a:gd name="connsiteY4" fmla="*/ 115217 h 137444"/>
                <a:gd name="connsiteX5" fmla="*/ 61426 w 70269"/>
                <a:gd name="connsiteY5" fmla="*/ 115217 h 137444"/>
                <a:gd name="connsiteX6" fmla="*/ 70269 w 70269"/>
                <a:gd name="connsiteY6" fmla="*/ 35626 h 137444"/>
                <a:gd name="connsiteX7" fmla="*/ 52821 w 70269"/>
                <a:gd name="connsiteY7" fmla="*/ 252 h 13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269" h="137444">
                  <a:moveTo>
                    <a:pt x="52343" y="13"/>
                  </a:moveTo>
                  <a:cubicBezTo>
                    <a:pt x="26769" y="-704"/>
                    <a:pt x="30115" y="27739"/>
                    <a:pt x="0" y="22241"/>
                  </a:cubicBezTo>
                  <a:cubicBezTo>
                    <a:pt x="13863" y="51162"/>
                    <a:pt x="20316" y="86296"/>
                    <a:pt x="8843" y="119758"/>
                  </a:cubicBezTo>
                  <a:cubicBezTo>
                    <a:pt x="15058" y="126689"/>
                    <a:pt x="19838" y="135054"/>
                    <a:pt x="30593" y="137445"/>
                  </a:cubicBezTo>
                  <a:cubicBezTo>
                    <a:pt x="32984" y="129557"/>
                    <a:pt x="32745" y="119041"/>
                    <a:pt x="39437" y="115217"/>
                  </a:cubicBezTo>
                  <a:cubicBezTo>
                    <a:pt x="50431" y="115695"/>
                    <a:pt x="53060" y="123582"/>
                    <a:pt x="61426" y="115217"/>
                  </a:cubicBezTo>
                  <a:cubicBezTo>
                    <a:pt x="64055" y="78648"/>
                    <a:pt x="56646" y="58093"/>
                    <a:pt x="70269" y="35626"/>
                  </a:cubicBezTo>
                  <a:cubicBezTo>
                    <a:pt x="62621" y="25588"/>
                    <a:pt x="57841" y="12681"/>
                    <a:pt x="52821" y="25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C3F34822-D0CF-63AF-967B-984B2BBF3EA1}"/>
                </a:ext>
              </a:extLst>
            </p:cNvPr>
            <p:cNvSpPr/>
            <p:nvPr/>
          </p:nvSpPr>
          <p:spPr>
            <a:xfrm>
              <a:off x="9166372" y="4661006"/>
              <a:ext cx="248670" cy="116011"/>
            </a:xfrm>
            <a:custGeom>
              <a:avLst/>
              <a:gdLst>
                <a:gd name="connsiteX0" fmla="*/ 214014 w 248670"/>
                <a:gd name="connsiteY0" fmla="*/ 9083 h 116011"/>
                <a:gd name="connsiteX1" fmla="*/ 174816 w 248670"/>
                <a:gd name="connsiteY1" fmla="*/ 17926 h 116011"/>
                <a:gd name="connsiteX2" fmla="*/ 153066 w 248670"/>
                <a:gd name="connsiteY2" fmla="*/ 13385 h 116011"/>
                <a:gd name="connsiteX3" fmla="*/ 126775 w 248670"/>
                <a:gd name="connsiteY3" fmla="*/ 26530 h 116011"/>
                <a:gd name="connsiteX4" fmla="*/ 109327 w 248670"/>
                <a:gd name="connsiteY4" fmla="*/ 0 h 116011"/>
                <a:gd name="connsiteX5" fmla="*/ 105025 w 248670"/>
                <a:gd name="connsiteY5" fmla="*/ 8843 h 116011"/>
                <a:gd name="connsiteX6" fmla="*/ 74431 w 248670"/>
                <a:gd name="connsiteY6" fmla="*/ 4302 h 116011"/>
                <a:gd name="connsiteX7" fmla="*/ 8942 w 248670"/>
                <a:gd name="connsiteY7" fmla="*/ 48519 h 116011"/>
                <a:gd name="connsiteX8" fmla="*/ 99 w 248670"/>
                <a:gd name="connsiteY8" fmla="*/ 79591 h 116011"/>
                <a:gd name="connsiteX9" fmla="*/ 13244 w 248670"/>
                <a:gd name="connsiteY9" fmla="*/ 97277 h 116011"/>
                <a:gd name="connsiteX10" fmla="*/ 39297 w 248670"/>
                <a:gd name="connsiteY10" fmla="*/ 114964 h 116011"/>
                <a:gd name="connsiteX11" fmla="*/ 78494 w 248670"/>
                <a:gd name="connsiteY11" fmla="*/ 114964 h 116011"/>
                <a:gd name="connsiteX12" fmla="*/ 91640 w 248670"/>
                <a:gd name="connsiteY12" fmla="*/ 92975 h 116011"/>
                <a:gd name="connsiteX13" fmla="*/ 117692 w 248670"/>
                <a:gd name="connsiteY13" fmla="*/ 84132 h 116011"/>
                <a:gd name="connsiteX14" fmla="*/ 139681 w 248670"/>
                <a:gd name="connsiteY14" fmla="*/ 88673 h 116011"/>
                <a:gd name="connsiteX15" fmla="*/ 170275 w 248670"/>
                <a:gd name="connsiteY15" fmla="*/ 62143 h 116011"/>
                <a:gd name="connsiteX16" fmla="*/ 205170 w 248670"/>
                <a:gd name="connsiteY16" fmla="*/ 62143 h 116011"/>
                <a:gd name="connsiteX17" fmla="*/ 222618 w 248670"/>
                <a:gd name="connsiteY17" fmla="*/ 75288 h 116011"/>
                <a:gd name="connsiteX18" fmla="*/ 248670 w 248670"/>
                <a:gd name="connsiteY18" fmla="*/ 31071 h 116011"/>
                <a:gd name="connsiteX19" fmla="*/ 213775 w 248670"/>
                <a:gd name="connsiteY19" fmla="*/ 9083 h 11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670" h="116011">
                  <a:moveTo>
                    <a:pt x="214014" y="9083"/>
                  </a:moveTo>
                  <a:cubicBezTo>
                    <a:pt x="193698" y="4780"/>
                    <a:pt x="187722" y="14819"/>
                    <a:pt x="174816" y="17926"/>
                  </a:cubicBezTo>
                  <a:cubicBezTo>
                    <a:pt x="169796" y="14102"/>
                    <a:pt x="163104" y="11951"/>
                    <a:pt x="153066" y="13385"/>
                  </a:cubicBezTo>
                  <a:cubicBezTo>
                    <a:pt x="146374" y="19838"/>
                    <a:pt x="136096" y="22706"/>
                    <a:pt x="126775" y="26530"/>
                  </a:cubicBezTo>
                  <a:cubicBezTo>
                    <a:pt x="124863" y="7170"/>
                    <a:pt x="118887" y="2868"/>
                    <a:pt x="109327" y="0"/>
                  </a:cubicBezTo>
                  <a:cubicBezTo>
                    <a:pt x="110283" y="239"/>
                    <a:pt x="105025" y="8843"/>
                    <a:pt x="105025" y="8843"/>
                  </a:cubicBezTo>
                  <a:cubicBezTo>
                    <a:pt x="91640" y="21272"/>
                    <a:pt x="86860" y="-2868"/>
                    <a:pt x="74431" y="4302"/>
                  </a:cubicBezTo>
                  <a:cubicBezTo>
                    <a:pt x="56744" y="23184"/>
                    <a:pt x="51247" y="54494"/>
                    <a:pt x="8942" y="48519"/>
                  </a:cubicBezTo>
                  <a:cubicBezTo>
                    <a:pt x="8942" y="60470"/>
                    <a:pt x="-1096" y="70269"/>
                    <a:pt x="99" y="79591"/>
                  </a:cubicBezTo>
                  <a:cubicBezTo>
                    <a:pt x="99" y="80547"/>
                    <a:pt x="11332" y="97277"/>
                    <a:pt x="13244" y="97277"/>
                  </a:cubicBezTo>
                  <a:cubicBezTo>
                    <a:pt x="23761" y="97277"/>
                    <a:pt x="36667" y="114247"/>
                    <a:pt x="39297" y="114964"/>
                  </a:cubicBezTo>
                  <a:cubicBezTo>
                    <a:pt x="51725" y="118310"/>
                    <a:pt x="67500" y="112335"/>
                    <a:pt x="78494" y="114964"/>
                  </a:cubicBezTo>
                  <a:cubicBezTo>
                    <a:pt x="76343" y="101102"/>
                    <a:pt x="83992" y="96799"/>
                    <a:pt x="91640" y="92975"/>
                  </a:cubicBezTo>
                  <a:cubicBezTo>
                    <a:pt x="105742" y="95365"/>
                    <a:pt x="113390" y="91541"/>
                    <a:pt x="117692" y="84132"/>
                  </a:cubicBezTo>
                  <a:cubicBezTo>
                    <a:pt x="128209" y="82220"/>
                    <a:pt x="127253" y="92258"/>
                    <a:pt x="139681" y="88673"/>
                  </a:cubicBezTo>
                  <a:cubicBezTo>
                    <a:pt x="153544" y="83415"/>
                    <a:pt x="152110" y="62860"/>
                    <a:pt x="170275" y="62143"/>
                  </a:cubicBezTo>
                  <a:cubicBezTo>
                    <a:pt x="187722" y="65250"/>
                    <a:pt x="187722" y="65250"/>
                    <a:pt x="205170" y="62143"/>
                  </a:cubicBezTo>
                  <a:cubicBezTo>
                    <a:pt x="212102" y="65489"/>
                    <a:pt x="211623" y="76245"/>
                    <a:pt x="222618" y="75288"/>
                  </a:cubicBezTo>
                  <a:cubicBezTo>
                    <a:pt x="235047" y="64533"/>
                    <a:pt x="239827" y="45412"/>
                    <a:pt x="248670" y="31071"/>
                  </a:cubicBezTo>
                  <a:cubicBezTo>
                    <a:pt x="231461" y="29398"/>
                    <a:pt x="225008" y="16731"/>
                    <a:pt x="213775" y="9083"/>
                  </a:cubicBezTo>
                  <a:close/>
                </a:path>
              </a:pathLst>
            </a:custGeom>
            <a:solidFill>
              <a:schemeClr val="accent2"/>
            </a:solidFill>
            <a:ln w="3175" cap="flat">
              <a:solidFill>
                <a:schemeClr val="bg1"/>
              </a:solid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9D05A498-DE39-A2AF-8640-D90301C57F34}"/>
                </a:ext>
              </a:extLst>
            </p:cNvPr>
            <p:cNvSpPr/>
            <p:nvPr/>
          </p:nvSpPr>
          <p:spPr>
            <a:xfrm>
              <a:off x="9327003" y="5126121"/>
              <a:ext cx="110267" cy="89680"/>
            </a:xfrm>
            <a:custGeom>
              <a:avLst/>
              <a:gdLst>
                <a:gd name="connsiteX0" fmla="*/ 1039 w 110267"/>
                <a:gd name="connsiteY0" fmla="*/ 39676 h 89680"/>
                <a:gd name="connsiteX1" fmla="*/ 9883 w 110267"/>
                <a:gd name="connsiteY1" fmla="*/ 88434 h 89680"/>
                <a:gd name="connsiteX2" fmla="*/ 75372 w 110267"/>
                <a:gd name="connsiteY2" fmla="*/ 70747 h 89680"/>
                <a:gd name="connsiteX3" fmla="*/ 92819 w 110267"/>
                <a:gd name="connsiteY3" fmla="*/ 75288 h 89680"/>
                <a:gd name="connsiteX4" fmla="*/ 110267 w 110267"/>
                <a:gd name="connsiteY4" fmla="*/ 35374 h 89680"/>
                <a:gd name="connsiteX5" fmla="*/ 75372 w 110267"/>
                <a:gd name="connsiteY5" fmla="*/ 0 h 89680"/>
                <a:gd name="connsiteX6" fmla="*/ 14185 w 110267"/>
                <a:gd name="connsiteY6" fmla="*/ 17687 h 89680"/>
                <a:gd name="connsiteX7" fmla="*/ 1039 w 110267"/>
                <a:gd name="connsiteY7" fmla="*/ 39915 h 8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267" h="89680">
                  <a:moveTo>
                    <a:pt x="1039" y="39676"/>
                  </a:moveTo>
                  <a:cubicBezTo>
                    <a:pt x="-3502" y="57363"/>
                    <a:pt x="8210" y="69552"/>
                    <a:pt x="9883" y="88434"/>
                  </a:cubicBezTo>
                  <a:cubicBezTo>
                    <a:pt x="42627" y="93453"/>
                    <a:pt x="59358" y="82459"/>
                    <a:pt x="75372" y="70747"/>
                  </a:cubicBezTo>
                  <a:cubicBezTo>
                    <a:pt x="83737" y="69791"/>
                    <a:pt x="84932" y="75767"/>
                    <a:pt x="92819" y="75288"/>
                  </a:cubicBezTo>
                  <a:cubicBezTo>
                    <a:pt x="99751" y="63099"/>
                    <a:pt x="109311" y="53539"/>
                    <a:pt x="110267" y="35374"/>
                  </a:cubicBezTo>
                  <a:cubicBezTo>
                    <a:pt x="100229" y="21989"/>
                    <a:pt x="86127" y="12429"/>
                    <a:pt x="75372" y="0"/>
                  </a:cubicBezTo>
                  <a:cubicBezTo>
                    <a:pt x="50515" y="8126"/>
                    <a:pt x="35457" y="15297"/>
                    <a:pt x="14185" y="17687"/>
                  </a:cubicBezTo>
                  <a:cubicBezTo>
                    <a:pt x="20638" y="31071"/>
                    <a:pt x="3429" y="30115"/>
                    <a:pt x="1039" y="39915"/>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B06E1697-9458-EEF7-6715-D2041279A32A}"/>
                </a:ext>
              </a:extLst>
            </p:cNvPr>
            <p:cNvSpPr/>
            <p:nvPr/>
          </p:nvSpPr>
          <p:spPr>
            <a:xfrm>
              <a:off x="7987669" y="5143012"/>
              <a:ext cx="140060" cy="310554"/>
            </a:xfrm>
            <a:custGeom>
              <a:avLst/>
              <a:gdLst>
                <a:gd name="connsiteX0" fmla="*/ 35135 w 140060"/>
                <a:gd name="connsiteY0" fmla="*/ 53856 h 310554"/>
                <a:gd name="connsiteX1" fmla="*/ 26291 w 140060"/>
                <a:gd name="connsiteY1" fmla="*/ 106917 h 310554"/>
                <a:gd name="connsiteX2" fmla="*/ 26291 w 140060"/>
                <a:gd name="connsiteY2" fmla="*/ 133447 h 310554"/>
                <a:gd name="connsiteX3" fmla="*/ 13146 w 140060"/>
                <a:gd name="connsiteY3" fmla="*/ 164518 h 310554"/>
                <a:gd name="connsiteX4" fmla="*/ 4302 w 140060"/>
                <a:gd name="connsiteY4" fmla="*/ 168821 h 310554"/>
                <a:gd name="connsiteX5" fmla="*/ 0 w 140060"/>
                <a:gd name="connsiteY5" fmla="*/ 208735 h 310554"/>
                <a:gd name="connsiteX6" fmla="*/ 30593 w 140060"/>
                <a:gd name="connsiteY6" fmla="*/ 186746 h 310554"/>
                <a:gd name="connsiteX7" fmla="*/ 8843 w 140060"/>
                <a:gd name="connsiteY7" fmla="*/ 217818 h 310554"/>
                <a:gd name="connsiteX8" fmla="*/ 35135 w 140060"/>
                <a:gd name="connsiteY8" fmla="*/ 226661 h 310554"/>
                <a:gd name="connsiteX9" fmla="*/ 26291 w 140060"/>
                <a:gd name="connsiteY9" fmla="*/ 306252 h 310554"/>
                <a:gd name="connsiteX10" fmla="*/ 74332 w 140060"/>
                <a:gd name="connsiteY10" fmla="*/ 310554 h 310554"/>
                <a:gd name="connsiteX11" fmla="*/ 87478 w 140060"/>
                <a:gd name="connsiteY11" fmla="*/ 301711 h 310554"/>
                <a:gd name="connsiteX12" fmla="*/ 104926 w 140060"/>
                <a:gd name="connsiteY12" fmla="*/ 244109 h 310554"/>
                <a:gd name="connsiteX13" fmla="*/ 104926 w 140060"/>
                <a:gd name="connsiteY13" fmla="*/ 191049 h 310554"/>
                <a:gd name="connsiteX14" fmla="*/ 83176 w 140060"/>
                <a:gd name="connsiteY14" fmla="*/ 146832 h 310554"/>
                <a:gd name="connsiteX15" fmla="*/ 109467 w 140060"/>
                <a:gd name="connsiteY15" fmla="*/ 142529 h 310554"/>
                <a:gd name="connsiteX16" fmla="*/ 109467 w 140060"/>
                <a:gd name="connsiteY16" fmla="*/ 67241 h 310554"/>
                <a:gd name="connsiteX17" fmla="*/ 140060 w 140060"/>
                <a:gd name="connsiteY17" fmla="*/ 27326 h 310554"/>
                <a:gd name="connsiteX18" fmla="*/ 126915 w 140060"/>
                <a:gd name="connsiteY18" fmla="*/ 9639 h 310554"/>
                <a:gd name="connsiteX19" fmla="*/ 87717 w 140060"/>
                <a:gd name="connsiteY19" fmla="*/ 18483 h 310554"/>
                <a:gd name="connsiteX20" fmla="*/ 52821 w 140060"/>
                <a:gd name="connsiteY20" fmla="*/ 18483 h 310554"/>
                <a:gd name="connsiteX21" fmla="*/ 52821 w 140060"/>
                <a:gd name="connsiteY21" fmla="*/ 796 h 310554"/>
                <a:gd name="connsiteX22" fmla="*/ 31071 w 140060"/>
                <a:gd name="connsiteY22" fmla="*/ 5098 h 310554"/>
                <a:gd name="connsiteX23" fmla="*/ 35374 w 140060"/>
                <a:gd name="connsiteY23" fmla="*/ 53856 h 31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0060" h="310554">
                  <a:moveTo>
                    <a:pt x="35135" y="53856"/>
                  </a:moveTo>
                  <a:cubicBezTo>
                    <a:pt x="35613" y="80626"/>
                    <a:pt x="28920" y="91859"/>
                    <a:pt x="26291" y="106917"/>
                  </a:cubicBezTo>
                  <a:cubicBezTo>
                    <a:pt x="24857" y="115760"/>
                    <a:pt x="28681" y="125799"/>
                    <a:pt x="26291" y="133447"/>
                  </a:cubicBezTo>
                  <a:cubicBezTo>
                    <a:pt x="23423" y="143486"/>
                    <a:pt x="16253" y="157587"/>
                    <a:pt x="13146" y="164518"/>
                  </a:cubicBezTo>
                  <a:cubicBezTo>
                    <a:pt x="12429" y="166191"/>
                    <a:pt x="5258" y="166908"/>
                    <a:pt x="4302" y="168821"/>
                  </a:cubicBezTo>
                  <a:cubicBezTo>
                    <a:pt x="-239" y="182444"/>
                    <a:pt x="3585" y="197024"/>
                    <a:pt x="0" y="208735"/>
                  </a:cubicBezTo>
                  <a:cubicBezTo>
                    <a:pt x="17448" y="211604"/>
                    <a:pt x="17209" y="173362"/>
                    <a:pt x="30593" y="186746"/>
                  </a:cubicBezTo>
                  <a:cubicBezTo>
                    <a:pt x="22706" y="196307"/>
                    <a:pt x="20794" y="212321"/>
                    <a:pt x="8843" y="217818"/>
                  </a:cubicBezTo>
                  <a:cubicBezTo>
                    <a:pt x="16970" y="229051"/>
                    <a:pt x="31549" y="208496"/>
                    <a:pt x="35135" y="226661"/>
                  </a:cubicBezTo>
                  <a:cubicBezTo>
                    <a:pt x="21033" y="248650"/>
                    <a:pt x="37047" y="277810"/>
                    <a:pt x="26291" y="306252"/>
                  </a:cubicBezTo>
                  <a:cubicBezTo>
                    <a:pt x="45890" y="304101"/>
                    <a:pt x="59036" y="308403"/>
                    <a:pt x="74332" y="310554"/>
                  </a:cubicBezTo>
                  <a:cubicBezTo>
                    <a:pt x="76005" y="305057"/>
                    <a:pt x="80069" y="301472"/>
                    <a:pt x="87478" y="301711"/>
                  </a:cubicBezTo>
                  <a:cubicBezTo>
                    <a:pt x="78157" y="276615"/>
                    <a:pt x="88195" y="255104"/>
                    <a:pt x="104926" y="244109"/>
                  </a:cubicBezTo>
                  <a:cubicBezTo>
                    <a:pt x="81981" y="233593"/>
                    <a:pt x="96799" y="206106"/>
                    <a:pt x="104926" y="191049"/>
                  </a:cubicBezTo>
                  <a:cubicBezTo>
                    <a:pt x="95604" y="178381"/>
                    <a:pt x="89151" y="162845"/>
                    <a:pt x="83176" y="146832"/>
                  </a:cubicBezTo>
                  <a:cubicBezTo>
                    <a:pt x="93931" y="147549"/>
                    <a:pt x="104209" y="147549"/>
                    <a:pt x="109467" y="142529"/>
                  </a:cubicBezTo>
                  <a:cubicBezTo>
                    <a:pt x="99190" y="114326"/>
                    <a:pt x="123808" y="97356"/>
                    <a:pt x="109467" y="67241"/>
                  </a:cubicBezTo>
                  <a:cubicBezTo>
                    <a:pt x="116398" y="50749"/>
                    <a:pt x="136714" y="47642"/>
                    <a:pt x="140060" y="27326"/>
                  </a:cubicBezTo>
                  <a:cubicBezTo>
                    <a:pt x="125481" y="31867"/>
                    <a:pt x="125720" y="21112"/>
                    <a:pt x="126915" y="9639"/>
                  </a:cubicBezTo>
                  <a:cubicBezTo>
                    <a:pt x="108511" y="4142"/>
                    <a:pt x="98711" y="17049"/>
                    <a:pt x="87717" y="18483"/>
                  </a:cubicBezTo>
                  <a:cubicBezTo>
                    <a:pt x="77679" y="19678"/>
                    <a:pt x="67401" y="10834"/>
                    <a:pt x="52821" y="18483"/>
                  </a:cubicBezTo>
                  <a:lnTo>
                    <a:pt x="52821" y="796"/>
                  </a:lnTo>
                  <a:cubicBezTo>
                    <a:pt x="40632" y="-2789"/>
                    <a:pt x="41588" y="7010"/>
                    <a:pt x="31071" y="5098"/>
                  </a:cubicBezTo>
                  <a:cubicBezTo>
                    <a:pt x="24857" y="23741"/>
                    <a:pt x="35135" y="37604"/>
                    <a:pt x="35374" y="5385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E363987E-E711-A9D3-1084-A18F418EBCAD}"/>
                </a:ext>
              </a:extLst>
            </p:cNvPr>
            <p:cNvSpPr/>
            <p:nvPr/>
          </p:nvSpPr>
          <p:spPr>
            <a:xfrm>
              <a:off x="10013525" y="5440181"/>
              <a:ext cx="286416" cy="296612"/>
            </a:xfrm>
            <a:custGeom>
              <a:avLst/>
              <a:gdLst>
                <a:gd name="connsiteX0" fmla="*/ 283706 w 286416"/>
                <a:gd name="connsiteY0" fmla="*/ 0 h 296612"/>
                <a:gd name="connsiteX1" fmla="*/ 213915 w 286416"/>
                <a:gd name="connsiteY1" fmla="*/ 13385 h 296612"/>
                <a:gd name="connsiteX2" fmla="*/ 135280 w 286416"/>
                <a:gd name="connsiteY2" fmla="*/ 39915 h 296612"/>
                <a:gd name="connsiteX3" fmla="*/ 104687 w 286416"/>
                <a:gd name="connsiteY3" fmla="*/ 26530 h 296612"/>
                <a:gd name="connsiteX4" fmla="*/ 69791 w 286416"/>
                <a:gd name="connsiteY4" fmla="*/ 39915 h 296612"/>
                <a:gd name="connsiteX5" fmla="*/ 39198 w 286416"/>
                <a:gd name="connsiteY5" fmla="*/ 31071 h 296612"/>
                <a:gd name="connsiteX6" fmla="*/ 39198 w 286416"/>
                <a:gd name="connsiteY6" fmla="*/ 66445 h 296612"/>
                <a:gd name="connsiteX7" fmla="*/ 0 w 286416"/>
                <a:gd name="connsiteY7" fmla="*/ 88673 h 296612"/>
                <a:gd name="connsiteX8" fmla="*/ 8843 w 286416"/>
                <a:gd name="connsiteY8" fmla="*/ 159420 h 296612"/>
                <a:gd name="connsiteX9" fmla="*/ 30593 w 286416"/>
                <a:gd name="connsiteY9" fmla="*/ 159420 h 296612"/>
                <a:gd name="connsiteX10" fmla="*/ 34896 w 286416"/>
                <a:gd name="connsiteY10" fmla="*/ 190492 h 296612"/>
                <a:gd name="connsiteX11" fmla="*/ 8843 w 286416"/>
                <a:gd name="connsiteY11" fmla="*/ 212720 h 296612"/>
                <a:gd name="connsiteX12" fmla="*/ 4302 w 286416"/>
                <a:gd name="connsiteY12" fmla="*/ 274623 h 296612"/>
                <a:gd name="connsiteX13" fmla="*/ 43500 w 286416"/>
                <a:gd name="connsiteY13" fmla="*/ 296613 h 296612"/>
                <a:gd name="connsiteX14" fmla="*/ 231123 w 286416"/>
                <a:gd name="connsiteY14" fmla="*/ 168263 h 296612"/>
                <a:gd name="connsiteX15" fmla="*/ 239967 w 286416"/>
                <a:gd name="connsiteY15" fmla="*/ 53060 h 296612"/>
                <a:gd name="connsiteX16" fmla="*/ 283467 w 286416"/>
                <a:gd name="connsiteY16" fmla="*/ 0 h 29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416" h="296612">
                  <a:moveTo>
                    <a:pt x="283706" y="0"/>
                  </a:moveTo>
                  <a:cubicBezTo>
                    <a:pt x="274623" y="18643"/>
                    <a:pt x="240445" y="11951"/>
                    <a:pt x="213915" y="13385"/>
                  </a:cubicBezTo>
                  <a:cubicBezTo>
                    <a:pt x="195511" y="30115"/>
                    <a:pt x="169459" y="39198"/>
                    <a:pt x="135280" y="39915"/>
                  </a:cubicBezTo>
                  <a:cubicBezTo>
                    <a:pt x="122613" y="38003"/>
                    <a:pt x="121656" y="24140"/>
                    <a:pt x="104687" y="26530"/>
                  </a:cubicBezTo>
                  <a:cubicBezTo>
                    <a:pt x="92497" y="30354"/>
                    <a:pt x="83176" y="37047"/>
                    <a:pt x="69791" y="39915"/>
                  </a:cubicBezTo>
                  <a:cubicBezTo>
                    <a:pt x="51626" y="44934"/>
                    <a:pt x="52821" y="30593"/>
                    <a:pt x="39198" y="31071"/>
                  </a:cubicBezTo>
                  <a:cubicBezTo>
                    <a:pt x="28920" y="41349"/>
                    <a:pt x="40154" y="52821"/>
                    <a:pt x="39198" y="66445"/>
                  </a:cubicBezTo>
                  <a:cubicBezTo>
                    <a:pt x="16731" y="64294"/>
                    <a:pt x="27486" y="95843"/>
                    <a:pt x="0" y="88673"/>
                  </a:cubicBezTo>
                  <a:cubicBezTo>
                    <a:pt x="6453" y="118549"/>
                    <a:pt x="4780" y="130500"/>
                    <a:pt x="8843" y="159420"/>
                  </a:cubicBezTo>
                  <a:cubicBezTo>
                    <a:pt x="19599" y="158942"/>
                    <a:pt x="22228" y="151055"/>
                    <a:pt x="30593" y="159420"/>
                  </a:cubicBezTo>
                  <a:cubicBezTo>
                    <a:pt x="20077" y="169937"/>
                    <a:pt x="41110" y="171132"/>
                    <a:pt x="34896" y="190492"/>
                  </a:cubicBezTo>
                  <a:cubicBezTo>
                    <a:pt x="24618" y="196467"/>
                    <a:pt x="26530" y="214393"/>
                    <a:pt x="8843" y="212720"/>
                  </a:cubicBezTo>
                  <a:cubicBezTo>
                    <a:pt x="13624" y="227777"/>
                    <a:pt x="-1434" y="245703"/>
                    <a:pt x="4302" y="274623"/>
                  </a:cubicBezTo>
                  <a:cubicBezTo>
                    <a:pt x="16492" y="282989"/>
                    <a:pt x="26291" y="293505"/>
                    <a:pt x="43500" y="296613"/>
                  </a:cubicBezTo>
                  <a:cubicBezTo>
                    <a:pt x="102297" y="249766"/>
                    <a:pt x="165395" y="207700"/>
                    <a:pt x="231123" y="168263"/>
                  </a:cubicBezTo>
                  <a:cubicBezTo>
                    <a:pt x="243791" y="135519"/>
                    <a:pt x="244030" y="91780"/>
                    <a:pt x="239967" y="53060"/>
                  </a:cubicBezTo>
                  <a:cubicBezTo>
                    <a:pt x="253112" y="36808"/>
                    <a:pt x="298285" y="29876"/>
                    <a:pt x="283467"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CB8880A4-8516-288F-3D72-B4309326D0A3}"/>
                </a:ext>
              </a:extLst>
            </p:cNvPr>
            <p:cNvSpPr/>
            <p:nvPr/>
          </p:nvSpPr>
          <p:spPr>
            <a:xfrm>
              <a:off x="10358418" y="5196390"/>
              <a:ext cx="130738" cy="141993"/>
            </a:xfrm>
            <a:custGeom>
              <a:avLst/>
              <a:gdLst>
                <a:gd name="connsiteX0" fmla="*/ 13145 w 130738"/>
                <a:gd name="connsiteY0" fmla="*/ 71225 h 141993"/>
                <a:gd name="connsiteX1" fmla="*/ 52343 w 130738"/>
                <a:gd name="connsiteY1" fmla="*/ 88912 h 141993"/>
                <a:gd name="connsiteX2" fmla="*/ 78396 w 130738"/>
                <a:gd name="connsiteY2" fmla="*/ 102058 h 141993"/>
                <a:gd name="connsiteX3" fmla="*/ 100146 w 130738"/>
                <a:gd name="connsiteY3" fmla="*/ 97756 h 141993"/>
                <a:gd name="connsiteX4" fmla="*/ 130739 w 130738"/>
                <a:gd name="connsiteY4" fmla="*/ 141973 h 141993"/>
                <a:gd name="connsiteX5" fmla="*/ 126437 w 130738"/>
                <a:gd name="connsiteY5" fmla="*/ 102058 h 141993"/>
                <a:gd name="connsiteX6" fmla="*/ 91541 w 130738"/>
                <a:gd name="connsiteY6" fmla="*/ 70986 h 141993"/>
                <a:gd name="connsiteX7" fmla="*/ 104687 w 130738"/>
                <a:gd name="connsiteY7" fmla="*/ 70986 h 141993"/>
                <a:gd name="connsiteX8" fmla="*/ 78634 w 130738"/>
                <a:gd name="connsiteY8" fmla="*/ 35613 h 141993"/>
                <a:gd name="connsiteX9" fmla="*/ 82937 w 130738"/>
                <a:gd name="connsiteY9" fmla="*/ 13385 h 141993"/>
                <a:gd name="connsiteX10" fmla="*/ 65489 w 130738"/>
                <a:gd name="connsiteY10" fmla="*/ 0 h 141993"/>
                <a:gd name="connsiteX11" fmla="*/ 0 w 130738"/>
                <a:gd name="connsiteY11" fmla="*/ 13385 h 141993"/>
                <a:gd name="connsiteX12" fmla="*/ 13145 w 130738"/>
                <a:gd name="connsiteY12" fmla="*/ 70986 h 141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0738" h="141993">
                  <a:moveTo>
                    <a:pt x="13145" y="71225"/>
                  </a:moveTo>
                  <a:cubicBezTo>
                    <a:pt x="34178" y="69074"/>
                    <a:pt x="49236" y="72898"/>
                    <a:pt x="52343" y="88912"/>
                  </a:cubicBezTo>
                  <a:cubicBezTo>
                    <a:pt x="68118" y="86283"/>
                    <a:pt x="76962" y="90585"/>
                    <a:pt x="78396" y="102058"/>
                  </a:cubicBezTo>
                  <a:cubicBezTo>
                    <a:pt x="88673" y="103492"/>
                    <a:pt x="95365" y="101341"/>
                    <a:pt x="100146" y="97756"/>
                  </a:cubicBezTo>
                  <a:cubicBezTo>
                    <a:pt x="112335" y="110423"/>
                    <a:pt x="104926" y="142929"/>
                    <a:pt x="130739" y="141973"/>
                  </a:cubicBezTo>
                  <a:cubicBezTo>
                    <a:pt x="129305" y="117354"/>
                    <a:pt x="122135" y="122135"/>
                    <a:pt x="126437" y="102058"/>
                  </a:cubicBezTo>
                  <a:cubicBezTo>
                    <a:pt x="106121" y="100385"/>
                    <a:pt x="97755" y="87000"/>
                    <a:pt x="91541" y="70986"/>
                  </a:cubicBezTo>
                  <a:lnTo>
                    <a:pt x="104687" y="70986"/>
                  </a:lnTo>
                  <a:cubicBezTo>
                    <a:pt x="102536" y="52582"/>
                    <a:pt x="80069" y="54734"/>
                    <a:pt x="78634" y="35613"/>
                  </a:cubicBezTo>
                  <a:cubicBezTo>
                    <a:pt x="82459" y="27725"/>
                    <a:pt x="92497" y="22706"/>
                    <a:pt x="82937" y="13385"/>
                  </a:cubicBezTo>
                  <a:cubicBezTo>
                    <a:pt x="65967" y="13385"/>
                    <a:pt x="57602" y="16014"/>
                    <a:pt x="65489" y="0"/>
                  </a:cubicBezTo>
                  <a:cubicBezTo>
                    <a:pt x="44456" y="5258"/>
                    <a:pt x="13624" y="717"/>
                    <a:pt x="0" y="13385"/>
                  </a:cubicBezTo>
                  <a:cubicBezTo>
                    <a:pt x="25813" y="27247"/>
                    <a:pt x="-5019" y="49236"/>
                    <a:pt x="13145" y="70986"/>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BC15AD38-F803-7D36-2E45-1225FB1F2693}"/>
                </a:ext>
              </a:extLst>
            </p:cNvPr>
            <p:cNvSpPr/>
            <p:nvPr/>
          </p:nvSpPr>
          <p:spPr>
            <a:xfrm>
              <a:off x="10205451" y="5050581"/>
              <a:ext cx="288773" cy="150828"/>
            </a:xfrm>
            <a:custGeom>
              <a:avLst/>
              <a:gdLst>
                <a:gd name="connsiteX0" fmla="*/ 248810 w 288773"/>
                <a:gd name="connsiteY0" fmla="*/ 66457 h 150828"/>
                <a:gd name="connsiteX1" fmla="*/ 222758 w 288773"/>
                <a:gd name="connsiteY1" fmla="*/ 53073 h 150828"/>
                <a:gd name="connsiteX2" fmla="*/ 209612 w 288773"/>
                <a:gd name="connsiteY2" fmla="*/ 57614 h 150828"/>
                <a:gd name="connsiteX3" fmla="*/ 192165 w 288773"/>
                <a:gd name="connsiteY3" fmla="*/ 53073 h 150828"/>
                <a:gd name="connsiteX4" fmla="*/ 161571 w 288773"/>
                <a:gd name="connsiteY4" fmla="*/ 61916 h 150828"/>
                <a:gd name="connsiteX5" fmla="*/ 126676 w 288773"/>
                <a:gd name="connsiteY5" fmla="*/ 26542 h 150828"/>
                <a:gd name="connsiteX6" fmla="*/ 56646 w 288773"/>
                <a:gd name="connsiteY6" fmla="*/ 17699 h 150828"/>
                <a:gd name="connsiteX7" fmla="*/ 0 w 288773"/>
                <a:gd name="connsiteY7" fmla="*/ 12 h 150828"/>
                <a:gd name="connsiteX8" fmla="*/ 65489 w 288773"/>
                <a:gd name="connsiteY8" fmla="*/ 57614 h 150828"/>
                <a:gd name="connsiteX9" fmla="*/ 74332 w 288773"/>
                <a:gd name="connsiteY9" fmla="*/ 97529 h 150828"/>
                <a:gd name="connsiteX10" fmla="*/ 70030 w 288773"/>
                <a:gd name="connsiteY10" fmla="*/ 128600 h 150828"/>
                <a:gd name="connsiteX11" fmla="*/ 100624 w 288773"/>
                <a:gd name="connsiteY11" fmla="*/ 128600 h 150828"/>
                <a:gd name="connsiteX12" fmla="*/ 118310 w 288773"/>
                <a:gd name="connsiteY12" fmla="*/ 119757 h 150828"/>
                <a:gd name="connsiteX13" fmla="*/ 148665 w 288773"/>
                <a:gd name="connsiteY13" fmla="*/ 150828 h 150828"/>
                <a:gd name="connsiteX14" fmla="*/ 214154 w 288773"/>
                <a:gd name="connsiteY14" fmla="*/ 141985 h 150828"/>
                <a:gd name="connsiteX15" fmla="*/ 235904 w 288773"/>
                <a:gd name="connsiteY15" fmla="*/ 128600 h 150828"/>
                <a:gd name="connsiteX16" fmla="*/ 288247 w 288773"/>
                <a:gd name="connsiteY16" fmla="*/ 150828 h 150828"/>
                <a:gd name="connsiteX17" fmla="*/ 270799 w 288773"/>
                <a:gd name="connsiteY17" fmla="*/ 119757 h 150828"/>
                <a:gd name="connsiteX18" fmla="*/ 279643 w 288773"/>
                <a:gd name="connsiteY18" fmla="*/ 102070 h 150828"/>
                <a:gd name="connsiteX19" fmla="*/ 249049 w 288773"/>
                <a:gd name="connsiteY19" fmla="*/ 66696 h 15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8773" h="150828">
                  <a:moveTo>
                    <a:pt x="248810" y="66457"/>
                  </a:moveTo>
                  <a:cubicBezTo>
                    <a:pt x="233514" y="76018"/>
                    <a:pt x="230167" y="55463"/>
                    <a:pt x="222758" y="53073"/>
                  </a:cubicBezTo>
                  <a:cubicBezTo>
                    <a:pt x="216544" y="51161"/>
                    <a:pt x="213198" y="57375"/>
                    <a:pt x="209612" y="57614"/>
                  </a:cubicBezTo>
                  <a:cubicBezTo>
                    <a:pt x="203398" y="57614"/>
                    <a:pt x="201725" y="51878"/>
                    <a:pt x="192165" y="53073"/>
                  </a:cubicBezTo>
                  <a:cubicBezTo>
                    <a:pt x="183560" y="54268"/>
                    <a:pt x="175673" y="69086"/>
                    <a:pt x="161571" y="61916"/>
                  </a:cubicBezTo>
                  <a:cubicBezTo>
                    <a:pt x="165635" y="34191"/>
                    <a:pt x="125959" y="50683"/>
                    <a:pt x="126676" y="26542"/>
                  </a:cubicBezTo>
                  <a:cubicBezTo>
                    <a:pt x="100146" y="23435"/>
                    <a:pt x="77918" y="22957"/>
                    <a:pt x="56646" y="17699"/>
                  </a:cubicBezTo>
                  <a:cubicBezTo>
                    <a:pt x="38242" y="13158"/>
                    <a:pt x="21033" y="-466"/>
                    <a:pt x="0" y="12"/>
                  </a:cubicBezTo>
                  <a:cubicBezTo>
                    <a:pt x="9321" y="29172"/>
                    <a:pt x="51148" y="29411"/>
                    <a:pt x="65489" y="57614"/>
                  </a:cubicBezTo>
                  <a:cubicBezTo>
                    <a:pt x="69552" y="65740"/>
                    <a:pt x="73615" y="85817"/>
                    <a:pt x="74332" y="97529"/>
                  </a:cubicBezTo>
                  <a:cubicBezTo>
                    <a:pt x="74571" y="107089"/>
                    <a:pt x="73376" y="117606"/>
                    <a:pt x="70030" y="128600"/>
                  </a:cubicBezTo>
                  <a:cubicBezTo>
                    <a:pt x="81981" y="119518"/>
                    <a:pt x="91063" y="130512"/>
                    <a:pt x="100624" y="128600"/>
                  </a:cubicBezTo>
                  <a:cubicBezTo>
                    <a:pt x="107555" y="127166"/>
                    <a:pt x="108511" y="117606"/>
                    <a:pt x="118310" y="119757"/>
                  </a:cubicBezTo>
                  <a:cubicBezTo>
                    <a:pt x="131934" y="126688"/>
                    <a:pt x="137909" y="141268"/>
                    <a:pt x="148665" y="150828"/>
                  </a:cubicBezTo>
                  <a:cubicBezTo>
                    <a:pt x="169698" y="147004"/>
                    <a:pt x="192165" y="144853"/>
                    <a:pt x="214154" y="141985"/>
                  </a:cubicBezTo>
                  <a:cubicBezTo>
                    <a:pt x="224431" y="140551"/>
                    <a:pt x="222280" y="126688"/>
                    <a:pt x="235904" y="128600"/>
                  </a:cubicBezTo>
                  <a:cubicBezTo>
                    <a:pt x="251200" y="138161"/>
                    <a:pt x="265063" y="149155"/>
                    <a:pt x="288247" y="150828"/>
                  </a:cubicBezTo>
                  <a:cubicBezTo>
                    <a:pt x="292310" y="130512"/>
                    <a:pt x="271516" y="135292"/>
                    <a:pt x="270799" y="119757"/>
                  </a:cubicBezTo>
                  <a:cubicBezTo>
                    <a:pt x="267692" y="107567"/>
                    <a:pt x="279643" y="110913"/>
                    <a:pt x="279643" y="102070"/>
                  </a:cubicBezTo>
                  <a:cubicBezTo>
                    <a:pt x="261956" y="99202"/>
                    <a:pt x="234231" y="88446"/>
                    <a:pt x="249049" y="66696"/>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329E9533-7431-B673-E167-5E06D21800EA}"/>
                </a:ext>
              </a:extLst>
            </p:cNvPr>
            <p:cNvSpPr/>
            <p:nvPr/>
          </p:nvSpPr>
          <p:spPr>
            <a:xfrm>
              <a:off x="9977913" y="5679431"/>
              <a:ext cx="188101" cy="240016"/>
            </a:xfrm>
            <a:custGeom>
              <a:avLst/>
              <a:gdLst>
                <a:gd name="connsiteX0" fmla="*/ 127154 w 188101"/>
                <a:gd name="connsiteY0" fmla="*/ 163723 h 240016"/>
                <a:gd name="connsiteX1" fmla="*/ 83415 w 188101"/>
                <a:gd name="connsiteY1" fmla="*/ 106121 h 240016"/>
                <a:gd name="connsiteX2" fmla="*/ 188101 w 188101"/>
                <a:gd name="connsiteY2" fmla="*/ 61904 h 240016"/>
                <a:gd name="connsiteX3" fmla="*/ 174956 w 188101"/>
                <a:gd name="connsiteY3" fmla="*/ 57602 h 240016"/>
                <a:gd name="connsiteX4" fmla="*/ 161810 w 188101"/>
                <a:gd name="connsiteY4" fmla="*/ 0 h 240016"/>
                <a:gd name="connsiteX5" fmla="*/ 74332 w 188101"/>
                <a:gd name="connsiteY5" fmla="*/ 61904 h 240016"/>
                <a:gd name="connsiteX6" fmla="*/ 26291 w 188101"/>
                <a:gd name="connsiteY6" fmla="*/ 39915 h 240016"/>
                <a:gd name="connsiteX7" fmla="*/ 0 w 188101"/>
                <a:gd name="connsiteY7" fmla="*/ 234709 h 240016"/>
                <a:gd name="connsiteX8" fmla="*/ 43739 w 188101"/>
                <a:gd name="connsiteY8" fmla="*/ 239250 h 240016"/>
                <a:gd name="connsiteX9" fmla="*/ 78634 w 188101"/>
                <a:gd name="connsiteY9" fmla="*/ 199335 h 240016"/>
                <a:gd name="connsiteX10" fmla="*/ 84849 w 188101"/>
                <a:gd name="connsiteY10" fmla="*/ 197184 h 240016"/>
                <a:gd name="connsiteX11" fmla="*/ 86283 w 188101"/>
                <a:gd name="connsiteY11" fmla="*/ 197184 h 240016"/>
                <a:gd name="connsiteX12" fmla="*/ 106599 w 188101"/>
                <a:gd name="connsiteY12" fmla="*/ 195272 h 240016"/>
                <a:gd name="connsiteX13" fmla="*/ 108989 w 188101"/>
                <a:gd name="connsiteY13" fmla="*/ 192643 h 240016"/>
                <a:gd name="connsiteX14" fmla="*/ 126676 w 188101"/>
                <a:gd name="connsiteY14" fmla="*/ 163961 h 24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01" h="240016">
                  <a:moveTo>
                    <a:pt x="127154" y="163723"/>
                  </a:moveTo>
                  <a:cubicBezTo>
                    <a:pt x="113769" y="143407"/>
                    <a:pt x="96082" y="127393"/>
                    <a:pt x="83415" y="106121"/>
                  </a:cubicBezTo>
                  <a:cubicBezTo>
                    <a:pt x="116637" y="89390"/>
                    <a:pt x="164678" y="88195"/>
                    <a:pt x="188101" y="61904"/>
                  </a:cubicBezTo>
                  <a:cubicBezTo>
                    <a:pt x="183082" y="61187"/>
                    <a:pt x="175673" y="62621"/>
                    <a:pt x="174956" y="57602"/>
                  </a:cubicBezTo>
                  <a:cubicBezTo>
                    <a:pt x="175434" y="33462"/>
                    <a:pt x="171132" y="14341"/>
                    <a:pt x="161810" y="0"/>
                  </a:cubicBezTo>
                  <a:cubicBezTo>
                    <a:pt x="133846" y="21989"/>
                    <a:pt x="107316" y="44934"/>
                    <a:pt x="74332" y="61904"/>
                  </a:cubicBezTo>
                  <a:cubicBezTo>
                    <a:pt x="53777" y="60709"/>
                    <a:pt x="41110" y="32744"/>
                    <a:pt x="26291" y="39915"/>
                  </a:cubicBezTo>
                  <a:cubicBezTo>
                    <a:pt x="29398" y="108750"/>
                    <a:pt x="4302" y="161571"/>
                    <a:pt x="0" y="234709"/>
                  </a:cubicBezTo>
                  <a:cubicBezTo>
                    <a:pt x="22228" y="232557"/>
                    <a:pt x="29159" y="242835"/>
                    <a:pt x="43739" y="239250"/>
                  </a:cubicBezTo>
                  <a:cubicBezTo>
                    <a:pt x="61426" y="234709"/>
                    <a:pt x="61665" y="208417"/>
                    <a:pt x="78634" y="199335"/>
                  </a:cubicBezTo>
                  <a:cubicBezTo>
                    <a:pt x="80547" y="198379"/>
                    <a:pt x="82698" y="197662"/>
                    <a:pt x="84849" y="197184"/>
                  </a:cubicBezTo>
                  <a:cubicBezTo>
                    <a:pt x="85327" y="197184"/>
                    <a:pt x="85805" y="197184"/>
                    <a:pt x="86283" y="197184"/>
                  </a:cubicBezTo>
                  <a:cubicBezTo>
                    <a:pt x="92019" y="196228"/>
                    <a:pt x="98472" y="196228"/>
                    <a:pt x="106599" y="195272"/>
                  </a:cubicBezTo>
                  <a:cubicBezTo>
                    <a:pt x="107316" y="194555"/>
                    <a:pt x="108272" y="193599"/>
                    <a:pt x="108989" y="192643"/>
                  </a:cubicBezTo>
                  <a:cubicBezTo>
                    <a:pt x="106360" y="174239"/>
                    <a:pt x="119744" y="172327"/>
                    <a:pt x="126676" y="16396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B1A50472-BD5D-F5A7-6D32-14D5688E4EF1}"/>
                </a:ext>
              </a:extLst>
            </p:cNvPr>
            <p:cNvSpPr/>
            <p:nvPr/>
          </p:nvSpPr>
          <p:spPr>
            <a:xfrm>
              <a:off x="8685482" y="4782937"/>
              <a:ext cx="189185" cy="113142"/>
            </a:xfrm>
            <a:custGeom>
              <a:avLst/>
              <a:gdLst>
                <a:gd name="connsiteX0" fmla="*/ 40013 w 189185"/>
                <a:gd name="connsiteY0" fmla="*/ 112778 h 113142"/>
                <a:gd name="connsiteX1" fmla="*/ 79450 w 189185"/>
                <a:gd name="connsiteY1" fmla="*/ 108476 h 113142"/>
                <a:gd name="connsiteX2" fmla="*/ 105741 w 189185"/>
                <a:gd name="connsiteY2" fmla="*/ 77404 h 113142"/>
                <a:gd name="connsiteX3" fmla="*/ 127491 w 189185"/>
                <a:gd name="connsiteY3" fmla="*/ 108476 h 113142"/>
                <a:gd name="connsiteX4" fmla="*/ 140637 w 189185"/>
                <a:gd name="connsiteY4" fmla="*/ 77404 h 113142"/>
                <a:gd name="connsiteX5" fmla="*/ 158084 w 189185"/>
                <a:gd name="connsiteY5" fmla="*/ 86247 h 113142"/>
                <a:gd name="connsiteX6" fmla="*/ 175293 w 189185"/>
                <a:gd name="connsiteY6" fmla="*/ 68561 h 113142"/>
                <a:gd name="connsiteX7" fmla="*/ 188439 w 189185"/>
                <a:gd name="connsiteY7" fmla="*/ 55176 h 113142"/>
                <a:gd name="connsiteX8" fmla="*/ 170991 w 189185"/>
                <a:gd name="connsiteY8" fmla="*/ 55176 h 113142"/>
                <a:gd name="connsiteX9" fmla="*/ 144939 w 189185"/>
                <a:gd name="connsiteY9" fmla="*/ 37489 h 113142"/>
                <a:gd name="connsiteX10" fmla="*/ 149241 w 189185"/>
                <a:gd name="connsiteY10" fmla="*/ 10959 h 113142"/>
                <a:gd name="connsiteX11" fmla="*/ 105502 w 189185"/>
                <a:gd name="connsiteY11" fmla="*/ 6418 h 113142"/>
                <a:gd name="connsiteX12" fmla="*/ 40013 w 189185"/>
                <a:gd name="connsiteY12" fmla="*/ 15261 h 113142"/>
                <a:gd name="connsiteX13" fmla="*/ 13961 w 189185"/>
                <a:gd name="connsiteY13" fmla="*/ 64019 h 113142"/>
                <a:gd name="connsiteX14" fmla="*/ 815 w 189185"/>
                <a:gd name="connsiteY14" fmla="*/ 81706 h 113142"/>
                <a:gd name="connsiteX15" fmla="*/ 22565 w 189185"/>
                <a:gd name="connsiteY15" fmla="*/ 77165 h 113142"/>
                <a:gd name="connsiteX16" fmla="*/ 31409 w 189185"/>
                <a:gd name="connsiteY16" fmla="*/ 81706 h 113142"/>
                <a:gd name="connsiteX17" fmla="*/ 40013 w 189185"/>
                <a:gd name="connsiteY17" fmla="*/ 112778 h 1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185" h="113142">
                  <a:moveTo>
                    <a:pt x="40013" y="112778"/>
                  </a:moveTo>
                  <a:cubicBezTo>
                    <a:pt x="56983" y="115168"/>
                    <a:pt x="61285" y="104890"/>
                    <a:pt x="79450" y="108476"/>
                  </a:cubicBezTo>
                  <a:cubicBezTo>
                    <a:pt x="85186" y="95330"/>
                    <a:pt x="87815" y="78599"/>
                    <a:pt x="105741" y="77404"/>
                  </a:cubicBezTo>
                  <a:cubicBezTo>
                    <a:pt x="102634" y="98198"/>
                    <a:pt x="115780" y="102739"/>
                    <a:pt x="127491" y="108476"/>
                  </a:cubicBezTo>
                  <a:cubicBezTo>
                    <a:pt x="131554" y="97720"/>
                    <a:pt x="135378" y="86965"/>
                    <a:pt x="140637" y="77404"/>
                  </a:cubicBezTo>
                  <a:cubicBezTo>
                    <a:pt x="154738" y="71907"/>
                    <a:pt x="143983" y="91745"/>
                    <a:pt x="158084" y="86247"/>
                  </a:cubicBezTo>
                  <a:cubicBezTo>
                    <a:pt x="169557" y="86247"/>
                    <a:pt x="169079" y="73819"/>
                    <a:pt x="175293" y="68561"/>
                  </a:cubicBezTo>
                  <a:cubicBezTo>
                    <a:pt x="186766" y="71190"/>
                    <a:pt x="191068" y="66888"/>
                    <a:pt x="188439" y="55176"/>
                  </a:cubicBezTo>
                  <a:cubicBezTo>
                    <a:pt x="184376" y="50157"/>
                    <a:pt x="178400" y="56849"/>
                    <a:pt x="170991" y="55176"/>
                  </a:cubicBezTo>
                  <a:cubicBezTo>
                    <a:pt x="162387" y="53264"/>
                    <a:pt x="153065" y="38445"/>
                    <a:pt x="144939" y="37489"/>
                  </a:cubicBezTo>
                  <a:cubicBezTo>
                    <a:pt x="144939" y="26973"/>
                    <a:pt x="152348" y="24344"/>
                    <a:pt x="149241" y="10959"/>
                  </a:cubicBezTo>
                  <a:cubicBezTo>
                    <a:pt x="138247" y="4984"/>
                    <a:pt x="110282" y="-7684"/>
                    <a:pt x="105502" y="6418"/>
                  </a:cubicBezTo>
                  <a:cubicBezTo>
                    <a:pt x="76821" y="3550"/>
                    <a:pt x="54593" y="25300"/>
                    <a:pt x="40013" y="15261"/>
                  </a:cubicBezTo>
                  <a:cubicBezTo>
                    <a:pt x="42164" y="42509"/>
                    <a:pt x="11571" y="36772"/>
                    <a:pt x="13961" y="64019"/>
                  </a:cubicBezTo>
                  <a:cubicBezTo>
                    <a:pt x="7508" y="67844"/>
                    <a:pt x="-3009" y="67605"/>
                    <a:pt x="815" y="81706"/>
                  </a:cubicBezTo>
                  <a:cubicBezTo>
                    <a:pt x="4878" y="93657"/>
                    <a:pt x="8942" y="69995"/>
                    <a:pt x="22565" y="77165"/>
                  </a:cubicBezTo>
                  <a:cubicBezTo>
                    <a:pt x="23521" y="80511"/>
                    <a:pt x="26150" y="82423"/>
                    <a:pt x="31409" y="81706"/>
                  </a:cubicBezTo>
                  <a:cubicBezTo>
                    <a:pt x="28780" y="97720"/>
                    <a:pt x="36428" y="103217"/>
                    <a:pt x="40013" y="112778"/>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A0173BF9-267B-9467-9966-A8BDC582D39B}"/>
                </a:ext>
              </a:extLst>
            </p:cNvPr>
            <p:cNvSpPr/>
            <p:nvPr/>
          </p:nvSpPr>
          <p:spPr>
            <a:xfrm>
              <a:off x="8778078" y="4107583"/>
              <a:ext cx="118556" cy="191334"/>
            </a:xfrm>
            <a:custGeom>
              <a:avLst/>
              <a:gdLst>
                <a:gd name="connsiteX0" fmla="*/ 17448 w 118556"/>
                <a:gd name="connsiteY0" fmla="*/ 79942 h 191334"/>
                <a:gd name="connsiteX1" fmla="*/ 0 w 118556"/>
                <a:gd name="connsiteY1" fmla="*/ 71098 h 191334"/>
                <a:gd name="connsiteX2" fmla="*/ 0 w 118556"/>
                <a:gd name="connsiteY2" fmla="*/ 141846 h 191334"/>
                <a:gd name="connsiteX3" fmla="*/ 21750 w 118556"/>
                <a:gd name="connsiteY3" fmla="*/ 186063 h 191334"/>
                <a:gd name="connsiteX4" fmla="*/ 65489 w 118556"/>
                <a:gd name="connsiteY4" fmla="*/ 190604 h 191334"/>
                <a:gd name="connsiteX5" fmla="*/ 52343 w 118556"/>
                <a:gd name="connsiteY5" fmla="*/ 177219 h 191334"/>
                <a:gd name="connsiteX6" fmla="*/ 60948 w 118556"/>
                <a:gd name="connsiteY6" fmla="*/ 141846 h 191334"/>
                <a:gd name="connsiteX7" fmla="*/ 78396 w 118556"/>
                <a:gd name="connsiteY7" fmla="*/ 124159 h 191334"/>
                <a:gd name="connsiteX8" fmla="*/ 87239 w 118556"/>
                <a:gd name="connsiteY8" fmla="*/ 119857 h 191334"/>
                <a:gd name="connsiteX9" fmla="*/ 96082 w 118556"/>
                <a:gd name="connsiteY9" fmla="*/ 88785 h 191334"/>
                <a:gd name="connsiteX10" fmla="*/ 117832 w 118556"/>
                <a:gd name="connsiteY10" fmla="*/ 88785 h 191334"/>
                <a:gd name="connsiteX11" fmla="*/ 91780 w 118556"/>
                <a:gd name="connsiteY11" fmla="*/ 71098 h 191334"/>
                <a:gd name="connsiteX12" fmla="*/ 100385 w 118556"/>
                <a:gd name="connsiteY12" fmla="*/ 4653 h 191334"/>
                <a:gd name="connsiteX13" fmla="*/ 56646 w 118556"/>
                <a:gd name="connsiteY13" fmla="*/ 31184 h 191334"/>
                <a:gd name="connsiteX14" fmla="*/ 12907 w 118556"/>
                <a:gd name="connsiteY14" fmla="*/ 62255 h 191334"/>
                <a:gd name="connsiteX15" fmla="*/ 47802 w 118556"/>
                <a:gd name="connsiteY15" fmla="*/ 35725 h 191334"/>
                <a:gd name="connsiteX16" fmla="*/ 47802 w 118556"/>
                <a:gd name="connsiteY16" fmla="*/ 62255 h 191334"/>
                <a:gd name="connsiteX17" fmla="*/ 17209 w 118556"/>
                <a:gd name="connsiteY17" fmla="*/ 79942 h 19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556" h="191334">
                  <a:moveTo>
                    <a:pt x="17448" y="79942"/>
                  </a:moveTo>
                  <a:cubicBezTo>
                    <a:pt x="14580" y="73967"/>
                    <a:pt x="8126" y="71577"/>
                    <a:pt x="0" y="71098"/>
                  </a:cubicBezTo>
                  <a:lnTo>
                    <a:pt x="0" y="141846"/>
                  </a:lnTo>
                  <a:cubicBezTo>
                    <a:pt x="22945" y="140651"/>
                    <a:pt x="23901" y="161923"/>
                    <a:pt x="21750" y="186063"/>
                  </a:cubicBezTo>
                  <a:cubicBezTo>
                    <a:pt x="39198" y="184629"/>
                    <a:pt x="45890" y="193950"/>
                    <a:pt x="65489" y="190604"/>
                  </a:cubicBezTo>
                  <a:cubicBezTo>
                    <a:pt x="72181" y="174829"/>
                    <a:pt x="50670" y="187975"/>
                    <a:pt x="52343" y="177219"/>
                  </a:cubicBezTo>
                  <a:cubicBezTo>
                    <a:pt x="65728" y="170049"/>
                    <a:pt x="55929" y="153079"/>
                    <a:pt x="60948" y="141846"/>
                  </a:cubicBezTo>
                  <a:cubicBezTo>
                    <a:pt x="62382" y="138261"/>
                    <a:pt x="75049" y="137544"/>
                    <a:pt x="78396" y="124159"/>
                  </a:cubicBezTo>
                  <a:cubicBezTo>
                    <a:pt x="78396" y="124398"/>
                    <a:pt x="73376" y="116511"/>
                    <a:pt x="87239" y="119857"/>
                  </a:cubicBezTo>
                  <a:cubicBezTo>
                    <a:pt x="84610" y="103843"/>
                    <a:pt x="92258" y="98346"/>
                    <a:pt x="96082" y="88785"/>
                  </a:cubicBezTo>
                  <a:cubicBezTo>
                    <a:pt x="101819" y="94522"/>
                    <a:pt x="112096" y="94522"/>
                    <a:pt x="117832" y="88785"/>
                  </a:cubicBezTo>
                  <a:cubicBezTo>
                    <a:pt x="123330" y="68469"/>
                    <a:pt x="95843" y="81615"/>
                    <a:pt x="91780" y="71098"/>
                  </a:cubicBezTo>
                  <a:cubicBezTo>
                    <a:pt x="81503" y="51978"/>
                    <a:pt x="98233" y="33574"/>
                    <a:pt x="100385" y="4653"/>
                  </a:cubicBezTo>
                  <a:cubicBezTo>
                    <a:pt x="76005" y="-12077"/>
                    <a:pt x="68357" y="20906"/>
                    <a:pt x="56646" y="31184"/>
                  </a:cubicBezTo>
                  <a:cubicBezTo>
                    <a:pt x="29876" y="26165"/>
                    <a:pt x="-11233" y="44090"/>
                    <a:pt x="12907" y="62255"/>
                  </a:cubicBezTo>
                  <a:cubicBezTo>
                    <a:pt x="27725" y="56758"/>
                    <a:pt x="24857" y="33096"/>
                    <a:pt x="47802" y="35725"/>
                  </a:cubicBezTo>
                  <a:lnTo>
                    <a:pt x="47802" y="62255"/>
                  </a:lnTo>
                  <a:cubicBezTo>
                    <a:pt x="28442" y="50066"/>
                    <a:pt x="29159" y="72772"/>
                    <a:pt x="17209" y="79942"/>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F78EB3EA-D823-9DCE-8646-2A07E200ED38}"/>
                </a:ext>
              </a:extLst>
            </p:cNvPr>
            <p:cNvSpPr/>
            <p:nvPr/>
          </p:nvSpPr>
          <p:spPr>
            <a:xfrm>
              <a:off x="8670067" y="4621091"/>
              <a:ext cx="24835" cy="40948"/>
            </a:xfrm>
            <a:custGeom>
              <a:avLst/>
              <a:gdLst>
                <a:gd name="connsiteX0" fmla="*/ 3086 w 24835"/>
                <a:gd name="connsiteY0" fmla="*/ 39915 h 40948"/>
                <a:gd name="connsiteX1" fmla="*/ 24835 w 24835"/>
                <a:gd name="connsiteY1" fmla="*/ 31071 h 40948"/>
                <a:gd name="connsiteX2" fmla="*/ 7388 w 24835"/>
                <a:gd name="connsiteY2" fmla="*/ 0 h 40948"/>
                <a:gd name="connsiteX3" fmla="*/ 3086 w 24835"/>
                <a:gd name="connsiteY3" fmla="*/ 39915 h 40948"/>
              </a:gdLst>
              <a:ahLst/>
              <a:cxnLst>
                <a:cxn ang="0">
                  <a:pos x="connsiteX0" y="connsiteY0"/>
                </a:cxn>
                <a:cxn ang="0">
                  <a:pos x="connsiteX1" y="connsiteY1"/>
                </a:cxn>
                <a:cxn ang="0">
                  <a:pos x="connsiteX2" y="connsiteY2"/>
                </a:cxn>
                <a:cxn ang="0">
                  <a:pos x="connsiteX3" y="connsiteY3"/>
                </a:cxn>
              </a:cxnLst>
              <a:rect l="l" t="t" r="r" b="b"/>
              <a:pathLst>
                <a:path w="24835" h="40948">
                  <a:moveTo>
                    <a:pt x="3086" y="39915"/>
                  </a:moveTo>
                  <a:cubicBezTo>
                    <a:pt x="16948" y="43739"/>
                    <a:pt x="19816" y="36091"/>
                    <a:pt x="24835" y="31071"/>
                  </a:cubicBezTo>
                  <a:cubicBezTo>
                    <a:pt x="22445" y="17209"/>
                    <a:pt x="11690" y="11951"/>
                    <a:pt x="7388" y="0"/>
                  </a:cubicBezTo>
                  <a:cubicBezTo>
                    <a:pt x="-5997" y="10517"/>
                    <a:pt x="2847" y="20794"/>
                    <a:pt x="3086" y="39915"/>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CD266748-9440-0666-D0D1-F3934E59FF5E}"/>
                </a:ext>
              </a:extLst>
            </p:cNvPr>
            <p:cNvSpPr/>
            <p:nvPr/>
          </p:nvSpPr>
          <p:spPr>
            <a:xfrm>
              <a:off x="8904754" y="4213312"/>
              <a:ext cx="66893" cy="89416"/>
            </a:xfrm>
            <a:custGeom>
              <a:avLst/>
              <a:gdLst>
                <a:gd name="connsiteX0" fmla="*/ 34896 w 66893"/>
                <a:gd name="connsiteY0" fmla="*/ 27274 h 89416"/>
                <a:gd name="connsiteX1" fmla="*/ 21750 w 66893"/>
                <a:gd name="connsiteY1" fmla="*/ 14128 h 89416"/>
                <a:gd name="connsiteX2" fmla="*/ 0 w 66893"/>
                <a:gd name="connsiteY2" fmla="*/ 31815 h 89416"/>
                <a:gd name="connsiteX3" fmla="*/ 8843 w 66893"/>
                <a:gd name="connsiteY3" fmla="*/ 54043 h 89416"/>
                <a:gd name="connsiteX4" fmla="*/ 39437 w 66893"/>
                <a:gd name="connsiteY4" fmla="*/ 89417 h 89416"/>
                <a:gd name="connsiteX5" fmla="*/ 56885 w 66893"/>
                <a:gd name="connsiteY5" fmla="*/ 58345 h 89416"/>
                <a:gd name="connsiteX6" fmla="*/ 48280 w 66893"/>
                <a:gd name="connsiteY6" fmla="*/ 40658 h 89416"/>
                <a:gd name="connsiteX7" fmla="*/ 65728 w 66893"/>
                <a:gd name="connsiteY7" fmla="*/ 744 h 89416"/>
                <a:gd name="connsiteX8" fmla="*/ 39437 w 66893"/>
                <a:gd name="connsiteY8" fmla="*/ 5046 h 89416"/>
                <a:gd name="connsiteX9" fmla="*/ 35135 w 66893"/>
                <a:gd name="connsiteY9" fmla="*/ 27274 h 8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93" h="89416">
                  <a:moveTo>
                    <a:pt x="34896" y="27274"/>
                  </a:moveTo>
                  <a:cubicBezTo>
                    <a:pt x="19360" y="34205"/>
                    <a:pt x="32266" y="12216"/>
                    <a:pt x="21750" y="14128"/>
                  </a:cubicBezTo>
                  <a:cubicBezTo>
                    <a:pt x="20794" y="26318"/>
                    <a:pt x="5497" y="24167"/>
                    <a:pt x="0" y="31815"/>
                  </a:cubicBezTo>
                  <a:cubicBezTo>
                    <a:pt x="9560" y="32532"/>
                    <a:pt x="9321" y="43049"/>
                    <a:pt x="8843" y="54043"/>
                  </a:cubicBezTo>
                  <a:cubicBezTo>
                    <a:pt x="30354" y="54282"/>
                    <a:pt x="30832" y="76032"/>
                    <a:pt x="39437" y="89417"/>
                  </a:cubicBezTo>
                  <a:cubicBezTo>
                    <a:pt x="48519" y="82485"/>
                    <a:pt x="36808" y="54282"/>
                    <a:pt x="56885" y="58345"/>
                  </a:cubicBezTo>
                  <a:cubicBezTo>
                    <a:pt x="59992" y="46156"/>
                    <a:pt x="48280" y="49502"/>
                    <a:pt x="48280" y="40658"/>
                  </a:cubicBezTo>
                  <a:cubicBezTo>
                    <a:pt x="58558" y="31815"/>
                    <a:pt x="70747" y="24884"/>
                    <a:pt x="65728" y="744"/>
                  </a:cubicBezTo>
                  <a:cubicBezTo>
                    <a:pt x="52343" y="-2363"/>
                    <a:pt x="49714" y="5285"/>
                    <a:pt x="39437" y="5046"/>
                  </a:cubicBezTo>
                  <a:cubicBezTo>
                    <a:pt x="37047" y="11499"/>
                    <a:pt x="44456" y="27991"/>
                    <a:pt x="35135" y="27274"/>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42F5A414-6037-2BF3-E417-FA3893F5BC0F}"/>
                </a:ext>
              </a:extLst>
            </p:cNvPr>
            <p:cNvSpPr/>
            <p:nvPr/>
          </p:nvSpPr>
          <p:spPr>
            <a:xfrm>
              <a:off x="8853729" y="4248971"/>
              <a:ext cx="38420" cy="33913"/>
            </a:xfrm>
            <a:custGeom>
              <a:avLst/>
              <a:gdLst>
                <a:gd name="connsiteX0" fmla="*/ 2744 w 38420"/>
                <a:gd name="connsiteY0" fmla="*/ 26988 h 33913"/>
                <a:gd name="connsiteX1" fmla="*/ 37640 w 38420"/>
                <a:gd name="connsiteY1" fmla="*/ 31529 h 33913"/>
                <a:gd name="connsiteX2" fmla="*/ 33338 w 38420"/>
                <a:gd name="connsiteY2" fmla="*/ 458 h 33913"/>
                <a:gd name="connsiteX3" fmla="*/ 2744 w 38420"/>
                <a:gd name="connsiteY3" fmla="*/ 26988 h 33913"/>
              </a:gdLst>
              <a:ahLst/>
              <a:cxnLst>
                <a:cxn ang="0">
                  <a:pos x="connsiteX0" y="connsiteY0"/>
                </a:cxn>
                <a:cxn ang="0">
                  <a:pos x="connsiteX1" y="connsiteY1"/>
                </a:cxn>
                <a:cxn ang="0">
                  <a:pos x="connsiteX2" y="connsiteY2"/>
                </a:cxn>
                <a:cxn ang="0">
                  <a:pos x="connsiteX3" y="connsiteY3"/>
                </a:cxn>
              </a:cxnLst>
              <a:rect l="l" t="t" r="r" b="b"/>
              <a:pathLst>
                <a:path w="38420" h="33913">
                  <a:moveTo>
                    <a:pt x="2744" y="26988"/>
                  </a:moveTo>
                  <a:cubicBezTo>
                    <a:pt x="18519" y="28900"/>
                    <a:pt x="24016" y="38222"/>
                    <a:pt x="37640" y="31529"/>
                  </a:cubicBezTo>
                  <a:cubicBezTo>
                    <a:pt x="41225" y="16233"/>
                    <a:pt x="31186" y="14560"/>
                    <a:pt x="33338" y="458"/>
                  </a:cubicBezTo>
                  <a:cubicBezTo>
                    <a:pt x="7046" y="-1932"/>
                    <a:pt x="-6099" y="4760"/>
                    <a:pt x="2744" y="26988"/>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250A0474-B7DD-2875-0913-CD31D5BE2F90}"/>
                </a:ext>
              </a:extLst>
            </p:cNvPr>
            <p:cNvSpPr/>
            <p:nvPr/>
          </p:nvSpPr>
          <p:spPr>
            <a:xfrm>
              <a:off x="8904383" y="4293646"/>
              <a:ext cx="30724" cy="17842"/>
            </a:xfrm>
            <a:custGeom>
              <a:avLst/>
              <a:gdLst>
                <a:gd name="connsiteX0" fmla="*/ 30725 w 30724"/>
                <a:gd name="connsiteY0" fmla="*/ 13385 h 17842"/>
                <a:gd name="connsiteX1" fmla="*/ 131 w 30724"/>
                <a:gd name="connsiteY1" fmla="*/ 0 h 17842"/>
                <a:gd name="connsiteX2" fmla="*/ 30725 w 30724"/>
                <a:gd name="connsiteY2" fmla="*/ 13385 h 17842"/>
              </a:gdLst>
              <a:ahLst/>
              <a:cxnLst>
                <a:cxn ang="0">
                  <a:pos x="connsiteX0" y="connsiteY0"/>
                </a:cxn>
                <a:cxn ang="0">
                  <a:pos x="connsiteX1" y="connsiteY1"/>
                </a:cxn>
                <a:cxn ang="0">
                  <a:pos x="connsiteX2" y="connsiteY2"/>
                </a:cxn>
              </a:cxnLst>
              <a:rect l="l" t="t" r="r" b="b"/>
              <a:pathLst>
                <a:path w="30724" h="17842">
                  <a:moveTo>
                    <a:pt x="30725" y="13385"/>
                  </a:moveTo>
                  <a:cubicBezTo>
                    <a:pt x="19730" y="9799"/>
                    <a:pt x="13516" y="1195"/>
                    <a:pt x="131" y="0"/>
                  </a:cubicBezTo>
                  <a:cubicBezTo>
                    <a:pt x="-2020" y="14341"/>
                    <a:pt x="22837" y="23901"/>
                    <a:pt x="30725" y="13385"/>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3261940C-67A0-3288-DE68-14D292281D90}"/>
                </a:ext>
              </a:extLst>
            </p:cNvPr>
            <p:cNvSpPr/>
            <p:nvPr/>
          </p:nvSpPr>
          <p:spPr>
            <a:xfrm>
              <a:off x="9321111" y="5091225"/>
              <a:ext cx="477" cy="23901"/>
            </a:xfrm>
            <a:custGeom>
              <a:avLst/>
              <a:gdLst>
                <a:gd name="connsiteX0" fmla="*/ 239 w 477"/>
                <a:gd name="connsiteY0" fmla="*/ 0 h 23901"/>
                <a:gd name="connsiteX1" fmla="*/ 0 w 477"/>
                <a:gd name="connsiteY1" fmla="*/ 0 h 23901"/>
                <a:gd name="connsiteX2" fmla="*/ 0 w 477"/>
                <a:gd name="connsiteY2" fmla="*/ 0 h 23901"/>
                <a:gd name="connsiteX3" fmla="*/ 478 w 477"/>
                <a:gd name="connsiteY3" fmla="*/ 0 h 23901"/>
              </a:gdLst>
              <a:ahLst/>
              <a:cxnLst>
                <a:cxn ang="0">
                  <a:pos x="connsiteX0" y="connsiteY0"/>
                </a:cxn>
                <a:cxn ang="0">
                  <a:pos x="connsiteX1" y="connsiteY1"/>
                </a:cxn>
                <a:cxn ang="0">
                  <a:pos x="connsiteX2" y="connsiteY2"/>
                </a:cxn>
                <a:cxn ang="0">
                  <a:pos x="connsiteX3" y="connsiteY3"/>
                </a:cxn>
              </a:cxnLst>
              <a:rect l="l" t="t" r="r" b="b"/>
              <a:pathLst>
                <a:path w="477" h="23901">
                  <a:moveTo>
                    <a:pt x="239" y="0"/>
                  </a:moveTo>
                  <a:cubicBezTo>
                    <a:pt x="239" y="0"/>
                    <a:pt x="239" y="0"/>
                    <a:pt x="0" y="0"/>
                  </a:cubicBezTo>
                  <a:cubicBezTo>
                    <a:pt x="0" y="0"/>
                    <a:pt x="0" y="0"/>
                    <a:pt x="0" y="0"/>
                  </a:cubicBezTo>
                  <a:cubicBezTo>
                    <a:pt x="0" y="0"/>
                    <a:pt x="239" y="0"/>
                    <a:pt x="478"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6A270B8-8050-7886-D116-03FE97BA8A39}"/>
                </a:ext>
              </a:extLst>
            </p:cNvPr>
            <p:cNvSpPr/>
            <p:nvPr/>
          </p:nvSpPr>
          <p:spPr>
            <a:xfrm>
              <a:off x="9257909" y="4882042"/>
              <a:ext cx="175298" cy="248380"/>
            </a:xfrm>
            <a:custGeom>
              <a:avLst/>
              <a:gdLst>
                <a:gd name="connsiteX0" fmla="*/ 148768 w 175298"/>
                <a:gd name="connsiteY0" fmla="*/ 150864 h 248380"/>
                <a:gd name="connsiteX1" fmla="*/ 161913 w 175298"/>
                <a:gd name="connsiteY1" fmla="*/ 133177 h 248380"/>
                <a:gd name="connsiteX2" fmla="*/ 161913 w 175298"/>
                <a:gd name="connsiteY2" fmla="*/ 97804 h 248380"/>
                <a:gd name="connsiteX3" fmla="*/ 135861 w 175298"/>
                <a:gd name="connsiteY3" fmla="*/ 106647 h 248380"/>
                <a:gd name="connsiteX4" fmla="*/ 105268 w 175298"/>
                <a:gd name="connsiteY4" fmla="*/ 84419 h 248380"/>
                <a:gd name="connsiteX5" fmla="*/ 109570 w 175298"/>
                <a:gd name="connsiteY5" fmla="*/ 62191 h 248380"/>
                <a:gd name="connsiteX6" fmla="*/ 78977 w 175298"/>
                <a:gd name="connsiteY6" fmla="*/ 44504 h 248380"/>
                <a:gd name="connsiteX7" fmla="*/ 30935 w 175298"/>
                <a:gd name="connsiteY7" fmla="*/ 287 h 248380"/>
                <a:gd name="connsiteX8" fmla="*/ 581 w 175298"/>
                <a:gd name="connsiteY8" fmla="*/ 13672 h 248380"/>
                <a:gd name="connsiteX9" fmla="*/ 4883 w 175298"/>
                <a:gd name="connsiteY9" fmla="*/ 49046 h 248380"/>
                <a:gd name="connsiteX10" fmla="*/ 22331 w 175298"/>
                <a:gd name="connsiteY10" fmla="*/ 66732 h 248380"/>
                <a:gd name="connsiteX11" fmla="*/ 22331 w 175298"/>
                <a:gd name="connsiteY11" fmla="*/ 84419 h 248380"/>
                <a:gd name="connsiteX12" fmla="*/ 9424 w 175298"/>
                <a:gd name="connsiteY12" fmla="*/ 106647 h 248380"/>
                <a:gd name="connsiteX13" fmla="*/ 31174 w 175298"/>
                <a:gd name="connsiteY13" fmla="*/ 142021 h 248380"/>
                <a:gd name="connsiteX14" fmla="*/ 18268 w 175298"/>
                <a:gd name="connsiteY14" fmla="*/ 146562 h 248380"/>
                <a:gd name="connsiteX15" fmla="*/ 13966 w 175298"/>
                <a:gd name="connsiteY15" fmla="*/ 173092 h 248380"/>
                <a:gd name="connsiteX16" fmla="*/ 63680 w 175298"/>
                <a:gd name="connsiteY16" fmla="*/ 208944 h 248380"/>
                <a:gd name="connsiteX17" fmla="*/ 83757 w 175298"/>
                <a:gd name="connsiteY17" fmla="*/ 181936 h 248380"/>
                <a:gd name="connsiteX18" fmla="*/ 127257 w 175298"/>
                <a:gd name="connsiteY18" fmla="*/ 226153 h 248380"/>
                <a:gd name="connsiteX19" fmla="*/ 122955 w 175298"/>
                <a:gd name="connsiteY19" fmla="*/ 248381 h 248380"/>
                <a:gd name="connsiteX20" fmla="*/ 157850 w 175298"/>
                <a:gd name="connsiteY20" fmla="*/ 239537 h 248380"/>
                <a:gd name="connsiteX21" fmla="*/ 175298 w 175298"/>
                <a:gd name="connsiteY21" fmla="*/ 190779 h 248380"/>
                <a:gd name="connsiteX22" fmla="*/ 149246 w 175298"/>
                <a:gd name="connsiteY22" fmla="*/ 150864 h 24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5298" h="248380">
                  <a:moveTo>
                    <a:pt x="148768" y="150864"/>
                  </a:moveTo>
                  <a:cubicBezTo>
                    <a:pt x="155699" y="147518"/>
                    <a:pt x="147812" y="129114"/>
                    <a:pt x="161913" y="133177"/>
                  </a:cubicBezTo>
                  <a:cubicBezTo>
                    <a:pt x="162630" y="119554"/>
                    <a:pt x="151636" y="108081"/>
                    <a:pt x="161913" y="97804"/>
                  </a:cubicBezTo>
                  <a:cubicBezTo>
                    <a:pt x="148290" y="95653"/>
                    <a:pt x="152114" y="111427"/>
                    <a:pt x="135861" y="106647"/>
                  </a:cubicBezTo>
                  <a:cubicBezTo>
                    <a:pt x="133710" y="91112"/>
                    <a:pt x="108853" y="98521"/>
                    <a:pt x="105268" y="84419"/>
                  </a:cubicBezTo>
                  <a:cubicBezTo>
                    <a:pt x="101683" y="71991"/>
                    <a:pt x="111482" y="72947"/>
                    <a:pt x="109570" y="62191"/>
                  </a:cubicBezTo>
                  <a:cubicBezTo>
                    <a:pt x="95229" y="60518"/>
                    <a:pt x="87820" y="51914"/>
                    <a:pt x="78977" y="44504"/>
                  </a:cubicBezTo>
                  <a:cubicBezTo>
                    <a:pt x="77782" y="16301"/>
                    <a:pt x="54597" y="-2581"/>
                    <a:pt x="30935" y="287"/>
                  </a:cubicBezTo>
                  <a:cubicBezTo>
                    <a:pt x="20419" y="1482"/>
                    <a:pt x="14683" y="22993"/>
                    <a:pt x="581" y="13672"/>
                  </a:cubicBezTo>
                  <a:cubicBezTo>
                    <a:pt x="-2526" y="30164"/>
                    <a:pt x="7990" y="32793"/>
                    <a:pt x="4883" y="49046"/>
                  </a:cubicBezTo>
                  <a:cubicBezTo>
                    <a:pt x="11337" y="54304"/>
                    <a:pt x="24482" y="52870"/>
                    <a:pt x="22331" y="66732"/>
                  </a:cubicBezTo>
                  <a:cubicBezTo>
                    <a:pt x="-2048" y="63864"/>
                    <a:pt x="13488" y="83224"/>
                    <a:pt x="22331" y="84419"/>
                  </a:cubicBezTo>
                  <a:cubicBezTo>
                    <a:pt x="17312" y="91112"/>
                    <a:pt x="16834" y="102584"/>
                    <a:pt x="9424" y="106647"/>
                  </a:cubicBezTo>
                  <a:cubicBezTo>
                    <a:pt x="9424" y="125768"/>
                    <a:pt x="31174" y="122900"/>
                    <a:pt x="31174" y="142021"/>
                  </a:cubicBezTo>
                  <a:cubicBezTo>
                    <a:pt x="26155" y="142738"/>
                    <a:pt x="18746" y="141304"/>
                    <a:pt x="18268" y="146562"/>
                  </a:cubicBezTo>
                  <a:cubicBezTo>
                    <a:pt x="31652" y="153732"/>
                    <a:pt x="27111" y="170702"/>
                    <a:pt x="13966" y="173092"/>
                  </a:cubicBezTo>
                  <a:cubicBezTo>
                    <a:pt x="27350" y="187194"/>
                    <a:pt x="49339" y="195798"/>
                    <a:pt x="63680" y="208944"/>
                  </a:cubicBezTo>
                  <a:cubicBezTo>
                    <a:pt x="72284" y="201774"/>
                    <a:pt x="73240" y="186955"/>
                    <a:pt x="83757" y="181936"/>
                  </a:cubicBezTo>
                  <a:cubicBezTo>
                    <a:pt x="98576" y="196515"/>
                    <a:pt x="113633" y="210856"/>
                    <a:pt x="127257" y="226153"/>
                  </a:cubicBezTo>
                  <a:cubicBezTo>
                    <a:pt x="131081" y="236430"/>
                    <a:pt x="111960" y="245273"/>
                    <a:pt x="122955" y="248381"/>
                  </a:cubicBezTo>
                  <a:cubicBezTo>
                    <a:pt x="131081" y="241688"/>
                    <a:pt x="143749" y="240015"/>
                    <a:pt x="157850" y="239537"/>
                  </a:cubicBezTo>
                  <a:cubicBezTo>
                    <a:pt x="140880" y="212290"/>
                    <a:pt x="171952" y="210617"/>
                    <a:pt x="175298" y="190779"/>
                  </a:cubicBezTo>
                  <a:cubicBezTo>
                    <a:pt x="165977" y="178111"/>
                    <a:pt x="154504" y="167595"/>
                    <a:pt x="149246" y="150864"/>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EC1804B-F1F3-D4AA-2B3D-BB179A948B0A}"/>
                </a:ext>
              </a:extLst>
            </p:cNvPr>
            <p:cNvSpPr/>
            <p:nvPr/>
          </p:nvSpPr>
          <p:spPr>
            <a:xfrm>
              <a:off x="9236262" y="5057946"/>
              <a:ext cx="84609" cy="87101"/>
            </a:xfrm>
            <a:custGeom>
              <a:avLst/>
              <a:gdLst>
                <a:gd name="connsiteX0" fmla="*/ 26291 w 84609"/>
                <a:gd name="connsiteY0" fmla="*/ 1730 h 87101"/>
                <a:gd name="connsiteX1" fmla="*/ 30594 w 84609"/>
                <a:gd name="connsiteY1" fmla="*/ 6271 h 87101"/>
                <a:gd name="connsiteX2" fmla="*/ 13146 w 84609"/>
                <a:gd name="connsiteY2" fmla="*/ 10813 h 87101"/>
                <a:gd name="connsiteX3" fmla="*/ 0 w 84609"/>
                <a:gd name="connsiteY3" fmla="*/ 28499 h 87101"/>
                <a:gd name="connsiteX4" fmla="*/ 4302 w 84609"/>
                <a:gd name="connsiteY4" fmla="*/ 59571 h 87101"/>
                <a:gd name="connsiteX5" fmla="*/ 39437 w 84609"/>
                <a:gd name="connsiteY5" fmla="*/ 86101 h 87101"/>
                <a:gd name="connsiteX6" fmla="*/ 56885 w 84609"/>
                <a:gd name="connsiteY6" fmla="*/ 46186 h 87101"/>
                <a:gd name="connsiteX7" fmla="*/ 70030 w 84609"/>
                <a:gd name="connsiteY7" fmla="*/ 55030 h 87101"/>
                <a:gd name="connsiteX8" fmla="*/ 74332 w 84609"/>
                <a:gd name="connsiteY8" fmla="*/ 37343 h 87101"/>
                <a:gd name="connsiteX9" fmla="*/ 84610 w 84609"/>
                <a:gd name="connsiteY9" fmla="*/ 33519 h 87101"/>
                <a:gd name="connsiteX10" fmla="*/ 48041 w 84609"/>
                <a:gd name="connsiteY10" fmla="*/ 19656 h 87101"/>
                <a:gd name="connsiteX11" fmla="*/ 26291 w 84609"/>
                <a:gd name="connsiteY11" fmla="*/ 1969 h 87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609" h="87101">
                  <a:moveTo>
                    <a:pt x="26291" y="1730"/>
                  </a:moveTo>
                  <a:cubicBezTo>
                    <a:pt x="28920" y="1969"/>
                    <a:pt x="31549" y="2447"/>
                    <a:pt x="30594" y="6271"/>
                  </a:cubicBezTo>
                  <a:cubicBezTo>
                    <a:pt x="22706" y="12724"/>
                    <a:pt x="20555" y="3881"/>
                    <a:pt x="13146" y="10813"/>
                  </a:cubicBezTo>
                  <a:cubicBezTo>
                    <a:pt x="8843" y="14637"/>
                    <a:pt x="12668" y="29933"/>
                    <a:pt x="0" y="28499"/>
                  </a:cubicBezTo>
                  <a:cubicBezTo>
                    <a:pt x="1434" y="38777"/>
                    <a:pt x="6931" y="45230"/>
                    <a:pt x="4302" y="59571"/>
                  </a:cubicBezTo>
                  <a:cubicBezTo>
                    <a:pt x="17926" y="63873"/>
                    <a:pt x="29398" y="92793"/>
                    <a:pt x="39437" y="86101"/>
                  </a:cubicBezTo>
                  <a:cubicBezTo>
                    <a:pt x="29159" y="74150"/>
                    <a:pt x="46368" y="51922"/>
                    <a:pt x="56885" y="46186"/>
                  </a:cubicBezTo>
                  <a:cubicBezTo>
                    <a:pt x="58797" y="51683"/>
                    <a:pt x="62621" y="55269"/>
                    <a:pt x="70030" y="55030"/>
                  </a:cubicBezTo>
                  <a:cubicBezTo>
                    <a:pt x="69791" y="47381"/>
                    <a:pt x="70986" y="41167"/>
                    <a:pt x="74332" y="37343"/>
                  </a:cubicBezTo>
                  <a:cubicBezTo>
                    <a:pt x="78874" y="37343"/>
                    <a:pt x="81981" y="35670"/>
                    <a:pt x="84610" y="33519"/>
                  </a:cubicBezTo>
                  <a:cubicBezTo>
                    <a:pt x="69552" y="32562"/>
                    <a:pt x="63338" y="20134"/>
                    <a:pt x="48041" y="19656"/>
                  </a:cubicBezTo>
                  <a:cubicBezTo>
                    <a:pt x="46368" y="10813"/>
                    <a:pt x="30115" y="-5679"/>
                    <a:pt x="26291" y="1969"/>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FB3C654F-6C51-406F-2C68-C08D0F347087}"/>
                </a:ext>
              </a:extLst>
            </p:cNvPr>
            <p:cNvSpPr/>
            <p:nvPr/>
          </p:nvSpPr>
          <p:spPr>
            <a:xfrm>
              <a:off x="9581154" y="5146448"/>
              <a:ext cx="126675" cy="90334"/>
            </a:xfrm>
            <a:custGeom>
              <a:avLst/>
              <a:gdLst>
                <a:gd name="connsiteX0" fmla="*/ 126676 w 126675"/>
                <a:gd name="connsiteY0" fmla="*/ 59263 h 90334"/>
                <a:gd name="connsiteX1" fmla="*/ 100385 w 126675"/>
                <a:gd name="connsiteY1" fmla="*/ 41576 h 90334"/>
                <a:gd name="connsiteX2" fmla="*/ 78635 w 126675"/>
                <a:gd name="connsiteY2" fmla="*/ 6203 h 90334"/>
                <a:gd name="connsiteX3" fmla="*/ 30594 w 126675"/>
                <a:gd name="connsiteY3" fmla="*/ 1662 h 90334"/>
                <a:gd name="connsiteX4" fmla="*/ 17448 w 126675"/>
                <a:gd name="connsiteY4" fmla="*/ 6203 h 90334"/>
                <a:gd name="connsiteX5" fmla="*/ 21750 w 126675"/>
                <a:gd name="connsiteY5" fmla="*/ 41576 h 90334"/>
                <a:gd name="connsiteX6" fmla="*/ 0 w 126675"/>
                <a:gd name="connsiteY6" fmla="*/ 86032 h 90334"/>
                <a:gd name="connsiteX7" fmla="*/ 34896 w 126675"/>
                <a:gd name="connsiteY7" fmla="*/ 90335 h 90334"/>
                <a:gd name="connsiteX8" fmla="*/ 91541 w 126675"/>
                <a:gd name="connsiteY8" fmla="*/ 54961 h 90334"/>
                <a:gd name="connsiteX9" fmla="*/ 126676 w 126675"/>
                <a:gd name="connsiteY9" fmla="*/ 59502 h 9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675" h="90334">
                  <a:moveTo>
                    <a:pt x="126676" y="59263"/>
                  </a:moveTo>
                  <a:cubicBezTo>
                    <a:pt x="125720" y="45640"/>
                    <a:pt x="111140" y="45400"/>
                    <a:pt x="100385" y="41576"/>
                  </a:cubicBezTo>
                  <a:cubicBezTo>
                    <a:pt x="94409" y="28670"/>
                    <a:pt x="79113" y="24846"/>
                    <a:pt x="78635" y="6203"/>
                  </a:cubicBezTo>
                  <a:cubicBezTo>
                    <a:pt x="47563" y="7876"/>
                    <a:pt x="50192" y="-4314"/>
                    <a:pt x="30594" y="1662"/>
                  </a:cubicBezTo>
                  <a:cubicBezTo>
                    <a:pt x="28442" y="2379"/>
                    <a:pt x="24618" y="10027"/>
                    <a:pt x="17448" y="6203"/>
                  </a:cubicBezTo>
                  <a:cubicBezTo>
                    <a:pt x="8126" y="22695"/>
                    <a:pt x="25813" y="19587"/>
                    <a:pt x="21750" y="41576"/>
                  </a:cubicBezTo>
                  <a:cubicBezTo>
                    <a:pt x="4780" y="46596"/>
                    <a:pt x="9560" y="73604"/>
                    <a:pt x="0" y="86032"/>
                  </a:cubicBezTo>
                  <a:cubicBezTo>
                    <a:pt x="12668" y="86510"/>
                    <a:pt x="28442" y="83642"/>
                    <a:pt x="34896" y="90335"/>
                  </a:cubicBezTo>
                  <a:cubicBezTo>
                    <a:pt x="52343" y="72887"/>
                    <a:pt x="63099" y="56634"/>
                    <a:pt x="91541" y="54961"/>
                  </a:cubicBezTo>
                  <a:cubicBezTo>
                    <a:pt x="103014" y="54244"/>
                    <a:pt x="114725" y="69780"/>
                    <a:pt x="126676" y="59502"/>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8E0DFF7D-15D0-0969-EEDC-1C201C6CD366}"/>
                </a:ext>
              </a:extLst>
            </p:cNvPr>
            <p:cNvSpPr/>
            <p:nvPr/>
          </p:nvSpPr>
          <p:spPr>
            <a:xfrm>
              <a:off x="9414442" y="5009945"/>
              <a:ext cx="272480" cy="179091"/>
            </a:xfrm>
            <a:custGeom>
              <a:avLst/>
              <a:gdLst>
                <a:gd name="connsiteX0" fmla="*/ 18286 w 272480"/>
                <a:gd name="connsiteY0" fmla="*/ 973 h 179091"/>
                <a:gd name="connsiteX1" fmla="*/ 839 w 272480"/>
                <a:gd name="connsiteY1" fmla="*/ 9816 h 179091"/>
                <a:gd name="connsiteX2" fmla="*/ 26891 w 272480"/>
                <a:gd name="connsiteY2" fmla="*/ 67418 h 179091"/>
                <a:gd name="connsiteX3" fmla="*/ 5141 w 272480"/>
                <a:gd name="connsiteY3" fmla="*/ 93948 h 179091"/>
                <a:gd name="connsiteX4" fmla="*/ 839 w 272480"/>
                <a:gd name="connsiteY4" fmla="*/ 125020 h 179091"/>
                <a:gd name="connsiteX5" fmla="*/ 22589 w 272480"/>
                <a:gd name="connsiteY5" fmla="*/ 178080 h 179091"/>
                <a:gd name="connsiteX6" fmla="*/ 92380 w 272480"/>
                <a:gd name="connsiteY6" fmla="*/ 160393 h 179091"/>
                <a:gd name="connsiteX7" fmla="*/ 157869 w 272480"/>
                <a:gd name="connsiteY7" fmla="*/ 178080 h 179091"/>
                <a:gd name="connsiteX8" fmla="*/ 162171 w 272480"/>
                <a:gd name="connsiteY8" fmla="*/ 151550 h 179091"/>
                <a:gd name="connsiteX9" fmla="*/ 214514 w 272480"/>
                <a:gd name="connsiteY9" fmla="*/ 129322 h 179091"/>
                <a:gd name="connsiteX10" fmla="*/ 240806 w 272480"/>
                <a:gd name="connsiteY10" fmla="*/ 138165 h 179091"/>
                <a:gd name="connsiteX11" fmla="*/ 223358 w 272480"/>
                <a:gd name="connsiteY11" fmla="*/ 107333 h 179091"/>
                <a:gd name="connsiteX12" fmla="*/ 240806 w 272480"/>
                <a:gd name="connsiteY12" fmla="*/ 89646 h 179091"/>
                <a:gd name="connsiteX13" fmla="*/ 253951 w 272480"/>
                <a:gd name="connsiteY13" fmla="*/ 45429 h 179091"/>
                <a:gd name="connsiteX14" fmla="*/ 271399 w 272480"/>
                <a:gd name="connsiteY14" fmla="*/ 32283 h 179091"/>
                <a:gd name="connsiteX15" fmla="*/ 201608 w 272480"/>
                <a:gd name="connsiteY15" fmla="*/ 1212 h 179091"/>
                <a:gd name="connsiteX16" fmla="*/ 136119 w 272480"/>
                <a:gd name="connsiteY16" fmla="*/ 36586 h 179091"/>
                <a:gd name="connsiteX17" fmla="*/ 13984 w 272480"/>
                <a:gd name="connsiteY17" fmla="*/ 18899 h 179091"/>
                <a:gd name="connsiteX18" fmla="*/ 18286 w 272480"/>
                <a:gd name="connsiteY18" fmla="*/ 1212 h 17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480" h="179091">
                  <a:moveTo>
                    <a:pt x="18286" y="973"/>
                  </a:moveTo>
                  <a:cubicBezTo>
                    <a:pt x="4185" y="-4524"/>
                    <a:pt x="14940" y="15314"/>
                    <a:pt x="839" y="9816"/>
                  </a:cubicBezTo>
                  <a:cubicBezTo>
                    <a:pt x="-4898" y="43756"/>
                    <a:pt x="20438" y="45907"/>
                    <a:pt x="26891" y="67418"/>
                  </a:cubicBezTo>
                  <a:cubicBezTo>
                    <a:pt x="22350" y="78890"/>
                    <a:pt x="8009" y="80564"/>
                    <a:pt x="5141" y="93948"/>
                  </a:cubicBezTo>
                  <a:cubicBezTo>
                    <a:pt x="361" y="96338"/>
                    <a:pt x="8487" y="115220"/>
                    <a:pt x="839" y="125020"/>
                  </a:cubicBezTo>
                  <a:cubicBezTo>
                    <a:pt x="20676" y="132668"/>
                    <a:pt x="33344" y="151550"/>
                    <a:pt x="22589" y="178080"/>
                  </a:cubicBezTo>
                  <a:cubicBezTo>
                    <a:pt x="46729" y="173061"/>
                    <a:pt x="71825" y="168998"/>
                    <a:pt x="92380" y="160393"/>
                  </a:cubicBezTo>
                  <a:cubicBezTo>
                    <a:pt x="108394" y="181426"/>
                    <a:pt x="125363" y="179992"/>
                    <a:pt x="157869" y="178080"/>
                  </a:cubicBezTo>
                  <a:cubicBezTo>
                    <a:pt x="162888" y="172822"/>
                    <a:pt x="162888" y="162544"/>
                    <a:pt x="162171" y="151550"/>
                  </a:cubicBezTo>
                  <a:cubicBezTo>
                    <a:pt x="182726" y="147487"/>
                    <a:pt x="191330" y="130995"/>
                    <a:pt x="214514" y="129322"/>
                  </a:cubicBezTo>
                  <a:cubicBezTo>
                    <a:pt x="222402" y="133146"/>
                    <a:pt x="225748" y="141750"/>
                    <a:pt x="240806" y="138165"/>
                  </a:cubicBezTo>
                  <a:cubicBezTo>
                    <a:pt x="244391" y="118327"/>
                    <a:pt x="228377" y="118327"/>
                    <a:pt x="223358" y="107333"/>
                  </a:cubicBezTo>
                  <a:cubicBezTo>
                    <a:pt x="229811" y="102075"/>
                    <a:pt x="228377" y="88929"/>
                    <a:pt x="240806" y="89646"/>
                  </a:cubicBezTo>
                  <a:cubicBezTo>
                    <a:pt x="236503" y="65984"/>
                    <a:pt x="248215" y="58814"/>
                    <a:pt x="253951" y="45429"/>
                  </a:cubicBezTo>
                  <a:cubicBezTo>
                    <a:pt x="265424" y="46624"/>
                    <a:pt x="275940" y="46863"/>
                    <a:pt x="271399" y="32283"/>
                  </a:cubicBezTo>
                  <a:cubicBezTo>
                    <a:pt x="248454" y="21528"/>
                    <a:pt x="224792" y="11489"/>
                    <a:pt x="201608" y="1212"/>
                  </a:cubicBezTo>
                  <a:cubicBezTo>
                    <a:pt x="174600" y="7904"/>
                    <a:pt x="156196" y="23201"/>
                    <a:pt x="136119" y="36586"/>
                  </a:cubicBezTo>
                  <a:cubicBezTo>
                    <a:pt x="102179" y="23918"/>
                    <a:pt x="49597" y="29893"/>
                    <a:pt x="13984" y="18899"/>
                  </a:cubicBezTo>
                  <a:cubicBezTo>
                    <a:pt x="16374" y="9816"/>
                    <a:pt x="27130" y="10294"/>
                    <a:pt x="18286" y="1212"/>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2DC37D5E-1256-7EFB-5347-467A44852929}"/>
                </a:ext>
              </a:extLst>
            </p:cNvPr>
            <p:cNvSpPr/>
            <p:nvPr/>
          </p:nvSpPr>
          <p:spPr>
            <a:xfrm>
              <a:off x="9035220" y="4359841"/>
              <a:ext cx="5408" cy="5041"/>
            </a:xfrm>
            <a:custGeom>
              <a:avLst/>
              <a:gdLst>
                <a:gd name="connsiteX0" fmla="*/ 4813 w 5408"/>
                <a:gd name="connsiteY0" fmla="*/ 250 h 5041"/>
                <a:gd name="connsiteX1" fmla="*/ 511 w 5408"/>
                <a:gd name="connsiteY1" fmla="*/ 4791 h 5041"/>
                <a:gd name="connsiteX2" fmla="*/ 4813 w 5408"/>
                <a:gd name="connsiteY2" fmla="*/ 250 h 5041"/>
              </a:gdLst>
              <a:ahLst/>
              <a:cxnLst>
                <a:cxn ang="0">
                  <a:pos x="connsiteX0" y="connsiteY0"/>
                </a:cxn>
                <a:cxn ang="0">
                  <a:pos x="connsiteX1" y="connsiteY1"/>
                </a:cxn>
                <a:cxn ang="0">
                  <a:pos x="connsiteX2" y="connsiteY2"/>
                </a:cxn>
              </a:cxnLst>
              <a:rect l="l" t="t" r="r" b="b"/>
              <a:pathLst>
                <a:path w="5408" h="5041">
                  <a:moveTo>
                    <a:pt x="4813" y="250"/>
                  </a:moveTo>
                  <a:cubicBezTo>
                    <a:pt x="3618" y="-945"/>
                    <a:pt x="-1640" y="2401"/>
                    <a:pt x="511" y="4791"/>
                  </a:cubicBezTo>
                  <a:cubicBezTo>
                    <a:pt x="1706" y="5986"/>
                    <a:pt x="7204" y="2640"/>
                    <a:pt x="4813" y="25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AA143317-24B4-35B7-D710-7A285713B89B}"/>
                </a:ext>
              </a:extLst>
            </p:cNvPr>
            <p:cNvSpPr/>
            <p:nvPr/>
          </p:nvSpPr>
          <p:spPr>
            <a:xfrm>
              <a:off x="9001066" y="4315697"/>
              <a:ext cx="17468" cy="21153"/>
            </a:xfrm>
            <a:custGeom>
              <a:avLst/>
              <a:gdLst>
                <a:gd name="connsiteX0" fmla="*/ 17218 w 17468"/>
                <a:gd name="connsiteY0" fmla="*/ 17864 h 21153"/>
                <a:gd name="connsiteX1" fmla="*/ 4072 w 17468"/>
                <a:gd name="connsiteY1" fmla="*/ 177 h 21153"/>
                <a:gd name="connsiteX2" fmla="*/ 17218 w 17468"/>
                <a:gd name="connsiteY2" fmla="*/ 17864 h 21153"/>
              </a:gdLst>
              <a:ahLst/>
              <a:cxnLst>
                <a:cxn ang="0">
                  <a:pos x="connsiteX0" y="connsiteY0"/>
                </a:cxn>
                <a:cxn ang="0">
                  <a:pos x="connsiteX1" y="connsiteY1"/>
                </a:cxn>
                <a:cxn ang="0">
                  <a:pos x="connsiteX2" y="connsiteY2"/>
                </a:cxn>
              </a:cxnLst>
              <a:rect l="l" t="t" r="r" b="b"/>
              <a:pathLst>
                <a:path w="17468" h="21153">
                  <a:moveTo>
                    <a:pt x="17218" y="17864"/>
                  </a:moveTo>
                  <a:cubicBezTo>
                    <a:pt x="18413" y="6152"/>
                    <a:pt x="15545" y="-1257"/>
                    <a:pt x="4072" y="177"/>
                  </a:cubicBezTo>
                  <a:cubicBezTo>
                    <a:pt x="-5249" y="12127"/>
                    <a:pt x="2399" y="28141"/>
                    <a:pt x="17218" y="17864"/>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8242FC8F-D4D6-E640-387B-921DC5F6DE41}"/>
                </a:ext>
              </a:extLst>
            </p:cNvPr>
            <p:cNvSpPr/>
            <p:nvPr/>
          </p:nvSpPr>
          <p:spPr>
            <a:xfrm>
              <a:off x="8468081" y="5329508"/>
              <a:ext cx="13145" cy="8866"/>
            </a:xfrm>
            <a:custGeom>
              <a:avLst/>
              <a:gdLst>
                <a:gd name="connsiteX0" fmla="*/ 0 w 13145"/>
                <a:gd name="connsiteY0" fmla="*/ 8855 h 8866"/>
                <a:gd name="connsiteX1" fmla="*/ 13146 w 13145"/>
                <a:gd name="connsiteY1" fmla="*/ 11 h 8866"/>
                <a:gd name="connsiteX2" fmla="*/ 0 w 13145"/>
                <a:gd name="connsiteY2" fmla="*/ 8855 h 8866"/>
              </a:gdLst>
              <a:ahLst/>
              <a:cxnLst>
                <a:cxn ang="0">
                  <a:pos x="connsiteX0" y="connsiteY0"/>
                </a:cxn>
                <a:cxn ang="0">
                  <a:pos x="connsiteX1" y="connsiteY1"/>
                </a:cxn>
                <a:cxn ang="0">
                  <a:pos x="connsiteX2" y="connsiteY2"/>
                </a:cxn>
              </a:cxnLst>
              <a:rect l="l" t="t" r="r" b="b"/>
              <a:pathLst>
                <a:path w="13145" h="8866">
                  <a:moveTo>
                    <a:pt x="0" y="8855"/>
                  </a:moveTo>
                  <a:cubicBezTo>
                    <a:pt x="7648" y="9094"/>
                    <a:pt x="11233" y="5509"/>
                    <a:pt x="13146" y="11"/>
                  </a:cubicBezTo>
                  <a:cubicBezTo>
                    <a:pt x="5736" y="-228"/>
                    <a:pt x="1912" y="3357"/>
                    <a:pt x="0" y="8855"/>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32A72571-93C1-9C4B-C449-D799AA546BF2}"/>
                </a:ext>
              </a:extLst>
            </p:cNvPr>
            <p:cNvSpPr/>
            <p:nvPr/>
          </p:nvSpPr>
          <p:spPr>
            <a:xfrm>
              <a:off x="8520663" y="5276340"/>
              <a:ext cx="39219" cy="35779"/>
            </a:xfrm>
            <a:custGeom>
              <a:avLst/>
              <a:gdLst>
                <a:gd name="connsiteX0" fmla="*/ 30354 w 39219"/>
                <a:gd name="connsiteY0" fmla="*/ 35492 h 35779"/>
                <a:gd name="connsiteX1" fmla="*/ 39198 w 39219"/>
                <a:gd name="connsiteY1" fmla="*/ 13264 h 35779"/>
                <a:gd name="connsiteX2" fmla="*/ 26052 w 39219"/>
                <a:gd name="connsiteY2" fmla="*/ 118 h 35779"/>
                <a:gd name="connsiteX3" fmla="*/ 0 w 39219"/>
                <a:gd name="connsiteY3" fmla="*/ 22346 h 35779"/>
                <a:gd name="connsiteX4" fmla="*/ 30593 w 39219"/>
                <a:gd name="connsiteY4" fmla="*/ 35492 h 35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9" h="35779">
                  <a:moveTo>
                    <a:pt x="30354" y="35492"/>
                  </a:moveTo>
                  <a:cubicBezTo>
                    <a:pt x="32266" y="27127"/>
                    <a:pt x="39676" y="24498"/>
                    <a:pt x="39198" y="13264"/>
                  </a:cubicBezTo>
                  <a:cubicBezTo>
                    <a:pt x="23662" y="20195"/>
                    <a:pt x="36569" y="-1794"/>
                    <a:pt x="26052" y="118"/>
                  </a:cubicBezTo>
                  <a:cubicBezTo>
                    <a:pt x="16970" y="7289"/>
                    <a:pt x="3585" y="9679"/>
                    <a:pt x="0" y="22346"/>
                  </a:cubicBezTo>
                  <a:cubicBezTo>
                    <a:pt x="17926" y="18761"/>
                    <a:pt x="13146" y="38360"/>
                    <a:pt x="30593" y="35492"/>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9422FE25-A96A-2D45-D8C7-B36792ED981D}"/>
                </a:ext>
              </a:extLst>
            </p:cNvPr>
            <p:cNvSpPr/>
            <p:nvPr/>
          </p:nvSpPr>
          <p:spPr>
            <a:xfrm>
              <a:off x="8590454" y="5271918"/>
              <a:ext cx="8604" cy="4541"/>
            </a:xfrm>
            <a:custGeom>
              <a:avLst/>
              <a:gdLst>
                <a:gd name="connsiteX0" fmla="*/ 0 w 8604"/>
                <a:gd name="connsiteY0" fmla="*/ 4541 h 4541"/>
                <a:gd name="connsiteX1" fmla="*/ 8604 w 8604"/>
                <a:gd name="connsiteY1" fmla="*/ 0 h 4541"/>
                <a:gd name="connsiteX2" fmla="*/ 0 w 8604"/>
                <a:gd name="connsiteY2" fmla="*/ 4541 h 4541"/>
              </a:gdLst>
              <a:ahLst/>
              <a:cxnLst>
                <a:cxn ang="0">
                  <a:pos x="connsiteX0" y="connsiteY0"/>
                </a:cxn>
                <a:cxn ang="0">
                  <a:pos x="connsiteX1" y="connsiteY1"/>
                </a:cxn>
                <a:cxn ang="0">
                  <a:pos x="connsiteX2" y="connsiteY2"/>
                </a:cxn>
              </a:cxnLst>
              <a:rect l="l" t="t" r="r" b="b"/>
              <a:pathLst>
                <a:path w="8604" h="4541">
                  <a:moveTo>
                    <a:pt x="0" y="4541"/>
                  </a:moveTo>
                  <a:cubicBezTo>
                    <a:pt x="3346" y="3585"/>
                    <a:pt x="8604" y="4541"/>
                    <a:pt x="8604" y="0"/>
                  </a:cubicBezTo>
                  <a:cubicBezTo>
                    <a:pt x="5258" y="956"/>
                    <a:pt x="0" y="0"/>
                    <a:pt x="0" y="4541"/>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8A606956-4A62-3662-5BB2-C0CE7CEA0382}"/>
                </a:ext>
              </a:extLst>
            </p:cNvPr>
            <p:cNvSpPr/>
            <p:nvPr/>
          </p:nvSpPr>
          <p:spPr>
            <a:xfrm>
              <a:off x="8708048" y="4824489"/>
              <a:ext cx="525521" cy="572885"/>
            </a:xfrm>
            <a:custGeom>
              <a:avLst/>
              <a:gdLst>
                <a:gd name="connsiteX0" fmla="*/ 43739 w 525521"/>
                <a:gd name="connsiteY0" fmla="*/ 208417 h 572885"/>
                <a:gd name="connsiteX1" fmla="*/ 87478 w 525521"/>
                <a:gd name="connsiteY1" fmla="*/ 168503 h 572885"/>
                <a:gd name="connsiteX2" fmla="*/ 131217 w 525521"/>
                <a:gd name="connsiteY2" fmla="*/ 186189 h 572885"/>
                <a:gd name="connsiteX3" fmla="*/ 161810 w 525521"/>
                <a:gd name="connsiteY3" fmla="*/ 203876 h 572885"/>
                <a:gd name="connsiteX4" fmla="*/ 174956 w 525521"/>
                <a:gd name="connsiteY4" fmla="*/ 261478 h 572885"/>
                <a:gd name="connsiteX5" fmla="*/ 205549 w 525521"/>
                <a:gd name="connsiteY5" fmla="*/ 292549 h 572885"/>
                <a:gd name="connsiteX6" fmla="*/ 323382 w 525521"/>
                <a:gd name="connsiteY6" fmla="*/ 367838 h 572885"/>
                <a:gd name="connsiteX7" fmla="*/ 331986 w 525521"/>
                <a:gd name="connsiteY7" fmla="*/ 394368 h 572885"/>
                <a:gd name="connsiteX8" fmla="*/ 353736 w 525521"/>
                <a:gd name="connsiteY8" fmla="*/ 407752 h 572885"/>
                <a:gd name="connsiteX9" fmla="*/ 366882 w 525521"/>
                <a:gd name="connsiteY9" fmla="*/ 403211 h 572885"/>
                <a:gd name="connsiteX10" fmla="*/ 375725 w 525521"/>
                <a:gd name="connsiteY10" fmla="*/ 434283 h 572885"/>
                <a:gd name="connsiteX11" fmla="*/ 428069 w 525521"/>
                <a:gd name="connsiteY11" fmla="*/ 522717 h 572885"/>
                <a:gd name="connsiteX12" fmla="*/ 414923 w 525521"/>
                <a:gd name="connsiteY12" fmla="*/ 553788 h 572885"/>
                <a:gd name="connsiteX13" fmla="*/ 406318 w 525521"/>
                <a:gd name="connsiteY13" fmla="*/ 558329 h 572885"/>
                <a:gd name="connsiteX14" fmla="*/ 406318 w 525521"/>
                <a:gd name="connsiteY14" fmla="*/ 571714 h 572885"/>
                <a:gd name="connsiteX15" fmla="*/ 423766 w 525521"/>
                <a:gd name="connsiteY15" fmla="*/ 558329 h 572885"/>
                <a:gd name="connsiteX16" fmla="*/ 441214 w 525521"/>
                <a:gd name="connsiteY16" fmla="*/ 522956 h 572885"/>
                <a:gd name="connsiteX17" fmla="*/ 467505 w 525521"/>
                <a:gd name="connsiteY17" fmla="*/ 509810 h 572885"/>
                <a:gd name="connsiteX18" fmla="*/ 467505 w 525521"/>
                <a:gd name="connsiteY18" fmla="*/ 487582 h 572885"/>
                <a:gd name="connsiteX19" fmla="*/ 441214 w 525521"/>
                <a:gd name="connsiteY19" fmla="*/ 469895 h 572885"/>
                <a:gd name="connsiteX20" fmla="*/ 467505 w 525521"/>
                <a:gd name="connsiteY20" fmla="*/ 412294 h 572885"/>
                <a:gd name="connsiteX21" fmla="*/ 502401 w 525521"/>
                <a:gd name="connsiteY21" fmla="*/ 425439 h 572885"/>
                <a:gd name="connsiteX22" fmla="*/ 524390 w 525521"/>
                <a:gd name="connsiteY22" fmla="*/ 451969 h 572885"/>
                <a:gd name="connsiteX23" fmla="*/ 467744 w 525521"/>
                <a:gd name="connsiteY23" fmla="*/ 381222 h 572885"/>
                <a:gd name="connsiteX24" fmla="*/ 410860 w 525521"/>
                <a:gd name="connsiteY24" fmla="*/ 354692 h 572885"/>
                <a:gd name="connsiteX25" fmla="*/ 419464 w 525521"/>
                <a:gd name="connsiteY25" fmla="*/ 328162 h 572885"/>
                <a:gd name="connsiteX26" fmla="*/ 388871 w 525521"/>
                <a:gd name="connsiteY26" fmla="*/ 332464 h 572885"/>
                <a:gd name="connsiteX27" fmla="*/ 319079 w 525521"/>
                <a:gd name="connsiteY27" fmla="*/ 266019 h 572885"/>
                <a:gd name="connsiteX28" fmla="*/ 249288 w 525521"/>
                <a:gd name="connsiteY28" fmla="*/ 173044 h 572885"/>
                <a:gd name="connsiteX29" fmla="*/ 257893 w 525521"/>
                <a:gd name="connsiteY29" fmla="*/ 133129 h 572885"/>
                <a:gd name="connsiteX30" fmla="*/ 244747 w 525521"/>
                <a:gd name="connsiteY30" fmla="*/ 110901 h 572885"/>
                <a:gd name="connsiteX31" fmla="*/ 292788 w 525521"/>
                <a:gd name="connsiteY31" fmla="*/ 79830 h 572885"/>
                <a:gd name="connsiteX32" fmla="*/ 305934 w 525521"/>
                <a:gd name="connsiteY32" fmla="*/ 75288 h 572885"/>
                <a:gd name="connsiteX33" fmla="*/ 297091 w 525521"/>
                <a:gd name="connsiteY33" fmla="*/ 44217 h 572885"/>
                <a:gd name="connsiteX34" fmla="*/ 310236 w 525521"/>
                <a:gd name="connsiteY34" fmla="*/ 35374 h 572885"/>
                <a:gd name="connsiteX35" fmla="*/ 240445 w 525521"/>
                <a:gd name="connsiteY35" fmla="*/ 0 h 572885"/>
                <a:gd name="connsiteX36" fmla="*/ 187863 w 525521"/>
                <a:gd name="connsiteY36" fmla="*/ 22228 h 572885"/>
                <a:gd name="connsiteX37" fmla="*/ 170415 w 525521"/>
                <a:gd name="connsiteY37" fmla="*/ 13385 h 572885"/>
                <a:gd name="connsiteX38" fmla="*/ 152728 w 525521"/>
                <a:gd name="connsiteY38" fmla="*/ 31071 h 572885"/>
                <a:gd name="connsiteX39" fmla="*/ 152728 w 525521"/>
                <a:gd name="connsiteY39" fmla="*/ 53299 h 572885"/>
                <a:gd name="connsiteX40" fmla="*/ 117832 w 525521"/>
                <a:gd name="connsiteY40" fmla="*/ 39915 h 572885"/>
                <a:gd name="connsiteX41" fmla="*/ 100385 w 525521"/>
                <a:gd name="connsiteY41" fmla="*/ 79830 h 572885"/>
                <a:gd name="connsiteX42" fmla="*/ 74093 w 525521"/>
                <a:gd name="connsiteY42" fmla="*/ 39915 h 572885"/>
                <a:gd name="connsiteX43" fmla="*/ 56646 w 525521"/>
                <a:gd name="connsiteY43" fmla="*/ 70986 h 572885"/>
                <a:gd name="connsiteX44" fmla="*/ 8604 w 525521"/>
                <a:gd name="connsiteY44" fmla="*/ 84371 h 572885"/>
                <a:gd name="connsiteX45" fmla="*/ 21750 w 525521"/>
                <a:gd name="connsiteY45" fmla="*/ 119744 h 572885"/>
                <a:gd name="connsiteX46" fmla="*/ 0 w 525521"/>
                <a:gd name="connsiteY46" fmla="*/ 128588 h 572885"/>
                <a:gd name="connsiteX47" fmla="*/ 17448 w 525521"/>
                <a:gd name="connsiteY47" fmla="*/ 150816 h 572885"/>
                <a:gd name="connsiteX48" fmla="*/ 13146 w 525521"/>
                <a:gd name="connsiteY48" fmla="*/ 177346 h 572885"/>
                <a:gd name="connsiteX49" fmla="*/ 48041 w 525521"/>
                <a:gd name="connsiteY49" fmla="*/ 190731 h 572885"/>
                <a:gd name="connsiteX50" fmla="*/ 43739 w 525521"/>
                <a:gd name="connsiteY50" fmla="*/ 208417 h 57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25521" h="572885">
                  <a:moveTo>
                    <a:pt x="43739" y="208417"/>
                  </a:moveTo>
                  <a:cubicBezTo>
                    <a:pt x="68357" y="205310"/>
                    <a:pt x="69552" y="178541"/>
                    <a:pt x="87478" y="168503"/>
                  </a:cubicBezTo>
                  <a:cubicBezTo>
                    <a:pt x="113769" y="162766"/>
                    <a:pt x="122374" y="180453"/>
                    <a:pt x="131217" y="186189"/>
                  </a:cubicBezTo>
                  <a:cubicBezTo>
                    <a:pt x="141494" y="192882"/>
                    <a:pt x="161332" y="189774"/>
                    <a:pt x="161810" y="203876"/>
                  </a:cubicBezTo>
                  <a:cubicBezTo>
                    <a:pt x="161093" y="228255"/>
                    <a:pt x="178302" y="234231"/>
                    <a:pt x="174956" y="261478"/>
                  </a:cubicBezTo>
                  <a:cubicBezTo>
                    <a:pt x="192165" y="264824"/>
                    <a:pt x="198379" y="278926"/>
                    <a:pt x="205549" y="292549"/>
                  </a:cubicBezTo>
                  <a:cubicBezTo>
                    <a:pt x="251200" y="311192"/>
                    <a:pt x="254786" y="372379"/>
                    <a:pt x="323382" y="367838"/>
                  </a:cubicBezTo>
                  <a:cubicBezTo>
                    <a:pt x="322187" y="380744"/>
                    <a:pt x="333181" y="381461"/>
                    <a:pt x="331986" y="394368"/>
                  </a:cubicBezTo>
                  <a:cubicBezTo>
                    <a:pt x="348239" y="389588"/>
                    <a:pt x="346088" y="403689"/>
                    <a:pt x="353736" y="407752"/>
                  </a:cubicBezTo>
                  <a:cubicBezTo>
                    <a:pt x="354453" y="402494"/>
                    <a:pt x="360668" y="402972"/>
                    <a:pt x="366882" y="403211"/>
                  </a:cubicBezTo>
                  <a:cubicBezTo>
                    <a:pt x="370228" y="413011"/>
                    <a:pt x="375964" y="420420"/>
                    <a:pt x="375725" y="434283"/>
                  </a:cubicBezTo>
                  <a:cubicBezTo>
                    <a:pt x="414445" y="442170"/>
                    <a:pt x="421854" y="481846"/>
                    <a:pt x="428069" y="522717"/>
                  </a:cubicBezTo>
                  <a:cubicBezTo>
                    <a:pt x="411577" y="528214"/>
                    <a:pt x="419703" y="538252"/>
                    <a:pt x="414923" y="553788"/>
                  </a:cubicBezTo>
                  <a:cubicBezTo>
                    <a:pt x="414445" y="554983"/>
                    <a:pt x="407275" y="555222"/>
                    <a:pt x="406318" y="558329"/>
                  </a:cubicBezTo>
                  <a:cubicBezTo>
                    <a:pt x="404884" y="562153"/>
                    <a:pt x="407514" y="567651"/>
                    <a:pt x="406318" y="571714"/>
                  </a:cubicBezTo>
                  <a:cubicBezTo>
                    <a:pt x="424244" y="576972"/>
                    <a:pt x="419225" y="563110"/>
                    <a:pt x="423766" y="558329"/>
                  </a:cubicBezTo>
                  <a:cubicBezTo>
                    <a:pt x="434761" y="547574"/>
                    <a:pt x="446950" y="543750"/>
                    <a:pt x="441214" y="522956"/>
                  </a:cubicBezTo>
                  <a:cubicBezTo>
                    <a:pt x="450535" y="519132"/>
                    <a:pt x="454121" y="509571"/>
                    <a:pt x="467505" y="509810"/>
                  </a:cubicBezTo>
                  <a:cubicBezTo>
                    <a:pt x="467027" y="498816"/>
                    <a:pt x="459379" y="496187"/>
                    <a:pt x="467505" y="487582"/>
                  </a:cubicBezTo>
                  <a:cubicBezTo>
                    <a:pt x="459618" y="480651"/>
                    <a:pt x="450297" y="475393"/>
                    <a:pt x="441214" y="469895"/>
                  </a:cubicBezTo>
                  <a:cubicBezTo>
                    <a:pt x="440019" y="440497"/>
                    <a:pt x="448624" y="421376"/>
                    <a:pt x="467505" y="412294"/>
                  </a:cubicBezTo>
                  <a:cubicBezTo>
                    <a:pt x="477544" y="418269"/>
                    <a:pt x="481846" y="429980"/>
                    <a:pt x="502401" y="425439"/>
                  </a:cubicBezTo>
                  <a:cubicBezTo>
                    <a:pt x="510049" y="434044"/>
                    <a:pt x="507659" y="452686"/>
                    <a:pt x="524390" y="451969"/>
                  </a:cubicBezTo>
                  <a:cubicBezTo>
                    <a:pt x="533711" y="415401"/>
                    <a:pt x="482802" y="407035"/>
                    <a:pt x="467744" y="381222"/>
                  </a:cubicBezTo>
                  <a:cubicBezTo>
                    <a:pt x="442170" y="379071"/>
                    <a:pt x="428307" y="365209"/>
                    <a:pt x="410860" y="354692"/>
                  </a:cubicBezTo>
                  <a:cubicBezTo>
                    <a:pt x="408231" y="339156"/>
                    <a:pt x="431415" y="340112"/>
                    <a:pt x="419464" y="328162"/>
                  </a:cubicBezTo>
                  <a:cubicBezTo>
                    <a:pt x="404406" y="324577"/>
                    <a:pt x="402733" y="334854"/>
                    <a:pt x="388871" y="332464"/>
                  </a:cubicBezTo>
                  <a:cubicBezTo>
                    <a:pt x="354453" y="321470"/>
                    <a:pt x="335332" y="295417"/>
                    <a:pt x="319079" y="266019"/>
                  </a:cubicBezTo>
                  <a:cubicBezTo>
                    <a:pt x="321470" y="208895"/>
                    <a:pt x="264107" y="212481"/>
                    <a:pt x="249288" y="173044"/>
                  </a:cubicBezTo>
                  <a:cubicBezTo>
                    <a:pt x="245703" y="153445"/>
                    <a:pt x="252157" y="143646"/>
                    <a:pt x="257893" y="133129"/>
                  </a:cubicBezTo>
                  <a:cubicBezTo>
                    <a:pt x="256459" y="122613"/>
                    <a:pt x="242835" y="124764"/>
                    <a:pt x="244747" y="110901"/>
                  </a:cubicBezTo>
                  <a:cubicBezTo>
                    <a:pt x="255025" y="88434"/>
                    <a:pt x="277253" y="100624"/>
                    <a:pt x="292788" y="79830"/>
                  </a:cubicBezTo>
                  <a:cubicBezTo>
                    <a:pt x="302349" y="76962"/>
                    <a:pt x="306651" y="92258"/>
                    <a:pt x="305934" y="75288"/>
                  </a:cubicBezTo>
                  <a:cubicBezTo>
                    <a:pt x="307129" y="69074"/>
                    <a:pt x="301871" y="59275"/>
                    <a:pt x="297091" y="44217"/>
                  </a:cubicBezTo>
                  <a:cubicBezTo>
                    <a:pt x="302349" y="42066"/>
                    <a:pt x="306890" y="39437"/>
                    <a:pt x="310236" y="35374"/>
                  </a:cubicBezTo>
                  <a:cubicBezTo>
                    <a:pt x="280360" y="30115"/>
                    <a:pt x="246420" y="29159"/>
                    <a:pt x="240445" y="0"/>
                  </a:cubicBezTo>
                  <a:cubicBezTo>
                    <a:pt x="221324" y="5736"/>
                    <a:pt x="196467" y="5736"/>
                    <a:pt x="187863" y="22228"/>
                  </a:cubicBezTo>
                  <a:cubicBezTo>
                    <a:pt x="179258" y="22228"/>
                    <a:pt x="182365" y="10038"/>
                    <a:pt x="170415" y="13385"/>
                  </a:cubicBezTo>
                  <a:cubicBezTo>
                    <a:pt x="173283" y="33700"/>
                    <a:pt x="168025" y="38959"/>
                    <a:pt x="152728" y="31071"/>
                  </a:cubicBezTo>
                  <a:cubicBezTo>
                    <a:pt x="150099" y="38959"/>
                    <a:pt x="165635" y="49475"/>
                    <a:pt x="152728" y="53299"/>
                  </a:cubicBezTo>
                  <a:cubicBezTo>
                    <a:pt x="144841" y="45173"/>
                    <a:pt x="120462" y="53538"/>
                    <a:pt x="117832" y="39915"/>
                  </a:cubicBezTo>
                  <a:cubicBezTo>
                    <a:pt x="113052" y="54972"/>
                    <a:pt x="113291" y="78156"/>
                    <a:pt x="100385" y="79830"/>
                  </a:cubicBezTo>
                  <a:cubicBezTo>
                    <a:pt x="91302" y="66923"/>
                    <a:pt x="79352" y="56885"/>
                    <a:pt x="74093" y="39915"/>
                  </a:cubicBezTo>
                  <a:cubicBezTo>
                    <a:pt x="67640" y="49475"/>
                    <a:pt x="69313" y="67401"/>
                    <a:pt x="56646" y="70986"/>
                  </a:cubicBezTo>
                  <a:cubicBezTo>
                    <a:pt x="42783" y="78635"/>
                    <a:pt x="15775" y="69791"/>
                    <a:pt x="8604" y="84371"/>
                  </a:cubicBezTo>
                  <a:cubicBezTo>
                    <a:pt x="16492" y="92736"/>
                    <a:pt x="22945" y="102297"/>
                    <a:pt x="21750" y="119744"/>
                  </a:cubicBezTo>
                  <a:cubicBezTo>
                    <a:pt x="13863" y="122135"/>
                    <a:pt x="3585" y="121896"/>
                    <a:pt x="0" y="128588"/>
                  </a:cubicBezTo>
                  <a:cubicBezTo>
                    <a:pt x="3824" y="137909"/>
                    <a:pt x="18643" y="136236"/>
                    <a:pt x="17448" y="150816"/>
                  </a:cubicBezTo>
                  <a:cubicBezTo>
                    <a:pt x="12429" y="156074"/>
                    <a:pt x="12429" y="166352"/>
                    <a:pt x="13146" y="177346"/>
                  </a:cubicBezTo>
                  <a:cubicBezTo>
                    <a:pt x="28681" y="187623"/>
                    <a:pt x="39915" y="176390"/>
                    <a:pt x="48041" y="190731"/>
                  </a:cubicBezTo>
                  <a:cubicBezTo>
                    <a:pt x="48758" y="196706"/>
                    <a:pt x="30354" y="204115"/>
                    <a:pt x="43739" y="20841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6B8FD87-75EB-2D3F-A45C-47F383A16F99}"/>
                </a:ext>
              </a:extLst>
            </p:cNvPr>
            <p:cNvSpPr/>
            <p:nvPr/>
          </p:nvSpPr>
          <p:spPr>
            <a:xfrm>
              <a:off x="9515309" y="3554135"/>
              <a:ext cx="5493" cy="4804"/>
            </a:xfrm>
            <a:custGeom>
              <a:avLst/>
              <a:gdLst>
                <a:gd name="connsiteX0" fmla="*/ 4898 w 5493"/>
                <a:gd name="connsiteY0" fmla="*/ 251 h 4804"/>
                <a:gd name="connsiteX1" fmla="*/ 595 w 5493"/>
                <a:gd name="connsiteY1" fmla="*/ 4553 h 4804"/>
                <a:gd name="connsiteX2" fmla="*/ 4898 w 5493"/>
                <a:gd name="connsiteY2" fmla="*/ 251 h 4804"/>
              </a:gdLst>
              <a:ahLst/>
              <a:cxnLst>
                <a:cxn ang="0">
                  <a:pos x="connsiteX0" y="connsiteY0"/>
                </a:cxn>
                <a:cxn ang="0">
                  <a:pos x="connsiteX1" y="connsiteY1"/>
                </a:cxn>
                <a:cxn ang="0">
                  <a:pos x="connsiteX2" y="connsiteY2"/>
                </a:cxn>
              </a:cxnLst>
              <a:rect l="l" t="t" r="r" b="b"/>
              <a:pathLst>
                <a:path w="5493" h="4804">
                  <a:moveTo>
                    <a:pt x="4898" y="251"/>
                  </a:moveTo>
                  <a:cubicBezTo>
                    <a:pt x="3703" y="-944"/>
                    <a:pt x="-1795" y="2402"/>
                    <a:pt x="595" y="4553"/>
                  </a:cubicBezTo>
                  <a:cubicBezTo>
                    <a:pt x="1790" y="5748"/>
                    <a:pt x="7288" y="2402"/>
                    <a:pt x="4898" y="251"/>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grpSp>
          <p:nvGrpSpPr>
            <p:cNvPr id="150" name="Graphic 61">
              <a:extLst>
                <a:ext uri="{FF2B5EF4-FFF2-40B4-BE49-F238E27FC236}">
                  <a16:creationId xmlns:a16="http://schemas.microsoft.com/office/drawing/2014/main" id="{A01E5C8B-5BC6-8397-4287-C13CE1B441E2}"/>
                </a:ext>
              </a:extLst>
            </p:cNvPr>
            <p:cNvGrpSpPr/>
            <p:nvPr/>
          </p:nvGrpSpPr>
          <p:grpSpPr>
            <a:xfrm>
              <a:off x="8632577" y="3070824"/>
              <a:ext cx="1161775" cy="1001614"/>
              <a:chOff x="8632577" y="3070824"/>
              <a:chExt cx="1161775" cy="1001614"/>
            </a:xfrm>
            <a:solidFill>
              <a:schemeClr val="accent6"/>
            </a:solidFill>
          </p:grpSpPr>
          <p:sp>
            <p:nvSpPr>
              <p:cNvPr id="151" name="Freeform: Shape 150">
                <a:extLst>
                  <a:ext uri="{FF2B5EF4-FFF2-40B4-BE49-F238E27FC236}">
                    <a16:creationId xmlns:a16="http://schemas.microsoft.com/office/drawing/2014/main" id="{2EE2FEF9-0997-2ADD-73CB-E41F32108A59}"/>
                  </a:ext>
                </a:extLst>
              </p:cNvPr>
              <p:cNvSpPr/>
              <p:nvPr/>
            </p:nvSpPr>
            <p:spPr>
              <a:xfrm>
                <a:off x="9546259" y="3070824"/>
                <a:ext cx="26847" cy="10823"/>
              </a:xfrm>
              <a:custGeom>
                <a:avLst/>
                <a:gdLst>
                  <a:gd name="connsiteX0" fmla="*/ 0 w 26847"/>
                  <a:gd name="connsiteY0" fmla="*/ 5540 h 10823"/>
                  <a:gd name="connsiteX1" fmla="*/ 26052 w 26847"/>
                  <a:gd name="connsiteY1" fmla="*/ 10081 h 10823"/>
                  <a:gd name="connsiteX2" fmla="*/ 0 w 26847"/>
                  <a:gd name="connsiteY2" fmla="*/ 5540 h 10823"/>
                </a:gdLst>
                <a:ahLst/>
                <a:cxnLst>
                  <a:cxn ang="0">
                    <a:pos x="connsiteX0" y="connsiteY0"/>
                  </a:cxn>
                  <a:cxn ang="0">
                    <a:pos x="connsiteX1" y="connsiteY1"/>
                  </a:cxn>
                  <a:cxn ang="0">
                    <a:pos x="connsiteX2" y="connsiteY2"/>
                  </a:cxn>
                </a:cxnLst>
                <a:rect l="l" t="t" r="r" b="b"/>
                <a:pathLst>
                  <a:path w="26847" h="10823">
                    <a:moveTo>
                      <a:pt x="0" y="5540"/>
                    </a:moveTo>
                    <a:cubicBezTo>
                      <a:pt x="10277" y="5540"/>
                      <a:pt x="12907" y="13188"/>
                      <a:pt x="26052" y="10081"/>
                    </a:cubicBezTo>
                    <a:cubicBezTo>
                      <a:pt x="32266" y="-4021"/>
                      <a:pt x="0" y="-1152"/>
                      <a:pt x="0" y="5540"/>
                    </a:cubicBezTo>
                    <a:close/>
                  </a:path>
                </a:pathLst>
              </a:custGeom>
              <a:grpFill/>
              <a:ln w="3175" cap="flat">
                <a:solidFill>
                  <a:schemeClr val="bg1"/>
                </a:solid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4AA123AE-3E96-CF0E-EA00-715662CB6D9A}"/>
                  </a:ext>
                </a:extLst>
              </p:cNvPr>
              <p:cNvSpPr/>
              <p:nvPr/>
            </p:nvSpPr>
            <p:spPr>
              <a:xfrm>
                <a:off x="9473269" y="3103823"/>
                <a:ext cx="12042" cy="7821"/>
              </a:xfrm>
              <a:custGeom>
                <a:avLst/>
                <a:gdLst>
                  <a:gd name="connsiteX0" fmla="*/ 12042 w 12042"/>
                  <a:gd name="connsiteY0" fmla="*/ 3373 h 7821"/>
                  <a:gd name="connsiteX1" fmla="*/ 12042 w 12042"/>
                  <a:gd name="connsiteY1" fmla="*/ 3373 h 7821"/>
                  <a:gd name="connsiteX2" fmla="*/ 12042 w 12042"/>
                  <a:gd name="connsiteY2" fmla="*/ 3373 h 7821"/>
                </a:gdLst>
                <a:ahLst/>
                <a:cxnLst>
                  <a:cxn ang="0">
                    <a:pos x="connsiteX0" y="connsiteY0"/>
                  </a:cxn>
                  <a:cxn ang="0">
                    <a:pos x="connsiteX1" y="connsiteY1"/>
                  </a:cxn>
                  <a:cxn ang="0">
                    <a:pos x="connsiteX2" y="connsiteY2"/>
                  </a:cxn>
                </a:cxnLst>
                <a:rect l="l" t="t" r="r" b="b"/>
                <a:pathLst>
                  <a:path w="12042" h="7821">
                    <a:moveTo>
                      <a:pt x="12042" y="3373"/>
                    </a:moveTo>
                    <a:cubicBezTo>
                      <a:pt x="-8752" y="-9055"/>
                      <a:pt x="1526" y="17953"/>
                      <a:pt x="12042" y="3373"/>
                    </a:cubicBezTo>
                    <a:lnTo>
                      <a:pt x="12042" y="3373"/>
                    </a:lnTo>
                    <a:close/>
                  </a:path>
                </a:pathLst>
              </a:custGeom>
              <a:grpFill/>
              <a:ln w="3175" cap="flat">
                <a:solidFill>
                  <a:schemeClr val="bg1"/>
                </a:solid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3F1B1214-3574-76A5-372B-2EE241174A2D}"/>
                  </a:ext>
                </a:extLst>
              </p:cNvPr>
              <p:cNvSpPr/>
              <p:nvPr/>
            </p:nvSpPr>
            <p:spPr>
              <a:xfrm>
                <a:off x="8632577" y="3073302"/>
                <a:ext cx="1161775" cy="999136"/>
              </a:xfrm>
              <a:custGeom>
                <a:avLst/>
                <a:gdLst>
                  <a:gd name="connsiteX0" fmla="*/ 92919 w 1161775"/>
                  <a:gd name="connsiteY0" fmla="*/ 790842 h 999136"/>
                  <a:gd name="connsiteX1" fmla="*/ 75471 w 1161775"/>
                  <a:gd name="connsiteY1" fmla="*/ 777457 h 999136"/>
                  <a:gd name="connsiteX2" fmla="*/ 27430 w 1161775"/>
                  <a:gd name="connsiteY2" fmla="*/ 781998 h 999136"/>
                  <a:gd name="connsiteX3" fmla="*/ 1139 w 1161775"/>
                  <a:gd name="connsiteY3" fmla="*/ 790842 h 999136"/>
                  <a:gd name="connsiteX4" fmla="*/ 9982 w 1161775"/>
                  <a:gd name="connsiteY4" fmla="*/ 813070 h 999136"/>
                  <a:gd name="connsiteX5" fmla="*/ 31971 w 1161775"/>
                  <a:gd name="connsiteY5" fmla="*/ 808529 h 999136"/>
                  <a:gd name="connsiteX6" fmla="*/ 9982 w 1161775"/>
                  <a:gd name="connsiteY6" fmla="*/ 835059 h 999136"/>
                  <a:gd name="connsiteX7" fmla="*/ 31971 w 1161775"/>
                  <a:gd name="connsiteY7" fmla="*/ 848443 h 999136"/>
                  <a:gd name="connsiteX8" fmla="*/ 14523 w 1161775"/>
                  <a:gd name="connsiteY8" fmla="*/ 874974 h 999136"/>
                  <a:gd name="connsiteX9" fmla="*/ 23128 w 1161775"/>
                  <a:gd name="connsiteY9" fmla="*/ 861589 h 999136"/>
                  <a:gd name="connsiteX10" fmla="*/ 40575 w 1161775"/>
                  <a:gd name="connsiteY10" fmla="*/ 852746 h 999136"/>
                  <a:gd name="connsiteX11" fmla="*/ 40575 w 1161775"/>
                  <a:gd name="connsiteY11" fmla="*/ 839600 h 999136"/>
                  <a:gd name="connsiteX12" fmla="*/ 58023 w 1161775"/>
                  <a:gd name="connsiteY12" fmla="*/ 826215 h 999136"/>
                  <a:gd name="connsiteX13" fmla="*/ 92919 w 1161775"/>
                  <a:gd name="connsiteY13" fmla="*/ 821674 h 999136"/>
                  <a:gd name="connsiteX14" fmla="*/ 66867 w 1161775"/>
                  <a:gd name="connsiteY14" fmla="*/ 848204 h 999136"/>
                  <a:gd name="connsiteX15" fmla="*/ 62565 w 1161775"/>
                  <a:gd name="connsiteY15" fmla="*/ 834820 h 999136"/>
                  <a:gd name="connsiteX16" fmla="*/ 36273 w 1161775"/>
                  <a:gd name="connsiteY16" fmla="*/ 870193 h 999136"/>
                  <a:gd name="connsiteX17" fmla="*/ 58262 w 1161775"/>
                  <a:gd name="connsiteY17" fmla="*/ 874735 h 999136"/>
                  <a:gd name="connsiteX18" fmla="*/ 19065 w 1161775"/>
                  <a:gd name="connsiteY18" fmla="*/ 883578 h 999136"/>
                  <a:gd name="connsiteX19" fmla="*/ 14762 w 1161775"/>
                  <a:gd name="connsiteY19" fmla="*/ 918952 h 999136"/>
                  <a:gd name="connsiteX20" fmla="*/ 67106 w 1161775"/>
                  <a:gd name="connsiteY20" fmla="*/ 887880 h 999136"/>
                  <a:gd name="connsiteX21" fmla="*/ 45117 w 1161775"/>
                  <a:gd name="connsiteY21" fmla="*/ 927795 h 999136"/>
                  <a:gd name="connsiteX22" fmla="*/ 62565 w 1161775"/>
                  <a:gd name="connsiteY22" fmla="*/ 932336 h 999136"/>
                  <a:gd name="connsiteX23" fmla="*/ 27669 w 1161775"/>
                  <a:gd name="connsiteY23" fmla="*/ 932336 h 999136"/>
                  <a:gd name="connsiteX24" fmla="*/ 27669 w 1161775"/>
                  <a:gd name="connsiteY24" fmla="*/ 958866 h 999136"/>
                  <a:gd name="connsiteX25" fmla="*/ 45117 w 1161775"/>
                  <a:gd name="connsiteY25" fmla="*/ 967710 h 999136"/>
                  <a:gd name="connsiteX26" fmla="*/ 49419 w 1161775"/>
                  <a:gd name="connsiteY26" fmla="*/ 976553 h 999136"/>
                  <a:gd name="connsiteX27" fmla="*/ 75710 w 1161775"/>
                  <a:gd name="connsiteY27" fmla="*/ 981094 h 999136"/>
                  <a:gd name="connsiteX28" fmla="*/ 80012 w 1161775"/>
                  <a:gd name="connsiteY28" fmla="*/ 994479 h 999136"/>
                  <a:gd name="connsiteX29" fmla="*/ 88856 w 1161775"/>
                  <a:gd name="connsiteY29" fmla="*/ 998781 h 999136"/>
                  <a:gd name="connsiteX30" fmla="*/ 132595 w 1161775"/>
                  <a:gd name="connsiteY30" fmla="*/ 994479 h 999136"/>
                  <a:gd name="connsiteX31" fmla="*/ 150042 w 1161775"/>
                  <a:gd name="connsiteY31" fmla="*/ 985636 h 999136"/>
                  <a:gd name="connsiteX32" fmla="*/ 158886 w 1161775"/>
                  <a:gd name="connsiteY32" fmla="*/ 981094 h 999136"/>
                  <a:gd name="connsiteX33" fmla="*/ 206927 w 1161775"/>
                  <a:gd name="connsiteY33" fmla="*/ 932336 h 999136"/>
                  <a:gd name="connsiteX34" fmla="*/ 206927 w 1161775"/>
                  <a:gd name="connsiteY34" fmla="*/ 918952 h 999136"/>
                  <a:gd name="connsiteX35" fmla="*/ 228677 w 1161775"/>
                  <a:gd name="connsiteY35" fmla="*/ 927795 h 999136"/>
                  <a:gd name="connsiteX36" fmla="*/ 254968 w 1161775"/>
                  <a:gd name="connsiteY36" fmla="*/ 874735 h 999136"/>
                  <a:gd name="connsiteX37" fmla="*/ 254968 w 1161775"/>
                  <a:gd name="connsiteY37" fmla="*/ 905806 h 999136"/>
                  <a:gd name="connsiteX38" fmla="*/ 298468 w 1161775"/>
                  <a:gd name="connsiteY38" fmla="*/ 936877 h 999136"/>
                  <a:gd name="connsiteX39" fmla="*/ 298468 w 1161775"/>
                  <a:gd name="connsiteY39" fmla="*/ 888119 h 999136"/>
                  <a:gd name="connsiteX40" fmla="*/ 307312 w 1161775"/>
                  <a:gd name="connsiteY40" fmla="*/ 865891 h 999136"/>
                  <a:gd name="connsiteX41" fmla="*/ 333603 w 1161775"/>
                  <a:gd name="connsiteY41" fmla="*/ 852507 h 999136"/>
                  <a:gd name="connsiteX42" fmla="*/ 324998 w 1161775"/>
                  <a:gd name="connsiteY42" fmla="*/ 781759 h 999136"/>
                  <a:gd name="connsiteX43" fmla="*/ 351051 w 1161775"/>
                  <a:gd name="connsiteY43" fmla="*/ 759531 h 999136"/>
                  <a:gd name="connsiteX44" fmla="*/ 320457 w 1161775"/>
                  <a:gd name="connsiteY44" fmla="*/ 733001 h 999136"/>
                  <a:gd name="connsiteX45" fmla="*/ 320457 w 1161775"/>
                  <a:gd name="connsiteY45" fmla="*/ 631183 h 999136"/>
                  <a:gd name="connsiteX46" fmla="*/ 311614 w 1161775"/>
                  <a:gd name="connsiteY46" fmla="*/ 613496 h 999136"/>
                  <a:gd name="connsiteX47" fmla="*/ 368498 w 1161775"/>
                  <a:gd name="connsiteY47" fmla="*/ 551592 h 999136"/>
                  <a:gd name="connsiteX48" fmla="*/ 403394 w 1161775"/>
                  <a:gd name="connsiteY48" fmla="*/ 555894 h 999136"/>
                  <a:gd name="connsiteX49" fmla="*/ 385946 w 1161775"/>
                  <a:gd name="connsiteY49" fmla="*/ 511677 h 999136"/>
                  <a:gd name="connsiteX50" fmla="*/ 425144 w 1161775"/>
                  <a:gd name="connsiteY50" fmla="*/ 396474 h 999136"/>
                  <a:gd name="connsiteX51" fmla="*/ 468644 w 1161775"/>
                  <a:gd name="connsiteY51" fmla="*/ 378787 h 999136"/>
                  <a:gd name="connsiteX52" fmla="*/ 464342 w 1161775"/>
                  <a:gd name="connsiteY52" fmla="*/ 365402 h 999136"/>
                  <a:gd name="connsiteX53" fmla="*/ 507842 w 1161775"/>
                  <a:gd name="connsiteY53" fmla="*/ 316644 h 999136"/>
                  <a:gd name="connsiteX54" fmla="*/ 494696 w 1161775"/>
                  <a:gd name="connsiteY54" fmla="*/ 290114 h 999136"/>
                  <a:gd name="connsiteX55" fmla="*/ 555644 w 1161775"/>
                  <a:gd name="connsiteY55" fmla="*/ 237054 h 999136"/>
                  <a:gd name="connsiteX56" fmla="*/ 581935 w 1161775"/>
                  <a:gd name="connsiteY56" fmla="*/ 245897 h 999136"/>
                  <a:gd name="connsiteX57" fmla="*/ 595081 w 1161775"/>
                  <a:gd name="connsiteY57" fmla="*/ 201680 h 999136"/>
                  <a:gd name="connsiteX58" fmla="*/ 678017 w 1161775"/>
                  <a:gd name="connsiteY58" fmla="*/ 210523 h 999136"/>
                  <a:gd name="connsiteX59" fmla="*/ 686622 w 1161775"/>
                  <a:gd name="connsiteY59" fmla="*/ 179452 h 999136"/>
                  <a:gd name="connsiteX60" fmla="*/ 673476 w 1161775"/>
                  <a:gd name="connsiteY60" fmla="*/ 166067 h 999136"/>
                  <a:gd name="connsiteX61" fmla="*/ 716976 w 1161775"/>
                  <a:gd name="connsiteY61" fmla="*/ 161765 h 999136"/>
                  <a:gd name="connsiteX62" fmla="*/ 725820 w 1161775"/>
                  <a:gd name="connsiteY62" fmla="*/ 144078 h 999136"/>
                  <a:gd name="connsiteX63" fmla="*/ 782465 w 1161775"/>
                  <a:gd name="connsiteY63" fmla="*/ 188295 h 999136"/>
                  <a:gd name="connsiteX64" fmla="*/ 895756 w 1161775"/>
                  <a:gd name="connsiteY64" fmla="*/ 197139 h 999136"/>
                  <a:gd name="connsiteX65" fmla="*/ 926350 w 1161775"/>
                  <a:gd name="connsiteY65" fmla="*/ 170609 h 999136"/>
                  <a:gd name="connsiteX66" fmla="*/ 969850 w 1161775"/>
                  <a:gd name="connsiteY66" fmla="*/ 90779 h 999136"/>
                  <a:gd name="connsiteX67" fmla="*/ 995902 w 1161775"/>
                  <a:gd name="connsiteY67" fmla="*/ 90779 h 999136"/>
                  <a:gd name="connsiteX68" fmla="*/ 1022193 w 1161775"/>
                  <a:gd name="connsiteY68" fmla="*/ 77394 h 999136"/>
                  <a:gd name="connsiteX69" fmla="*/ 1083141 w 1161775"/>
                  <a:gd name="connsiteY69" fmla="*/ 108466 h 999136"/>
                  <a:gd name="connsiteX70" fmla="*/ 1070234 w 1161775"/>
                  <a:gd name="connsiteY70" fmla="*/ 161526 h 999136"/>
                  <a:gd name="connsiteX71" fmla="*/ 1118276 w 1161775"/>
                  <a:gd name="connsiteY71" fmla="*/ 134996 h 999136"/>
                  <a:gd name="connsiteX72" fmla="*/ 1131421 w 1161775"/>
                  <a:gd name="connsiteY72" fmla="*/ 112768 h 999136"/>
                  <a:gd name="connsiteX73" fmla="*/ 1157473 w 1161775"/>
                  <a:gd name="connsiteY73" fmla="*/ 112768 h 999136"/>
                  <a:gd name="connsiteX74" fmla="*/ 1126880 w 1161775"/>
                  <a:gd name="connsiteY74" fmla="*/ 103925 h 999136"/>
                  <a:gd name="connsiteX75" fmla="*/ 1104891 w 1161775"/>
                  <a:gd name="connsiteY75" fmla="*/ 112768 h 999136"/>
                  <a:gd name="connsiteX76" fmla="*/ 1100589 w 1161775"/>
                  <a:gd name="connsiteY76" fmla="*/ 90540 h 999136"/>
                  <a:gd name="connsiteX77" fmla="*/ 1061391 w 1161775"/>
                  <a:gd name="connsiteY77" fmla="*/ 72853 h 999136"/>
                  <a:gd name="connsiteX78" fmla="*/ 1126880 w 1161775"/>
                  <a:gd name="connsiteY78" fmla="*/ 77394 h 999136"/>
                  <a:gd name="connsiteX79" fmla="*/ 1161776 w 1161775"/>
                  <a:gd name="connsiteY79" fmla="*/ 55166 h 999136"/>
                  <a:gd name="connsiteX80" fmla="*/ 1126880 w 1161775"/>
                  <a:gd name="connsiteY80" fmla="*/ 33177 h 999136"/>
                  <a:gd name="connsiteX81" fmla="*/ 1070234 w 1161775"/>
                  <a:gd name="connsiteY81" fmla="*/ 19793 h 999136"/>
                  <a:gd name="connsiteX82" fmla="*/ 1052787 w 1161775"/>
                  <a:gd name="connsiteY82" fmla="*/ 33177 h 999136"/>
                  <a:gd name="connsiteX83" fmla="*/ 1043943 w 1161775"/>
                  <a:gd name="connsiteY83" fmla="*/ 50864 h 999136"/>
                  <a:gd name="connsiteX84" fmla="*/ 1035339 w 1161775"/>
                  <a:gd name="connsiteY84" fmla="*/ 68551 h 999136"/>
                  <a:gd name="connsiteX85" fmla="*/ 1039641 w 1161775"/>
                  <a:gd name="connsiteY85" fmla="*/ 33177 h 999136"/>
                  <a:gd name="connsiteX86" fmla="*/ 1022193 w 1161775"/>
                  <a:gd name="connsiteY86" fmla="*/ 28875 h 999136"/>
                  <a:gd name="connsiteX87" fmla="*/ 1043943 w 1161775"/>
                  <a:gd name="connsiteY87" fmla="*/ 11188 h 999136"/>
                  <a:gd name="connsiteX88" fmla="*/ 1000443 w 1161775"/>
                  <a:gd name="connsiteY88" fmla="*/ 11188 h 999136"/>
                  <a:gd name="connsiteX89" fmla="*/ 1013589 w 1161775"/>
                  <a:gd name="connsiteY89" fmla="*/ 20032 h 999136"/>
                  <a:gd name="connsiteX90" fmla="*/ 965548 w 1161775"/>
                  <a:gd name="connsiteY90" fmla="*/ 55405 h 999136"/>
                  <a:gd name="connsiteX91" fmla="*/ 969850 w 1161775"/>
                  <a:gd name="connsiteY91" fmla="*/ 15491 h 999136"/>
                  <a:gd name="connsiteX92" fmla="*/ 921809 w 1161775"/>
                  <a:gd name="connsiteY92" fmla="*/ 55405 h 999136"/>
                  <a:gd name="connsiteX93" fmla="*/ 891215 w 1161775"/>
                  <a:gd name="connsiteY93" fmla="*/ 73092 h 999136"/>
                  <a:gd name="connsiteX94" fmla="*/ 900059 w 1161775"/>
                  <a:gd name="connsiteY94" fmla="*/ 46562 h 999136"/>
                  <a:gd name="connsiteX95" fmla="*/ 926350 w 1161775"/>
                  <a:gd name="connsiteY95" fmla="*/ 15491 h 999136"/>
                  <a:gd name="connsiteX96" fmla="*/ 878309 w 1161775"/>
                  <a:gd name="connsiteY96" fmla="*/ 6647 h 999136"/>
                  <a:gd name="connsiteX97" fmla="*/ 874006 w 1161775"/>
                  <a:gd name="connsiteY97" fmla="*/ 28875 h 999136"/>
                  <a:gd name="connsiteX98" fmla="*/ 821663 w 1161775"/>
                  <a:gd name="connsiteY98" fmla="*/ 68790 h 999136"/>
                  <a:gd name="connsiteX99" fmla="*/ 821663 w 1161775"/>
                  <a:gd name="connsiteY99" fmla="*/ 90779 h 999136"/>
                  <a:gd name="connsiteX100" fmla="*/ 799674 w 1161775"/>
                  <a:gd name="connsiteY100" fmla="*/ 59708 h 999136"/>
                  <a:gd name="connsiteX101" fmla="*/ 738726 w 1161775"/>
                  <a:gd name="connsiteY101" fmla="*/ 73092 h 999136"/>
                  <a:gd name="connsiteX102" fmla="*/ 760476 w 1161775"/>
                  <a:gd name="connsiteY102" fmla="*/ 104164 h 999136"/>
                  <a:gd name="connsiteX103" fmla="*/ 729883 w 1161775"/>
                  <a:gd name="connsiteY103" fmla="*/ 86477 h 999136"/>
                  <a:gd name="connsiteX104" fmla="*/ 699289 w 1161775"/>
                  <a:gd name="connsiteY104" fmla="*/ 95320 h 999136"/>
                  <a:gd name="connsiteX105" fmla="*/ 703592 w 1161775"/>
                  <a:gd name="connsiteY105" fmla="*/ 126392 h 999136"/>
                  <a:gd name="connsiteX106" fmla="*/ 672998 w 1161775"/>
                  <a:gd name="connsiteY106" fmla="*/ 144078 h 999136"/>
                  <a:gd name="connsiteX107" fmla="*/ 681842 w 1161775"/>
                  <a:gd name="connsiteY107" fmla="*/ 95320 h 999136"/>
                  <a:gd name="connsiteX108" fmla="*/ 651248 w 1161775"/>
                  <a:gd name="connsiteY108" fmla="*/ 135235 h 999136"/>
                  <a:gd name="connsiteX109" fmla="*/ 651248 w 1161775"/>
                  <a:gd name="connsiteY109" fmla="*/ 104164 h 999136"/>
                  <a:gd name="connsiteX110" fmla="*/ 625196 w 1161775"/>
                  <a:gd name="connsiteY110" fmla="*/ 126153 h 999136"/>
                  <a:gd name="connsiteX111" fmla="*/ 612051 w 1161775"/>
                  <a:gd name="connsiteY111" fmla="*/ 130694 h 999136"/>
                  <a:gd name="connsiteX112" fmla="*/ 625196 w 1161775"/>
                  <a:gd name="connsiteY112" fmla="*/ 144078 h 999136"/>
                  <a:gd name="connsiteX113" fmla="*/ 590300 w 1161775"/>
                  <a:gd name="connsiteY113" fmla="*/ 135235 h 999136"/>
                  <a:gd name="connsiteX114" fmla="*/ 590300 w 1161775"/>
                  <a:gd name="connsiteY114" fmla="*/ 157463 h 999136"/>
                  <a:gd name="connsiteX115" fmla="*/ 568312 w 1161775"/>
                  <a:gd name="connsiteY115" fmla="*/ 162004 h 999136"/>
                  <a:gd name="connsiteX116" fmla="*/ 546561 w 1161775"/>
                  <a:gd name="connsiteY116" fmla="*/ 193076 h 999136"/>
                  <a:gd name="connsiteX117" fmla="*/ 520509 w 1161775"/>
                  <a:gd name="connsiteY117" fmla="*/ 206460 h 999136"/>
                  <a:gd name="connsiteX118" fmla="*/ 564009 w 1161775"/>
                  <a:gd name="connsiteY118" fmla="*/ 215304 h 999136"/>
                  <a:gd name="connsiteX119" fmla="*/ 503061 w 1161775"/>
                  <a:gd name="connsiteY119" fmla="*/ 224147 h 999136"/>
                  <a:gd name="connsiteX120" fmla="*/ 503061 w 1161775"/>
                  <a:gd name="connsiteY120" fmla="*/ 259521 h 999136"/>
                  <a:gd name="connsiteX121" fmla="*/ 489916 w 1161775"/>
                  <a:gd name="connsiteY121" fmla="*/ 232990 h 999136"/>
                  <a:gd name="connsiteX122" fmla="*/ 467927 w 1161775"/>
                  <a:gd name="connsiteY122" fmla="*/ 246136 h 999136"/>
                  <a:gd name="connsiteX123" fmla="*/ 476770 w 1161775"/>
                  <a:gd name="connsiteY123" fmla="*/ 254979 h 999136"/>
                  <a:gd name="connsiteX124" fmla="*/ 441875 w 1161775"/>
                  <a:gd name="connsiteY124" fmla="*/ 272666 h 999136"/>
                  <a:gd name="connsiteX125" fmla="*/ 463625 w 1161775"/>
                  <a:gd name="connsiteY125" fmla="*/ 263823 h 999136"/>
                  <a:gd name="connsiteX126" fmla="*/ 481073 w 1161775"/>
                  <a:gd name="connsiteY126" fmla="*/ 286051 h 999136"/>
                  <a:gd name="connsiteX127" fmla="*/ 472229 w 1161775"/>
                  <a:gd name="connsiteY127" fmla="*/ 303738 h 999136"/>
                  <a:gd name="connsiteX128" fmla="*/ 446177 w 1161775"/>
                  <a:gd name="connsiteY128" fmla="*/ 286051 h 999136"/>
                  <a:gd name="connsiteX129" fmla="*/ 428490 w 1161775"/>
                  <a:gd name="connsiteY129" fmla="*/ 303738 h 999136"/>
                  <a:gd name="connsiteX130" fmla="*/ 472229 w 1161775"/>
                  <a:gd name="connsiteY130" fmla="*/ 312581 h 999136"/>
                  <a:gd name="connsiteX131" fmla="*/ 393834 w 1161775"/>
                  <a:gd name="connsiteY131" fmla="*/ 339111 h 999136"/>
                  <a:gd name="connsiteX132" fmla="*/ 402438 w 1161775"/>
                  <a:gd name="connsiteY132" fmla="*/ 347955 h 999136"/>
                  <a:gd name="connsiteX133" fmla="*/ 367542 w 1161775"/>
                  <a:gd name="connsiteY133" fmla="*/ 356798 h 999136"/>
                  <a:gd name="connsiteX134" fmla="*/ 363240 w 1161775"/>
                  <a:gd name="connsiteY134" fmla="*/ 383328 h 999136"/>
                  <a:gd name="connsiteX135" fmla="*/ 406979 w 1161775"/>
                  <a:gd name="connsiteY135" fmla="*/ 383328 h 999136"/>
                  <a:gd name="connsiteX136" fmla="*/ 358938 w 1161775"/>
                  <a:gd name="connsiteY136" fmla="*/ 396713 h 999136"/>
                  <a:gd name="connsiteX137" fmla="*/ 363240 w 1161775"/>
                  <a:gd name="connsiteY137" fmla="*/ 409858 h 999136"/>
                  <a:gd name="connsiteX138" fmla="*/ 341490 w 1161775"/>
                  <a:gd name="connsiteY138" fmla="*/ 427545 h 999136"/>
                  <a:gd name="connsiteX139" fmla="*/ 324042 w 1161775"/>
                  <a:gd name="connsiteY139" fmla="*/ 462919 h 999136"/>
                  <a:gd name="connsiteX140" fmla="*/ 354636 w 1161775"/>
                  <a:gd name="connsiteY140" fmla="*/ 458617 h 999136"/>
                  <a:gd name="connsiteX141" fmla="*/ 328345 w 1161775"/>
                  <a:gd name="connsiteY141" fmla="*/ 480845 h 999136"/>
                  <a:gd name="connsiteX142" fmla="*/ 289147 w 1161775"/>
                  <a:gd name="connsiteY142" fmla="*/ 498532 h 999136"/>
                  <a:gd name="connsiteX143" fmla="*/ 297751 w 1161775"/>
                  <a:gd name="connsiteY143" fmla="*/ 498532 h 999136"/>
                  <a:gd name="connsiteX144" fmla="*/ 245408 w 1161775"/>
                  <a:gd name="connsiteY144" fmla="*/ 533905 h 999136"/>
                  <a:gd name="connsiteX145" fmla="*/ 232262 w 1161775"/>
                  <a:gd name="connsiteY145" fmla="*/ 551592 h 999136"/>
                  <a:gd name="connsiteX146" fmla="*/ 223419 w 1161775"/>
                  <a:gd name="connsiteY146" fmla="*/ 569279 h 999136"/>
                  <a:gd name="connsiteX147" fmla="*/ 210512 w 1161775"/>
                  <a:gd name="connsiteY147" fmla="*/ 582663 h 999136"/>
                  <a:gd name="connsiteX148" fmla="*/ 223419 w 1161775"/>
                  <a:gd name="connsiteY148" fmla="*/ 596048 h 999136"/>
                  <a:gd name="connsiteX149" fmla="*/ 267158 w 1161775"/>
                  <a:gd name="connsiteY149" fmla="*/ 578361 h 999136"/>
                  <a:gd name="connsiteX150" fmla="*/ 262856 w 1161775"/>
                  <a:gd name="connsiteY150" fmla="*/ 560674 h 999136"/>
                  <a:gd name="connsiteX151" fmla="*/ 293449 w 1161775"/>
                  <a:gd name="connsiteY151" fmla="*/ 556372 h 999136"/>
                  <a:gd name="connsiteX152" fmla="*/ 289147 w 1161775"/>
                  <a:gd name="connsiteY152" fmla="*/ 578600 h 999136"/>
                  <a:gd name="connsiteX153" fmla="*/ 258553 w 1161775"/>
                  <a:gd name="connsiteY153" fmla="*/ 587443 h 999136"/>
                  <a:gd name="connsiteX154" fmla="*/ 254251 w 1161775"/>
                  <a:gd name="connsiteY154" fmla="*/ 605130 h 999136"/>
                  <a:gd name="connsiteX155" fmla="*/ 219117 w 1161775"/>
                  <a:gd name="connsiteY155" fmla="*/ 609433 h 999136"/>
                  <a:gd name="connsiteX156" fmla="*/ 206210 w 1161775"/>
                  <a:gd name="connsiteY156" fmla="*/ 591746 h 999136"/>
                  <a:gd name="connsiteX157" fmla="*/ 179919 w 1161775"/>
                  <a:gd name="connsiteY157" fmla="*/ 605130 h 999136"/>
                  <a:gd name="connsiteX158" fmla="*/ 184221 w 1161775"/>
                  <a:gd name="connsiteY158" fmla="*/ 591746 h 999136"/>
                  <a:gd name="connsiteX159" fmla="*/ 153628 w 1161775"/>
                  <a:gd name="connsiteY159" fmla="*/ 600589 h 999136"/>
                  <a:gd name="connsiteX160" fmla="*/ 166773 w 1161775"/>
                  <a:gd name="connsiteY160" fmla="*/ 613735 h 999136"/>
                  <a:gd name="connsiteX161" fmla="*/ 145023 w 1161775"/>
                  <a:gd name="connsiteY161" fmla="*/ 618037 h 999136"/>
                  <a:gd name="connsiteX162" fmla="*/ 158169 w 1161775"/>
                  <a:gd name="connsiteY162" fmla="*/ 649108 h 999136"/>
                  <a:gd name="connsiteX163" fmla="*/ 131878 w 1161775"/>
                  <a:gd name="connsiteY163" fmla="*/ 631421 h 999136"/>
                  <a:gd name="connsiteX164" fmla="*/ 88139 w 1161775"/>
                  <a:gd name="connsiteY164" fmla="*/ 657952 h 999136"/>
                  <a:gd name="connsiteX165" fmla="*/ 140482 w 1161775"/>
                  <a:gd name="connsiteY165" fmla="*/ 657952 h 999136"/>
                  <a:gd name="connsiteX166" fmla="*/ 118732 w 1161775"/>
                  <a:gd name="connsiteY166" fmla="*/ 671336 h 999136"/>
                  <a:gd name="connsiteX167" fmla="*/ 57784 w 1161775"/>
                  <a:gd name="connsiteY167" fmla="*/ 675878 h 999136"/>
                  <a:gd name="connsiteX168" fmla="*/ 79534 w 1161775"/>
                  <a:gd name="connsiteY168" fmla="*/ 680419 h 999136"/>
                  <a:gd name="connsiteX169" fmla="*/ 35795 w 1161775"/>
                  <a:gd name="connsiteY169" fmla="*/ 684721 h 999136"/>
                  <a:gd name="connsiteX170" fmla="*/ 9504 w 1161775"/>
                  <a:gd name="connsiteY170" fmla="*/ 711251 h 999136"/>
                  <a:gd name="connsiteX171" fmla="*/ 79295 w 1161775"/>
                  <a:gd name="connsiteY171" fmla="*/ 724636 h 999136"/>
                  <a:gd name="connsiteX172" fmla="*/ 661 w 1161775"/>
                  <a:gd name="connsiteY172" fmla="*/ 720094 h 999136"/>
                  <a:gd name="connsiteX173" fmla="*/ 18108 w 1161775"/>
                  <a:gd name="connsiteY173" fmla="*/ 751166 h 999136"/>
                  <a:gd name="connsiteX174" fmla="*/ 661 w 1161775"/>
                  <a:gd name="connsiteY174" fmla="*/ 755707 h 999136"/>
                  <a:gd name="connsiteX175" fmla="*/ 70452 w 1161775"/>
                  <a:gd name="connsiteY175" fmla="*/ 764551 h 999136"/>
                  <a:gd name="connsiteX176" fmla="*/ 96743 w 1161775"/>
                  <a:gd name="connsiteY176" fmla="*/ 773394 h 999136"/>
                  <a:gd name="connsiteX177" fmla="*/ 114191 w 1161775"/>
                  <a:gd name="connsiteY177" fmla="*/ 751166 h 999136"/>
                  <a:gd name="connsiteX178" fmla="*/ 118493 w 1161775"/>
                  <a:gd name="connsiteY178" fmla="*/ 773394 h 999136"/>
                  <a:gd name="connsiteX179" fmla="*/ 96743 w 1161775"/>
                  <a:gd name="connsiteY179" fmla="*/ 777696 h 999136"/>
                  <a:gd name="connsiteX180" fmla="*/ 92441 w 1161775"/>
                  <a:gd name="connsiteY180" fmla="*/ 791081 h 99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161775" h="999136">
                    <a:moveTo>
                      <a:pt x="92919" y="790842"/>
                    </a:moveTo>
                    <a:cubicBezTo>
                      <a:pt x="84553" y="789169"/>
                      <a:pt x="89334" y="773633"/>
                      <a:pt x="75471" y="777457"/>
                    </a:cubicBezTo>
                    <a:cubicBezTo>
                      <a:pt x="56828" y="785822"/>
                      <a:pt x="44878" y="777457"/>
                      <a:pt x="27430" y="781998"/>
                    </a:cubicBezTo>
                    <a:cubicBezTo>
                      <a:pt x="16913" y="784627"/>
                      <a:pt x="1617" y="782237"/>
                      <a:pt x="1139" y="790842"/>
                    </a:cubicBezTo>
                    <a:cubicBezTo>
                      <a:pt x="10221" y="792037"/>
                      <a:pt x="2334" y="810441"/>
                      <a:pt x="9982" y="813070"/>
                    </a:cubicBezTo>
                    <a:cubicBezTo>
                      <a:pt x="21216" y="817850"/>
                      <a:pt x="25279" y="793949"/>
                      <a:pt x="31971" y="808529"/>
                    </a:cubicBezTo>
                    <a:cubicBezTo>
                      <a:pt x="28864" y="821435"/>
                      <a:pt x="8309" y="817133"/>
                      <a:pt x="9982" y="835059"/>
                    </a:cubicBezTo>
                    <a:cubicBezTo>
                      <a:pt x="11655" y="845097"/>
                      <a:pt x="27430" y="841034"/>
                      <a:pt x="31971" y="848443"/>
                    </a:cubicBezTo>
                    <a:cubicBezTo>
                      <a:pt x="30776" y="859199"/>
                      <a:pt x="-3403" y="859438"/>
                      <a:pt x="14523" y="874974"/>
                    </a:cubicBezTo>
                    <a:cubicBezTo>
                      <a:pt x="17152" y="870432"/>
                      <a:pt x="19543" y="865174"/>
                      <a:pt x="23128" y="861589"/>
                    </a:cubicBezTo>
                    <a:cubicBezTo>
                      <a:pt x="26713" y="858243"/>
                      <a:pt x="36990" y="856570"/>
                      <a:pt x="40575" y="852746"/>
                    </a:cubicBezTo>
                    <a:cubicBezTo>
                      <a:pt x="42488" y="850833"/>
                      <a:pt x="39380" y="842229"/>
                      <a:pt x="40575" y="839600"/>
                    </a:cubicBezTo>
                    <a:cubicBezTo>
                      <a:pt x="42249" y="835537"/>
                      <a:pt x="52765" y="829562"/>
                      <a:pt x="58023" y="826215"/>
                    </a:cubicBezTo>
                    <a:cubicBezTo>
                      <a:pt x="66628" y="820957"/>
                      <a:pt x="77383" y="815460"/>
                      <a:pt x="92919" y="821674"/>
                    </a:cubicBezTo>
                    <a:cubicBezTo>
                      <a:pt x="81207" y="827410"/>
                      <a:pt x="77383" y="841273"/>
                      <a:pt x="66867" y="848204"/>
                    </a:cubicBezTo>
                    <a:cubicBezTo>
                      <a:pt x="66150" y="842946"/>
                      <a:pt x="67584" y="835537"/>
                      <a:pt x="62565" y="834820"/>
                    </a:cubicBezTo>
                    <a:cubicBezTo>
                      <a:pt x="53243" y="845814"/>
                      <a:pt x="46312" y="859677"/>
                      <a:pt x="36273" y="870193"/>
                    </a:cubicBezTo>
                    <a:cubicBezTo>
                      <a:pt x="42727" y="872583"/>
                      <a:pt x="58740" y="864935"/>
                      <a:pt x="58262" y="874735"/>
                    </a:cubicBezTo>
                    <a:cubicBezTo>
                      <a:pt x="46790" y="879515"/>
                      <a:pt x="36751" y="885490"/>
                      <a:pt x="19065" y="883578"/>
                    </a:cubicBezTo>
                    <a:cubicBezTo>
                      <a:pt x="17152" y="892182"/>
                      <a:pt x="2812" y="910825"/>
                      <a:pt x="14762" y="918952"/>
                    </a:cubicBezTo>
                    <a:cubicBezTo>
                      <a:pt x="26474" y="902938"/>
                      <a:pt x="48224" y="896724"/>
                      <a:pt x="67106" y="887880"/>
                    </a:cubicBezTo>
                    <a:cubicBezTo>
                      <a:pt x="61608" y="903177"/>
                      <a:pt x="40815" y="902699"/>
                      <a:pt x="45117" y="927795"/>
                    </a:cubicBezTo>
                    <a:cubicBezTo>
                      <a:pt x="50853" y="938550"/>
                      <a:pt x="58262" y="919908"/>
                      <a:pt x="62565" y="932336"/>
                    </a:cubicBezTo>
                    <a:cubicBezTo>
                      <a:pt x="55394" y="946438"/>
                      <a:pt x="36990" y="939267"/>
                      <a:pt x="27669" y="932336"/>
                    </a:cubicBezTo>
                    <a:lnTo>
                      <a:pt x="27669" y="958866"/>
                    </a:lnTo>
                    <a:cubicBezTo>
                      <a:pt x="34839" y="965559"/>
                      <a:pt x="38424" y="964603"/>
                      <a:pt x="45117" y="967710"/>
                    </a:cubicBezTo>
                    <a:cubicBezTo>
                      <a:pt x="46790" y="968427"/>
                      <a:pt x="47507" y="975597"/>
                      <a:pt x="49419" y="976553"/>
                    </a:cubicBezTo>
                    <a:cubicBezTo>
                      <a:pt x="57784" y="980616"/>
                      <a:pt x="71169" y="977987"/>
                      <a:pt x="75710" y="981094"/>
                    </a:cubicBezTo>
                    <a:cubicBezTo>
                      <a:pt x="86227" y="988026"/>
                      <a:pt x="70213" y="990655"/>
                      <a:pt x="80012" y="994479"/>
                    </a:cubicBezTo>
                    <a:cubicBezTo>
                      <a:pt x="80490" y="988265"/>
                      <a:pt x="91246" y="989699"/>
                      <a:pt x="88856" y="998781"/>
                    </a:cubicBezTo>
                    <a:cubicBezTo>
                      <a:pt x="109411" y="999976"/>
                      <a:pt x="124946" y="998064"/>
                      <a:pt x="132595" y="994479"/>
                    </a:cubicBezTo>
                    <a:cubicBezTo>
                      <a:pt x="137375" y="992328"/>
                      <a:pt x="148608" y="986831"/>
                      <a:pt x="150042" y="985636"/>
                    </a:cubicBezTo>
                    <a:cubicBezTo>
                      <a:pt x="152911" y="983007"/>
                      <a:pt x="155540" y="983963"/>
                      <a:pt x="158886" y="981094"/>
                    </a:cubicBezTo>
                    <a:cubicBezTo>
                      <a:pt x="176573" y="966276"/>
                      <a:pt x="186850" y="941897"/>
                      <a:pt x="206927" y="932336"/>
                    </a:cubicBezTo>
                    <a:cubicBezTo>
                      <a:pt x="208600" y="924688"/>
                      <a:pt x="200474" y="920864"/>
                      <a:pt x="206927" y="918952"/>
                    </a:cubicBezTo>
                    <a:cubicBezTo>
                      <a:pt x="216965" y="920864"/>
                      <a:pt x="218639" y="938550"/>
                      <a:pt x="228677" y="927795"/>
                    </a:cubicBezTo>
                    <a:cubicBezTo>
                      <a:pt x="247798" y="920625"/>
                      <a:pt x="235130" y="881188"/>
                      <a:pt x="254968" y="874735"/>
                    </a:cubicBezTo>
                    <a:lnTo>
                      <a:pt x="254968" y="905806"/>
                    </a:lnTo>
                    <a:cubicBezTo>
                      <a:pt x="269309" y="916561"/>
                      <a:pt x="289147" y="921342"/>
                      <a:pt x="298468" y="936877"/>
                    </a:cubicBezTo>
                    <a:cubicBezTo>
                      <a:pt x="300619" y="916322"/>
                      <a:pt x="304443" y="907240"/>
                      <a:pt x="298468" y="888119"/>
                    </a:cubicBezTo>
                    <a:cubicBezTo>
                      <a:pt x="300380" y="879754"/>
                      <a:pt x="310897" y="879993"/>
                      <a:pt x="307312" y="865891"/>
                    </a:cubicBezTo>
                    <a:cubicBezTo>
                      <a:pt x="320696" y="865891"/>
                      <a:pt x="324281" y="856570"/>
                      <a:pt x="333603" y="852507"/>
                    </a:cubicBezTo>
                    <a:cubicBezTo>
                      <a:pt x="345553" y="823825"/>
                      <a:pt x="327149" y="808290"/>
                      <a:pt x="324998" y="781759"/>
                    </a:cubicBezTo>
                    <a:cubicBezTo>
                      <a:pt x="344597" y="785345"/>
                      <a:pt x="349377" y="773872"/>
                      <a:pt x="351051" y="759531"/>
                    </a:cubicBezTo>
                    <a:cubicBezTo>
                      <a:pt x="346031" y="745669"/>
                      <a:pt x="328584" y="744235"/>
                      <a:pt x="320457" y="733001"/>
                    </a:cubicBezTo>
                    <a:cubicBezTo>
                      <a:pt x="332886" y="698345"/>
                      <a:pt x="311614" y="660820"/>
                      <a:pt x="320457" y="631183"/>
                    </a:cubicBezTo>
                    <a:cubicBezTo>
                      <a:pt x="312331" y="630465"/>
                      <a:pt x="317828" y="616125"/>
                      <a:pt x="311614" y="613496"/>
                    </a:cubicBezTo>
                    <a:cubicBezTo>
                      <a:pt x="324759" y="588400"/>
                      <a:pt x="334798" y="554699"/>
                      <a:pt x="368498" y="551592"/>
                    </a:cubicBezTo>
                    <a:cubicBezTo>
                      <a:pt x="379493" y="550397"/>
                      <a:pt x="388336" y="556611"/>
                      <a:pt x="403394" y="555894"/>
                    </a:cubicBezTo>
                    <a:cubicBezTo>
                      <a:pt x="418930" y="534622"/>
                      <a:pt x="395507" y="521477"/>
                      <a:pt x="385946" y="511677"/>
                    </a:cubicBezTo>
                    <a:cubicBezTo>
                      <a:pt x="411281" y="487776"/>
                      <a:pt x="437333" y="444037"/>
                      <a:pt x="425144" y="396474"/>
                    </a:cubicBezTo>
                    <a:cubicBezTo>
                      <a:pt x="438768" y="389543"/>
                      <a:pt x="461235" y="391933"/>
                      <a:pt x="468644" y="378787"/>
                    </a:cubicBezTo>
                    <a:cubicBezTo>
                      <a:pt x="463625" y="378070"/>
                      <a:pt x="463864" y="371856"/>
                      <a:pt x="464342" y="365402"/>
                    </a:cubicBezTo>
                    <a:cubicBezTo>
                      <a:pt x="481073" y="351540"/>
                      <a:pt x="497803" y="337438"/>
                      <a:pt x="507842" y="316644"/>
                    </a:cubicBezTo>
                    <a:cubicBezTo>
                      <a:pt x="507842" y="303499"/>
                      <a:pt x="496608" y="301587"/>
                      <a:pt x="494696" y="290114"/>
                    </a:cubicBezTo>
                    <a:cubicBezTo>
                      <a:pt x="523138" y="280793"/>
                      <a:pt x="524812" y="243985"/>
                      <a:pt x="555644" y="237054"/>
                    </a:cubicBezTo>
                    <a:cubicBezTo>
                      <a:pt x="564965" y="239683"/>
                      <a:pt x="568072" y="248048"/>
                      <a:pt x="581935" y="245897"/>
                    </a:cubicBezTo>
                    <a:cubicBezTo>
                      <a:pt x="590540" y="235381"/>
                      <a:pt x="579306" y="204787"/>
                      <a:pt x="595081" y="201680"/>
                    </a:cubicBezTo>
                    <a:cubicBezTo>
                      <a:pt x="625674" y="198812"/>
                      <a:pt x="652443" y="222952"/>
                      <a:pt x="678017" y="210523"/>
                    </a:cubicBezTo>
                    <a:cubicBezTo>
                      <a:pt x="658180" y="203353"/>
                      <a:pt x="686622" y="193076"/>
                      <a:pt x="686622" y="179452"/>
                    </a:cubicBezTo>
                    <a:cubicBezTo>
                      <a:pt x="680408" y="177062"/>
                      <a:pt x="675866" y="172521"/>
                      <a:pt x="673476" y="166067"/>
                    </a:cubicBezTo>
                    <a:cubicBezTo>
                      <a:pt x="688534" y="165350"/>
                      <a:pt x="704787" y="151249"/>
                      <a:pt x="716976" y="161765"/>
                    </a:cubicBezTo>
                    <a:cubicBezTo>
                      <a:pt x="715781" y="151727"/>
                      <a:pt x="717932" y="145034"/>
                      <a:pt x="725820" y="144078"/>
                    </a:cubicBezTo>
                    <a:cubicBezTo>
                      <a:pt x="761432" y="141927"/>
                      <a:pt x="766930" y="170370"/>
                      <a:pt x="782465" y="188295"/>
                    </a:cubicBezTo>
                    <a:cubicBezTo>
                      <a:pt x="828116" y="196900"/>
                      <a:pt x="858232" y="175150"/>
                      <a:pt x="895756" y="197139"/>
                    </a:cubicBezTo>
                    <a:cubicBezTo>
                      <a:pt x="899581" y="181842"/>
                      <a:pt x="911770" y="174911"/>
                      <a:pt x="926350" y="170609"/>
                    </a:cubicBezTo>
                    <a:cubicBezTo>
                      <a:pt x="926111" y="126392"/>
                      <a:pt x="940212" y="104164"/>
                      <a:pt x="969850" y="90779"/>
                    </a:cubicBezTo>
                    <a:cubicBezTo>
                      <a:pt x="977259" y="87433"/>
                      <a:pt x="986820" y="93169"/>
                      <a:pt x="995902" y="90779"/>
                    </a:cubicBezTo>
                    <a:cubicBezTo>
                      <a:pt x="1006418" y="88150"/>
                      <a:pt x="1010004" y="70702"/>
                      <a:pt x="1022193" y="77394"/>
                    </a:cubicBezTo>
                    <a:cubicBezTo>
                      <a:pt x="1039880" y="90301"/>
                      <a:pt x="1053026" y="108227"/>
                      <a:pt x="1083141" y="108466"/>
                    </a:cubicBezTo>
                    <a:cubicBezTo>
                      <a:pt x="1102979" y="133323"/>
                      <a:pt x="1076927" y="140732"/>
                      <a:pt x="1070234" y="161526"/>
                    </a:cubicBezTo>
                    <a:cubicBezTo>
                      <a:pt x="1089355" y="155790"/>
                      <a:pt x="1089833" y="131411"/>
                      <a:pt x="1118276" y="134996"/>
                    </a:cubicBezTo>
                    <a:cubicBezTo>
                      <a:pt x="1124490" y="129260"/>
                      <a:pt x="1120188" y="113246"/>
                      <a:pt x="1131421" y="112768"/>
                    </a:cubicBezTo>
                    <a:cubicBezTo>
                      <a:pt x="1132377" y="119221"/>
                      <a:pt x="1160103" y="130455"/>
                      <a:pt x="1157473" y="112768"/>
                    </a:cubicBezTo>
                    <a:cubicBezTo>
                      <a:pt x="1146957" y="101056"/>
                      <a:pt x="1134289" y="118982"/>
                      <a:pt x="1126880" y="103925"/>
                    </a:cubicBezTo>
                    <a:cubicBezTo>
                      <a:pt x="1131421" y="118743"/>
                      <a:pt x="1113256" y="110856"/>
                      <a:pt x="1104891" y="112768"/>
                    </a:cubicBezTo>
                    <a:cubicBezTo>
                      <a:pt x="1101306" y="107510"/>
                      <a:pt x="1099155" y="100817"/>
                      <a:pt x="1100589" y="90540"/>
                    </a:cubicBezTo>
                    <a:cubicBezTo>
                      <a:pt x="1088399" y="83609"/>
                      <a:pt x="1063781" y="89584"/>
                      <a:pt x="1061391" y="72853"/>
                    </a:cubicBezTo>
                    <a:cubicBezTo>
                      <a:pt x="1087921" y="69507"/>
                      <a:pt x="1101067" y="80023"/>
                      <a:pt x="1126880" y="77394"/>
                    </a:cubicBezTo>
                    <a:cubicBezTo>
                      <a:pt x="1131899" y="63293"/>
                      <a:pt x="1156278" y="69029"/>
                      <a:pt x="1161776" y="55166"/>
                    </a:cubicBezTo>
                    <a:cubicBezTo>
                      <a:pt x="1152932" y="44889"/>
                      <a:pt x="1128314" y="50625"/>
                      <a:pt x="1126880" y="33177"/>
                    </a:cubicBezTo>
                    <a:cubicBezTo>
                      <a:pt x="1101067" y="44411"/>
                      <a:pt x="1095330" y="20988"/>
                      <a:pt x="1070234" y="19793"/>
                    </a:cubicBezTo>
                    <a:cubicBezTo>
                      <a:pt x="1061391" y="20988"/>
                      <a:pt x="1061630" y="31743"/>
                      <a:pt x="1052787" y="33177"/>
                    </a:cubicBezTo>
                    <a:cubicBezTo>
                      <a:pt x="1059240" y="42499"/>
                      <a:pt x="1046572" y="45367"/>
                      <a:pt x="1043943" y="50864"/>
                    </a:cubicBezTo>
                    <a:cubicBezTo>
                      <a:pt x="1042031" y="55166"/>
                      <a:pt x="1048962" y="73809"/>
                      <a:pt x="1035339" y="68551"/>
                    </a:cubicBezTo>
                    <a:cubicBezTo>
                      <a:pt x="1035817" y="55644"/>
                      <a:pt x="1032949" y="39631"/>
                      <a:pt x="1039641" y="33177"/>
                    </a:cubicBezTo>
                    <a:cubicBezTo>
                      <a:pt x="1033188" y="32460"/>
                      <a:pt x="1023627" y="34611"/>
                      <a:pt x="1022193" y="28875"/>
                    </a:cubicBezTo>
                    <a:cubicBezTo>
                      <a:pt x="1026256" y="19793"/>
                      <a:pt x="1044660" y="25051"/>
                      <a:pt x="1043943" y="11188"/>
                    </a:cubicBezTo>
                    <a:cubicBezTo>
                      <a:pt x="1033905" y="1150"/>
                      <a:pt x="1003072" y="-7933"/>
                      <a:pt x="1000443" y="11188"/>
                    </a:cubicBezTo>
                    <a:cubicBezTo>
                      <a:pt x="1005701" y="13339"/>
                      <a:pt x="1010243" y="15969"/>
                      <a:pt x="1013589" y="20032"/>
                    </a:cubicBezTo>
                    <a:cubicBezTo>
                      <a:pt x="986581" y="20749"/>
                      <a:pt x="992795" y="55166"/>
                      <a:pt x="965548" y="55405"/>
                    </a:cubicBezTo>
                    <a:cubicBezTo>
                      <a:pt x="964353" y="31504"/>
                      <a:pt x="961723" y="31982"/>
                      <a:pt x="969850" y="15491"/>
                    </a:cubicBezTo>
                    <a:cubicBezTo>
                      <a:pt x="950490" y="22183"/>
                      <a:pt x="938061" y="40348"/>
                      <a:pt x="921809" y="55405"/>
                    </a:cubicBezTo>
                    <a:cubicBezTo>
                      <a:pt x="914877" y="61859"/>
                      <a:pt x="909858" y="90540"/>
                      <a:pt x="891215" y="73092"/>
                    </a:cubicBezTo>
                    <a:cubicBezTo>
                      <a:pt x="898864" y="66878"/>
                      <a:pt x="895756" y="54210"/>
                      <a:pt x="900059" y="46562"/>
                    </a:cubicBezTo>
                    <a:cubicBezTo>
                      <a:pt x="906751" y="34133"/>
                      <a:pt x="922048" y="29353"/>
                      <a:pt x="926350" y="15491"/>
                    </a:cubicBezTo>
                    <a:cubicBezTo>
                      <a:pt x="904122" y="24573"/>
                      <a:pt x="898146" y="10710"/>
                      <a:pt x="878309" y="6647"/>
                    </a:cubicBezTo>
                    <a:cubicBezTo>
                      <a:pt x="874484" y="14534"/>
                      <a:pt x="864446" y="19554"/>
                      <a:pt x="874006" y="28875"/>
                    </a:cubicBezTo>
                    <a:cubicBezTo>
                      <a:pt x="857754" y="43455"/>
                      <a:pt x="838872" y="55166"/>
                      <a:pt x="821663" y="68790"/>
                    </a:cubicBezTo>
                    <a:cubicBezTo>
                      <a:pt x="815927" y="79784"/>
                      <a:pt x="834570" y="87194"/>
                      <a:pt x="821663" y="90779"/>
                    </a:cubicBezTo>
                    <a:cubicBezTo>
                      <a:pt x="802542" y="92452"/>
                      <a:pt x="806605" y="70702"/>
                      <a:pt x="799674" y="59708"/>
                    </a:cubicBezTo>
                    <a:cubicBezTo>
                      <a:pt x="775773" y="68073"/>
                      <a:pt x="763583" y="63532"/>
                      <a:pt x="738726" y="73092"/>
                    </a:cubicBezTo>
                    <a:cubicBezTo>
                      <a:pt x="752350" y="76916"/>
                      <a:pt x="764061" y="82653"/>
                      <a:pt x="760476" y="104164"/>
                    </a:cubicBezTo>
                    <a:cubicBezTo>
                      <a:pt x="749243" y="99144"/>
                      <a:pt x="739204" y="93169"/>
                      <a:pt x="729883" y="86477"/>
                    </a:cubicBezTo>
                    <a:cubicBezTo>
                      <a:pt x="729405" y="109183"/>
                      <a:pt x="715542" y="92452"/>
                      <a:pt x="699289" y="95320"/>
                    </a:cubicBezTo>
                    <a:cubicBezTo>
                      <a:pt x="691641" y="112290"/>
                      <a:pt x="712196" y="123045"/>
                      <a:pt x="703592" y="126392"/>
                    </a:cubicBezTo>
                    <a:cubicBezTo>
                      <a:pt x="683037" y="121850"/>
                      <a:pt x="691880" y="147186"/>
                      <a:pt x="672998" y="144078"/>
                    </a:cubicBezTo>
                    <a:cubicBezTo>
                      <a:pt x="671086" y="125675"/>
                      <a:pt x="698811" y="114441"/>
                      <a:pt x="681842" y="95320"/>
                    </a:cubicBezTo>
                    <a:cubicBezTo>
                      <a:pt x="663677" y="100578"/>
                      <a:pt x="670847" y="131650"/>
                      <a:pt x="651248" y="135235"/>
                    </a:cubicBezTo>
                    <a:cubicBezTo>
                      <a:pt x="655551" y="131411"/>
                      <a:pt x="660570" y="107032"/>
                      <a:pt x="651248" y="104164"/>
                    </a:cubicBezTo>
                    <a:cubicBezTo>
                      <a:pt x="640732" y="109661"/>
                      <a:pt x="630932" y="115875"/>
                      <a:pt x="625196" y="126153"/>
                    </a:cubicBezTo>
                    <a:cubicBezTo>
                      <a:pt x="619938" y="126870"/>
                      <a:pt x="612768" y="125435"/>
                      <a:pt x="612051" y="130694"/>
                    </a:cubicBezTo>
                    <a:cubicBezTo>
                      <a:pt x="616114" y="135474"/>
                      <a:pt x="628303" y="132128"/>
                      <a:pt x="625196" y="144078"/>
                    </a:cubicBezTo>
                    <a:cubicBezTo>
                      <a:pt x="606792" y="147664"/>
                      <a:pt x="604402" y="135474"/>
                      <a:pt x="590300" y="135235"/>
                    </a:cubicBezTo>
                    <a:lnTo>
                      <a:pt x="590300" y="157463"/>
                    </a:lnTo>
                    <a:cubicBezTo>
                      <a:pt x="585042" y="161287"/>
                      <a:pt x="578350" y="163199"/>
                      <a:pt x="568312" y="162004"/>
                    </a:cubicBezTo>
                    <a:cubicBezTo>
                      <a:pt x="563531" y="174911"/>
                      <a:pt x="559229" y="188295"/>
                      <a:pt x="546561" y="193076"/>
                    </a:cubicBezTo>
                    <a:cubicBezTo>
                      <a:pt x="541064" y="200724"/>
                      <a:pt x="520509" y="193076"/>
                      <a:pt x="520509" y="206460"/>
                    </a:cubicBezTo>
                    <a:cubicBezTo>
                      <a:pt x="532460" y="221518"/>
                      <a:pt x="560902" y="195944"/>
                      <a:pt x="564009" y="215304"/>
                    </a:cubicBezTo>
                    <a:cubicBezTo>
                      <a:pt x="545605" y="230122"/>
                      <a:pt x="522421" y="214109"/>
                      <a:pt x="503061" y="224147"/>
                    </a:cubicBezTo>
                    <a:cubicBezTo>
                      <a:pt x="508081" y="237532"/>
                      <a:pt x="516207" y="247809"/>
                      <a:pt x="503061" y="259521"/>
                    </a:cubicBezTo>
                    <a:cubicBezTo>
                      <a:pt x="496608" y="252589"/>
                      <a:pt x="497325" y="238966"/>
                      <a:pt x="489916" y="232990"/>
                    </a:cubicBezTo>
                    <a:cubicBezTo>
                      <a:pt x="483702" y="243507"/>
                      <a:pt x="467210" y="235859"/>
                      <a:pt x="467927" y="246136"/>
                    </a:cubicBezTo>
                    <a:cubicBezTo>
                      <a:pt x="467927" y="247092"/>
                      <a:pt x="482268" y="247092"/>
                      <a:pt x="476770" y="254979"/>
                    </a:cubicBezTo>
                    <a:cubicBezTo>
                      <a:pt x="466015" y="262389"/>
                      <a:pt x="441875" y="246614"/>
                      <a:pt x="441875" y="272666"/>
                    </a:cubicBezTo>
                    <a:cubicBezTo>
                      <a:pt x="452630" y="273383"/>
                      <a:pt x="455259" y="265735"/>
                      <a:pt x="463625" y="263823"/>
                    </a:cubicBezTo>
                    <a:cubicBezTo>
                      <a:pt x="459084" y="289875"/>
                      <a:pt x="473663" y="279837"/>
                      <a:pt x="481073" y="286051"/>
                    </a:cubicBezTo>
                    <a:cubicBezTo>
                      <a:pt x="474858" y="288680"/>
                      <a:pt x="480356" y="303021"/>
                      <a:pt x="472229" y="303738"/>
                    </a:cubicBezTo>
                    <a:cubicBezTo>
                      <a:pt x="467688" y="293699"/>
                      <a:pt x="459084" y="287724"/>
                      <a:pt x="446177" y="286051"/>
                    </a:cubicBezTo>
                    <a:cubicBezTo>
                      <a:pt x="438290" y="290114"/>
                      <a:pt x="432553" y="295850"/>
                      <a:pt x="428490" y="303738"/>
                    </a:cubicBezTo>
                    <a:cubicBezTo>
                      <a:pt x="443787" y="306128"/>
                      <a:pt x="469839" y="297284"/>
                      <a:pt x="472229" y="312581"/>
                    </a:cubicBezTo>
                    <a:cubicBezTo>
                      <a:pt x="446416" y="321902"/>
                      <a:pt x="400526" y="310669"/>
                      <a:pt x="393834" y="339111"/>
                    </a:cubicBezTo>
                    <a:cubicBezTo>
                      <a:pt x="399092" y="339589"/>
                      <a:pt x="404111" y="340545"/>
                      <a:pt x="402438" y="347955"/>
                    </a:cubicBezTo>
                    <a:cubicBezTo>
                      <a:pt x="384273" y="344130"/>
                      <a:pt x="381883" y="356559"/>
                      <a:pt x="367542" y="356798"/>
                    </a:cubicBezTo>
                    <a:cubicBezTo>
                      <a:pt x="370649" y="370422"/>
                      <a:pt x="359894" y="369944"/>
                      <a:pt x="363240" y="383328"/>
                    </a:cubicBezTo>
                    <a:cubicBezTo>
                      <a:pt x="372084" y="394562"/>
                      <a:pt x="395985" y="368988"/>
                      <a:pt x="406979" y="383328"/>
                    </a:cubicBezTo>
                    <a:cubicBezTo>
                      <a:pt x="397658" y="394562"/>
                      <a:pt x="376625" y="394084"/>
                      <a:pt x="358938" y="396713"/>
                    </a:cubicBezTo>
                    <a:cubicBezTo>
                      <a:pt x="358938" y="402688"/>
                      <a:pt x="361089" y="406512"/>
                      <a:pt x="363240" y="409858"/>
                    </a:cubicBezTo>
                    <a:cubicBezTo>
                      <a:pt x="348421" y="411771"/>
                      <a:pt x="346509" y="420853"/>
                      <a:pt x="341490" y="427545"/>
                    </a:cubicBezTo>
                    <a:cubicBezTo>
                      <a:pt x="334320" y="436867"/>
                      <a:pt x="318306" y="445232"/>
                      <a:pt x="324042" y="462919"/>
                    </a:cubicBezTo>
                    <a:cubicBezTo>
                      <a:pt x="337666" y="475347"/>
                      <a:pt x="348183" y="450251"/>
                      <a:pt x="354636" y="458617"/>
                    </a:cubicBezTo>
                    <a:cubicBezTo>
                      <a:pt x="347466" y="467460"/>
                      <a:pt x="342924" y="479172"/>
                      <a:pt x="328345" y="480845"/>
                    </a:cubicBezTo>
                    <a:cubicBezTo>
                      <a:pt x="315438" y="468655"/>
                      <a:pt x="281738" y="490644"/>
                      <a:pt x="289147" y="498532"/>
                    </a:cubicBezTo>
                    <a:cubicBezTo>
                      <a:pt x="289147" y="493990"/>
                      <a:pt x="296795" y="493034"/>
                      <a:pt x="297751" y="498532"/>
                    </a:cubicBezTo>
                    <a:cubicBezTo>
                      <a:pt x="284845" y="515740"/>
                      <a:pt x="261661" y="519803"/>
                      <a:pt x="245408" y="533905"/>
                    </a:cubicBezTo>
                    <a:cubicBezTo>
                      <a:pt x="238715" y="539641"/>
                      <a:pt x="237520" y="548246"/>
                      <a:pt x="232262" y="551592"/>
                    </a:cubicBezTo>
                    <a:cubicBezTo>
                      <a:pt x="221507" y="558762"/>
                      <a:pt x="228677" y="559240"/>
                      <a:pt x="223419" y="569279"/>
                    </a:cubicBezTo>
                    <a:cubicBezTo>
                      <a:pt x="220312" y="575493"/>
                      <a:pt x="202864" y="572625"/>
                      <a:pt x="210512" y="582663"/>
                    </a:cubicBezTo>
                    <a:cubicBezTo>
                      <a:pt x="222224" y="579556"/>
                      <a:pt x="218878" y="591746"/>
                      <a:pt x="223419" y="596048"/>
                    </a:cubicBezTo>
                    <a:cubicBezTo>
                      <a:pt x="241584" y="593897"/>
                      <a:pt x="248993" y="580512"/>
                      <a:pt x="267158" y="578361"/>
                    </a:cubicBezTo>
                    <a:cubicBezTo>
                      <a:pt x="268114" y="569996"/>
                      <a:pt x="262139" y="568562"/>
                      <a:pt x="262856" y="560674"/>
                    </a:cubicBezTo>
                    <a:cubicBezTo>
                      <a:pt x="273133" y="559240"/>
                      <a:pt x="279347" y="553743"/>
                      <a:pt x="293449" y="556372"/>
                    </a:cubicBezTo>
                    <a:cubicBezTo>
                      <a:pt x="289625" y="564260"/>
                      <a:pt x="279586" y="569279"/>
                      <a:pt x="289147" y="578600"/>
                    </a:cubicBezTo>
                    <a:cubicBezTo>
                      <a:pt x="275284" y="577883"/>
                      <a:pt x="274567" y="590312"/>
                      <a:pt x="258553" y="587443"/>
                    </a:cubicBezTo>
                    <a:cubicBezTo>
                      <a:pt x="257836" y="594136"/>
                      <a:pt x="260227" y="603696"/>
                      <a:pt x="254251" y="605130"/>
                    </a:cubicBezTo>
                    <a:cubicBezTo>
                      <a:pt x="239193" y="603218"/>
                      <a:pt x="229872" y="606803"/>
                      <a:pt x="219117" y="609433"/>
                    </a:cubicBezTo>
                    <a:cubicBezTo>
                      <a:pt x="220073" y="598438"/>
                      <a:pt x="212424" y="595570"/>
                      <a:pt x="206210" y="591746"/>
                    </a:cubicBezTo>
                    <a:cubicBezTo>
                      <a:pt x="197845" y="596526"/>
                      <a:pt x="190913" y="602740"/>
                      <a:pt x="179919" y="605130"/>
                    </a:cubicBezTo>
                    <a:cubicBezTo>
                      <a:pt x="179919" y="598916"/>
                      <a:pt x="182070" y="595331"/>
                      <a:pt x="184221" y="591746"/>
                    </a:cubicBezTo>
                    <a:cubicBezTo>
                      <a:pt x="170358" y="591029"/>
                      <a:pt x="157930" y="591746"/>
                      <a:pt x="153628" y="600589"/>
                    </a:cubicBezTo>
                    <a:cubicBezTo>
                      <a:pt x="163188" y="599872"/>
                      <a:pt x="167490" y="604174"/>
                      <a:pt x="166773" y="613735"/>
                    </a:cubicBezTo>
                    <a:cubicBezTo>
                      <a:pt x="154345" y="610150"/>
                      <a:pt x="155540" y="619949"/>
                      <a:pt x="145023" y="618037"/>
                    </a:cubicBezTo>
                    <a:cubicBezTo>
                      <a:pt x="141438" y="633812"/>
                      <a:pt x="172031" y="637397"/>
                      <a:pt x="158169" y="649108"/>
                    </a:cubicBezTo>
                    <a:cubicBezTo>
                      <a:pt x="146218" y="646240"/>
                      <a:pt x="147174" y="630704"/>
                      <a:pt x="131878" y="631421"/>
                    </a:cubicBezTo>
                    <a:cubicBezTo>
                      <a:pt x="112040" y="632139"/>
                      <a:pt x="76666" y="640265"/>
                      <a:pt x="88139" y="657952"/>
                    </a:cubicBezTo>
                    <a:cubicBezTo>
                      <a:pt x="95548" y="650542"/>
                      <a:pt x="133073" y="650542"/>
                      <a:pt x="140482" y="657952"/>
                    </a:cubicBezTo>
                    <a:cubicBezTo>
                      <a:pt x="121361" y="656040"/>
                      <a:pt x="121361" y="666795"/>
                      <a:pt x="118732" y="671336"/>
                    </a:cubicBezTo>
                    <a:cubicBezTo>
                      <a:pt x="100806" y="672053"/>
                      <a:pt x="66628" y="656279"/>
                      <a:pt x="57784" y="675878"/>
                    </a:cubicBezTo>
                    <a:cubicBezTo>
                      <a:pt x="63999" y="678268"/>
                      <a:pt x="80251" y="670619"/>
                      <a:pt x="79534" y="680419"/>
                    </a:cubicBezTo>
                    <a:cubicBezTo>
                      <a:pt x="63043" y="682809"/>
                      <a:pt x="50853" y="692608"/>
                      <a:pt x="35795" y="684721"/>
                    </a:cubicBezTo>
                    <a:cubicBezTo>
                      <a:pt x="27191" y="693564"/>
                      <a:pt x="13567" y="697628"/>
                      <a:pt x="9504" y="711251"/>
                    </a:cubicBezTo>
                    <a:cubicBezTo>
                      <a:pt x="33166" y="715314"/>
                      <a:pt x="57784" y="718421"/>
                      <a:pt x="79295" y="724636"/>
                    </a:cubicBezTo>
                    <a:cubicBezTo>
                      <a:pt x="52048" y="738020"/>
                      <a:pt x="28864" y="719617"/>
                      <a:pt x="661" y="720094"/>
                    </a:cubicBezTo>
                    <a:cubicBezTo>
                      <a:pt x="-3403" y="740649"/>
                      <a:pt x="12372" y="740649"/>
                      <a:pt x="18108" y="751166"/>
                    </a:cubicBezTo>
                    <a:cubicBezTo>
                      <a:pt x="12133" y="752600"/>
                      <a:pt x="9743" y="757380"/>
                      <a:pt x="661" y="755707"/>
                    </a:cubicBezTo>
                    <a:cubicBezTo>
                      <a:pt x="-3881" y="782237"/>
                      <a:pt x="69974" y="777218"/>
                      <a:pt x="70452" y="764551"/>
                    </a:cubicBezTo>
                    <a:cubicBezTo>
                      <a:pt x="78578" y="768136"/>
                      <a:pt x="86466" y="771960"/>
                      <a:pt x="96743" y="773394"/>
                    </a:cubicBezTo>
                    <a:cubicBezTo>
                      <a:pt x="103435" y="766702"/>
                      <a:pt x="97938" y="748059"/>
                      <a:pt x="114191" y="751166"/>
                    </a:cubicBezTo>
                    <a:cubicBezTo>
                      <a:pt x="105586" y="759292"/>
                      <a:pt x="111084" y="769092"/>
                      <a:pt x="118493" y="773394"/>
                    </a:cubicBezTo>
                    <a:cubicBezTo>
                      <a:pt x="113474" y="777218"/>
                      <a:pt x="106781" y="779130"/>
                      <a:pt x="96743" y="777696"/>
                    </a:cubicBezTo>
                    <a:cubicBezTo>
                      <a:pt x="86944" y="784149"/>
                      <a:pt x="102240" y="788452"/>
                      <a:pt x="92441" y="791081"/>
                    </a:cubicBezTo>
                    <a:close/>
                  </a:path>
                </a:pathLst>
              </a:custGeom>
              <a:grpFill/>
              <a:ln w="3175" cap="flat">
                <a:solidFill>
                  <a:schemeClr val="bg1"/>
                </a:solid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E172C1C5-4584-54E7-5A83-348730DB109F}"/>
                  </a:ext>
                </a:extLst>
              </p:cNvPr>
              <p:cNvSpPr/>
              <p:nvPr/>
            </p:nvSpPr>
            <p:spPr>
              <a:xfrm>
                <a:off x="9437270" y="3116040"/>
                <a:ext cx="26052" cy="17686"/>
              </a:xfrm>
              <a:custGeom>
                <a:avLst/>
                <a:gdLst>
                  <a:gd name="connsiteX0" fmla="*/ 8604 w 26052"/>
                  <a:gd name="connsiteY0" fmla="*/ 17687 h 17686"/>
                  <a:gd name="connsiteX1" fmla="*/ 26052 w 26052"/>
                  <a:gd name="connsiteY1" fmla="*/ 0 h 17686"/>
                  <a:gd name="connsiteX2" fmla="*/ 0 w 26052"/>
                  <a:gd name="connsiteY2" fmla="*/ 13146 h 17686"/>
                  <a:gd name="connsiteX3" fmla="*/ 8843 w 26052"/>
                  <a:gd name="connsiteY3" fmla="*/ 17687 h 17686"/>
                </a:gdLst>
                <a:ahLst/>
                <a:cxnLst>
                  <a:cxn ang="0">
                    <a:pos x="connsiteX0" y="connsiteY0"/>
                  </a:cxn>
                  <a:cxn ang="0">
                    <a:pos x="connsiteX1" y="connsiteY1"/>
                  </a:cxn>
                  <a:cxn ang="0">
                    <a:pos x="connsiteX2" y="connsiteY2"/>
                  </a:cxn>
                  <a:cxn ang="0">
                    <a:pos x="connsiteX3" y="connsiteY3"/>
                  </a:cxn>
                </a:cxnLst>
                <a:rect l="l" t="t" r="r" b="b"/>
                <a:pathLst>
                  <a:path w="26052" h="17686">
                    <a:moveTo>
                      <a:pt x="8604" y="17687"/>
                    </a:moveTo>
                    <a:cubicBezTo>
                      <a:pt x="19838" y="17209"/>
                      <a:pt x="25574" y="11233"/>
                      <a:pt x="26052" y="0"/>
                    </a:cubicBezTo>
                    <a:cubicBezTo>
                      <a:pt x="16492" y="3346"/>
                      <a:pt x="2390" y="2629"/>
                      <a:pt x="0" y="13146"/>
                    </a:cubicBezTo>
                    <a:cubicBezTo>
                      <a:pt x="3346" y="14102"/>
                      <a:pt x="8604" y="13146"/>
                      <a:pt x="8843" y="17687"/>
                    </a:cubicBezTo>
                    <a:close/>
                  </a:path>
                </a:pathLst>
              </a:custGeom>
              <a:grpFill/>
              <a:ln w="3175" cap="flat">
                <a:solidFill>
                  <a:schemeClr val="bg1"/>
                </a:solid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18E36B53-7F50-9842-EC69-E4BA03ED7193}"/>
                  </a:ext>
                </a:extLst>
              </p:cNvPr>
              <p:cNvSpPr/>
              <p:nvPr/>
            </p:nvSpPr>
            <p:spPr>
              <a:xfrm>
                <a:off x="9296853" y="3146622"/>
                <a:ext cx="5493" cy="5041"/>
              </a:xfrm>
              <a:custGeom>
                <a:avLst/>
                <a:gdLst>
                  <a:gd name="connsiteX0" fmla="*/ 595 w 5493"/>
                  <a:gd name="connsiteY0" fmla="*/ 4791 h 5041"/>
                  <a:gd name="connsiteX1" fmla="*/ 4898 w 5493"/>
                  <a:gd name="connsiteY1" fmla="*/ 250 h 5041"/>
                  <a:gd name="connsiteX2" fmla="*/ 595 w 5493"/>
                  <a:gd name="connsiteY2" fmla="*/ 4791 h 5041"/>
                </a:gdLst>
                <a:ahLst/>
                <a:cxnLst>
                  <a:cxn ang="0">
                    <a:pos x="connsiteX0" y="connsiteY0"/>
                  </a:cxn>
                  <a:cxn ang="0">
                    <a:pos x="connsiteX1" y="connsiteY1"/>
                  </a:cxn>
                  <a:cxn ang="0">
                    <a:pos x="connsiteX2" y="connsiteY2"/>
                  </a:cxn>
                </a:cxnLst>
                <a:rect l="l" t="t" r="r" b="b"/>
                <a:pathLst>
                  <a:path w="5493" h="5041">
                    <a:moveTo>
                      <a:pt x="595" y="4791"/>
                    </a:moveTo>
                    <a:cubicBezTo>
                      <a:pt x="1790" y="5986"/>
                      <a:pt x="7288"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497936DB-FDB7-EDEA-D6AF-C896D5081410}"/>
                  </a:ext>
                </a:extLst>
              </p:cNvPr>
              <p:cNvSpPr/>
              <p:nvPr/>
            </p:nvSpPr>
            <p:spPr>
              <a:xfrm>
                <a:off x="9279490" y="3160006"/>
                <a:ext cx="5408" cy="5041"/>
              </a:xfrm>
              <a:custGeom>
                <a:avLst/>
                <a:gdLst>
                  <a:gd name="connsiteX0" fmla="*/ 511 w 5408"/>
                  <a:gd name="connsiteY0" fmla="*/ 4791 h 5041"/>
                  <a:gd name="connsiteX1" fmla="*/ 4813 w 5408"/>
                  <a:gd name="connsiteY1" fmla="*/ 250 h 5041"/>
                  <a:gd name="connsiteX2" fmla="*/ 511 w 5408"/>
                  <a:gd name="connsiteY2" fmla="*/ 4791 h 5041"/>
                </a:gdLst>
                <a:ahLst/>
                <a:cxnLst>
                  <a:cxn ang="0">
                    <a:pos x="connsiteX0" y="connsiteY0"/>
                  </a:cxn>
                  <a:cxn ang="0">
                    <a:pos x="connsiteX1" y="connsiteY1"/>
                  </a:cxn>
                  <a:cxn ang="0">
                    <a:pos x="connsiteX2" y="connsiteY2"/>
                  </a:cxn>
                </a:cxnLst>
                <a:rect l="l" t="t" r="r" b="b"/>
                <a:pathLst>
                  <a:path w="5408" h="5041">
                    <a:moveTo>
                      <a:pt x="511" y="4791"/>
                    </a:moveTo>
                    <a:cubicBezTo>
                      <a:pt x="1706" y="5986"/>
                      <a:pt x="7203" y="2640"/>
                      <a:pt x="4813" y="250"/>
                    </a:cubicBezTo>
                    <a:cubicBezTo>
                      <a:pt x="3618" y="-945"/>
                      <a:pt x="-1640" y="2401"/>
                      <a:pt x="511" y="4791"/>
                    </a:cubicBezTo>
                    <a:close/>
                  </a:path>
                </a:pathLst>
              </a:custGeom>
              <a:grpFill/>
              <a:ln w="3175" cap="flat">
                <a:solidFill>
                  <a:schemeClr val="bg1"/>
                </a:solid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3AD4DB08-2979-5E69-3D48-48BC55124CEB}"/>
                  </a:ext>
                </a:extLst>
              </p:cNvPr>
              <p:cNvSpPr/>
              <p:nvPr/>
            </p:nvSpPr>
            <p:spPr>
              <a:xfrm>
                <a:off x="9328042" y="3147111"/>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585" y="3585"/>
                      <a:pt x="8604" y="4541"/>
                      <a:pt x="8843" y="0"/>
                    </a:cubicBezTo>
                    <a:close/>
                  </a:path>
                </a:pathLst>
              </a:custGeom>
              <a:grpFill/>
              <a:ln w="3175" cap="flat">
                <a:solidFill>
                  <a:schemeClr val="bg1"/>
                </a:solid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6267460A-1396-39B2-FDC1-E6F435449C7F}"/>
                  </a:ext>
                </a:extLst>
              </p:cNvPr>
              <p:cNvSpPr/>
              <p:nvPr/>
            </p:nvSpPr>
            <p:spPr>
              <a:xfrm>
                <a:off x="9223116" y="3155954"/>
                <a:ext cx="52873" cy="40620"/>
              </a:xfrm>
              <a:custGeom>
                <a:avLst/>
                <a:gdLst>
                  <a:gd name="connsiteX0" fmla="*/ 239 w 52873"/>
                  <a:gd name="connsiteY0" fmla="*/ 39915 h 40620"/>
                  <a:gd name="connsiteX1" fmla="*/ 52582 w 52873"/>
                  <a:gd name="connsiteY1" fmla="*/ 17687 h 40620"/>
                  <a:gd name="connsiteX2" fmla="*/ 43739 w 52873"/>
                  <a:gd name="connsiteY2" fmla="*/ 0 h 40620"/>
                  <a:gd name="connsiteX3" fmla="*/ 21750 w 52873"/>
                  <a:gd name="connsiteY3" fmla="*/ 22228 h 40620"/>
                  <a:gd name="connsiteX4" fmla="*/ 0 w 52873"/>
                  <a:gd name="connsiteY4" fmla="*/ 39915 h 40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73" h="40620">
                    <a:moveTo>
                      <a:pt x="239" y="39915"/>
                    </a:moveTo>
                    <a:cubicBezTo>
                      <a:pt x="30354" y="45412"/>
                      <a:pt x="27008" y="16970"/>
                      <a:pt x="52582" y="17687"/>
                    </a:cubicBezTo>
                    <a:cubicBezTo>
                      <a:pt x="53777" y="7648"/>
                      <a:pt x="51387" y="956"/>
                      <a:pt x="43739" y="0"/>
                    </a:cubicBezTo>
                    <a:cubicBezTo>
                      <a:pt x="35374" y="6214"/>
                      <a:pt x="27964" y="13624"/>
                      <a:pt x="21750" y="22228"/>
                    </a:cubicBezTo>
                    <a:cubicBezTo>
                      <a:pt x="13145" y="26769"/>
                      <a:pt x="3107" y="29876"/>
                      <a:pt x="0" y="39915"/>
                    </a:cubicBezTo>
                    <a:close/>
                  </a:path>
                </a:pathLst>
              </a:custGeom>
              <a:grpFill/>
              <a:ln w="3175" cap="flat">
                <a:solidFill>
                  <a:schemeClr val="bg1"/>
                </a:solid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F95ED2-2DF1-8F2F-A199-90D6D3440135}"/>
                  </a:ext>
                </a:extLst>
              </p:cNvPr>
              <p:cNvSpPr/>
              <p:nvPr/>
            </p:nvSpPr>
            <p:spPr>
              <a:xfrm>
                <a:off x="9057243" y="3244627"/>
                <a:ext cx="39436" cy="26446"/>
              </a:xfrm>
              <a:custGeom>
                <a:avLst/>
                <a:gdLst>
                  <a:gd name="connsiteX0" fmla="*/ 39437 w 39436"/>
                  <a:gd name="connsiteY0" fmla="*/ 21989 h 26446"/>
                  <a:gd name="connsiteX1" fmla="*/ 26291 w 39436"/>
                  <a:gd name="connsiteY1" fmla="*/ 0 h 26446"/>
                  <a:gd name="connsiteX2" fmla="*/ 13146 w 39436"/>
                  <a:gd name="connsiteY2" fmla="*/ 17687 h 26446"/>
                  <a:gd name="connsiteX3" fmla="*/ 0 w 39436"/>
                  <a:gd name="connsiteY3" fmla="*/ 21989 h 26446"/>
                  <a:gd name="connsiteX4" fmla="*/ 39198 w 39436"/>
                  <a:gd name="connsiteY4" fmla="*/ 21989 h 26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36" h="26446">
                    <a:moveTo>
                      <a:pt x="39437" y="21989"/>
                    </a:moveTo>
                    <a:cubicBezTo>
                      <a:pt x="38003" y="11712"/>
                      <a:pt x="34896" y="2868"/>
                      <a:pt x="26291" y="0"/>
                    </a:cubicBezTo>
                    <a:cubicBezTo>
                      <a:pt x="27008" y="10995"/>
                      <a:pt x="16492" y="10756"/>
                      <a:pt x="13146" y="17687"/>
                    </a:cubicBezTo>
                    <a:cubicBezTo>
                      <a:pt x="6931" y="12668"/>
                      <a:pt x="2390" y="12907"/>
                      <a:pt x="0" y="21989"/>
                    </a:cubicBezTo>
                    <a:cubicBezTo>
                      <a:pt x="16253" y="19360"/>
                      <a:pt x="27486" y="33222"/>
                      <a:pt x="39198" y="21989"/>
                    </a:cubicBezTo>
                    <a:close/>
                  </a:path>
                </a:pathLst>
              </a:custGeom>
              <a:grpFill/>
              <a:ln w="3175" cap="flat">
                <a:solidFill>
                  <a:schemeClr val="bg1"/>
                </a:solid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6CCB91D4-8777-4AE8-3E4B-E6B22B8F37A6}"/>
                  </a:ext>
                </a:extLst>
              </p:cNvPr>
              <p:cNvSpPr/>
              <p:nvPr/>
            </p:nvSpPr>
            <p:spPr>
              <a:xfrm>
                <a:off x="9004899" y="3301526"/>
                <a:ext cx="30593" cy="13849"/>
              </a:xfrm>
              <a:custGeom>
                <a:avLst/>
                <a:gdLst>
                  <a:gd name="connsiteX0" fmla="*/ 30594 w 30593"/>
                  <a:gd name="connsiteY0" fmla="*/ 465 h 13849"/>
                  <a:gd name="connsiteX1" fmla="*/ 0 w 30593"/>
                  <a:gd name="connsiteY1" fmla="*/ 13849 h 13849"/>
                  <a:gd name="connsiteX2" fmla="*/ 30594 w 30593"/>
                  <a:gd name="connsiteY2" fmla="*/ 465 h 13849"/>
                </a:gdLst>
                <a:ahLst/>
                <a:cxnLst>
                  <a:cxn ang="0">
                    <a:pos x="connsiteX0" y="connsiteY0"/>
                  </a:cxn>
                  <a:cxn ang="0">
                    <a:pos x="connsiteX1" y="connsiteY1"/>
                  </a:cxn>
                  <a:cxn ang="0">
                    <a:pos x="connsiteX2" y="connsiteY2"/>
                  </a:cxn>
                </a:cxnLst>
                <a:rect l="l" t="t" r="r" b="b"/>
                <a:pathLst>
                  <a:path w="30593" h="13849">
                    <a:moveTo>
                      <a:pt x="30594" y="465"/>
                    </a:moveTo>
                    <a:cubicBezTo>
                      <a:pt x="13385" y="-2165"/>
                      <a:pt x="7887" y="6918"/>
                      <a:pt x="0" y="13849"/>
                    </a:cubicBezTo>
                    <a:cubicBezTo>
                      <a:pt x="14580" y="13849"/>
                      <a:pt x="23184" y="7874"/>
                      <a:pt x="30594" y="465"/>
                    </a:cubicBezTo>
                    <a:close/>
                  </a:path>
                </a:pathLst>
              </a:custGeom>
              <a:grpFill/>
              <a:ln w="3175" cap="flat">
                <a:solidFill>
                  <a:schemeClr val="bg1"/>
                </a:solid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934E2C20-62F5-73F0-DBAB-A2CD4B34A75E}"/>
                  </a:ext>
                </a:extLst>
              </p:cNvPr>
              <p:cNvSpPr/>
              <p:nvPr/>
            </p:nvSpPr>
            <p:spPr>
              <a:xfrm>
                <a:off x="9170773" y="3199973"/>
                <a:ext cx="43749" cy="35811"/>
              </a:xfrm>
              <a:custGeom>
                <a:avLst/>
                <a:gdLst>
                  <a:gd name="connsiteX0" fmla="*/ 17448 w 43749"/>
                  <a:gd name="connsiteY0" fmla="*/ 199 h 35811"/>
                  <a:gd name="connsiteX1" fmla="*/ 0 w 43749"/>
                  <a:gd name="connsiteY1" fmla="*/ 13583 h 35811"/>
                  <a:gd name="connsiteX2" fmla="*/ 0 w 43749"/>
                  <a:gd name="connsiteY2" fmla="*/ 35811 h 35811"/>
                  <a:gd name="connsiteX3" fmla="*/ 39198 w 43749"/>
                  <a:gd name="connsiteY3" fmla="*/ 26968 h 35811"/>
                  <a:gd name="connsiteX4" fmla="*/ 43500 w 43749"/>
                  <a:gd name="connsiteY4" fmla="*/ 4740 h 35811"/>
                  <a:gd name="connsiteX5" fmla="*/ 17209 w 43749"/>
                  <a:gd name="connsiteY5" fmla="*/ 199 h 3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9" h="35811">
                    <a:moveTo>
                      <a:pt x="17448" y="199"/>
                    </a:moveTo>
                    <a:cubicBezTo>
                      <a:pt x="21989" y="15018"/>
                      <a:pt x="11473" y="14779"/>
                      <a:pt x="0" y="13583"/>
                    </a:cubicBezTo>
                    <a:lnTo>
                      <a:pt x="0" y="35811"/>
                    </a:lnTo>
                    <a:cubicBezTo>
                      <a:pt x="12907" y="32704"/>
                      <a:pt x="19121" y="22666"/>
                      <a:pt x="39198" y="26968"/>
                    </a:cubicBezTo>
                    <a:cubicBezTo>
                      <a:pt x="35613" y="14540"/>
                      <a:pt x="45412" y="15496"/>
                      <a:pt x="43500" y="4740"/>
                    </a:cubicBezTo>
                    <a:cubicBezTo>
                      <a:pt x="38481" y="-279"/>
                      <a:pt x="28203" y="-279"/>
                      <a:pt x="17209" y="199"/>
                    </a:cubicBezTo>
                    <a:close/>
                  </a:path>
                </a:pathLst>
              </a:custGeom>
              <a:grpFill/>
              <a:ln w="3175" cap="flat">
                <a:solidFill>
                  <a:schemeClr val="bg1"/>
                </a:solid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9CB9D9A8-38CD-2BE7-090C-258C9EFDD191}"/>
                  </a:ext>
                </a:extLst>
              </p:cNvPr>
              <p:cNvSpPr/>
              <p:nvPr/>
            </p:nvSpPr>
            <p:spPr>
              <a:xfrm>
                <a:off x="9402135" y="3094051"/>
                <a:ext cx="49326" cy="21033"/>
              </a:xfrm>
              <a:custGeom>
                <a:avLst/>
                <a:gdLst>
                  <a:gd name="connsiteX0" fmla="*/ 48041 w 49326"/>
                  <a:gd name="connsiteY0" fmla="*/ 0 h 21033"/>
                  <a:gd name="connsiteX1" fmla="*/ 0 w 49326"/>
                  <a:gd name="connsiteY1" fmla="*/ 17687 h 21033"/>
                  <a:gd name="connsiteX2" fmla="*/ 48041 w 49326"/>
                  <a:gd name="connsiteY2" fmla="*/ 0 h 21033"/>
                </a:gdLst>
                <a:ahLst/>
                <a:cxnLst>
                  <a:cxn ang="0">
                    <a:pos x="connsiteX0" y="connsiteY0"/>
                  </a:cxn>
                  <a:cxn ang="0">
                    <a:pos x="connsiteX1" y="connsiteY1"/>
                  </a:cxn>
                  <a:cxn ang="0">
                    <a:pos x="connsiteX2" y="connsiteY2"/>
                  </a:cxn>
                </a:cxnLst>
                <a:rect l="l" t="t" r="r" b="b"/>
                <a:pathLst>
                  <a:path w="49326" h="21033">
                    <a:moveTo>
                      <a:pt x="48041" y="0"/>
                    </a:moveTo>
                    <a:cubicBezTo>
                      <a:pt x="42305" y="16492"/>
                      <a:pt x="10517" y="6214"/>
                      <a:pt x="0" y="17687"/>
                    </a:cubicBezTo>
                    <a:cubicBezTo>
                      <a:pt x="13385" y="27964"/>
                      <a:pt x="57363" y="12429"/>
                      <a:pt x="48041" y="0"/>
                    </a:cubicBezTo>
                    <a:close/>
                  </a:path>
                </a:pathLst>
              </a:custGeom>
              <a:grpFill/>
              <a:ln w="3175" cap="flat">
                <a:solidFill>
                  <a:schemeClr val="bg1"/>
                </a:solid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B8306DF6-EC94-2471-9A29-DE98B1986A1C}"/>
                  </a:ext>
                </a:extLst>
              </p:cNvPr>
              <p:cNvSpPr/>
              <p:nvPr/>
            </p:nvSpPr>
            <p:spPr>
              <a:xfrm>
                <a:off x="9053179" y="3222399"/>
                <a:ext cx="95891" cy="79904"/>
              </a:xfrm>
              <a:custGeom>
                <a:avLst/>
                <a:gdLst>
                  <a:gd name="connsiteX0" fmla="*/ 43500 w 95891"/>
                  <a:gd name="connsiteY0" fmla="*/ 66445 h 79904"/>
                  <a:gd name="connsiteX1" fmla="*/ 95843 w 95891"/>
                  <a:gd name="connsiteY1" fmla="*/ 48758 h 79904"/>
                  <a:gd name="connsiteX2" fmla="*/ 82698 w 95891"/>
                  <a:gd name="connsiteY2" fmla="*/ 31071 h 79904"/>
                  <a:gd name="connsiteX3" fmla="*/ 60948 w 95891"/>
                  <a:gd name="connsiteY3" fmla="*/ 53299 h 79904"/>
                  <a:gd name="connsiteX4" fmla="*/ 60948 w 95891"/>
                  <a:gd name="connsiteY4" fmla="*/ 13385 h 79904"/>
                  <a:gd name="connsiteX5" fmla="*/ 74093 w 95891"/>
                  <a:gd name="connsiteY5" fmla="*/ 0 h 79904"/>
                  <a:gd name="connsiteX6" fmla="*/ 34896 w 95891"/>
                  <a:gd name="connsiteY6" fmla="*/ 66445 h 79904"/>
                  <a:gd name="connsiteX7" fmla="*/ 0 w 95891"/>
                  <a:gd name="connsiteY7" fmla="*/ 79830 h 79904"/>
                  <a:gd name="connsiteX8" fmla="*/ 43739 w 95891"/>
                  <a:gd name="connsiteY8" fmla="*/ 66445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891" h="79904">
                    <a:moveTo>
                      <a:pt x="43500" y="66445"/>
                    </a:moveTo>
                    <a:cubicBezTo>
                      <a:pt x="63099" y="80308"/>
                      <a:pt x="75527" y="48997"/>
                      <a:pt x="95843" y="48758"/>
                    </a:cubicBezTo>
                    <a:cubicBezTo>
                      <a:pt x="96560" y="37764"/>
                      <a:pt x="89151" y="34896"/>
                      <a:pt x="82698" y="31071"/>
                    </a:cubicBezTo>
                    <a:cubicBezTo>
                      <a:pt x="83893" y="44456"/>
                      <a:pt x="64772" y="59753"/>
                      <a:pt x="60948" y="53299"/>
                    </a:cubicBezTo>
                    <a:cubicBezTo>
                      <a:pt x="69552" y="43978"/>
                      <a:pt x="64294" y="23901"/>
                      <a:pt x="60948" y="13385"/>
                    </a:cubicBezTo>
                    <a:cubicBezTo>
                      <a:pt x="65011" y="8604"/>
                      <a:pt x="76962" y="11951"/>
                      <a:pt x="74093" y="0"/>
                    </a:cubicBezTo>
                    <a:cubicBezTo>
                      <a:pt x="40632" y="8843"/>
                      <a:pt x="64533" y="51148"/>
                      <a:pt x="34896" y="66445"/>
                    </a:cubicBezTo>
                    <a:cubicBezTo>
                      <a:pt x="21989" y="69552"/>
                      <a:pt x="4063" y="67640"/>
                      <a:pt x="0" y="79830"/>
                    </a:cubicBezTo>
                    <a:cubicBezTo>
                      <a:pt x="20077" y="80786"/>
                      <a:pt x="30354" y="72420"/>
                      <a:pt x="43739" y="66445"/>
                    </a:cubicBezTo>
                    <a:close/>
                  </a:path>
                </a:pathLst>
              </a:custGeom>
              <a:grpFill/>
              <a:ln w="3175" cap="flat">
                <a:solidFill>
                  <a:schemeClr val="bg1"/>
                </a:solidFill>
                <a:prstDash val="solid"/>
                <a:miter/>
              </a:ln>
            </p:spPr>
            <p:txBody>
              <a:bodyPr rtlCol="0" anchor="ctr"/>
              <a:lstStyle/>
              <a:p>
                <a:endParaRPr lang="en-US"/>
              </a:p>
            </p:txBody>
          </p:sp>
        </p:grpSp>
        <p:sp>
          <p:nvSpPr>
            <p:cNvPr id="164" name="Freeform: Shape 163">
              <a:extLst>
                <a:ext uri="{FF2B5EF4-FFF2-40B4-BE49-F238E27FC236}">
                  <a16:creationId xmlns:a16="http://schemas.microsoft.com/office/drawing/2014/main" id="{D93601A9-9E4B-D2F1-DE5D-662AC427E7AB}"/>
                </a:ext>
              </a:extLst>
            </p:cNvPr>
            <p:cNvSpPr/>
            <p:nvPr/>
          </p:nvSpPr>
          <p:spPr>
            <a:xfrm>
              <a:off x="7319551" y="3439182"/>
              <a:ext cx="480494" cy="235005"/>
            </a:xfrm>
            <a:custGeom>
              <a:avLst/>
              <a:gdLst>
                <a:gd name="connsiteX0" fmla="*/ 349756 w 480494"/>
                <a:gd name="connsiteY0" fmla="*/ 203637 h 235005"/>
                <a:gd name="connsiteX1" fmla="*/ 441297 w 480494"/>
                <a:gd name="connsiteY1" fmla="*/ 159420 h 235005"/>
                <a:gd name="connsiteX2" fmla="*/ 463047 w 480494"/>
                <a:gd name="connsiteY2" fmla="*/ 137192 h 235005"/>
                <a:gd name="connsiteX3" fmla="*/ 480495 w 480494"/>
                <a:gd name="connsiteY3" fmla="*/ 114964 h 235005"/>
                <a:gd name="connsiteX4" fmla="*/ 476193 w 480494"/>
                <a:gd name="connsiteY4" fmla="*/ 79591 h 235005"/>
                <a:gd name="connsiteX5" fmla="*/ 441297 w 480494"/>
                <a:gd name="connsiteY5" fmla="*/ 75288 h 235005"/>
                <a:gd name="connsiteX6" fmla="*/ 423849 w 480494"/>
                <a:gd name="connsiteY6" fmla="*/ 57602 h 235005"/>
                <a:gd name="connsiteX7" fmla="*/ 432454 w 480494"/>
                <a:gd name="connsiteY7" fmla="*/ 39915 h 235005"/>
                <a:gd name="connsiteX8" fmla="*/ 410704 w 480494"/>
                <a:gd name="connsiteY8" fmla="*/ 31071 h 235005"/>
                <a:gd name="connsiteX9" fmla="*/ 419308 w 480494"/>
                <a:gd name="connsiteY9" fmla="*/ 13385 h 235005"/>
                <a:gd name="connsiteX10" fmla="*/ 393017 w 480494"/>
                <a:gd name="connsiteY10" fmla="*/ 26530 h 235005"/>
                <a:gd name="connsiteX11" fmla="*/ 362423 w 480494"/>
                <a:gd name="connsiteY11" fmla="*/ 0 h 235005"/>
                <a:gd name="connsiteX12" fmla="*/ 353580 w 480494"/>
                <a:gd name="connsiteY12" fmla="*/ 4302 h 235005"/>
                <a:gd name="connsiteX13" fmla="*/ 357882 w 480494"/>
                <a:gd name="connsiteY13" fmla="*/ 26530 h 235005"/>
                <a:gd name="connsiteX14" fmla="*/ 322987 w 480494"/>
                <a:gd name="connsiteY14" fmla="*/ 26530 h 235005"/>
                <a:gd name="connsiteX15" fmla="*/ 305539 w 480494"/>
                <a:gd name="connsiteY15" fmla="*/ 44217 h 235005"/>
                <a:gd name="connsiteX16" fmla="*/ 270643 w 480494"/>
                <a:gd name="connsiteY16" fmla="*/ 35374 h 235005"/>
                <a:gd name="connsiteX17" fmla="*/ 279248 w 480494"/>
                <a:gd name="connsiteY17" fmla="*/ 61904 h 235005"/>
                <a:gd name="connsiteX18" fmla="*/ 252956 w 480494"/>
                <a:gd name="connsiteY18" fmla="*/ 30832 h 235005"/>
                <a:gd name="connsiteX19" fmla="*/ 222363 w 480494"/>
                <a:gd name="connsiteY19" fmla="*/ 35374 h 235005"/>
                <a:gd name="connsiteX20" fmla="*/ 213520 w 480494"/>
                <a:gd name="connsiteY20" fmla="*/ 61904 h 235005"/>
                <a:gd name="connsiteX21" fmla="*/ 178624 w 480494"/>
                <a:gd name="connsiteY21" fmla="*/ 39676 h 235005"/>
                <a:gd name="connsiteX22" fmla="*/ 174322 w 480494"/>
                <a:gd name="connsiteY22" fmla="*/ 75049 h 235005"/>
                <a:gd name="connsiteX23" fmla="*/ 156874 w 480494"/>
                <a:gd name="connsiteY23" fmla="*/ 70747 h 235005"/>
                <a:gd name="connsiteX24" fmla="*/ 143728 w 480494"/>
                <a:gd name="connsiteY24" fmla="*/ 97277 h 235005"/>
                <a:gd name="connsiteX25" fmla="*/ 117437 w 480494"/>
                <a:gd name="connsiteY25" fmla="*/ 57363 h 235005"/>
                <a:gd name="connsiteX26" fmla="*/ 130583 w 480494"/>
                <a:gd name="connsiteY26" fmla="*/ 61904 h 235005"/>
                <a:gd name="connsiteX27" fmla="*/ 126281 w 480494"/>
                <a:gd name="connsiteY27" fmla="*/ 35374 h 235005"/>
                <a:gd name="connsiteX28" fmla="*/ 60792 w 480494"/>
                <a:gd name="connsiteY28" fmla="*/ 13146 h 235005"/>
                <a:gd name="connsiteX29" fmla="*/ 86844 w 480494"/>
                <a:gd name="connsiteY29" fmla="*/ 21989 h 235005"/>
                <a:gd name="connsiteX30" fmla="*/ 65094 w 480494"/>
                <a:gd name="connsiteY30" fmla="*/ 26291 h 235005"/>
                <a:gd name="connsiteX31" fmla="*/ 86844 w 480494"/>
                <a:gd name="connsiteY31" fmla="*/ 35135 h 235005"/>
                <a:gd name="connsiteX32" fmla="*/ 73698 w 480494"/>
                <a:gd name="connsiteY32" fmla="*/ 52821 h 235005"/>
                <a:gd name="connsiteX33" fmla="*/ 56250 w 480494"/>
                <a:gd name="connsiteY33" fmla="*/ 43978 h 235005"/>
                <a:gd name="connsiteX34" fmla="*/ 38803 w 480494"/>
                <a:gd name="connsiteY34" fmla="*/ 35135 h 235005"/>
                <a:gd name="connsiteX35" fmla="*/ 29959 w 480494"/>
                <a:gd name="connsiteY35" fmla="*/ 43978 h 235005"/>
                <a:gd name="connsiteX36" fmla="*/ 29959 w 480494"/>
                <a:gd name="connsiteY36" fmla="*/ 57363 h 235005"/>
                <a:gd name="connsiteX37" fmla="*/ 47407 w 480494"/>
                <a:gd name="connsiteY37" fmla="*/ 61904 h 235005"/>
                <a:gd name="connsiteX38" fmla="*/ 16814 w 480494"/>
                <a:gd name="connsiteY38" fmla="*/ 61904 h 235005"/>
                <a:gd name="connsiteX39" fmla="*/ 21116 w 480494"/>
                <a:gd name="connsiteY39" fmla="*/ 79591 h 235005"/>
                <a:gd name="connsiteX40" fmla="*/ 3668 w 480494"/>
                <a:gd name="connsiteY40" fmla="*/ 79591 h 235005"/>
                <a:gd name="connsiteX41" fmla="*/ 16814 w 480494"/>
                <a:gd name="connsiteY41" fmla="*/ 84132 h 235005"/>
                <a:gd name="connsiteX42" fmla="*/ 78000 w 480494"/>
                <a:gd name="connsiteY42" fmla="*/ 70747 h 235005"/>
                <a:gd name="connsiteX43" fmla="*/ 91146 w 480494"/>
                <a:gd name="connsiteY43" fmla="*/ 79591 h 235005"/>
                <a:gd name="connsiteX44" fmla="*/ 112896 w 480494"/>
                <a:gd name="connsiteY44" fmla="*/ 84132 h 235005"/>
                <a:gd name="connsiteX45" fmla="*/ 91146 w 480494"/>
                <a:gd name="connsiteY45" fmla="*/ 101819 h 235005"/>
                <a:gd name="connsiteX46" fmla="*/ 117198 w 480494"/>
                <a:gd name="connsiteY46" fmla="*/ 106360 h 235005"/>
                <a:gd name="connsiteX47" fmla="*/ 91146 w 480494"/>
                <a:gd name="connsiteY47" fmla="*/ 115203 h 235005"/>
                <a:gd name="connsiteX48" fmla="*/ 16814 w 480494"/>
                <a:gd name="connsiteY48" fmla="*/ 132890 h 235005"/>
                <a:gd name="connsiteX49" fmla="*/ 51709 w 480494"/>
                <a:gd name="connsiteY49" fmla="*/ 128349 h 235005"/>
                <a:gd name="connsiteX50" fmla="*/ 91146 w 480494"/>
                <a:gd name="connsiteY50" fmla="*/ 132890 h 235005"/>
                <a:gd name="connsiteX51" fmla="*/ 95448 w 480494"/>
                <a:gd name="connsiteY51" fmla="*/ 150577 h 235005"/>
                <a:gd name="connsiteX52" fmla="*/ 126042 w 480494"/>
                <a:gd name="connsiteY52" fmla="*/ 150577 h 235005"/>
                <a:gd name="connsiteX53" fmla="*/ 108594 w 480494"/>
                <a:gd name="connsiteY53" fmla="*/ 163961 h 235005"/>
                <a:gd name="connsiteX54" fmla="*/ 130344 w 480494"/>
                <a:gd name="connsiteY54" fmla="*/ 168264 h 235005"/>
                <a:gd name="connsiteX55" fmla="*/ 73459 w 480494"/>
                <a:gd name="connsiteY55" fmla="*/ 194794 h 235005"/>
                <a:gd name="connsiteX56" fmla="*/ 95209 w 480494"/>
                <a:gd name="connsiteY56" fmla="*/ 203637 h 235005"/>
                <a:gd name="connsiteX57" fmla="*/ 143250 w 480494"/>
                <a:gd name="connsiteY57" fmla="*/ 194794 h 235005"/>
                <a:gd name="connsiteX58" fmla="*/ 178146 w 480494"/>
                <a:gd name="connsiteY58" fmla="*/ 208179 h 235005"/>
                <a:gd name="connsiteX59" fmla="*/ 182448 w 480494"/>
                <a:gd name="connsiteY59" fmla="*/ 225865 h 235005"/>
                <a:gd name="connsiteX60" fmla="*/ 282833 w 480494"/>
                <a:gd name="connsiteY60" fmla="*/ 230167 h 235005"/>
                <a:gd name="connsiteX61" fmla="*/ 348322 w 480494"/>
                <a:gd name="connsiteY61" fmla="*/ 203637 h 23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80494" h="235005">
                  <a:moveTo>
                    <a:pt x="349756" y="203637"/>
                  </a:moveTo>
                  <a:cubicBezTo>
                    <a:pt x="366247" y="174478"/>
                    <a:pt x="408313" y="171610"/>
                    <a:pt x="441297" y="159420"/>
                  </a:cubicBezTo>
                  <a:cubicBezTo>
                    <a:pt x="438190" y="141494"/>
                    <a:pt x="445360" y="134085"/>
                    <a:pt x="463047" y="137192"/>
                  </a:cubicBezTo>
                  <a:cubicBezTo>
                    <a:pt x="471173" y="131934"/>
                    <a:pt x="460657" y="108272"/>
                    <a:pt x="480495" y="114964"/>
                  </a:cubicBezTo>
                  <a:cubicBezTo>
                    <a:pt x="474997" y="101102"/>
                    <a:pt x="467588" y="97277"/>
                    <a:pt x="476193" y="79591"/>
                  </a:cubicBezTo>
                  <a:cubicBezTo>
                    <a:pt x="465676" y="72420"/>
                    <a:pt x="454921" y="68357"/>
                    <a:pt x="441297" y="75288"/>
                  </a:cubicBezTo>
                  <a:cubicBezTo>
                    <a:pt x="457789" y="58558"/>
                    <a:pt x="428390" y="65967"/>
                    <a:pt x="423849" y="57602"/>
                  </a:cubicBezTo>
                  <a:cubicBezTo>
                    <a:pt x="423849" y="48758"/>
                    <a:pt x="435800" y="51865"/>
                    <a:pt x="432454" y="39915"/>
                  </a:cubicBezTo>
                  <a:cubicBezTo>
                    <a:pt x="421698" y="40632"/>
                    <a:pt x="414289" y="37525"/>
                    <a:pt x="410704" y="31071"/>
                  </a:cubicBezTo>
                  <a:cubicBezTo>
                    <a:pt x="409508" y="23184"/>
                    <a:pt x="431258" y="17448"/>
                    <a:pt x="419308" y="13385"/>
                  </a:cubicBezTo>
                  <a:cubicBezTo>
                    <a:pt x="416918" y="24140"/>
                    <a:pt x="402816" y="23184"/>
                    <a:pt x="393017" y="26530"/>
                  </a:cubicBezTo>
                  <a:cubicBezTo>
                    <a:pt x="381305" y="19121"/>
                    <a:pt x="380110" y="1195"/>
                    <a:pt x="362423" y="0"/>
                  </a:cubicBezTo>
                  <a:cubicBezTo>
                    <a:pt x="361467" y="3585"/>
                    <a:pt x="358838" y="5258"/>
                    <a:pt x="353580" y="4302"/>
                  </a:cubicBezTo>
                  <a:cubicBezTo>
                    <a:pt x="349995" y="16731"/>
                    <a:pt x="359794" y="15775"/>
                    <a:pt x="357882" y="26530"/>
                  </a:cubicBezTo>
                  <a:cubicBezTo>
                    <a:pt x="341390" y="31071"/>
                    <a:pt x="336610" y="38003"/>
                    <a:pt x="322987" y="26530"/>
                  </a:cubicBezTo>
                  <a:cubicBezTo>
                    <a:pt x="318923" y="34418"/>
                    <a:pt x="313187" y="40154"/>
                    <a:pt x="305539" y="44217"/>
                  </a:cubicBezTo>
                  <a:cubicBezTo>
                    <a:pt x="298607" y="39198"/>
                    <a:pt x="282116" y="21033"/>
                    <a:pt x="270643" y="35374"/>
                  </a:cubicBezTo>
                  <a:cubicBezTo>
                    <a:pt x="278052" y="37047"/>
                    <a:pt x="290242" y="56168"/>
                    <a:pt x="279248" y="61904"/>
                  </a:cubicBezTo>
                  <a:cubicBezTo>
                    <a:pt x="264907" y="57124"/>
                    <a:pt x="260127" y="42783"/>
                    <a:pt x="252956" y="30832"/>
                  </a:cubicBezTo>
                  <a:cubicBezTo>
                    <a:pt x="237899" y="27247"/>
                    <a:pt x="236226" y="37525"/>
                    <a:pt x="222363" y="35374"/>
                  </a:cubicBezTo>
                  <a:cubicBezTo>
                    <a:pt x="222363" y="47085"/>
                    <a:pt x="224753" y="61426"/>
                    <a:pt x="213520" y="61904"/>
                  </a:cubicBezTo>
                  <a:cubicBezTo>
                    <a:pt x="199179" y="58080"/>
                    <a:pt x="192965" y="29637"/>
                    <a:pt x="178624" y="39676"/>
                  </a:cubicBezTo>
                  <a:cubicBezTo>
                    <a:pt x="180536" y="55451"/>
                    <a:pt x="185316" y="64772"/>
                    <a:pt x="174322" y="75049"/>
                  </a:cubicBezTo>
                  <a:cubicBezTo>
                    <a:pt x="165956" y="76005"/>
                    <a:pt x="164761" y="70030"/>
                    <a:pt x="156874" y="70747"/>
                  </a:cubicBezTo>
                  <a:cubicBezTo>
                    <a:pt x="150899" y="77918"/>
                    <a:pt x="153289" y="93453"/>
                    <a:pt x="143728" y="97277"/>
                  </a:cubicBezTo>
                  <a:cubicBezTo>
                    <a:pt x="134885" y="84132"/>
                    <a:pt x="122934" y="74093"/>
                    <a:pt x="117437" y="57363"/>
                  </a:cubicBezTo>
                  <a:cubicBezTo>
                    <a:pt x="122934" y="57363"/>
                    <a:pt x="123412" y="63099"/>
                    <a:pt x="130583" y="61904"/>
                  </a:cubicBezTo>
                  <a:cubicBezTo>
                    <a:pt x="133690" y="48280"/>
                    <a:pt x="123173" y="48758"/>
                    <a:pt x="126281" y="35374"/>
                  </a:cubicBezTo>
                  <a:cubicBezTo>
                    <a:pt x="102379" y="32984"/>
                    <a:pt x="88995" y="-3346"/>
                    <a:pt x="60792" y="13146"/>
                  </a:cubicBezTo>
                  <a:cubicBezTo>
                    <a:pt x="73220" y="12190"/>
                    <a:pt x="83020" y="14341"/>
                    <a:pt x="86844" y="21989"/>
                  </a:cubicBezTo>
                  <a:cubicBezTo>
                    <a:pt x="80390" y="24379"/>
                    <a:pt x="64377" y="16731"/>
                    <a:pt x="65094" y="26291"/>
                  </a:cubicBezTo>
                  <a:cubicBezTo>
                    <a:pt x="72981" y="28681"/>
                    <a:pt x="83259" y="28442"/>
                    <a:pt x="86844" y="35135"/>
                  </a:cubicBezTo>
                  <a:cubicBezTo>
                    <a:pt x="88039" y="46607"/>
                    <a:pt x="85171" y="54255"/>
                    <a:pt x="73698" y="52821"/>
                  </a:cubicBezTo>
                  <a:cubicBezTo>
                    <a:pt x="78239" y="39437"/>
                    <a:pt x="63899" y="44934"/>
                    <a:pt x="56250" y="43978"/>
                  </a:cubicBezTo>
                  <a:cubicBezTo>
                    <a:pt x="60792" y="32745"/>
                    <a:pt x="41432" y="24379"/>
                    <a:pt x="38803" y="35135"/>
                  </a:cubicBezTo>
                  <a:cubicBezTo>
                    <a:pt x="55055" y="41349"/>
                    <a:pt x="25896" y="35852"/>
                    <a:pt x="29959" y="43978"/>
                  </a:cubicBezTo>
                  <a:cubicBezTo>
                    <a:pt x="48363" y="43261"/>
                    <a:pt x="33066" y="54017"/>
                    <a:pt x="29959" y="57363"/>
                  </a:cubicBezTo>
                  <a:cubicBezTo>
                    <a:pt x="36412" y="58080"/>
                    <a:pt x="46212" y="55690"/>
                    <a:pt x="47407" y="61904"/>
                  </a:cubicBezTo>
                  <a:cubicBezTo>
                    <a:pt x="39042" y="70747"/>
                    <a:pt x="26852" y="64055"/>
                    <a:pt x="16814" y="61904"/>
                  </a:cubicBezTo>
                  <a:cubicBezTo>
                    <a:pt x="15858" y="70269"/>
                    <a:pt x="21833" y="71703"/>
                    <a:pt x="21116" y="79591"/>
                  </a:cubicBezTo>
                  <a:cubicBezTo>
                    <a:pt x="20638" y="73615"/>
                    <a:pt x="-10434" y="73615"/>
                    <a:pt x="3668" y="79591"/>
                  </a:cubicBezTo>
                  <a:cubicBezTo>
                    <a:pt x="8926" y="80308"/>
                    <a:pt x="16097" y="78874"/>
                    <a:pt x="16814" y="84132"/>
                  </a:cubicBezTo>
                  <a:cubicBezTo>
                    <a:pt x="35934" y="78396"/>
                    <a:pt x="56489" y="69791"/>
                    <a:pt x="78000" y="70747"/>
                  </a:cubicBezTo>
                  <a:cubicBezTo>
                    <a:pt x="83976" y="70986"/>
                    <a:pt x="86844" y="78396"/>
                    <a:pt x="91146" y="79591"/>
                  </a:cubicBezTo>
                  <a:cubicBezTo>
                    <a:pt x="99989" y="82220"/>
                    <a:pt x="113613" y="70030"/>
                    <a:pt x="112896" y="84132"/>
                  </a:cubicBezTo>
                  <a:cubicBezTo>
                    <a:pt x="112896" y="97516"/>
                    <a:pt x="90907" y="88434"/>
                    <a:pt x="91146" y="101819"/>
                  </a:cubicBezTo>
                  <a:cubicBezTo>
                    <a:pt x="98077" y="114725"/>
                    <a:pt x="113613" y="94648"/>
                    <a:pt x="117198" y="106360"/>
                  </a:cubicBezTo>
                  <a:cubicBezTo>
                    <a:pt x="115286" y="119983"/>
                    <a:pt x="100945" y="113052"/>
                    <a:pt x="91146" y="115203"/>
                  </a:cubicBezTo>
                  <a:cubicBezTo>
                    <a:pt x="65811" y="120701"/>
                    <a:pt x="35217" y="124047"/>
                    <a:pt x="16814" y="132890"/>
                  </a:cubicBezTo>
                  <a:cubicBezTo>
                    <a:pt x="26135" y="139104"/>
                    <a:pt x="37847" y="128588"/>
                    <a:pt x="51709" y="128349"/>
                  </a:cubicBezTo>
                  <a:cubicBezTo>
                    <a:pt x="63899" y="128349"/>
                    <a:pt x="76088" y="137192"/>
                    <a:pt x="91146" y="132890"/>
                  </a:cubicBezTo>
                  <a:cubicBezTo>
                    <a:pt x="92580" y="138865"/>
                    <a:pt x="97360" y="141255"/>
                    <a:pt x="95448" y="150577"/>
                  </a:cubicBezTo>
                  <a:cubicBezTo>
                    <a:pt x="111462" y="154401"/>
                    <a:pt x="118871" y="130261"/>
                    <a:pt x="126042" y="150577"/>
                  </a:cubicBezTo>
                  <a:cubicBezTo>
                    <a:pt x="117676" y="152489"/>
                    <a:pt x="107160" y="152250"/>
                    <a:pt x="108594" y="163961"/>
                  </a:cubicBezTo>
                  <a:cubicBezTo>
                    <a:pt x="114808" y="166352"/>
                    <a:pt x="131061" y="158703"/>
                    <a:pt x="130344" y="168264"/>
                  </a:cubicBezTo>
                  <a:cubicBezTo>
                    <a:pt x="107160" y="172805"/>
                    <a:pt x="109789" y="203637"/>
                    <a:pt x="73459" y="194794"/>
                  </a:cubicBezTo>
                  <a:cubicBezTo>
                    <a:pt x="67962" y="207461"/>
                    <a:pt x="86605" y="202920"/>
                    <a:pt x="95209" y="203637"/>
                  </a:cubicBezTo>
                  <a:cubicBezTo>
                    <a:pt x="117676" y="205310"/>
                    <a:pt x="137275" y="201486"/>
                    <a:pt x="143250" y="194794"/>
                  </a:cubicBezTo>
                  <a:cubicBezTo>
                    <a:pt x="151138" y="206266"/>
                    <a:pt x="164761" y="214393"/>
                    <a:pt x="178146" y="208179"/>
                  </a:cubicBezTo>
                  <a:cubicBezTo>
                    <a:pt x="177907" y="215827"/>
                    <a:pt x="179102" y="222041"/>
                    <a:pt x="182448" y="225865"/>
                  </a:cubicBezTo>
                  <a:cubicBezTo>
                    <a:pt x="215193" y="228494"/>
                    <a:pt x="248893" y="242118"/>
                    <a:pt x="282833" y="230167"/>
                  </a:cubicBezTo>
                  <a:cubicBezTo>
                    <a:pt x="288569" y="205071"/>
                    <a:pt x="320118" y="206027"/>
                    <a:pt x="348322" y="203637"/>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4955CCE9-2F40-80B4-63BA-70393B9ACC59}"/>
                </a:ext>
              </a:extLst>
            </p:cNvPr>
            <p:cNvSpPr/>
            <p:nvPr/>
          </p:nvSpPr>
          <p:spPr>
            <a:xfrm>
              <a:off x="10005680" y="3545823"/>
              <a:ext cx="7325" cy="7325"/>
            </a:xfrm>
            <a:custGeom>
              <a:avLst/>
              <a:gdLst>
                <a:gd name="connsiteX0" fmla="*/ 3304 w 7325"/>
                <a:gd name="connsiteY0" fmla="*/ 4021 h 7325"/>
                <a:gd name="connsiteX1" fmla="*/ 3304 w 7325"/>
                <a:gd name="connsiteY1" fmla="*/ 4021 h 7325"/>
                <a:gd name="connsiteX2" fmla="*/ 3304 w 7325"/>
                <a:gd name="connsiteY2" fmla="*/ 4021 h 7325"/>
              </a:gdLst>
              <a:ahLst/>
              <a:cxnLst>
                <a:cxn ang="0">
                  <a:pos x="connsiteX0" y="connsiteY0"/>
                </a:cxn>
                <a:cxn ang="0">
                  <a:pos x="connsiteX1" y="connsiteY1"/>
                </a:cxn>
                <a:cxn ang="0">
                  <a:pos x="connsiteX2" y="connsiteY2"/>
                </a:cxn>
              </a:cxnLst>
              <a:rect l="l" t="t" r="r" b="b"/>
              <a:pathLst>
                <a:path w="7325" h="7325">
                  <a:moveTo>
                    <a:pt x="3304" y="4021"/>
                  </a:moveTo>
                  <a:cubicBezTo>
                    <a:pt x="16689" y="15972"/>
                    <a:pt x="-8646" y="-9364"/>
                    <a:pt x="3304" y="4021"/>
                  </a:cubicBezTo>
                  <a:lnTo>
                    <a:pt x="3304" y="4021"/>
                  </a:ln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C4C0B639-65F4-944D-3EAC-2A7D9CBAA353}"/>
                </a:ext>
              </a:extLst>
            </p:cNvPr>
            <p:cNvSpPr/>
            <p:nvPr/>
          </p:nvSpPr>
          <p:spPr>
            <a:xfrm>
              <a:off x="8345946" y="3890913"/>
              <a:ext cx="12118" cy="26530"/>
            </a:xfrm>
            <a:custGeom>
              <a:avLst/>
              <a:gdLst>
                <a:gd name="connsiteX0" fmla="*/ 0 w 12118"/>
                <a:gd name="connsiteY0" fmla="*/ 0 h 26530"/>
                <a:gd name="connsiteX1" fmla="*/ 0 w 12118"/>
                <a:gd name="connsiteY1" fmla="*/ 26530 h 26530"/>
                <a:gd name="connsiteX2" fmla="*/ 0 w 12118"/>
                <a:gd name="connsiteY2" fmla="*/ 0 h 26530"/>
              </a:gdLst>
              <a:ahLst/>
              <a:cxnLst>
                <a:cxn ang="0">
                  <a:pos x="connsiteX0" y="connsiteY0"/>
                </a:cxn>
                <a:cxn ang="0">
                  <a:pos x="connsiteX1" y="connsiteY1"/>
                </a:cxn>
                <a:cxn ang="0">
                  <a:pos x="connsiteX2" y="connsiteY2"/>
                </a:cxn>
              </a:cxnLst>
              <a:rect l="l" t="t" r="r" b="b"/>
              <a:pathLst>
                <a:path w="12118" h="26530">
                  <a:moveTo>
                    <a:pt x="0" y="0"/>
                  </a:moveTo>
                  <a:cubicBezTo>
                    <a:pt x="3824" y="12907"/>
                    <a:pt x="3824" y="13624"/>
                    <a:pt x="0" y="26530"/>
                  </a:cubicBezTo>
                  <a:cubicBezTo>
                    <a:pt x="22945" y="26530"/>
                    <a:pt x="7648" y="5736"/>
                    <a:pt x="0"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C5AA36C2-5FD7-E92D-C2A1-054B3FF59FA5}"/>
                </a:ext>
              </a:extLst>
            </p:cNvPr>
            <p:cNvSpPr/>
            <p:nvPr/>
          </p:nvSpPr>
          <p:spPr>
            <a:xfrm>
              <a:off x="8145177" y="4032885"/>
              <a:ext cx="339873" cy="592985"/>
            </a:xfrm>
            <a:custGeom>
              <a:avLst/>
              <a:gdLst>
                <a:gd name="connsiteX0" fmla="*/ 8604 w 339873"/>
                <a:gd name="connsiteY0" fmla="*/ 79352 h 592985"/>
                <a:gd name="connsiteX1" fmla="*/ 17448 w 339873"/>
                <a:gd name="connsiteY1" fmla="*/ 105882 h 592985"/>
                <a:gd name="connsiteX2" fmla="*/ 0 w 339873"/>
                <a:gd name="connsiteY2" fmla="*/ 141256 h 592985"/>
                <a:gd name="connsiteX3" fmla="*/ 34896 w 339873"/>
                <a:gd name="connsiteY3" fmla="*/ 132412 h 592985"/>
                <a:gd name="connsiteX4" fmla="*/ 21750 w 339873"/>
                <a:gd name="connsiteY4" fmla="*/ 198857 h 592985"/>
                <a:gd name="connsiteX5" fmla="*/ 43500 w 339873"/>
                <a:gd name="connsiteY5" fmla="*/ 167786 h 592985"/>
                <a:gd name="connsiteX6" fmla="*/ 39198 w 339873"/>
                <a:gd name="connsiteY6" fmla="*/ 185472 h 592985"/>
                <a:gd name="connsiteX7" fmla="*/ 52343 w 339873"/>
                <a:gd name="connsiteY7" fmla="*/ 172088 h 592985"/>
                <a:gd name="connsiteX8" fmla="*/ 61187 w 339873"/>
                <a:gd name="connsiteY8" fmla="*/ 194316 h 592985"/>
                <a:gd name="connsiteX9" fmla="*/ 48041 w 339873"/>
                <a:gd name="connsiteY9" fmla="*/ 194316 h 592985"/>
                <a:gd name="connsiteX10" fmla="*/ 56646 w 339873"/>
                <a:gd name="connsiteY10" fmla="*/ 225387 h 592985"/>
                <a:gd name="connsiteX11" fmla="*/ 34896 w 339873"/>
                <a:gd name="connsiteY11" fmla="*/ 265302 h 592985"/>
                <a:gd name="connsiteX12" fmla="*/ 87239 w 339873"/>
                <a:gd name="connsiteY12" fmla="*/ 269604 h 592985"/>
                <a:gd name="connsiteX13" fmla="*/ 130739 w 339873"/>
                <a:gd name="connsiteY13" fmla="*/ 260761 h 592985"/>
                <a:gd name="connsiteX14" fmla="*/ 108989 w 339873"/>
                <a:gd name="connsiteY14" fmla="*/ 282989 h 592985"/>
                <a:gd name="connsiteX15" fmla="*/ 117832 w 339873"/>
                <a:gd name="connsiteY15" fmla="*/ 309519 h 592985"/>
                <a:gd name="connsiteX16" fmla="*/ 139582 w 339873"/>
                <a:gd name="connsiteY16" fmla="*/ 318362 h 592985"/>
                <a:gd name="connsiteX17" fmla="*/ 130739 w 339873"/>
                <a:gd name="connsiteY17" fmla="*/ 358277 h 592985"/>
                <a:gd name="connsiteX18" fmla="*/ 139582 w 339873"/>
                <a:gd name="connsiteY18" fmla="*/ 375964 h 592985"/>
                <a:gd name="connsiteX19" fmla="*/ 69791 w 339873"/>
                <a:gd name="connsiteY19" fmla="*/ 398192 h 592985"/>
                <a:gd name="connsiteX20" fmla="*/ 87239 w 339873"/>
                <a:gd name="connsiteY20" fmla="*/ 420420 h 592985"/>
                <a:gd name="connsiteX21" fmla="*/ 82937 w 339873"/>
                <a:gd name="connsiteY21" fmla="*/ 442648 h 592985"/>
                <a:gd name="connsiteX22" fmla="*/ 34896 w 339873"/>
                <a:gd name="connsiteY22" fmla="*/ 482563 h 592985"/>
                <a:gd name="connsiteX23" fmla="*/ 113530 w 339873"/>
                <a:gd name="connsiteY23" fmla="*/ 500250 h 592985"/>
                <a:gd name="connsiteX24" fmla="*/ 157030 w 339873"/>
                <a:gd name="connsiteY24" fmla="*/ 482563 h 592985"/>
                <a:gd name="connsiteX25" fmla="*/ 126437 w 339873"/>
                <a:gd name="connsiteY25" fmla="*/ 517936 h 592985"/>
                <a:gd name="connsiteX26" fmla="*/ 78396 w 339873"/>
                <a:gd name="connsiteY26" fmla="*/ 517936 h 592985"/>
                <a:gd name="connsiteX27" fmla="*/ 65250 w 339873"/>
                <a:gd name="connsiteY27" fmla="*/ 531082 h 592985"/>
                <a:gd name="connsiteX28" fmla="*/ 60948 w 339873"/>
                <a:gd name="connsiteY28" fmla="*/ 548769 h 592985"/>
                <a:gd name="connsiteX29" fmla="*/ 30354 w 339873"/>
                <a:gd name="connsiteY29" fmla="*/ 579840 h 592985"/>
                <a:gd name="connsiteX30" fmla="*/ 17209 w 339873"/>
                <a:gd name="connsiteY30" fmla="*/ 588684 h 592985"/>
                <a:gd name="connsiteX31" fmla="*/ 34657 w 339873"/>
                <a:gd name="connsiteY31" fmla="*/ 592986 h 592985"/>
                <a:gd name="connsiteX32" fmla="*/ 78396 w 339873"/>
                <a:gd name="connsiteY32" fmla="*/ 566456 h 592985"/>
                <a:gd name="connsiteX33" fmla="*/ 100146 w 339873"/>
                <a:gd name="connsiteY33" fmla="*/ 579601 h 592985"/>
                <a:gd name="connsiteX34" fmla="*/ 135041 w 339873"/>
                <a:gd name="connsiteY34" fmla="*/ 544228 h 592985"/>
                <a:gd name="connsiteX35" fmla="*/ 161093 w 339873"/>
                <a:gd name="connsiteY35" fmla="*/ 553071 h 592985"/>
                <a:gd name="connsiteX36" fmla="*/ 204832 w 339873"/>
                <a:gd name="connsiteY36" fmla="*/ 535384 h 592985"/>
                <a:gd name="connsiteX37" fmla="*/ 326967 w 339873"/>
                <a:gd name="connsiteY37" fmla="*/ 508854 h 592985"/>
                <a:gd name="connsiteX38" fmla="*/ 283228 w 339873"/>
                <a:gd name="connsiteY38" fmla="*/ 495708 h 592985"/>
                <a:gd name="connsiteX39" fmla="*/ 300676 w 339873"/>
                <a:gd name="connsiteY39" fmla="*/ 473480 h 592985"/>
                <a:gd name="connsiteX40" fmla="*/ 318124 w 339873"/>
                <a:gd name="connsiteY40" fmla="*/ 473480 h 592985"/>
                <a:gd name="connsiteX41" fmla="*/ 335571 w 339873"/>
                <a:gd name="connsiteY41" fmla="*/ 451253 h 592985"/>
                <a:gd name="connsiteX42" fmla="*/ 339874 w 339873"/>
                <a:gd name="connsiteY42" fmla="*/ 415879 h 592985"/>
                <a:gd name="connsiteX43" fmla="*/ 291832 w 339873"/>
                <a:gd name="connsiteY43" fmla="*/ 398192 h 592985"/>
                <a:gd name="connsiteX44" fmla="*/ 265541 w 339873"/>
                <a:gd name="connsiteY44" fmla="*/ 402733 h 592985"/>
                <a:gd name="connsiteX45" fmla="*/ 278687 w 339873"/>
                <a:gd name="connsiteY45" fmla="*/ 380505 h 592985"/>
                <a:gd name="connsiteX46" fmla="*/ 270082 w 339873"/>
                <a:gd name="connsiteY46" fmla="*/ 362818 h 592985"/>
                <a:gd name="connsiteX47" fmla="*/ 230885 w 339873"/>
                <a:gd name="connsiteY47" fmla="*/ 340590 h 592985"/>
                <a:gd name="connsiteX48" fmla="*/ 257176 w 339873"/>
                <a:gd name="connsiteY48" fmla="*/ 340590 h 592985"/>
                <a:gd name="connsiteX49" fmla="*/ 261478 w 339873"/>
                <a:gd name="connsiteY49" fmla="*/ 349434 h 592985"/>
                <a:gd name="connsiteX50" fmla="*/ 261478 w 339873"/>
                <a:gd name="connsiteY50" fmla="*/ 345132 h 592985"/>
                <a:gd name="connsiteX51" fmla="*/ 257176 w 339873"/>
                <a:gd name="connsiteY51" fmla="*/ 314060 h 592985"/>
                <a:gd name="connsiteX52" fmla="*/ 235426 w 339873"/>
                <a:gd name="connsiteY52" fmla="*/ 292071 h 592985"/>
                <a:gd name="connsiteX53" fmla="*/ 204832 w 339873"/>
                <a:gd name="connsiteY53" fmla="*/ 274385 h 592985"/>
                <a:gd name="connsiteX54" fmla="*/ 104448 w 339873"/>
                <a:gd name="connsiteY54" fmla="*/ 190253 h 592985"/>
                <a:gd name="connsiteX55" fmla="*/ 91302 w 339873"/>
                <a:gd name="connsiteY55" fmla="*/ 177107 h 592985"/>
                <a:gd name="connsiteX56" fmla="*/ 139343 w 339873"/>
                <a:gd name="connsiteY56" fmla="*/ 163722 h 592985"/>
                <a:gd name="connsiteX57" fmla="*/ 113291 w 339873"/>
                <a:gd name="connsiteY57" fmla="*/ 159420 h 592985"/>
                <a:gd name="connsiteX58" fmla="*/ 143885 w 339873"/>
                <a:gd name="connsiteY58" fmla="*/ 150577 h 592985"/>
                <a:gd name="connsiteX59" fmla="*/ 165635 w 339873"/>
                <a:gd name="connsiteY59" fmla="*/ 110662 h 592985"/>
                <a:gd name="connsiteX60" fmla="*/ 178780 w 339873"/>
                <a:gd name="connsiteY60" fmla="*/ 70747 h 592985"/>
                <a:gd name="connsiteX61" fmla="*/ 78396 w 339873"/>
                <a:gd name="connsiteY61" fmla="*/ 70747 h 592985"/>
                <a:gd name="connsiteX62" fmla="*/ 82698 w 339873"/>
                <a:gd name="connsiteY62" fmla="*/ 44217 h 592985"/>
                <a:gd name="connsiteX63" fmla="*/ 121896 w 339873"/>
                <a:gd name="connsiteY63" fmla="*/ 0 h 592985"/>
                <a:gd name="connsiteX64" fmla="*/ 43261 w 339873"/>
                <a:gd name="connsiteY64" fmla="*/ 4541 h 592985"/>
                <a:gd name="connsiteX65" fmla="*/ 25813 w 339873"/>
                <a:gd name="connsiteY65" fmla="*/ 31071 h 592985"/>
                <a:gd name="connsiteX66" fmla="*/ 34657 w 339873"/>
                <a:gd name="connsiteY66" fmla="*/ 57602 h 592985"/>
                <a:gd name="connsiteX67" fmla="*/ 12907 w 339873"/>
                <a:gd name="connsiteY67" fmla="*/ 57602 h 592985"/>
                <a:gd name="connsiteX68" fmla="*/ 17209 w 339873"/>
                <a:gd name="connsiteY68" fmla="*/ 79830 h 592985"/>
                <a:gd name="connsiteX69" fmla="*/ 8365 w 339873"/>
                <a:gd name="connsiteY69" fmla="*/ 79830 h 59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9873" h="592985">
                  <a:moveTo>
                    <a:pt x="8604" y="79352"/>
                  </a:moveTo>
                  <a:cubicBezTo>
                    <a:pt x="9560" y="86761"/>
                    <a:pt x="16970" y="90585"/>
                    <a:pt x="17448" y="105882"/>
                  </a:cubicBezTo>
                  <a:cubicBezTo>
                    <a:pt x="12429" y="118549"/>
                    <a:pt x="5497" y="129305"/>
                    <a:pt x="0" y="141256"/>
                  </a:cubicBezTo>
                  <a:cubicBezTo>
                    <a:pt x="13624" y="157508"/>
                    <a:pt x="28681" y="122852"/>
                    <a:pt x="34896" y="132412"/>
                  </a:cubicBezTo>
                  <a:cubicBezTo>
                    <a:pt x="27725" y="148904"/>
                    <a:pt x="8126" y="176151"/>
                    <a:pt x="21750" y="198857"/>
                  </a:cubicBezTo>
                  <a:cubicBezTo>
                    <a:pt x="19838" y="179258"/>
                    <a:pt x="28920" y="170893"/>
                    <a:pt x="43500" y="167786"/>
                  </a:cubicBezTo>
                  <a:cubicBezTo>
                    <a:pt x="44217" y="173761"/>
                    <a:pt x="25813" y="181170"/>
                    <a:pt x="39198" y="185472"/>
                  </a:cubicBezTo>
                  <a:cubicBezTo>
                    <a:pt x="41588" y="179019"/>
                    <a:pt x="46129" y="174717"/>
                    <a:pt x="52343" y="172088"/>
                  </a:cubicBezTo>
                  <a:cubicBezTo>
                    <a:pt x="46129" y="188819"/>
                    <a:pt x="64294" y="180692"/>
                    <a:pt x="61187" y="194316"/>
                  </a:cubicBezTo>
                  <a:lnTo>
                    <a:pt x="48041" y="194316"/>
                  </a:lnTo>
                  <a:cubicBezTo>
                    <a:pt x="43739" y="212003"/>
                    <a:pt x="61187" y="207700"/>
                    <a:pt x="56646" y="225387"/>
                  </a:cubicBezTo>
                  <a:cubicBezTo>
                    <a:pt x="48997" y="238294"/>
                    <a:pt x="43022" y="252874"/>
                    <a:pt x="34896" y="265302"/>
                  </a:cubicBezTo>
                  <a:cubicBezTo>
                    <a:pt x="48997" y="270560"/>
                    <a:pt x="69313" y="264346"/>
                    <a:pt x="87239" y="269604"/>
                  </a:cubicBezTo>
                  <a:cubicBezTo>
                    <a:pt x="89390" y="256937"/>
                    <a:pt x="120223" y="250244"/>
                    <a:pt x="130739" y="260761"/>
                  </a:cubicBezTo>
                  <a:cubicBezTo>
                    <a:pt x="121657" y="266497"/>
                    <a:pt x="108750" y="267931"/>
                    <a:pt x="108989" y="282989"/>
                  </a:cubicBezTo>
                  <a:cubicBezTo>
                    <a:pt x="106838" y="296851"/>
                    <a:pt x="115203" y="300198"/>
                    <a:pt x="117832" y="309519"/>
                  </a:cubicBezTo>
                  <a:cubicBezTo>
                    <a:pt x="124525" y="318123"/>
                    <a:pt x="136236" y="301871"/>
                    <a:pt x="139582" y="318362"/>
                  </a:cubicBezTo>
                  <a:cubicBezTo>
                    <a:pt x="130022" y="334854"/>
                    <a:pt x="135519" y="340113"/>
                    <a:pt x="130739" y="358277"/>
                  </a:cubicBezTo>
                  <a:cubicBezTo>
                    <a:pt x="129544" y="365926"/>
                    <a:pt x="151294" y="371901"/>
                    <a:pt x="139582" y="375964"/>
                  </a:cubicBezTo>
                  <a:cubicBezTo>
                    <a:pt x="111379" y="372857"/>
                    <a:pt x="80069" y="372379"/>
                    <a:pt x="69791" y="398192"/>
                  </a:cubicBezTo>
                  <a:cubicBezTo>
                    <a:pt x="87239" y="393890"/>
                    <a:pt x="83415" y="411099"/>
                    <a:pt x="87239" y="420420"/>
                  </a:cubicBezTo>
                  <a:cubicBezTo>
                    <a:pt x="88912" y="431176"/>
                    <a:pt x="79352" y="429980"/>
                    <a:pt x="82937" y="442648"/>
                  </a:cubicBezTo>
                  <a:cubicBezTo>
                    <a:pt x="70986" y="460096"/>
                    <a:pt x="28920" y="455794"/>
                    <a:pt x="34896" y="482563"/>
                  </a:cubicBezTo>
                  <a:cubicBezTo>
                    <a:pt x="70747" y="472525"/>
                    <a:pt x="89629" y="487104"/>
                    <a:pt x="113530" y="500250"/>
                  </a:cubicBezTo>
                  <a:cubicBezTo>
                    <a:pt x="129783" y="498816"/>
                    <a:pt x="147709" y="476110"/>
                    <a:pt x="157030" y="482563"/>
                  </a:cubicBezTo>
                  <a:cubicBezTo>
                    <a:pt x="145797" y="493318"/>
                    <a:pt x="138626" y="508137"/>
                    <a:pt x="126437" y="517936"/>
                  </a:cubicBezTo>
                  <a:lnTo>
                    <a:pt x="78396" y="517936"/>
                  </a:lnTo>
                  <a:cubicBezTo>
                    <a:pt x="84610" y="530126"/>
                    <a:pt x="69313" y="525824"/>
                    <a:pt x="65250" y="531082"/>
                  </a:cubicBezTo>
                  <a:cubicBezTo>
                    <a:pt x="61665" y="535862"/>
                    <a:pt x="64294" y="543750"/>
                    <a:pt x="60948" y="548769"/>
                  </a:cubicBezTo>
                  <a:cubicBezTo>
                    <a:pt x="53777" y="559285"/>
                    <a:pt x="39198" y="572431"/>
                    <a:pt x="30354" y="579840"/>
                  </a:cubicBezTo>
                  <a:cubicBezTo>
                    <a:pt x="26291" y="583187"/>
                    <a:pt x="19599" y="583664"/>
                    <a:pt x="17209" y="588684"/>
                  </a:cubicBezTo>
                  <a:cubicBezTo>
                    <a:pt x="24857" y="588445"/>
                    <a:pt x="30832" y="589640"/>
                    <a:pt x="34657" y="592986"/>
                  </a:cubicBezTo>
                  <a:cubicBezTo>
                    <a:pt x="36808" y="571475"/>
                    <a:pt x="63338" y="574821"/>
                    <a:pt x="78396" y="566456"/>
                  </a:cubicBezTo>
                  <a:cubicBezTo>
                    <a:pt x="84849" y="571714"/>
                    <a:pt x="89151" y="579123"/>
                    <a:pt x="100146" y="579601"/>
                  </a:cubicBezTo>
                  <a:cubicBezTo>
                    <a:pt x="101819" y="558329"/>
                    <a:pt x="115920" y="543750"/>
                    <a:pt x="135041" y="544228"/>
                  </a:cubicBezTo>
                  <a:cubicBezTo>
                    <a:pt x="143885" y="544228"/>
                    <a:pt x="149860" y="557612"/>
                    <a:pt x="161093" y="553071"/>
                  </a:cubicBezTo>
                  <a:cubicBezTo>
                    <a:pt x="172088" y="543511"/>
                    <a:pt x="196945" y="548052"/>
                    <a:pt x="204832" y="535384"/>
                  </a:cubicBezTo>
                  <a:cubicBezTo>
                    <a:pt x="246898" y="549008"/>
                    <a:pt x="303783" y="544228"/>
                    <a:pt x="326967" y="508854"/>
                  </a:cubicBezTo>
                  <a:cubicBezTo>
                    <a:pt x="307368" y="509571"/>
                    <a:pt x="288247" y="509810"/>
                    <a:pt x="283228" y="495708"/>
                  </a:cubicBezTo>
                  <a:cubicBezTo>
                    <a:pt x="301154" y="492601"/>
                    <a:pt x="298286" y="484953"/>
                    <a:pt x="300676" y="473480"/>
                  </a:cubicBezTo>
                  <a:lnTo>
                    <a:pt x="318124" y="473480"/>
                  </a:lnTo>
                  <a:cubicBezTo>
                    <a:pt x="311909" y="458184"/>
                    <a:pt x="331508" y="459618"/>
                    <a:pt x="335571" y="451253"/>
                  </a:cubicBezTo>
                  <a:cubicBezTo>
                    <a:pt x="340591" y="441214"/>
                    <a:pt x="338200" y="431893"/>
                    <a:pt x="339874" y="415879"/>
                  </a:cubicBezTo>
                  <a:cubicBezTo>
                    <a:pt x="328640" y="405362"/>
                    <a:pt x="314060" y="397714"/>
                    <a:pt x="291832" y="398192"/>
                  </a:cubicBezTo>
                  <a:cubicBezTo>
                    <a:pt x="290876" y="404884"/>
                    <a:pt x="270321" y="413967"/>
                    <a:pt x="265541" y="402733"/>
                  </a:cubicBezTo>
                  <a:cubicBezTo>
                    <a:pt x="263390" y="388871"/>
                    <a:pt x="277253" y="391022"/>
                    <a:pt x="278687" y="380505"/>
                  </a:cubicBezTo>
                  <a:cubicBezTo>
                    <a:pt x="272950" y="377637"/>
                    <a:pt x="270560" y="370945"/>
                    <a:pt x="270082" y="362818"/>
                  </a:cubicBezTo>
                  <a:cubicBezTo>
                    <a:pt x="259805" y="352541"/>
                    <a:pt x="239011" y="353019"/>
                    <a:pt x="230885" y="340590"/>
                  </a:cubicBezTo>
                  <a:lnTo>
                    <a:pt x="257176" y="340590"/>
                  </a:lnTo>
                  <a:cubicBezTo>
                    <a:pt x="257176" y="345132"/>
                    <a:pt x="260761" y="345849"/>
                    <a:pt x="261478" y="349434"/>
                  </a:cubicBezTo>
                  <a:cubicBezTo>
                    <a:pt x="263868" y="349434"/>
                    <a:pt x="266497" y="345849"/>
                    <a:pt x="261478" y="345132"/>
                  </a:cubicBezTo>
                  <a:cubicBezTo>
                    <a:pt x="257415" y="336288"/>
                    <a:pt x="247137" y="324099"/>
                    <a:pt x="257176" y="314060"/>
                  </a:cubicBezTo>
                  <a:cubicBezTo>
                    <a:pt x="242357" y="314538"/>
                    <a:pt x="240923" y="301154"/>
                    <a:pt x="235426" y="292071"/>
                  </a:cubicBezTo>
                  <a:cubicBezTo>
                    <a:pt x="222758" y="288725"/>
                    <a:pt x="210330" y="285140"/>
                    <a:pt x="204832" y="274385"/>
                  </a:cubicBezTo>
                  <a:cubicBezTo>
                    <a:pt x="191209" y="224192"/>
                    <a:pt x="174239" y="171132"/>
                    <a:pt x="104448" y="190253"/>
                  </a:cubicBezTo>
                  <a:cubicBezTo>
                    <a:pt x="103970" y="181887"/>
                    <a:pt x="90107" y="187146"/>
                    <a:pt x="91302" y="177107"/>
                  </a:cubicBezTo>
                  <a:cubicBezTo>
                    <a:pt x="109467" y="186189"/>
                    <a:pt x="130978" y="177585"/>
                    <a:pt x="139343" y="163722"/>
                  </a:cubicBezTo>
                  <a:cubicBezTo>
                    <a:pt x="132651" y="151055"/>
                    <a:pt x="119027" y="173044"/>
                    <a:pt x="113291" y="159420"/>
                  </a:cubicBezTo>
                  <a:cubicBezTo>
                    <a:pt x="122852" y="156074"/>
                    <a:pt x="130261" y="150099"/>
                    <a:pt x="143885" y="150577"/>
                  </a:cubicBezTo>
                  <a:cubicBezTo>
                    <a:pt x="152489" y="140060"/>
                    <a:pt x="158942" y="124764"/>
                    <a:pt x="165635" y="110662"/>
                  </a:cubicBezTo>
                  <a:cubicBezTo>
                    <a:pt x="172327" y="97277"/>
                    <a:pt x="184277" y="84849"/>
                    <a:pt x="178780" y="70747"/>
                  </a:cubicBezTo>
                  <a:cubicBezTo>
                    <a:pt x="140777" y="63577"/>
                    <a:pt x="109467" y="77918"/>
                    <a:pt x="78396" y="70747"/>
                  </a:cubicBezTo>
                  <a:cubicBezTo>
                    <a:pt x="87478" y="59992"/>
                    <a:pt x="84610" y="61426"/>
                    <a:pt x="82698" y="44217"/>
                  </a:cubicBezTo>
                  <a:cubicBezTo>
                    <a:pt x="97755" y="31310"/>
                    <a:pt x="122613" y="28681"/>
                    <a:pt x="121896" y="0"/>
                  </a:cubicBezTo>
                  <a:cubicBezTo>
                    <a:pt x="97516" y="1434"/>
                    <a:pt x="66923" y="16492"/>
                    <a:pt x="43261" y="4541"/>
                  </a:cubicBezTo>
                  <a:cubicBezTo>
                    <a:pt x="32267" y="16014"/>
                    <a:pt x="53299" y="34418"/>
                    <a:pt x="25813" y="31071"/>
                  </a:cubicBezTo>
                  <a:cubicBezTo>
                    <a:pt x="21033" y="47563"/>
                    <a:pt x="36569" y="43739"/>
                    <a:pt x="34657" y="57602"/>
                  </a:cubicBezTo>
                  <a:cubicBezTo>
                    <a:pt x="26291" y="49236"/>
                    <a:pt x="26769" y="60231"/>
                    <a:pt x="12907" y="57602"/>
                  </a:cubicBezTo>
                  <a:cubicBezTo>
                    <a:pt x="4063" y="64533"/>
                    <a:pt x="17448" y="76245"/>
                    <a:pt x="17209" y="79830"/>
                  </a:cubicBezTo>
                  <a:cubicBezTo>
                    <a:pt x="17209" y="79830"/>
                    <a:pt x="8604" y="79830"/>
                    <a:pt x="8365" y="79830"/>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FFD01073-8467-EC26-CFAD-23B12BA72B00}"/>
                </a:ext>
              </a:extLst>
            </p:cNvPr>
            <p:cNvSpPr/>
            <p:nvPr/>
          </p:nvSpPr>
          <p:spPr>
            <a:xfrm>
              <a:off x="9223315" y="4085707"/>
              <a:ext cx="33495" cy="53060"/>
            </a:xfrm>
            <a:custGeom>
              <a:avLst/>
              <a:gdLst>
                <a:gd name="connsiteX0" fmla="*/ 30634 w 33495"/>
                <a:gd name="connsiteY0" fmla="*/ 4302 h 53060"/>
                <a:gd name="connsiteX1" fmla="*/ 30634 w 33495"/>
                <a:gd name="connsiteY1" fmla="*/ 0 h 53060"/>
                <a:gd name="connsiteX2" fmla="*/ 8884 w 33495"/>
                <a:gd name="connsiteY2" fmla="*/ 53060 h 53060"/>
                <a:gd name="connsiteX3" fmla="*/ 30634 w 33495"/>
                <a:gd name="connsiteY3" fmla="*/ 4302 h 53060"/>
              </a:gdLst>
              <a:ahLst/>
              <a:cxnLst>
                <a:cxn ang="0">
                  <a:pos x="connsiteX0" y="connsiteY0"/>
                </a:cxn>
                <a:cxn ang="0">
                  <a:pos x="connsiteX1" y="connsiteY1"/>
                </a:cxn>
                <a:cxn ang="0">
                  <a:pos x="connsiteX2" y="connsiteY2"/>
                </a:cxn>
                <a:cxn ang="0">
                  <a:pos x="connsiteX3" y="connsiteY3"/>
                </a:cxn>
              </a:cxnLst>
              <a:rect l="l" t="t" r="r" b="b"/>
              <a:pathLst>
                <a:path w="33495" h="53060">
                  <a:moveTo>
                    <a:pt x="30634" y="4302"/>
                  </a:moveTo>
                  <a:cubicBezTo>
                    <a:pt x="33024" y="4302"/>
                    <a:pt x="35653" y="717"/>
                    <a:pt x="30634" y="0"/>
                  </a:cubicBezTo>
                  <a:cubicBezTo>
                    <a:pt x="11991" y="5258"/>
                    <a:pt x="-13822" y="33222"/>
                    <a:pt x="8884" y="53060"/>
                  </a:cubicBezTo>
                  <a:cubicBezTo>
                    <a:pt x="24659" y="45412"/>
                    <a:pt x="25615" y="22945"/>
                    <a:pt x="30634" y="4302"/>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8ED5F726-6252-961B-07CB-6081ED12299E}"/>
                </a:ext>
              </a:extLst>
            </p:cNvPr>
            <p:cNvSpPr/>
            <p:nvPr/>
          </p:nvSpPr>
          <p:spPr>
            <a:xfrm>
              <a:off x="9144152" y="4163887"/>
              <a:ext cx="12946" cy="32481"/>
            </a:xfrm>
            <a:custGeom>
              <a:avLst/>
              <a:gdLst>
                <a:gd name="connsiteX0" fmla="*/ 9412 w 12946"/>
                <a:gd name="connsiteY0" fmla="*/ 1410 h 32481"/>
                <a:gd name="connsiteX1" fmla="*/ 5110 w 12946"/>
                <a:gd name="connsiteY1" fmla="*/ 32482 h 32481"/>
                <a:gd name="connsiteX2" fmla="*/ 9412 w 12946"/>
                <a:gd name="connsiteY2" fmla="*/ 1410 h 32481"/>
              </a:gdLst>
              <a:ahLst/>
              <a:cxnLst>
                <a:cxn ang="0">
                  <a:pos x="connsiteX0" y="connsiteY0"/>
                </a:cxn>
                <a:cxn ang="0">
                  <a:pos x="connsiteX1" y="connsiteY1"/>
                </a:cxn>
                <a:cxn ang="0">
                  <a:pos x="connsiteX2" y="connsiteY2"/>
                </a:cxn>
              </a:cxnLst>
              <a:rect l="l" t="t" r="r" b="b"/>
              <a:pathLst>
                <a:path w="12946" h="32481">
                  <a:moveTo>
                    <a:pt x="9412" y="1410"/>
                  </a:moveTo>
                  <a:cubicBezTo>
                    <a:pt x="7022" y="8341"/>
                    <a:pt x="-7558" y="25072"/>
                    <a:pt x="5110" y="32482"/>
                  </a:cubicBezTo>
                  <a:cubicBezTo>
                    <a:pt x="2720" y="20770"/>
                    <a:pt x="20167" y="-6477"/>
                    <a:pt x="9412" y="141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CE17995A-B749-D044-6CEA-E5AF8094489B}"/>
                </a:ext>
              </a:extLst>
            </p:cNvPr>
            <p:cNvSpPr/>
            <p:nvPr/>
          </p:nvSpPr>
          <p:spPr>
            <a:xfrm>
              <a:off x="8153333" y="4236044"/>
              <a:ext cx="11957" cy="26530"/>
            </a:xfrm>
            <a:custGeom>
              <a:avLst/>
              <a:gdLst>
                <a:gd name="connsiteX0" fmla="*/ 9053 w 11957"/>
                <a:gd name="connsiteY0" fmla="*/ 0 h 26530"/>
                <a:gd name="connsiteX1" fmla="*/ 4751 w 11957"/>
                <a:gd name="connsiteY1" fmla="*/ 26530 h 26530"/>
                <a:gd name="connsiteX2" fmla="*/ 9053 w 11957"/>
                <a:gd name="connsiteY2" fmla="*/ 0 h 26530"/>
              </a:gdLst>
              <a:ahLst/>
              <a:cxnLst>
                <a:cxn ang="0">
                  <a:pos x="connsiteX0" y="connsiteY0"/>
                </a:cxn>
                <a:cxn ang="0">
                  <a:pos x="connsiteX1" y="connsiteY1"/>
                </a:cxn>
                <a:cxn ang="0">
                  <a:pos x="connsiteX2" y="connsiteY2"/>
                </a:cxn>
              </a:cxnLst>
              <a:rect l="l" t="t" r="r" b="b"/>
              <a:pathLst>
                <a:path w="11957" h="26530">
                  <a:moveTo>
                    <a:pt x="9053" y="0"/>
                  </a:moveTo>
                  <a:cubicBezTo>
                    <a:pt x="8097" y="6931"/>
                    <a:pt x="-7678" y="20555"/>
                    <a:pt x="4751" y="26530"/>
                  </a:cubicBezTo>
                  <a:cubicBezTo>
                    <a:pt x="2839" y="16731"/>
                    <a:pt x="18136" y="2629"/>
                    <a:pt x="9053"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B2D6702E-CE8D-812D-E85E-9B70103A0F78}"/>
                </a:ext>
              </a:extLst>
            </p:cNvPr>
            <p:cNvSpPr/>
            <p:nvPr/>
          </p:nvSpPr>
          <p:spPr>
            <a:xfrm>
              <a:off x="8681398" y="4299151"/>
              <a:ext cx="398072" cy="503827"/>
            </a:xfrm>
            <a:custGeom>
              <a:avLst/>
              <a:gdLst>
                <a:gd name="connsiteX0" fmla="*/ 114127 w 398072"/>
                <a:gd name="connsiteY0" fmla="*/ 472756 h 503827"/>
                <a:gd name="connsiteX1" fmla="*/ 188460 w 398072"/>
                <a:gd name="connsiteY1" fmla="*/ 503827 h 503827"/>
                <a:gd name="connsiteX2" fmla="*/ 201605 w 398072"/>
                <a:gd name="connsiteY2" fmla="*/ 490443 h 503827"/>
                <a:gd name="connsiteX3" fmla="*/ 232199 w 398072"/>
                <a:gd name="connsiteY3" fmla="*/ 499286 h 503827"/>
                <a:gd name="connsiteX4" fmla="*/ 310833 w 398072"/>
                <a:gd name="connsiteY4" fmla="*/ 494745 h 503827"/>
                <a:gd name="connsiteX5" fmla="*/ 297688 w 398072"/>
                <a:gd name="connsiteY5" fmla="*/ 454830 h 503827"/>
                <a:gd name="connsiteX6" fmla="*/ 319438 w 398072"/>
                <a:gd name="connsiteY6" fmla="*/ 441446 h 503827"/>
                <a:gd name="connsiteX7" fmla="*/ 332583 w 398072"/>
                <a:gd name="connsiteY7" fmla="*/ 423759 h 503827"/>
                <a:gd name="connsiteX8" fmla="*/ 341427 w 398072"/>
                <a:gd name="connsiteY8" fmla="*/ 414915 h 503827"/>
                <a:gd name="connsiteX9" fmla="*/ 335690 w 398072"/>
                <a:gd name="connsiteY9" fmla="*/ 405116 h 503827"/>
                <a:gd name="connsiteX10" fmla="*/ 328759 w 398072"/>
                <a:gd name="connsiteY10" fmla="*/ 397707 h 503827"/>
                <a:gd name="connsiteX11" fmla="*/ 328281 w 398072"/>
                <a:gd name="connsiteY11" fmla="*/ 397229 h 503827"/>
                <a:gd name="connsiteX12" fmla="*/ 328281 w 398072"/>
                <a:gd name="connsiteY12" fmla="*/ 397229 h 503827"/>
                <a:gd name="connsiteX13" fmla="*/ 294820 w 398072"/>
                <a:gd name="connsiteY13" fmla="*/ 370220 h 503827"/>
                <a:gd name="connsiteX14" fmla="*/ 294342 w 398072"/>
                <a:gd name="connsiteY14" fmla="*/ 369742 h 503827"/>
                <a:gd name="connsiteX15" fmla="*/ 288127 w 398072"/>
                <a:gd name="connsiteY15" fmla="*/ 361855 h 503827"/>
                <a:gd name="connsiteX16" fmla="*/ 286693 w 398072"/>
                <a:gd name="connsiteY16" fmla="*/ 358987 h 503827"/>
                <a:gd name="connsiteX17" fmla="*/ 284303 w 398072"/>
                <a:gd name="connsiteY17" fmla="*/ 351339 h 503827"/>
                <a:gd name="connsiteX18" fmla="*/ 283586 w 398072"/>
                <a:gd name="connsiteY18" fmla="*/ 347992 h 503827"/>
                <a:gd name="connsiteX19" fmla="*/ 284781 w 398072"/>
                <a:gd name="connsiteY19" fmla="*/ 335325 h 503827"/>
                <a:gd name="connsiteX20" fmla="*/ 267333 w 398072"/>
                <a:gd name="connsiteY20" fmla="*/ 308795 h 503827"/>
                <a:gd name="connsiteX21" fmla="*/ 319677 w 398072"/>
                <a:gd name="connsiteY21" fmla="*/ 295410 h 503827"/>
                <a:gd name="connsiteX22" fmla="*/ 363177 w 398072"/>
                <a:gd name="connsiteY22" fmla="*/ 273182 h 503827"/>
                <a:gd name="connsiteX23" fmla="*/ 367479 w 398072"/>
                <a:gd name="connsiteY23" fmla="*/ 259797 h 503827"/>
                <a:gd name="connsiteX24" fmla="*/ 389229 w 398072"/>
                <a:gd name="connsiteY24" fmla="*/ 273182 h 503827"/>
                <a:gd name="connsiteX25" fmla="*/ 398072 w 398072"/>
                <a:gd name="connsiteY25" fmla="*/ 246652 h 503827"/>
                <a:gd name="connsiteX26" fmla="*/ 384927 w 398072"/>
                <a:gd name="connsiteY26" fmla="*/ 193591 h 503827"/>
                <a:gd name="connsiteX27" fmla="*/ 380386 w 398072"/>
                <a:gd name="connsiteY27" fmla="*/ 158218 h 503827"/>
                <a:gd name="connsiteX28" fmla="*/ 358635 w 398072"/>
                <a:gd name="connsiteY28" fmla="*/ 131688 h 503827"/>
                <a:gd name="connsiteX29" fmla="*/ 371781 w 398072"/>
                <a:gd name="connsiteY29" fmla="*/ 109460 h 503827"/>
                <a:gd name="connsiteX30" fmla="*/ 341188 w 398072"/>
                <a:gd name="connsiteY30" fmla="*/ 51858 h 503827"/>
                <a:gd name="connsiteX31" fmla="*/ 297688 w 398072"/>
                <a:gd name="connsiteY31" fmla="*/ 29630 h 503827"/>
                <a:gd name="connsiteX32" fmla="*/ 210210 w 398072"/>
                <a:gd name="connsiteY32" fmla="*/ 51858 h 503827"/>
                <a:gd name="connsiteX33" fmla="*/ 214512 w 398072"/>
                <a:gd name="connsiteY33" fmla="*/ 34171 h 503827"/>
                <a:gd name="connsiteX34" fmla="*/ 166710 w 398072"/>
                <a:gd name="connsiteY34" fmla="*/ 29630 h 503827"/>
                <a:gd name="connsiteX35" fmla="*/ 175314 w 398072"/>
                <a:gd name="connsiteY35" fmla="*/ 11943 h 503827"/>
                <a:gd name="connsiteX36" fmla="*/ 162408 w 398072"/>
                <a:gd name="connsiteY36" fmla="*/ 3100 h 503827"/>
                <a:gd name="connsiteX37" fmla="*/ 118669 w 398072"/>
                <a:gd name="connsiteY37" fmla="*/ 3100 h 503827"/>
                <a:gd name="connsiteX38" fmla="*/ 131814 w 398072"/>
                <a:gd name="connsiteY38" fmla="*/ 29630 h 503827"/>
                <a:gd name="connsiteX39" fmla="*/ 118669 w 398072"/>
                <a:gd name="connsiteY39" fmla="*/ 34171 h 503827"/>
                <a:gd name="connsiteX40" fmla="*/ 127273 w 398072"/>
                <a:gd name="connsiteY40" fmla="*/ 38473 h 503827"/>
                <a:gd name="connsiteX41" fmla="*/ 127273 w 398072"/>
                <a:gd name="connsiteY41" fmla="*/ 60701 h 503827"/>
                <a:gd name="connsiteX42" fmla="*/ 171012 w 398072"/>
                <a:gd name="connsiteY42" fmla="*/ 91773 h 503827"/>
                <a:gd name="connsiteX43" fmla="*/ 140419 w 398072"/>
                <a:gd name="connsiteY43" fmla="*/ 69545 h 503827"/>
                <a:gd name="connsiteX44" fmla="*/ 114127 w 398072"/>
                <a:gd name="connsiteY44" fmla="*/ 69545 h 503827"/>
                <a:gd name="connsiteX45" fmla="*/ 105523 w 398072"/>
                <a:gd name="connsiteY45" fmla="*/ 100616 h 503827"/>
                <a:gd name="connsiteX46" fmla="*/ 96680 w 398072"/>
                <a:gd name="connsiteY46" fmla="*/ 100616 h 503827"/>
                <a:gd name="connsiteX47" fmla="*/ 88075 w 398072"/>
                <a:gd name="connsiteY47" fmla="*/ 82929 h 503827"/>
                <a:gd name="connsiteX48" fmla="*/ 48638 w 398072"/>
                <a:gd name="connsiteY48" fmla="*/ 87471 h 503827"/>
                <a:gd name="connsiteX49" fmla="*/ 31191 w 398072"/>
                <a:gd name="connsiteY49" fmla="*/ 153916 h 503827"/>
                <a:gd name="connsiteX50" fmla="*/ 44336 w 398072"/>
                <a:gd name="connsiteY50" fmla="*/ 167300 h 503827"/>
                <a:gd name="connsiteX51" fmla="*/ 35732 w 398072"/>
                <a:gd name="connsiteY51" fmla="*/ 202674 h 503827"/>
                <a:gd name="connsiteX52" fmla="*/ 836 w 398072"/>
                <a:gd name="connsiteY52" fmla="*/ 206976 h 503827"/>
                <a:gd name="connsiteX53" fmla="*/ 9680 w 398072"/>
                <a:gd name="connsiteY53" fmla="*/ 233506 h 503827"/>
                <a:gd name="connsiteX54" fmla="*/ 13982 w 398072"/>
                <a:gd name="connsiteY54" fmla="*/ 304253 h 503827"/>
                <a:gd name="connsiteX55" fmla="*/ 5377 w 398072"/>
                <a:gd name="connsiteY55" fmla="*/ 330784 h 503827"/>
                <a:gd name="connsiteX56" fmla="*/ 22825 w 398072"/>
                <a:gd name="connsiteY56" fmla="*/ 348470 h 503827"/>
                <a:gd name="connsiteX57" fmla="*/ 27127 w 398072"/>
                <a:gd name="connsiteY57" fmla="*/ 379542 h 503827"/>
                <a:gd name="connsiteX58" fmla="*/ 62023 w 398072"/>
                <a:gd name="connsiteY58" fmla="*/ 383844 h 503827"/>
                <a:gd name="connsiteX59" fmla="*/ 70627 w 398072"/>
                <a:gd name="connsiteY59" fmla="*/ 392687 h 503827"/>
                <a:gd name="connsiteX60" fmla="*/ 96919 w 398072"/>
                <a:gd name="connsiteY60" fmla="*/ 401531 h 503827"/>
                <a:gd name="connsiteX61" fmla="*/ 70627 w 398072"/>
                <a:gd name="connsiteY61" fmla="*/ 490204 h 503827"/>
                <a:gd name="connsiteX62" fmla="*/ 114366 w 398072"/>
                <a:gd name="connsiteY62" fmla="*/ 472517 h 50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98072" h="503827">
                  <a:moveTo>
                    <a:pt x="114127" y="472756"/>
                  </a:moveTo>
                  <a:cubicBezTo>
                    <a:pt x="131575" y="490443"/>
                    <a:pt x="172446" y="484468"/>
                    <a:pt x="188460" y="503827"/>
                  </a:cubicBezTo>
                  <a:cubicBezTo>
                    <a:pt x="193001" y="499764"/>
                    <a:pt x="189655" y="487575"/>
                    <a:pt x="201605" y="490443"/>
                  </a:cubicBezTo>
                  <a:cubicBezTo>
                    <a:pt x="219053" y="486141"/>
                    <a:pt x="214751" y="503588"/>
                    <a:pt x="232199" y="499286"/>
                  </a:cubicBezTo>
                  <a:cubicBezTo>
                    <a:pt x="247256" y="485424"/>
                    <a:pt x="296971" y="470127"/>
                    <a:pt x="310833" y="494745"/>
                  </a:cubicBezTo>
                  <a:cubicBezTo>
                    <a:pt x="303185" y="476580"/>
                    <a:pt x="306053" y="473712"/>
                    <a:pt x="297688" y="454830"/>
                  </a:cubicBezTo>
                  <a:cubicBezTo>
                    <a:pt x="297449" y="440968"/>
                    <a:pt x="312745" y="446465"/>
                    <a:pt x="319438" y="441446"/>
                  </a:cubicBezTo>
                  <a:cubicBezTo>
                    <a:pt x="324696" y="437622"/>
                    <a:pt x="325891" y="429495"/>
                    <a:pt x="332583" y="423759"/>
                  </a:cubicBezTo>
                  <a:cubicBezTo>
                    <a:pt x="335929" y="420891"/>
                    <a:pt x="344534" y="424237"/>
                    <a:pt x="341427" y="414915"/>
                  </a:cubicBezTo>
                  <a:cubicBezTo>
                    <a:pt x="339993" y="411330"/>
                    <a:pt x="338080" y="407984"/>
                    <a:pt x="335690" y="405116"/>
                  </a:cubicBezTo>
                  <a:cubicBezTo>
                    <a:pt x="333539" y="402487"/>
                    <a:pt x="331388" y="400097"/>
                    <a:pt x="328759" y="397707"/>
                  </a:cubicBezTo>
                  <a:cubicBezTo>
                    <a:pt x="328759" y="397707"/>
                    <a:pt x="328520" y="397468"/>
                    <a:pt x="328281" y="397229"/>
                  </a:cubicBezTo>
                  <a:cubicBezTo>
                    <a:pt x="328281" y="397229"/>
                    <a:pt x="328281" y="397229"/>
                    <a:pt x="328281" y="397229"/>
                  </a:cubicBezTo>
                  <a:cubicBezTo>
                    <a:pt x="317765" y="387668"/>
                    <a:pt x="304380" y="379781"/>
                    <a:pt x="294820" y="370220"/>
                  </a:cubicBezTo>
                  <a:cubicBezTo>
                    <a:pt x="294820" y="370220"/>
                    <a:pt x="294581" y="369981"/>
                    <a:pt x="294342" y="369742"/>
                  </a:cubicBezTo>
                  <a:cubicBezTo>
                    <a:pt x="291951" y="367352"/>
                    <a:pt x="289800" y="364723"/>
                    <a:pt x="288127" y="361855"/>
                  </a:cubicBezTo>
                  <a:cubicBezTo>
                    <a:pt x="287649" y="360899"/>
                    <a:pt x="287171" y="359943"/>
                    <a:pt x="286693" y="358987"/>
                  </a:cubicBezTo>
                  <a:cubicBezTo>
                    <a:pt x="285498" y="356597"/>
                    <a:pt x="284781" y="353968"/>
                    <a:pt x="284303" y="351339"/>
                  </a:cubicBezTo>
                  <a:cubicBezTo>
                    <a:pt x="284303" y="350143"/>
                    <a:pt x="283825" y="349187"/>
                    <a:pt x="283586" y="347992"/>
                  </a:cubicBezTo>
                  <a:cubicBezTo>
                    <a:pt x="283347" y="344168"/>
                    <a:pt x="283586" y="339866"/>
                    <a:pt x="284781" y="335325"/>
                  </a:cubicBezTo>
                  <a:cubicBezTo>
                    <a:pt x="274982" y="330545"/>
                    <a:pt x="269006" y="321940"/>
                    <a:pt x="267333" y="308795"/>
                  </a:cubicBezTo>
                  <a:cubicBezTo>
                    <a:pt x="290039" y="309751"/>
                    <a:pt x="296493" y="294215"/>
                    <a:pt x="319677" y="295410"/>
                  </a:cubicBezTo>
                  <a:cubicBezTo>
                    <a:pt x="328998" y="282742"/>
                    <a:pt x="343100" y="274855"/>
                    <a:pt x="363177" y="273182"/>
                  </a:cubicBezTo>
                  <a:cubicBezTo>
                    <a:pt x="363894" y="267924"/>
                    <a:pt x="362460" y="260514"/>
                    <a:pt x="367479" y="259797"/>
                  </a:cubicBezTo>
                  <a:cubicBezTo>
                    <a:pt x="383732" y="255017"/>
                    <a:pt x="381580" y="269119"/>
                    <a:pt x="389229" y="273182"/>
                  </a:cubicBezTo>
                  <a:cubicBezTo>
                    <a:pt x="392814" y="264817"/>
                    <a:pt x="396638" y="256929"/>
                    <a:pt x="398072" y="246652"/>
                  </a:cubicBezTo>
                  <a:cubicBezTo>
                    <a:pt x="381820" y="229443"/>
                    <a:pt x="383493" y="210083"/>
                    <a:pt x="384927" y="193591"/>
                  </a:cubicBezTo>
                  <a:cubicBezTo>
                    <a:pt x="386361" y="175188"/>
                    <a:pt x="369391" y="172080"/>
                    <a:pt x="380386" y="158218"/>
                  </a:cubicBezTo>
                  <a:cubicBezTo>
                    <a:pt x="371542" y="150809"/>
                    <a:pt x="360070" y="146267"/>
                    <a:pt x="358635" y="131688"/>
                  </a:cubicBezTo>
                  <a:cubicBezTo>
                    <a:pt x="360070" y="121171"/>
                    <a:pt x="373693" y="123322"/>
                    <a:pt x="371781" y="109460"/>
                  </a:cubicBezTo>
                  <a:cubicBezTo>
                    <a:pt x="371303" y="80300"/>
                    <a:pt x="345729" y="76954"/>
                    <a:pt x="341188" y="51858"/>
                  </a:cubicBezTo>
                  <a:cubicBezTo>
                    <a:pt x="318721" y="52336"/>
                    <a:pt x="313941" y="35366"/>
                    <a:pt x="297688" y="29630"/>
                  </a:cubicBezTo>
                  <a:cubicBezTo>
                    <a:pt x="271397" y="40863"/>
                    <a:pt x="238652" y="82212"/>
                    <a:pt x="210210" y="51858"/>
                  </a:cubicBezTo>
                  <a:cubicBezTo>
                    <a:pt x="217141" y="53770"/>
                    <a:pt x="224789" y="35366"/>
                    <a:pt x="214512" y="34171"/>
                  </a:cubicBezTo>
                  <a:cubicBezTo>
                    <a:pt x="195869" y="43015"/>
                    <a:pt x="191089" y="25567"/>
                    <a:pt x="166710" y="29630"/>
                  </a:cubicBezTo>
                  <a:cubicBezTo>
                    <a:pt x="166710" y="20787"/>
                    <a:pt x="178421" y="23894"/>
                    <a:pt x="175314" y="11943"/>
                  </a:cubicBezTo>
                  <a:cubicBezTo>
                    <a:pt x="170295" y="9792"/>
                    <a:pt x="165515" y="7163"/>
                    <a:pt x="162408" y="3100"/>
                  </a:cubicBezTo>
                  <a:cubicBezTo>
                    <a:pt x="143287" y="14811"/>
                    <a:pt x="132531" y="-7895"/>
                    <a:pt x="118669" y="3100"/>
                  </a:cubicBezTo>
                  <a:cubicBezTo>
                    <a:pt x="126078" y="14094"/>
                    <a:pt x="138267" y="20070"/>
                    <a:pt x="131814" y="29630"/>
                  </a:cubicBezTo>
                  <a:cubicBezTo>
                    <a:pt x="128946" y="33454"/>
                    <a:pt x="118669" y="26284"/>
                    <a:pt x="118669" y="34171"/>
                  </a:cubicBezTo>
                  <a:cubicBezTo>
                    <a:pt x="118669" y="32020"/>
                    <a:pt x="127034" y="37995"/>
                    <a:pt x="127273" y="38473"/>
                  </a:cubicBezTo>
                  <a:cubicBezTo>
                    <a:pt x="130141" y="44449"/>
                    <a:pt x="125122" y="54248"/>
                    <a:pt x="127273" y="60701"/>
                  </a:cubicBezTo>
                  <a:cubicBezTo>
                    <a:pt x="151891" y="60701"/>
                    <a:pt x="155237" y="82451"/>
                    <a:pt x="171012" y="91773"/>
                  </a:cubicBezTo>
                  <a:cubicBezTo>
                    <a:pt x="152369" y="92968"/>
                    <a:pt x="148784" y="78866"/>
                    <a:pt x="140419" y="69545"/>
                  </a:cubicBezTo>
                  <a:cubicBezTo>
                    <a:pt x="130141" y="70979"/>
                    <a:pt x="122493" y="78149"/>
                    <a:pt x="114127" y="69545"/>
                  </a:cubicBezTo>
                  <a:cubicBezTo>
                    <a:pt x="106240" y="80778"/>
                    <a:pt x="122493" y="94641"/>
                    <a:pt x="105523" y="100616"/>
                  </a:cubicBezTo>
                  <a:cubicBezTo>
                    <a:pt x="104806" y="82212"/>
                    <a:pt x="102655" y="99660"/>
                    <a:pt x="96680" y="100616"/>
                  </a:cubicBezTo>
                  <a:cubicBezTo>
                    <a:pt x="81861" y="96553"/>
                    <a:pt x="96202" y="90578"/>
                    <a:pt x="88075" y="82929"/>
                  </a:cubicBezTo>
                  <a:cubicBezTo>
                    <a:pt x="74452" y="83885"/>
                    <a:pt x="56048" y="80061"/>
                    <a:pt x="48638" y="87471"/>
                  </a:cubicBezTo>
                  <a:cubicBezTo>
                    <a:pt x="51746" y="111611"/>
                    <a:pt x="60350" y="151286"/>
                    <a:pt x="31191" y="153916"/>
                  </a:cubicBezTo>
                  <a:cubicBezTo>
                    <a:pt x="24498" y="169690"/>
                    <a:pt x="46009" y="156545"/>
                    <a:pt x="44336" y="167300"/>
                  </a:cubicBezTo>
                  <a:cubicBezTo>
                    <a:pt x="51028" y="192635"/>
                    <a:pt x="24259" y="184031"/>
                    <a:pt x="35732" y="202674"/>
                  </a:cubicBezTo>
                  <a:cubicBezTo>
                    <a:pt x="23542" y="208171"/>
                    <a:pt x="14221" y="213668"/>
                    <a:pt x="836" y="206976"/>
                  </a:cubicBezTo>
                  <a:cubicBezTo>
                    <a:pt x="-3705" y="223468"/>
                    <a:pt x="11831" y="219644"/>
                    <a:pt x="9680" y="233506"/>
                  </a:cubicBezTo>
                  <a:cubicBezTo>
                    <a:pt x="-6573" y="260036"/>
                    <a:pt x="1075" y="277962"/>
                    <a:pt x="13982" y="304253"/>
                  </a:cubicBezTo>
                  <a:cubicBezTo>
                    <a:pt x="16133" y="318116"/>
                    <a:pt x="597" y="314292"/>
                    <a:pt x="5377" y="330784"/>
                  </a:cubicBezTo>
                  <a:cubicBezTo>
                    <a:pt x="5855" y="342017"/>
                    <a:pt x="22347" y="336998"/>
                    <a:pt x="22825" y="348470"/>
                  </a:cubicBezTo>
                  <a:cubicBezTo>
                    <a:pt x="8246" y="360182"/>
                    <a:pt x="22347" y="365201"/>
                    <a:pt x="27127" y="379542"/>
                  </a:cubicBezTo>
                  <a:cubicBezTo>
                    <a:pt x="38122" y="383366"/>
                    <a:pt x="50311" y="380976"/>
                    <a:pt x="62023" y="383844"/>
                  </a:cubicBezTo>
                  <a:cubicBezTo>
                    <a:pt x="67520" y="385278"/>
                    <a:pt x="67281" y="391253"/>
                    <a:pt x="70627" y="392687"/>
                  </a:cubicBezTo>
                  <a:cubicBezTo>
                    <a:pt x="78276" y="395795"/>
                    <a:pt x="97397" y="387668"/>
                    <a:pt x="96919" y="401531"/>
                  </a:cubicBezTo>
                  <a:cubicBezTo>
                    <a:pt x="81861" y="424715"/>
                    <a:pt x="67759" y="448855"/>
                    <a:pt x="70627" y="490204"/>
                  </a:cubicBezTo>
                  <a:cubicBezTo>
                    <a:pt x="91421" y="490682"/>
                    <a:pt x="101221" y="479926"/>
                    <a:pt x="114366" y="472517"/>
                  </a:cubicBezTo>
                  <a:close/>
                </a:path>
              </a:pathLst>
            </a:custGeom>
            <a:solidFill>
              <a:schemeClr val="tx2">
                <a:lumMod val="75000"/>
              </a:schemeClr>
            </a:solidFill>
            <a:ln w="3175" cap="flat">
              <a:solidFill>
                <a:schemeClr val="bg1"/>
              </a:solid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A4B83B07-7402-B9DC-1610-6518F2F496F1}"/>
                </a:ext>
              </a:extLst>
            </p:cNvPr>
            <p:cNvSpPr/>
            <p:nvPr/>
          </p:nvSpPr>
          <p:spPr>
            <a:xfrm>
              <a:off x="9742248" y="4862253"/>
              <a:ext cx="3107" cy="3107"/>
            </a:xfrm>
            <a:custGeom>
              <a:avLst/>
              <a:gdLst>
                <a:gd name="connsiteX0" fmla="*/ 0 w 3107"/>
                <a:gd name="connsiteY0" fmla="*/ 3107 h 3107"/>
                <a:gd name="connsiteX1" fmla="*/ 3107 w 3107"/>
                <a:gd name="connsiteY1" fmla="*/ 0 h 3107"/>
                <a:gd name="connsiteX2" fmla="*/ 956 w 3107"/>
                <a:gd name="connsiteY2" fmla="*/ 0 h 3107"/>
                <a:gd name="connsiteX3" fmla="*/ 0 w 3107"/>
                <a:gd name="connsiteY3" fmla="*/ 3107 h 3107"/>
              </a:gdLst>
              <a:ahLst/>
              <a:cxnLst>
                <a:cxn ang="0">
                  <a:pos x="connsiteX0" y="connsiteY0"/>
                </a:cxn>
                <a:cxn ang="0">
                  <a:pos x="connsiteX1" y="connsiteY1"/>
                </a:cxn>
                <a:cxn ang="0">
                  <a:pos x="connsiteX2" y="connsiteY2"/>
                </a:cxn>
                <a:cxn ang="0">
                  <a:pos x="connsiteX3" y="connsiteY3"/>
                </a:cxn>
              </a:cxnLst>
              <a:rect l="l" t="t" r="r" b="b"/>
              <a:pathLst>
                <a:path w="3107" h="3107">
                  <a:moveTo>
                    <a:pt x="0" y="3107"/>
                  </a:moveTo>
                  <a:cubicBezTo>
                    <a:pt x="1434" y="2151"/>
                    <a:pt x="1912" y="1195"/>
                    <a:pt x="3107" y="0"/>
                  </a:cubicBezTo>
                  <a:cubicBezTo>
                    <a:pt x="2390" y="0"/>
                    <a:pt x="1673" y="0"/>
                    <a:pt x="956" y="0"/>
                  </a:cubicBezTo>
                  <a:cubicBezTo>
                    <a:pt x="717" y="956"/>
                    <a:pt x="478" y="1912"/>
                    <a:pt x="0" y="3107"/>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021A825C-01D7-2862-F556-AF8E07E369B2}"/>
                </a:ext>
              </a:extLst>
            </p:cNvPr>
            <p:cNvSpPr/>
            <p:nvPr/>
          </p:nvSpPr>
          <p:spPr>
            <a:xfrm>
              <a:off x="9044283" y="4301831"/>
              <a:ext cx="441826" cy="388811"/>
            </a:xfrm>
            <a:custGeom>
              <a:avLst/>
              <a:gdLst>
                <a:gd name="connsiteX0" fmla="*/ 375539 w 441826"/>
                <a:gd name="connsiteY0" fmla="*/ 359174 h 388811"/>
                <a:gd name="connsiteX1" fmla="*/ 406133 w 441826"/>
                <a:gd name="connsiteY1" fmla="*/ 319260 h 388811"/>
                <a:gd name="connsiteX2" fmla="*/ 441029 w 441826"/>
                <a:gd name="connsiteY2" fmla="*/ 297032 h 388811"/>
                <a:gd name="connsiteX3" fmla="*/ 436726 w 441826"/>
                <a:gd name="connsiteY3" fmla="*/ 274804 h 388811"/>
                <a:gd name="connsiteX4" fmla="*/ 441029 w 441826"/>
                <a:gd name="connsiteY4" fmla="*/ 265960 h 388811"/>
                <a:gd name="connsiteX5" fmla="*/ 432424 w 441826"/>
                <a:gd name="connsiteY5" fmla="*/ 257117 h 388811"/>
                <a:gd name="connsiteX6" fmla="*/ 423820 w 441826"/>
                <a:gd name="connsiteY6" fmla="*/ 190672 h 388811"/>
                <a:gd name="connsiteX7" fmla="*/ 401831 w 441826"/>
                <a:gd name="connsiteY7" fmla="*/ 168444 h 388811"/>
                <a:gd name="connsiteX8" fmla="*/ 432424 w 441826"/>
                <a:gd name="connsiteY8" fmla="*/ 146216 h 388811"/>
                <a:gd name="connsiteX9" fmla="*/ 414976 w 441826"/>
                <a:gd name="connsiteY9" fmla="*/ 44397 h 388811"/>
                <a:gd name="connsiteX10" fmla="*/ 392987 w 441826"/>
                <a:gd name="connsiteY10" fmla="*/ 31252 h 388811"/>
                <a:gd name="connsiteX11" fmla="*/ 379842 w 441826"/>
                <a:gd name="connsiteY11" fmla="*/ 35554 h 388811"/>
                <a:gd name="connsiteX12" fmla="*/ 200823 w 441826"/>
                <a:gd name="connsiteY12" fmla="*/ 31252 h 388811"/>
                <a:gd name="connsiteX13" fmla="*/ 187677 w 441826"/>
                <a:gd name="connsiteY13" fmla="*/ 180 h 388811"/>
                <a:gd name="connsiteX14" fmla="*/ 100438 w 441826"/>
                <a:gd name="connsiteY14" fmla="*/ 22408 h 388811"/>
                <a:gd name="connsiteX15" fmla="*/ 87292 w 441826"/>
                <a:gd name="connsiteY15" fmla="*/ 40095 h 388811"/>
                <a:gd name="connsiteX16" fmla="*/ 17262 w 441826"/>
                <a:gd name="connsiteY16" fmla="*/ 57782 h 388811"/>
                <a:gd name="connsiteX17" fmla="*/ 21803 w 441826"/>
                <a:gd name="connsiteY17" fmla="*/ 84312 h 388811"/>
                <a:gd name="connsiteX18" fmla="*/ 8658 w 441826"/>
                <a:gd name="connsiteY18" fmla="*/ 79771 h 388811"/>
                <a:gd name="connsiteX19" fmla="*/ 13199 w 441826"/>
                <a:gd name="connsiteY19" fmla="*/ 115144 h 388811"/>
                <a:gd name="connsiteX20" fmla="*/ 53 w 441826"/>
                <a:gd name="connsiteY20" fmla="*/ 132831 h 388811"/>
                <a:gd name="connsiteX21" fmla="*/ 22042 w 441826"/>
                <a:gd name="connsiteY21" fmla="*/ 154820 h 388811"/>
                <a:gd name="connsiteX22" fmla="*/ 22042 w 441826"/>
                <a:gd name="connsiteY22" fmla="*/ 207881 h 388811"/>
                <a:gd name="connsiteX23" fmla="*/ 39490 w 441826"/>
                <a:gd name="connsiteY23" fmla="*/ 256639 h 388811"/>
                <a:gd name="connsiteX24" fmla="*/ 52636 w 441826"/>
                <a:gd name="connsiteY24" fmla="*/ 270023 h 388811"/>
                <a:gd name="connsiteX25" fmla="*/ 104979 w 441826"/>
                <a:gd name="connsiteY25" fmla="*/ 287710 h 388811"/>
                <a:gd name="connsiteX26" fmla="*/ 113823 w 441826"/>
                <a:gd name="connsiteY26" fmla="*/ 318782 h 388811"/>
                <a:gd name="connsiteX27" fmla="*/ 122666 w 441826"/>
                <a:gd name="connsiteY27" fmla="*/ 296554 h 388811"/>
                <a:gd name="connsiteX28" fmla="*/ 161864 w 441826"/>
                <a:gd name="connsiteY28" fmla="*/ 305397 h 388811"/>
                <a:gd name="connsiteX29" fmla="*/ 161864 w 441826"/>
                <a:gd name="connsiteY29" fmla="*/ 323084 h 388811"/>
                <a:gd name="connsiteX30" fmla="*/ 214446 w 441826"/>
                <a:gd name="connsiteY30" fmla="*/ 362999 h 388811"/>
                <a:gd name="connsiteX31" fmla="*/ 236196 w 441826"/>
                <a:gd name="connsiteY31" fmla="*/ 354155 h 388811"/>
                <a:gd name="connsiteX32" fmla="*/ 253644 w 441826"/>
                <a:gd name="connsiteY32" fmla="*/ 376383 h 388811"/>
                <a:gd name="connsiteX33" fmla="*/ 275394 w 441826"/>
                <a:gd name="connsiteY33" fmla="*/ 367540 h 388811"/>
                <a:gd name="connsiteX34" fmla="*/ 332278 w 441826"/>
                <a:gd name="connsiteY34" fmla="*/ 362999 h 388811"/>
                <a:gd name="connsiteX35" fmla="*/ 378647 w 441826"/>
                <a:gd name="connsiteY35" fmla="*/ 388812 h 388811"/>
                <a:gd name="connsiteX36" fmla="*/ 375778 w 441826"/>
                <a:gd name="connsiteY36" fmla="*/ 358696 h 38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1826" h="388811">
                  <a:moveTo>
                    <a:pt x="375539" y="359174"/>
                  </a:moveTo>
                  <a:cubicBezTo>
                    <a:pt x="387490" y="341488"/>
                    <a:pt x="391792" y="333839"/>
                    <a:pt x="406133" y="319260"/>
                  </a:cubicBezTo>
                  <a:cubicBezTo>
                    <a:pt x="417127" y="308265"/>
                    <a:pt x="427883" y="295837"/>
                    <a:pt x="441029" y="297032"/>
                  </a:cubicBezTo>
                  <a:cubicBezTo>
                    <a:pt x="444136" y="283886"/>
                    <a:pt x="437204" y="278867"/>
                    <a:pt x="436726" y="274804"/>
                  </a:cubicBezTo>
                  <a:cubicBezTo>
                    <a:pt x="436248" y="270980"/>
                    <a:pt x="441985" y="268589"/>
                    <a:pt x="441029" y="265960"/>
                  </a:cubicBezTo>
                  <a:cubicBezTo>
                    <a:pt x="441029" y="265960"/>
                    <a:pt x="433380" y="258312"/>
                    <a:pt x="432424" y="257117"/>
                  </a:cubicBezTo>
                  <a:cubicBezTo>
                    <a:pt x="420712" y="241103"/>
                    <a:pt x="413781" y="212661"/>
                    <a:pt x="423820" y="190672"/>
                  </a:cubicBezTo>
                  <a:cubicBezTo>
                    <a:pt x="417366" y="182545"/>
                    <a:pt x="401114" y="183980"/>
                    <a:pt x="401831" y="168444"/>
                  </a:cubicBezTo>
                  <a:cubicBezTo>
                    <a:pt x="408523" y="157449"/>
                    <a:pt x="416888" y="148128"/>
                    <a:pt x="432424" y="146216"/>
                  </a:cubicBezTo>
                  <a:cubicBezTo>
                    <a:pt x="436726" y="101999"/>
                    <a:pt x="410674" y="88614"/>
                    <a:pt x="414976" y="44397"/>
                  </a:cubicBezTo>
                  <a:cubicBezTo>
                    <a:pt x="405655" y="50133"/>
                    <a:pt x="401831" y="33881"/>
                    <a:pt x="392987" y="31252"/>
                  </a:cubicBezTo>
                  <a:cubicBezTo>
                    <a:pt x="386773" y="29340"/>
                    <a:pt x="383427" y="35554"/>
                    <a:pt x="379842" y="35554"/>
                  </a:cubicBezTo>
                  <a:cubicBezTo>
                    <a:pt x="323913" y="35554"/>
                    <a:pt x="247669" y="23364"/>
                    <a:pt x="200823" y="31252"/>
                  </a:cubicBezTo>
                  <a:cubicBezTo>
                    <a:pt x="194608" y="22647"/>
                    <a:pt x="189350" y="13326"/>
                    <a:pt x="187677" y="180"/>
                  </a:cubicBezTo>
                  <a:cubicBezTo>
                    <a:pt x="149196" y="-1971"/>
                    <a:pt x="130075" y="15716"/>
                    <a:pt x="100438" y="22408"/>
                  </a:cubicBezTo>
                  <a:cubicBezTo>
                    <a:pt x="101155" y="33403"/>
                    <a:pt x="93746" y="36271"/>
                    <a:pt x="87292" y="40095"/>
                  </a:cubicBezTo>
                  <a:cubicBezTo>
                    <a:pt x="58611" y="40573"/>
                    <a:pt x="43314" y="54675"/>
                    <a:pt x="17262" y="57782"/>
                  </a:cubicBezTo>
                  <a:cubicBezTo>
                    <a:pt x="6268" y="68537"/>
                    <a:pt x="26584" y="67103"/>
                    <a:pt x="21803" y="84312"/>
                  </a:cubicBezTo>
                  <a:cubicBezTo>
                    <a:pt x="15828" y="84312"/>
                    <a:pt x="12243" y="82161"/>
                    <a:pt x="8658" y="79771"/>
                  </a:cubicBezTo>
                  <a:cubicBezTo>
                    <a:pt x="8180" y="95785"/>
                    <a:pt x="17023" y="100087"/>
                    <a:pt x="13199" y="115144"/>
                  </a:cubicBezTo>
                  <a:cubicBezTo>
                    <a:pt x="11287" y="122554"/>
                    <a:pt x="-903" y="126856"/>
                    <a:pt x="53" y="132831"/>
                  </a:cubicBezTo>
                  <a:cubicBezTo>
                    <a:pt x="770" y="137372"/>
                    <a:pt x="17979" y="145260"/>
                    <a:pt x="22042" y="154820"/>
                  </a:cubicBezTo>
                  <a:cubicBezTo>
                    <a:pt x="30169" y="174658"/>
                    <a:pt x="25389" y="193062"/>
                    <a:pt x="22042" y="207881"/>
                  </a:cubicBezTo>
                  <a:cubicBezTo>
                    <a:pt x="28974" y="223177"/>
                    <a:pt x="42597" y="231304"/>
                    <a:pt x="39490" y="256639"/>
                  </a:cubicBezTo>
                  <a:cubicBezTo>
                    <a:pt x="51441" y="250186"/>
                    <a:pt x="47378" y="266199"/>
                    <a:pt x="52636" y="270023"/>
                  </a:cubicBezTo>
                  <a:cubicBezTo>
                    <a:pt x="66498" y="280301"/>
                    <a:pt x="88009" y="278867"/>
                    <a:pt x="104979" y="287710"/>
                  </a:cubicBezTo>
                  <a:cubicBezTo>
                    <a:pt x="91117" y="297988"/>
                    <a:pt x="103067" y="310177"/>
                    <a:pt x="113823" y="318782"/>
                  </a:cubicBezTo>
                  <a:cubicBezTo>
                    <a:pt x="125534" y="310655"/>
                    <a:pt x="114540" y="303724"/>
                    <a:pt x="122666" y="296554"/>
                  </a:cubicBezTo>
                  <a:cubicBezTo>
                    <a:pt x="137246" y="297988"/>
                    <a:pt x="142026" y="309460"/>
                    <a:pt x="161864" y="305397"/>
                  </a:cubicBezTo>
                  <a:cubicBezTo>
                    <a:pt x="162342" y="317348"/>
                    <a:pt x="154693" y="314240"/>
                    <a:pt x="161864" y="323084"/>
                  </a:cubicBezTo>
                  <a:cubicBezTo>
                    <a:pt x="191979" y="323562"/>
                    <a:pt x="204647" y="341727"/>
                    <a:pt x="214446" y="362999"/>
                  </a:cubicBezTo>
                  <a:cubicBezTo>
                    <a:pt x="227831" y="366345"/>
                    <a:pt x="222811" y="350809"/>
                    <a:pt x="236196" y="354155"/>
                  </a:cubicBezTo>
                  <a:cubicBezTo>
                    <a:pt x="243845" y="359891"/>
                    <a:pt x="253405" y="363238"/>
                    <a:pt x="253644" y="376383"/>
                  </a:cubicBezTo>
                  <a:cubicBezTo>
                    <a:pt x="267029" y="379729"/>
                    <a:pt x="262009" y="364194"/>
                    <a:pt x="275394" y="367540"/>
                  </a:cubicBezTo>
                  <a:cubicBezTo>
                    <a:pt x="304314" y="373993"/>
                    <a:pt x="301446" y="361326"/>
                    <a:pt x="332278" y="362999"/>
                  </a:cubicBezTo>
                  <a:cubicBezTo>
                    <a:pt x="350443" y="368735"/>
                    <a:pt x="361916" y="381402"/>
                    <a:pt x="378647" y="388812"/>
                  </a:cubicBezTo>
                  <a:cubicBezTo>
                    <a:pt x="377930" y="381642"/>
                    <a:pt x="379842" y="368735"/>
                    <a:pt x="375778" y="35869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CDB3CEFA-929F-14EF-E806-040A5E01DED1}"/>
                </a:ext>
              </a:extLst>
            </p:cNvPr>
            <p:cNvSpPr/>
            <p:nvPr/>
          </p:nvSpPr>
          <p:spPr>
            <a:xfrm>
              <a:off x="9422690" y="4691360"/>
              <a:ext cx="1673" cy="2629"/>
            </a:xfrm>
            <a:custGeom>
              <a:avLst/>
              <a:gdLst>
                <a:gd name="connsiteX0" fmla="*/ 0 w 1673"/>
                <a:gd name="connsiteY0" fmla="*/ 0 h 2629"/>
                <a:gd name="connsiteX1" fmla="*/ 478 w 1673"/>
                <a:gd name="connsiteY1" fmla="*/ 2629 h 2629"/>
                <a:gd name="connsiteX2" fmla="*/ 1673 w 1673"/>
                <a:gd name="connsiteY2" fmla="*/ 956 h 2629"/>
                <a:gd name="connsiteX3" fmla="*/ 239 w 1673"/>
                <a:gd name="connsiteY3" fmla="*/ 239 h 2629"/>
              </a:gdLst>
              <a:ahLst/>
              <a:cxnLst>
                <a:cxn ang="0">
                  <a:pos x="connsiteX0" y="connsiteY0"/>
                </a:cxn>
                <a:cxn ang="0">
                  <a:pos x="connsiteX1" y="connsiteY1"/>
                </a:cxn>
                <a:cxn ang="0">
                  <a:pos x="connsiteX2" y="connsiteY2"/>
                </a:cxn>
                <a:cxn ang="0">
                  <a:pos x="connsiteX3" y="connsiteY3"/>
                </a:cxn>
              </a:cxnLst>
              <a:rect l="l" t="t" r="r" b="b"/>
              <a:pathLst>
                <a:path w="1673" h="2629">
                  <a:moveTo>
                    <a:pt x="0" y="0"/>
                  </a:moveTo>
                  <a:cubicBezTo>
                    <a:pt x="0" y="0"/>
                    <a:pt x="0" y="1912"/>
                    <a:pt x="478" y="2629"/>
                  </a:cubicBezTo>
                  <a:cubicBezTo>
                    <a:pt x="956" y="2151"/>
                    <a:pt x="1195" y="1434"/>
                    <a:pt x="1673" y="956"/>
                  </a:cubicBezTo>
                  <a:cubicBezTo>
                    <a:pt x="1195" y="956"/>
                    <a:pt x="717" y="478"/>
                    <a:pt x="239" y="239"/>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299FFF99-7EA6-DA61-9CFE-9749FDE21E1E}"/>
                </a:ext>
              </a:extLst>
            </p:cNvPr>
            <p:cNvSpPr/>
            <p:nvPr/>
          </p:nvSpPr>
          <p:spPr>
            <a:xfrm>
              <a:off x="9401657" y="4473939"/>
              <a:ext cx="799491" cy="519213"/>
            </a:xfrm>
            <a:custGeom>
              <a:avLst/>
              <a:gdLst>
                <a:gd name="connsiteX0" fmla="*/ 799491 w 799491"/>
                <a:gd name="connsiteY0" fmla="*/ 187067 h 519213"/>
                <a:gd name="connsiteX1" fmla="*/ 707711 w 799491"/>
                <a:gd name="connsiteY1" fmla="*/ 165078 h 519213"/>
                <a:gd name="connsiteX2" fmla="*/ 677118 w 799491"/>
                <a:gd name="connsiteY2" fmla="*/ 129704 h 519213"/>
                <a:gd name="connsiteX3" fmla="*/ 642222 w 799491"/>
                <a:gd name="connsiteY3" fmla="*/ 143089 h 519213"/>
                <a:gd name="connsiteX4" fmla="*/ 598483 w 799491"/>
                <a:gd name="connsiteY4" fmla="*/ 134246 h 519213"/>
                <a:gd name="connsiteX5" fmla="*/ 589640 w 799491"/>
                <a:gd name="connsiteY5" fmla="*/ 94331 h 519213"/>
                <a:gd name="connsiteX6" fmla="*/ 576494 w 799491"/>
                <a:gd name="connsiteY6" fmla="*/ 76644 h 519213"/>
                <a:gd name="connsiteX7" fmla="*/ 537296 w 799491"/>
                <a:gd name="connsiteY7" fmla="*/ 72103 h 519213"/>
                <a:gd name="connsiteX8" fmla="*/ 541599 w 799491"/>
                <a:gd name="connsiteY8" fmla="*/ 41031 h 519213"/>
                <a:gd name="connsiteX9" fmla="*/ 519610 w 799491"/>
                <a:gd name="connsiteY9" fmla="*/ 1116 h 519213"/>
                <a:gd name="connsiteX10" fmla="*/ 458423 w 799491"/>
                <a:gd name="connsiteY10" fmla="*/ 1116 h 519213"/>
                <a:gd name="connsiteX11" fmla="*/ 449579 w 799491"/>
                <a:gd name="connsiteY11" fmla="*/ 18803 h 519213"/>
                <a:gd name="connsiteX12" fmla="*/ 392934 w 799491"/>
                <a:gd name="connsiteY12" fmla="*/ 18803 h 519213"/>
                <a:gd name="connsiteX13" fmla="*/ 375486 w 799491"/>
                <a:gd name="connsiteY13" fmla="*/ 71864 h 519213"/>
                <a:gd name="connsiteX14" fmla="*/ 349195 w 799491"/>
                <a:gd name="connsiteY14" fmla="*/ 58718 h 519213"/>
                <a:gd name="connsiteX15" fmla="*/ 318601 w 799491"/>
                <a:gd name="connsiteY15" fmla="*/ 63020 h 519213"/>
                <a:gd name="connsiteX16" fmla="*/ 305456 w 799491"/>
                <a:gd name="connsiteY16" fmla="*/ 49636 h 519213"/>
                <a:gd name="connsiteX17" fmla="*/ 288008 w 799491"/>
                <a:gd name="connsiteY17" fmla="*/ 63020 h 519213"/>
                <a:gd name="connsiteX18" fmla="*/ 274863 w 799491"/>
                <a:gd name="connsiteY18" fmla="*/ 49636 h 519213"/>
                <a:gd name="connsiteX19" fmla="*/ 244508 w 799491"/>
                <a:gd name="connsiteY19" fmla="*/ 58479 h 519213"/>
                <a:gd name="connsiteX20" fmla="*/ 222519 w 799491"/>
                <a:gd name="connsiteY20" fmla="*/ 40792 h 519213"/>
                <a:gd name="connsiteX21" fmla="*/ 100384 w 799491"/>
                <a:gd name="connsiteY21" fmla="*/ 31949 h 519213"/>
                <a:gd name="connsiteX22" fmla="*/ 65489 w 799491"/>
                <a:gd name="connsiteY22" fmla="*/ 54177 h 519213"/>
                <a:gd name="connsiteX23" fmla="*/ 87239 w 799491"/>
                <a:gd name="connsiteY23" fmla="*/ 124924 h 519213"/>
                <a:gd name="connsiteX24" fmla="*/ 21750 w 799491"/>
                <a:gd name="connsiteY24" fmla="*/ 191369 h 519213"/>
                <a:gd name="connsiteX25" fmla="*/ 21750 w 799491"/>
                <a:gd name="connsiteY25" fmla="*/ 221724 h 519213"/>
                <a:gd name="connsiteX26" fmla="*/ 20555 w 799491"/>
                <a:gd name="connsiteY26" fmla="*/ 219572 h 519213"/>
                <a:gd name="connsiteX27" fmla="*/ 0 w 799491"/>
                <a:gd name="connsiteY27" fmla="*/ 257575 h 519213"/>
                <a:gd name="connsiteX28" fmla="*/ 30593 w 799491"/>
                <a:gd name="connsiteY28" fmla="*/ 284105 h 519213"/>
                <a:gd name="connsiteX29" fmla="*/ 104926 w 799491"/>
                <a:gd name="connsiteY29" fmla="*/ 288647 h 519213"/>
                <a:gd name="connsiteX30" fmla="*/ 126676 w 799491"/>
                <a:gd name="connsiteY30" fmla="*/ 302031 h 519213"/>
                <a:gd name="connsiteX31" fmla="*/ 148665 w 799491"/>
                <a:gd name="connsiteY31" fmla="*/ 288647 h 519213"/>
                <a:gd name="connsiteX32" fmla="*/ 170415 w 799491"/>
                <a:gd name="connsiteY32" fmla="*/ 288647 h 519213"/>
                <a:gd name="connsiteX33" fmla="*/ 244747 w 799491"/>
                <a:gd name="connsiteY33" fmla="*/ 253273 h 519213"/>
                <a:gd name="connsiteX34" fmla="*/ 301393 w 799491"/>
                <a:gd name="connsiteY34" fmla="*/ 279803 h 519213"/>
                <a:gd name="connsiteX35" fmla="*/ 301393 w 799491"/>
                <a:gd name="connsiteY35" fmla="*/ 288647 h 519213"/>
                <a:gd name="connsiteX36" fmla="*/ 318840 w 799491"/>
                <a:gd name="connsiteY36" fmla="*/ 297490 h 519213"/>
                <a:gd name="connsiteX37" fmla="*/ 314299 w 799491"/>
                <a:gd name="connsiteY37" fmla="*/ 324020 h 519213"/>
                <a:gd name="connsiteX38" fmla="*/ 331747 w 799491"/>
                <a:gd name="connsiteY38" fmla="*/ 355092 h 519213"/>
                <a:gd name="connsiteX39" fmla="*/ 342981 w 799491"/>
                <a:gd name="connsiteY39" fmla="*/ 388075 h 519213"/>
                <a:gd name="connsiteX40" fmla="*/ 358038 w 799491"/>
                <a:gd name="connsiteY40" fmla="*/ 390465 h 519213"/>
                <a:gd name="connsiteX41" fmla="*/ 305695 w 799491"/>
                <a:gd name="connsiteY41" fmla="*/ 390465 h 519213"/>
                <a:gd name="connsiteX42" fmla="*/ 309997 w 799491"/>
                <a:gd name="connsiteY42" fmla="*/ 408152 h 519213"/>
                <a:gd name="connsiteX43" fmla="*/ 275101 w 799491"/>
                <a:gd name="connsiteY43" fmla="*/ 456910 h 519213"/>
                <a:gd name="connsiteX44" fmla="*/ 323143 w 799491"/>
                <a:gd name="connsiteY44" fmla="*/ 452608 h 519213"/>
                <a:gd name="connsiteX45" fmla="*/ 336288 w 799491"/>
                <a:gd name="connsiteY45" fmla="*/ 452608 h 519213"/>
                <a:gd name="connsiteX46" fmla="*/ 331986 w 799491"/>
                <a:gd name="connsiteY46" fmla="*/ 434921 h 519213"/>
                <a:gd name="connsiteX47" fmla="*/ 353736 w 799491"/>
                <a:gd name="connsiteY47" fmla="*/ 430380 h 519213"/>
                <a:gd name="connsiteX48" fmla="*/ 392934 w 799491"/>
                <a:gd name="connsiteY48" fmla="*/ 377320 h 519213"/>
                <a:gd name="connsiteX49" fmla="*/ 423527 w 799491"/>
                <a:gd name="connsiteY49" fmla="*/ 363935 h 519213"/>
                <a:gd name="connsiteX50" fmla="*/ 432371 w 799491"/>
                <a:gd name="connsiteY50" fmla="*/ 372778 h 519213"/>
                <a:gd name="connsiteX51" fmla="*/ 432371 w 799491"/>
                <a:gd name="connsiteY51" fmla="*/ 337405 h 519213"/>
                <a:gd name="connsiteX52" fmla="*/ 441214 w 799491"/>
                <a:gd name="connsiteY52" fmla="*/ 372778 h 519213"/>
                <a:gd name="connsiteX53" fmla="*/ 467266 w 799491"/>
                <a:gd name="connsiteY53" fmla="*/ 381622 h 519213"/>
                <a:gd name="connsiteX54" fmla="*/ 441214 w 799491"/>
                <a:gd name="connsiteY54" fmla="*/ 395006 h 519213"/>
                <a:gd name="connsiteX55" fmla="*/ 454360 w 799491"/>
                <a:gd name="connsiteY55" fmla="*/ 408152 h 519213"/>
                <a:gd name="connsiteX56" fmla="*/ 493557 w 799491"/>
                <a:gd name="connsiteY56" fmla="*/ 403850 h 519213"/>
                <a:gd name="connsiteX57" fmla="*/ 506464 w 799491"/>
                <a:gd name="connsiteY57" fmla="*/ 412693 h 519213"/>
                <a:gd name="connsiteX58" fmla="*/ 515307 w 799491"/>
                <a:gd name="connsiteY58" fmla="*/ 421537 h 519213"/>
                <a:gd name="connsiteX59" fmla="*/ 467266 w 799491"/>
                <a:gd name="connsiteY59" fmla="*/ 456910 h 519213"/>
                <a:gd name="connsiteX60" fmla="*/ 515307 w 799491"/>
                <a:gd name="connsiteY60" fmla="*/ 483440 h 519213"/>
                <a:gd name="connsiteX61" fmla="*/ 515307 w 799491"/>
                <a:gd name="connsiteY61" fmla="*/ 518814 h 519213"/>
                <a:gd name="connsiteX62" fmla="*/ 576494 w 799491"/>
                <a:gd name="connsiteY62" fmla="*/ 492284 h 519213"/>
                <a:gd name="connsiteX63" fmla="*/ 602785 w 799491"/>
                <a:gd name="connsiteY63" fmla="*/ 474597 h 519213"/>
                <a:gd name="connsiteX64" fmla="*/ 633379 w 799491"/>
                <a:gd name="connsiteY64" fmla="*/ 478899 h 519213"/>
                <a:gd name="connsiteX65" fmla="*/ 642222 w 799491"/>
                <a:gd name="connsiteY65" fmla="*/ 456671 h 519213"/>
                <a:gd name="connsiteX66" fmla="*/ 589640 w 799491"/>
                <a:gd name="connsiteY66" fmla="*/ 465515 h 519213"/>
                <a:gd name="connsiteX67" fmla="*/ 563349 w 799491"/>
                <a:gd name="connsiteY67" fmla="*/ 407913 h 519213"/>
                <a:gd name="connsiteX68" fmla="*/ 615692 w 799491"/>
                <a:gd name="connsiteY68" fmla="*/ 372539 h 519213"/>
                <a:gd name="connsiteX69" fmla="*/ 716077 w 799491"/>
                <a:gd name="connsiteY69" fmla="*/ 346009 h 519213"/>
                <a:gd name="connsiteX70" fmla="*/ 720379 w 799491"/>
                <a:gd name="connsiteY70" fmla="*/ 310636 h 519213"/>
                <a:gd name="connsiteX71" fmla="*/ 755274 w 799491"/>
                <a:gd name="connsiteY71" fmla="*/ 292949 h 519213"/>
                <a:gd name="connsiteX72" fmla="*/ 785868 w 799491"/>
                <a:gd name="connsiteY72" fmla="*/ 297490 h 519213"/>
                <a:gd name="connsiteX73" fmla="*/ 790170 w 799491"/>
                <a:gd name="connsiteY73" fmla="*/ 257575 h 519213"/>
                <a:gd name="connsiteX74" fmla="*/ 781566 w 799491"/>
                <a:gd name="connsiteY74" fmla="*/ 244430 h 519213"/>
                <a:gd name="connsiteX75" fmla="*/ 781566 w 799491"/>
                <a:gd name="connsiteY75" fmla="*/ 217899 h 519213"/>
                <a:gd name="connsiteX76" fmla="*/ 799013 w 799491"/>
                <a:gd name="connsiteY76" fmla="*/ 186828 h 51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799491" h="519213">
                  <a:moveTo>
                    <a:pt x="799491" y="187067"/>
                  </a:moveTo>
                  <a:cubicBezTo>
                    <a:pt x="768181" y="180853"/>
                    <a:pt x="735675" y="147630"/>
                    <a:pt x="707711" y="165078"/>
                  </a:cubicBezTo>
                  <a:cubicBezTo>
                    <a:pt x="696956" y="153844"/>
                    <a:pt x="690502" y="138309"/>
                    <a:pt x="677118" y="129704"/>
                  </a:cubicBezTo>
                  <a:cubicBezTo>
                    <a:pt x="667079" y="135919"/>
                    <a:pt x="653934" y="138787"/>
                    <a:pt x="642222" y="143089"/>
                  </a:cubicBezTo>
                  <a:cubicBezTo>
                    <a:pt x="629077" y="133051"/>
                    <a:pt x="618321" y="127314"/>
                    <a:pt x="598483" y="134246"/>
                  </a:cubicBezTo>
                  <a:cubicBezTo>
                    <a:pt x="589401" y="127075"/>
                    <a:pt x="588206" y="112018"/>
                    <a:pt x="589640" y="94331"/>
                  </a:cubicBezTo>
                  <a:cubicBezTo>
                    <a:pt x="583186" y="90506"/>
                    <a:pt x="575777" y="87638"/>
                    <a:pt x="576494" y="76644"/>
                  </a:cubicBezTo>
                  <a:cubicBezTo>
                    <a:pt x="564544" y="81663"/>
                    <a:pt x="548530" y="79273"/>
                    <a:pt x="537296" y="72103"/>
                  </a:cubicBezTo>
                  <a:cubicBezTo>
                    <a:pt x="544228" y="57523"/>
                    <a:pt x="522000" y="40792"/>
                    <a:pt x="541599" y="41031"/>
                  </a:cubicBezTo>
                  <a:cubicBezTo>
                    <a:pt x="537057" y="25018"/>
                    <a:pt x="527019" y="14501"/>
                    <a:pt x="519610" y="1116"/>
                  </a:cubicBezTo>
                  <a:cubicBezTo>
                    <a:pt x="494992" y="-4381"/>
                    <a:pt x="475393" y="12828"/>
                    <a:pt x="458423" y="1116"/>
                  </a:cubicBezTo>
                  <a:cubicBezTo>
                    <a:pt x="457945" y="9482"/>
                    <a:pt x="455555" y="15935"/>
                    <a:pt x="449579" y="18803"/>
                  </a:cubicBezTo>
                  <a:cubicBezTo>
                    <a:pt x="425200" y="16891"/>
                    <a:pt x="416118" y="13784"/>
                    <a:pt x="392934" y="18803"/>
                  </a:cubicBezTo>
                  <a:cubicBezTo>
                    <a:pt x="375486" y="33861"/>
                    <a:pt x="381939" y="51787"/>
                    <a:pt x="375486" y="71864"/>
                  </a:cubicBezTo>
                  <a:cubicBezTo>
                    <a:pt x="359950" y="74254"/>
                    <a:pt x="364730" y="56328"/>
                    <a:pt x="349195" y="58718"/>
                  </a:cubicBezTo>
                  <a:cubicBezTo>
                    <a:pt x="334137" y="55133"/>
                    <a:pt x="332464" y="65171"/>
                    <a:pt x="318601" y="63020"/>
                  </a:cubicBezTo>
                  <a:cubicBezTo>
                    <a:pt x="310236" y="62542"/>
                    <a:pt x="315494" y="48441"/>
                    <a:pt x="305456" y="49636"/>
                  </a:cubicBezTo>
                  <a:cubicBezTo>
                    <a:pt x="301154" y="55611"/>
                    <a:pt x="293744" y="58479"/>
                    <a:pt x="288008" y="63020"/>
                  </a:cubicBezTo>
                  <a:cubicBezTo>
                    <a:pt x="294939" y="47246"/>
                    <a:pt x="273189" y="60391"/>
                    <a:pt x="274863" y="49636"/>
                  </a:cubicBezTo>
                  <a:cubicBezTo>
                    <a:pt x="256937" y="53938"/>
                    <a:pt x="258610" y="50353"/>
                    <a:pt x="244508" y="58479"/>
                  </a:cubicBezTo>
                  <a:cubicBezTo>
                    <a:pt x="250961" y="38402"/>
                    <a:pt x="215827" y="60869"/>
                    <a:pt x="222519" y="40792"/>
                  </a:cubicBezTo>
                  <a:cubicBezTo>
                    <a:pt x="182604" y="34817"/>
                    <a:pt x="145558" y="19998"/>
                    <a:pt x="100384" y="31949"/>
                  </a:cubicBezTo>
                  <a:cubicBezTo>
                    <a:pt x="97277" y="47963"/>
                    <a:pt x="77679" y="47246"/>
                    <a:pt x="65489" y="54177"/>
                  </a:cubicBezTo>
                  <a:cubicBezTo>
                    <a:pt x="72659" y="77839"/>
                    <a:pt x="92019" y="89072"/>
                    <a:pt x="87239" y="124924"/>
                  </a:cubicBezTo>
                  <a:cubicBezTo>
                    <a:pt x="58558" y="139982"/>
                    <a:pt x="38242" y="163883"/>
                    <a:pt x="21750" y="191369"/>
                  </a:cubicBezTo>
                  <a:cubicBezTo>
                    <a:pt x="25574" y="196866"/>
                    <a:pt x="31310" y="217421"/>
                    <a:pt x="21750" y="221724"/>
                  </a:cubicBezTo>
                  <a:cubicBezTo>
                    <a:pt x="21272" y="221245"/>
                    <a:pt x="21033" y="220528"/>
                    <a:pt x="20555" y="219572"/>
                  </a:cubicBezTo>
                  <a:cubicBezTo>
                    <a:pt x="12189" y="230806"/>
                    <a:pt x="5258" y="243235"/>
                    <a:pt x="0" y="257575"/>
                  </a:cubicBezTo>
                  <a:cubicBezTo>
                    <a:pt x="9560" y="267136"/>
                    <a:pt x="19838" y="275979"/>
                    <a:pt x="30593" y="284105"/>
                  </a:cubicBezTo>
                  <a:cubicBezTo>
                    <a:pt x="54016" y="273589"/>
                    <a:pt x="72659" y="294383"/>
                    <a:pt x="104926" y="288647"/>
                  </a:cubicBezTo>
                  <a:cubicBezTo>
                    <a:pt x="115203" y="290081"/>
                    <a:pt x="113052" y="303943"/>
                    <a:pt x="126676" y="302031"/>
                  </a:cubicBezTo>
                  <a:cubicBezTo>
                    <a:pt x="134563" y="297968"/>
                    <a:pt x="139582" y="291276"/>
                    <a:pt x="148665" y="288647"/>
                  </a:cubicBezTo>
                  <a:lnTo>
                    <a:pt x="170415" y="288647"/>
                  </a:lnTo>
                  <a:cubicBezTo>
                    <a:pt x="184516" y="265941"/>
                    <a:pt x="217261" y="262355"/>
                    <a:pt x="244747" y="253273"/>
                  </a:cubicBezTo>
                  <a:cubicBezTo>
                    <a:pt x="259088" y="267853"/>
                    <a:pt x="283706" y="269526"/>
                    <a:pt x="301393" y="279803"/>
                  </a:cubicBezTo>
                  <a:cubicBezTo>
                    <a:pt x="302588" y="280520"/>
                    <a:pt x="300198" y="287452"/>
                    <a:pt x="301393" y="288647"/>
                  </a:cubicBezTo>
                  <a:cubicBezTo>
                    <a:pt x="306890" y="294383"/>
                    <a:pt x="322426" y="285062"/>
                    <a:pt x="318840" y="297490"/>
                  </a:cubicBezTo>
                  <a:cubicBezTo>
                    <a:pt x="321948" y="311114"/>
                    <a:pt x="311192" y="310397"/>
                    <a:pt x="314299" y="324020"/>
                  </a:cubicBezTo>
                  <a:cubicBezTo>
                    <a:pt x="336527" y="322586"/>
                    <a:pt x="325533" y="343619"/>
                    <a:pt x="331747" y="355092"/>
                  </a:cubicBezTo>
                  <a:cubicBezTo>
                    <a:pt x="335810" y="362501"/>
                    <a:pt x="358277" y="372778"/>
                    <a:pt x="342981" y="388075"/>
                  </a:cubicBezTo>
                  <a:cubicBezTo>
                    <a:pt x="348000" y="388075"/>
                    <a:pt x="353019" y="388314"/>
                    <a:pt x="358038" y="390465"/>
                  </a:cubicBezTo>
                  <a:cubicBezTo>
                    <a:pt x="343937" y="407674"/>
                    <a:pt x="322426" y="386880"/>
                    <a:pt x="305695" y="390465"/>
                  </a:cubicBezTo>
                  <a:cubicBezTo>
                    <a:pt x="305217" y="398114"/>
                    <a:pt x="306651" y="404328"/>
                    <a:pt x="309997" y="408152"/>
                  </a:cubicBezTo>
                  <a:cubicBezTo>
                    <a:pt x="294700" y="420819"/>
                    <a:pt x="291593" y="445677"/>
                    <a:pt x="275101" y="456910"/>
                  </a:cubicBezTo>
                  <a:cubicBezTo>
                    <a:pt x="289920" y="468861"/>
                    <a:pt x="309758" y="455954"/>
                    <a:pt x="323143" y="452608"/>
                  </a:cubicBezTo>
                  <a:cubicBezTo>
                    <a:pt x="328162" y="453086"/>
                    <a:pt x="332942" y="460495"/>
                    <a:pt x="336288" y="452608"/>
                  </a:cubicBezTo>
                  <a:cubicBezTo>
                    <a:pt x="329835" y="451652"/>
                    <a:pt x="332464" y="441853"/>
                    <a:pt x="331986" y="434921"/>
                  </a:cubicBezTo>
                  <a:cubicBezTo>
                    <a:pt x="337005" y="431336"/>
                    <a:pt x="343698" y="429185"/>
                    <a:pt x="353736" y="430380"/>
                  </a:cubicBezTo>
                  <a:cubicBezTo>
                    <a:pt x="371184" y="417234"/>
                    <a:pt x="376203" y="390943"/>
                    <a:pt x="392934" y="377320"/>
                  </a:cubicBezTo>
                  <a:cubicBezTo>
                    <a:pt x="414445" y="384012"/>
                    <a:pt x="413728" y="362979"/>
                    <a:pt x="423527" y="363935"/>
                  </a:cubicBezTo>
                  <a:cubicBezTo>
                    <a:pt x="424483" y="363935"/>
                    <a:pt x="424483" y="378515"/>
                    <a:pt x="432371" y="372778"/>
                  </a:cubicBezTo>
                  <a:cubicBezTo>
                    <a:pt x="438107" y="357721"/>
                    <a:pt x="422571" y="341946"/>
                    <a:pt x="432371" y="337405"/>
                  </a:cubicBezTo>
                  <a:cubicBezTo>
                    <a:pt x="437390" y="347204"/>
                    <a:pt x="443604" y="355570"/>
                    <a:pt x="441214" y="372778"/>
                  </a:cubicBezTo>
                  <a:cubicBezTo>
                    <a:pt x="444321" y="381622"/>
                    <a:pt x="465593" y="371583"/>
                    <a:pt x="467266" y="381622"/>
                  </a:cubicBezTo>
                  <a:cubicBezTo>
                    <a:pt x="460813" y="398114"/>
                    <a:pt x="442170" y="376842"/>
                    <a:pt x="441214" y="395006"/>
                  </a:cubicBezTo>
                  <a:cubicBezTo>
                    <a:pt x="439780" y="405284"/>
                    <a:pt x="453643" y="400026"/>
                    <a:pt x="454360" y="408152"/>
                  </a:cubicBezTo>
                  <a:cubicBezTo>
                    <a:pt x="469417" y="412932"/>
                    <a:pt x="483280" y="402655"/>
                    <a:pt x="493557" y="403850"/>
                  </a:cubicBezTo>
                  <a:cubicBezTo>
                    <a:pt x="498816" y="404328"/>
                    <a:pt x="502162" y="410303"/>
                    <a:pt x="506464" y="412693"/>
                  </a:cubicBezTo>
                  <a:cubicBezTo>
                    <a:pt x="504552" y="411498"/>
                    <a:pt x="523912" y="411020"/>
                    <a:pt x="515307" y="421537"/>
                  </a:cubicBezTo>
                  <a:cubicBezTo>
                    <a:pt x="504313" y="438506"/>
                    <a:pt x="477305" y="438984"/>
                    <a:pt x="467266" y="456910"/>
                  </a:cubicBezTo>
                  <a:cubicBezTo>
                    <a:pt x="488538" y="458822"/>
                    <a:pt x="511961" y="471012"/>
                    <a:pt x="515307" y="483440"/>
                  </a:cubicBezTo>
                  <a:cubicBezTo>
                    <a:pt x="516024" y="497064"/>
                    <a:pt x="505030" y="508537"/>
                    <a:pt x="515307" y="518814"/>
                  </a:cubicBezTo>
                  <a:cubicBezTo>
                    <a:pt x="549247" y="523594"/>
                    <a:pt x="538731" y="483679"/>
                    <a:pt x="576494" y="492284"/>
                  </a:cubicBezTo>
                  <a:cubicBezTo>
                    <a:pt x="582231" y="483440"/>
                    <a:pt x="590835" y="477226"/>
                    <a:pt x="602785" y="474597"/>
                  </a:cubicBezTo>
                  <a:cubicBezTo>
                    <a:pt x="613063" y="476031"/>
                    <a:pt x="619038" y="481528"/>
                    <a:pt x="633379" y="478899"/>
                  </a:cubicBezTo>
                  <a:cubicBezTo>
                    <a:pt x="637681" y="473163"/>
                    <a:pt x="637681" y="462646"/>
                    <a:pt x="642222" y="456671"/>
                  </a:cubicBezTo>
                  <a:cubicBezTo>
                    <a:pt x="619516" y="454281"/>
                    <a:pt x="609717" y="465276"/>
                    <a:pt x="589640" y="465515"/>
                  </a:cubicBezTo>
                  <a:cubicBezTo>
                    <a:pt x="581991" y="445199"/>
                    <a:pt x="563827" y="435638"/>
                    <a:pt x="563349" y="407913"/>
                  </a:cubicBezTo>
                  <a:cubicBezTo>
                    <a:pt x="576494" y="391899"/>
                    <a:pt x="599200" y="385207"/>
                    <a:pt x="615692" y="372539"/>
                  </a:cubicBezTo>
                  <a:cubicBezTo>
                    <a:pt x="660865" y="375646"/>
                    <a:pt x="670187" y="341946"/>
                    <a:pt x="716077" y="346009"/>
                  </a:cubicBezTo>
                  <a:cubicBezTo>
                    <a:pt x="714164" y="330712"/>
                    <a:pt x="717750" y="321152"/>
                    <a:pt x="720379" y="310636"/>
                  </a:cubicBezTo>
                  <a:cubicBezTo>
                    <a:pt x="741890" y="314699"/>
                    <a:pt x="736870" y="291993"/>
                    <a:pt x="755274" y="292949"/>
                  </a:cubicBezTo>
                  <a:cubicBezTo>
                    <a:pt x="761011" y="299163"/>
                    <a:pt x="774395" y="297251"/>
                    <a:pt x="785868" y="297490"/>
                  </a:cubicBezTo>
                  <a:cubicBezTo>
                    <a:pt x="785868" y="282910"/>
                    <a:pt x="793277" y="275501"/>
                    <a:pt x="790170" y="257575"/>
                  </a:cubicBezTo>
                  <a:cubicBezTo>
                    <a:pt x="789692" y="250644"/>
                    <a:pt x="778936" y="254229"/>
                    <a:pt x="781566" y="244430"/>
                  </a:cubicBezTo>
                  <a:cubicBezTo>
                    <a:pt x="785390" y="231523"/>
                    <a:pt x="785390" y="230806"/>
                    <a:pt x="781566" y="217899"/>
                  </a:cubicBezTo>
                  <a:cubicBezTo>
                    <a:pt x="797340" y="217899"/>
                    <a:pt x="800686" y="204993"/>
                    <a:pt x="799013" y="186828"/>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1B7A81E8-9177-580E-BF25-80C66FAA92F7}"/>
                </a:ext>
              </a:extLst>
            </p:cNvPr>
            <p:cNvSpPr/>
            <p:nvPr/>
          </p:nvSpPr>
          <p:spPr>
            <a:xfrm>
              <a:off x="9611748" y="4731753"/>
              <a:ext cx="132069" cy="190618"/>
            </a:xfrm>
            <a:custGeom>
              <a:avLst/>
              <a:gdLst>
                <a:gd name="connsiteX0" fmla="*/ 117832 w 132069"/>
                <a:gd name="connsiteY0" fmla="*/ 97516 h 190618"/>
                <a:gd name="connsiteX1" fmla="*/ 117832 w 132069"/>
                <a:gd name="connsiteY1" fmla="*/ 79830 h 190618"/>
                <a:gd name="connsiteX2" fmla="*/ 100384 w 132069"/>
                <a:gd name="connsiteY2" fmla="*/ 57602 h 190618"/>
                <a:gd name="connsiteX3" fmla="*/ 104687 w 132069"/>
                <a:gd name="connsiteY3" fmla="*/ 39915 h 190618"/>
                <a:gd name="connsiteX4" fmla="*/ 30593 w 132069"/>
                <a:gd name="connsiteY4" fmla="*/ 0 h 190618"/>
                <a:gd name="connsiteX5" fmla="*/ 0 w 132069"/>
                <a:gd name="connsiteY5" fmla="*/ 13385 h 190618"/>
                <a:gd name="connsiteX6" fmla="*/ 30593 w 132069"/>
                <a:gd name="connsiteY6" fmla="*/ 62143 h 190618"/>
                <a:gd name="connsiteX7" fmla="*/ 56645 w 132069"/>
                <a:gd name="connsiteY7" fmla="*/ 97516 h 190618"/>
                <a:gd name="connsiteX8" fmla="*/ 56645 w 132069"/>
                <a:gd name="connsiteY8" fmla="*/ 159420 h 190618"/>
                <a:gd name="connsiteX9" fmla="*/ 56645 w 132069"/>
                <a:gd name="connsiteY9" fmla="*/ 190492 h 190618"/>
                <a:gd name="connsiteX10" fmla="*/ 91780 w 132069"/>
                <a:gd name="connsiteY10" fmla="*/ 159420 h 190618"/>
                <a:gd name="connsiteX11" fmla="*/ 100384 w 132069"/>
                <a:gd name="connsiteY11" fmla="*/ 124047 h 190618"/>
                <a:gd name="connsiteX12" fmla="*/ 131217 w 132069"/>
                <a:gd name="connsiteY12" fmla="*/ 130500 h 190618"/>
                <a:gd name="connsiteX13" fmla="*/ 117832 w 132069"/>
                <a:gd name="connsiteY13" fmla="*/ 97516 h 19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2069" h="190618">
                  <a:moveTo>
                    <a:pt x="117832" y="97516"/>
                  </a:moveTo>
                  <a:cubicBezTo>
                    <a:pt x="115442" y="92975"/>
                    <a:pt x="119983" y="84610"/>
                    <a:pt x="117832" y="79830"/>
                  </a:cubicBezTo>
                  <a:cubicBezTo>
                    <a:pt x="113291" y="69074"/>
                    <a:pt x="95843" y="71464"/>
                    <a:pt x="100384" y="57602"/>
                  </a:cubicBezTo>
                  <a:cubicBezTo>
                    <a:pt x="99428" y="49236"/>
                    <a:pt x="105165" y="47802"/>
                    <a:pt x="104687" y="39915"/>
                  </a:cubicBezTo>
                  <a:cubicBezTo>
                    <a:pt x="75527" y="25335"/>
                    <a:pt x="61187" y="17209"/>
                    <a:pt x="30593" y="0"/>
                  </a:cubicBezTo>
                  <a:cubicBezTo>
                    <a:pt x="26291" y="10517"/>
                    <a:pt x="5258" y="4063"/>
                    <a:pt x="0" y="13385"/>
                  </a:cubicBezTo>
                  <a:cubicBezTo>
                    <a:pt x="17926" y="24140"/>
                    <a:pt x="21750" y="49953"/>
                    <a:pt x="30593" y="62143"/>
                  </a:cubicBezTo>
                  <a:cubicBezTo>
                    <a:pt x="40154" y="75288"/>
                    <a:pt x="50431" y="85327"/>
                    <a:pt x="56645" y="97516"/>
                  </a:cubicBezTo>
                  <a:cubicBezTo>
                    <a:pt x="70030" y="123091"/>
                    <a:pt x="59753" y="135280"/>
                    <a:pt x="56645" y="159420"/>
                  </a:cubicBezTo>
                  <a:cubicBezTo>
                    <a:pt x="55451" y="169937"/>
                    <a:pt x="75049" y="186668"/>
                    <a:pt x="56645" y="190492"/>
                  </a:cubicBezTo>
                  <a:cubicBezTo>
                    <a:pt x="81025" y="192882"/>
                    <a:pt x="70747" y="160615"/>
                    <a:pt x="91780" y="159420"/>
                  </a:cubicBezTo>
                  <a:cubicBezTo>
                    <a:pt x="93214" y="146036"/>
                    <a:pt x="86761" y="125003"/>
                    <a:pt x="100384" y="124047"/>
                  </a:cubicBezTo>
                  <a:cubicBezTo>
                    <a:pt x="112574" y="130978"/>
                    <a:pt x="122373" y="130500"/>
                    <a:pt x="131217" y="130500"/>
                  </a:cubicBezTo>
                  <a:cubicBezTo>
                    <a:pt x="135519" y="115681"/>
                    <a:pt x="122373" y="105643"/>
                    <a:pt x="117832" y="97516"/>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FF95BAFA-104F-40A6-EDEC-18A6E7E946BE}"/>
                </a:ext>
              </a:extLst>
            </p:cNvPr>
            <p:cNvSpPr/>
            <p:nvPr/>
          </p:nvSpPr>
          <p:spPr>
            <a:xfrm>
              <a:off x="9323740" y="4749679"/>
              <a:ext cx="412475" cy="289827"/>
            </a:xfrm>
            <a:custGeom>
              <a:avLst/>
              <a:gdLst>
                <a:gd name="connsiteX0" fmla="*/ 340591 w 412475"/>
                <a:gd name="connsiteY0" fmla="*/ 137192 h 289827"/>
                <a:gd name="connsiteX1" fmla="*/ 349195 w 412475"/>
                <a:gd name="connsiteY1" fmla="*/ 101819 h 289827"/>
                <a:gd name="connsiteX2" fmla="*/ 331747 w 412475"/>
                <a:gd name="connsiteY2" fmla="*/ 75288 h 289827"/>
                <a:gd name="connsiteX3" fmla="*/ 314299 w 412475"/>
                <a:gd name="connsiteY3" fmla="*/ 44217 h 289827"/>
                <a:gd name="connsiteX4" fmla="*/ 292549 w 412475"/>
                <a:gd name="connsiteY4" fmla="*/ 0 h 289827"/>
                <a:gd name="connsiteX5" fmla="*/ 270799 w 412475"/>
                <a:gd name="connsiteY5" fmla="*/ 0 h 289827"/>
                <a:gd name="connsiteX6" fmla="*/ 248810 w 412475"/>
                <a:gd name="connsiteY6" fmla="*/ 17687 h 289827"/>
                <a:gd name="connsiteX7" fmla="*/ 205071 w 412475"/>
                <a:gd name="connsiteY7" fmla="*/ 31071 h 289827"/>
                <a:gd name="connsiteX8" fmla="*/ 179019 w 412475"/>
                <a:gd name="connsiteY8" fmla="*/ 17687 h 289827"/>
                <a:gd name="connsiteX9" fmla="*/ 122135 w 412475"/>
                <a:gd name="connsiteY9" fmla="*/ 8843 h 289827"/>
                <a:gd name="connsiteX10" fmla="*/ 78635 w 412475"/>
                <a:gd name="connsiteY10" fmla="*/ 35374 h 289827"/>
                <a:gd name="connsiteX11" fmla="*/ 30593 w 412475"/>
                <a:gd name="connsiteY11" fmla="*/ 128349 h 289827"/>
                <a:gd name="connsiteX12" fmla="*/ 0 w 412475"/>
                <a:gd name="connsiteY12" fmla="*/ 137192 h 289827"/>
                <a:gd name="connsiteX13" fmla="*/ 17448 w 412475"/>
                <a:gd name="connsiteY13" fmla="*/ 177107 h 289827"/>
                <a:gd name="connsiteX14" fmla="*/ 52343 w 412475"/>
                <a:gd name="connsiteY14" fmla="*/ 194794 h 289827"/>
                <a:gd name="connsiteX15" fmla="*/ 52343 w 412475"/>
                <a:gd name="connsiteY15" fmla="*/ 221324 h 289827"/>
                <a:gd name="connsiteX16" fmla="*/ 78396 w 412475"/>
                <a:gd name="connsiteY16" fmla="*/ 230168 h 289827"/>
                <a:gd name="connsiteX17" fmla="*/ 104448 w 412475"/>
                <a:gd name="connsiteY17" fmla="*/ 234709 h 289827"/>
                <a:gd name="connsiteX18" fmla="*/ 95604 w 412475"/>
                <a:gd name="connsiteY18" fmla="*/ 248093 h 289827"/>
                <a:gd name="connsiteX19" fmla="*/ 113052 w 412475"/>
                <a:gd name="connsiteY19" fmla="*/ 279165 h 289827"/>
                <a:gd name="connsiteX20" fmla="*/ 161093 w 412475"/>
                <a:gd name="connsiteY20" fmla="*/ 283706 h 289827"/>
                <a:gd name="connsiteX21" fmla="*/ 182843 w 412475"/>
                <a:gd name="connsiteY21" fmla="*/ 279165 h 289827"/>
                <a:gd name="connsiteX22" fmla="*/ 230884 w 412475"/>
                <a:gd name="connsiteY22" fmla="*/ 288008 h 289827"/>
                <a:gd name="connsiteX23" fmla="*/ 296374 w 412475"/>
                <a:gd name="connsiteY23" fmla="*/ 256937 h 289827"/>
                <a:gd name="connsiteX24" fmla="*/ 305217 w 412475"/>
                <a:gd name="connsiteY24" fmla="*/ 265780 h 289827"/>
                <a:gd name="connsiteX25" fmla="*/ 335810 w 412475"/>
                <a:gd name="connsiteY25" fmla="*/ 270082 h 289827"/>
                <a:gd name="connsiteX26" fmla="*/ 362102 w 412475"/>
                <a:gd name="connsiteY26" fmla="*/ 283467 h 289827"/>
                <a:gd name="connsiteX27" fmla="*/ 366404 w 412475"/>
                <a:gd name="connsiteY27" fmla="*/ 248093 h 289827"/>
                <a:gd name="connsiteX28" fmla="*/ 375247 w 412475"/>
                <a:gd name="connsiteY28" fmla="*/ 230407 h 289827"/>
                <a:gd name="connsiteX29" fmla="*/ 388393 w 412475"/>
                <a:gd name="connsiteY29" fmla="*/ 203876 h 289827"/>
                <a:gd name="connsiteX30" fmla="*/ 401538 w 412475"/>
                <a:gd name="connsiteY30" fmla="*/ 217261 h 289827"/>
                <a:gd name="connsiteX31" fmla="*/ 405841 w 412475"/>
                <a:gd name="connsiteY31" fmla="*/ 181887 h 289827"/>
                <a:gd name="connsiteX32" fmla="*/ 344654 w 412475"/>
                <a:gd name="connsiteY32" fmla="*/ 173044 h 289827"/>
                <a:gd name="connsiteX33" fmla="*/ 340351 w 412475"/>
                <a:gd name="connsiteY33" fmla="*/ 137670 h 28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12475" h="289827">
                  <a:moveTo>
                    <a:pt x="340591" y="137192"/>
                  </a:moveTo>
                  <a:cubicBezTo>
                    <a:pt x="341786" y="122374"/>
                    <a:pt x="350390" y="108272"/>
                    <a:pt x="349195" y="101819"/>
                  </a:cubicBezTo>
                  <a:cubicBezTo>
                    <a:pt x="347761" y="92975"/>
                    <a:pt x="334137" y="77918"/>
                    <a:pt x="331747" y="75288"/>
                  </a:cubicBezTo>
                  <a:cubicBezTo>
                    <a:pt x="322904" y="65489"/>
                    <a:pt x="320275" y="54256"/>
                    <a:pt x="314299" y="44217"/>
                  </a:cubicBezTo>
                  <a:cubicBezTo>
                    <a:pt x="306412" y="30832"/>
                    <a:pt x="296134" y="18165"/>
                    <a:pt x="292549" y="0"/>
                  </a:cubicBezTo>
                  <a:lnTo>
                    <a:pt x="270799" y="0"/>
                  </a:lnTo>
                  <a:cubicBezTo>
                    <a:pt x="264585" y="6931"/>
                    <a:pt x="259805" y="15297"/>
                    <a:pt x="248810" y="17687"/>
                  </a:cubicBezTo>
                  <a:cubicBezTo>
                    <a:pt x="225148" y="12907"/>
                    <a:pt x="221324" y="28203"/>
                    <a:pt x="205071" y="31071"/>
                  </a:cubicBezTo>
                  <a:cubicBezTo>
                    <a:pt x="189775" y="33462"/>
                    <a:pt x="194555" y="15297"/>
                    <a:pt x="179019" y="17687"/>
                  </a:cubicBezTo>
                  <a:cubicBezTo>
                    <a:pt x="165395" y="24857"/>
                    <a:pt x="138148" y="13624"/>
                    <a:pt x="122135" y="8843"/>
                  </a:cubicBezTo>
                  <a:cubicBezTo>
                    <a:pt x="111140" y="21272"/>
                    <a:pt x="98711" y="32267"/>
                    <a:pt x="78635" y="35374"/>
                  </a:cubicBezTo>
                  <a:cubicBezTo>
                    <a:pt x="65250" y="68835"/>
                    <a:pt x="47802" y="98473"/>
                    <a:pt x="30593" y="128349"/>
                  </a:cubicBezTo>
                  <a:cubicBezTo>
                    <a:pt x="13146" y="124047"/>
                    <a:pt x="17448" y="141495"/>
                    <a:pt x="0" y="137192"/>
                  </a:cubicBezTo>
                  <a:cubicBezTo>
                    <a:pt x="3585" y="152728"/>
                    <a:pt x="24379" y="150816"/>
                    <a:pt x="17448" y="177107"/>
                  </a:cubicBezTo>
                  <a:cubicBezTo>
                    <a:pt x="26530" y="185472"/>
                    <a:pt x="39915" y="189775"/>
                    <a:pt x="52343" y="194794"/>
                  </a:cubicBezTo>
                  <a:cubicBezTo>
                    <a:pt x="42783" y="204115"/>
                    <a:pt x="54494" y="207461"/>
                    <a:pt x="52343" y="221324"/>
                  </a:cubicBezTo>
                  <a:cubicBezTo>
                    <a:pt x="66923" y="225626"/>
                    <a:pt x="74093" y="234470"/>
                    <a:pt x="78396" y="230168"/>
                  </a:cubicBezTo>
                  <a:cubicBezTo>
                    <a:pt x="86522" y="221802"/>
                    <a:pt x="103731" y="223953"/>
                    <a:pt x="104448" y="234709"/>
                  </a:cubicBezTo>
                  <a:cubicBezTo>
                    <a:pt x="104209" y="241640"/>
                    <a:pt x="93214" y="238294"/>
                    <a:pt x="95604" y="248093"/>
                  </a:cubicBezTo>
                  <a:cubicBezTo>
                    <a:pt x="103731" y="255742"/>
                    <a:pt x="126437" y="263151"/>
                    <a:pt x="113052" y="279165"/>
                  </a:cubicBezTo>
                  <a:cubicBezTo>
                    <a:pt x="133368" y="275819"/>
                    <a:pt x="147470" y="282511"/>
                    <a:pt x="161093" y="283706"/>
                  </a:cubicBezTo>
                  <a:cubicBezTo>
                    <a:pt x="168503" y="284184"/>
                    <a:pt x="175912" y="278926"/>
                    <a:pt x="182843" y="279165"/>
                  </a:cubicBezTo>
                  <a:cubicBezTo>
                    <a:pt x="193599" y="279882"/>
                    <a:pt x="215110" y="294939"/>
                    <a:pt x="230884" y="288008"/>
                  </a:cubicBezTo>
                  <a:cubicBezTo>
                    <a:pt x="250961" y="275580"/>
                    <a:pt x="269365" y="255503"/>
                    <a:pt x="296374" y="256937"/>
                  </a:cubicBezTo>
                  <a:cubicBezTo>
                    <a:pt x="302588" y="257176"/>
                    <a:pt x="301393" y="263868"/>
                    <a:pt x="305217" y="265780"/>
                  </a:cubicBezTo>
                  <a:cubicBezTo>
                    <a:pt x="316211" y="271038"/>
                    <a:pt x="326489" y="265780"/>
                    <a:pt x="335810" y="270082"/>
                  </a:cubicBezTo>
                  <a:cubicBezTo>
                    <a:pt x="339634" y="279643"/>
                    <a:pt x="346566" y="285857"/>
                    <a:pt x="362102" y="283467"/>
                  </a:cubicBezTo>
                  <a:cubicBezTo>
                    <a:pt x="370467" y="274385"/>
                    <a:pt x="364014" y="260522"/>
                    <a:pt x="366404" y="248093"/>
                  </a:cubicBezTo>
                  <a:cubicBezTo>
                    <a:pt x="367360" y="243313"/>
                    <a:pt x="373813" y="234709"/>
                    <a:pt x="375247" y="230407"/>
                  </a:cubicBezTo>
                  <a:cubicBezTo>
                    <a:pt x="378832" y="219173"/>
                    <a:pt x="372140" y="203159"/>
                    <a:pt x="388393" y="203876"/>
                  </a:cubicBezTo>
                  <a:cubicBezTo>
                    <a:pt x="385764" y="215349"/>
                    <a:pt x="390066" y="219890"/>
                    <a:pt x="401538" y="217261"/>
                  </a:cubicBezTo>
                  <a:cubicBezTo>
                    <a:pt x="413967" y="210569"/>
                    <a:pt x="416357" y="188580"/>
                    <a:pt x="405841" y="181887"/>
                  </a:cubicBezTo>
                  <a:cubicBezTo>
                    <a:pt x="386241" y="192165"/>
                    <a:pt x="351346" y="204832"/>
                    <a:pt x="344654" y="173044"/>
                  </a:cubicBezTo>
                  <a:cubicBezTo>
                    <a:pt x="350629" y="160854"/>
                    <a:pt x="339395" y="147948"/>
                    <a:pt x="340351" y="137670"/>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7E6CACE5-49E1-6769-E242-3D834D9097EE}"/>
                </a:ext>
              </a:extLst>
            </p:cNvPr>
            <p:cNvSpPr/>
            <p:nvPr/>
          </p:nvSpPr>
          <p:spPr>
            <a:xfrm>
              <a:off x="8960326" y="4563489"/>
              <a:ext cx="289320" cy="159450"/>
            </a:xfrm>
            <a:custGeom>
              <a:avLst/>
              <a:gdLst>
                <a:gd name="connsiteX0" fmla="*/ 66563 w 289320"/>
                <a:gd name="connsiteY0" fmla="*/ 146275 h 159450"/>
                <a:gd name="connsiteX1" fmla="*/ 75167 w 289320"/>
                <a:gd name="connsiteY1" fmla="*/ 150577 h 159450"/>
                <a:gd name="connsiteX2" fmla="*/ 92615 w 289320"/>
                <a:gd name="connsiteY2" fmla="*/ 159420 h 159450"/>
                <a:gd name="connsiteX3" fmla="*/ 123208 w 289320"/>
                <a:gd name="connsiteY3" fmla="*/ 128349 h 159450"/>
                <a:gd name="connsiteX4" fmla="*/ 210447 w 289320"/>
                <a:gd name="connsiteY4" fmla="*/ 150577 h 159450"/>
                <a:gd name="connsiteX5" fmla="*/ 219291 w 289320"/>
                <a:gd name="connsiteY5" fmla="*/ 137192 h 159450"/>
                <a:gd name="connsiteX6" fmla="*/ 258727 w 289320"/>
                <a:gd name="connsiteY6" fmla="*/ 128349 h 159450"/>
                <a:gd name="connsiteX7" fmla="*/ 289321 w 289320"/>
                <a:gd name="connsiteY7" fmla="*/ 97277 h 159450"/>
                <a:gd name="connsiteX8" fmla="*/ 245582 w 289320"/>
                <a:gd name="connsiteY8" fmla="*/ 70747 h 159450"/>
                <a:gd name="connsiteX9" fmla="*/ 219530 w 289320"/>
                <a:gd name="connsiteY9" fmla="*/ 44217 h 159450"/>
                <a:gd name="connsiteX10" fmla="*/ 193477 w 289320"/>
                <a:gd name="connsiteY10" fmla="*/ 61904 h 159450"/>
                <a:gd name="connsiteX11" fmla="*/ 180332 w 289320"/>
                <a:gd name="connsiteY11" fmla="*/ 26530 h 159450"/>
                <a:gd name="connsiteX12" fmla="*/ 123686 w 289320"/>
                <a:gd name="connsiteY12" fmla="*/ 0 h 159450"/>
                <a:gd name="connsiteX13" fmla="*/ 101697 w 289320"/>
                <a:gd name="connsiteY13" fmla="*/ 13385 h 159450"/>
                <a:gd name="connsiteX14" fmla="*/ 92854 w 289320"/>
                <a:gd name="connsiteY14" fmla="*/ 4541 h 159450"/>
                <a:gd name="connsiteX15" fmla="*/ 97395 w 289320"/>
                <a:gd name="connsiteY15" fmla="*/ 4541 h 159450"/>
                <a:gd name="connsiteX16" fmla="*/ 97395 w 289320"/>
                <a:gd name="connsiteY16" fmla="*/ 8843 h 159450"/>
                <a:gd name="connsiteX17" fmla="*/ 27604 w 289320"/>
                <a:gd name="connsiteY17" fmla="*/ 39915 h 159450"/>
                <a:gd name="connsiteX18" fmla="*/ 5854 w 289320"/>
                <a:gd name="connsiteY18" fmla="*/ 66445 h 159450"/>
                <a:gd name="connsiteX19" fmla="*/ 10156 w 289320"/>
                <a:gd name="connsiteY19" fmla="*/ 88434 h 159450"/>
                <a:gd name="connsiteX20" fmla="*/ 18999 w 289320"/>
                <a:gd name="connsiteY20" fmla="*/ 106121 h 159450"/>
                <a:gd name="connsiteX21" fmla="*/ 36447 w 289320"/>
                <a:gd name="connsiteY21" fmla="*/ 110662 h 159450"/>
                <a:gd name="connsiteX22" fmla="*/ 49593 w 289320"/>
                <a:gd name="connsiteY22" fmla="*/ 132651 h 159450"/>
                <a:gd name="connsiteX23" fmla="*/ 67041 w 289320"/>
                <a:gd name="connsiteY23" fmla="*/ 137192 h 159450"/>
                <a:gd name="connsiteX24" fmla="*/ 67041 w 289320"/>
                <a:gd name="connsiteY24" fmla="*/ 146035 h 1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9320" h="159450">
                  <a:moveTo>
                    <a:pt x="66563" y="146275"/>
                  </a:moveTo>
                  <a:cubicBezTo>
                    <a:pt x="66563" y="146275"/>
                    <a:pt x="74928" y="150338"/>
                    <a:pt x="75167" y="150577"/>
                  </a:cubicBezTo>
                  <a:cubicBezTo>
                    <a:pt x="79947" y="154640"/>
                    <a:pt x="84489" y="159898"/>
                    <a:pt x="92615" y="159420"/>
                  </a:cubicBezTo>
                  <a:cubicBezTo>
                    <a:pt x="106955" y="153206"/>
                    <a:pt x="114604" y="140538"/>
                    <a:pt x="123208" y="128349"/>
                  </a:cubicBezTo>
                  <a:cubicBezTo>
                    <a:pt x="150455" y="137670"/>
                    <a:pt x="178181" y="146514"/>
                    <a:pt x="210447" y="150577"/>
                  </a:cubicBezTo>
                  <a:cubicBezTo>
                    <a:pt x="210208" y="142928"/>
                    <a:pt x="213793" y="139104"/>
                    <a:pt x="219291" y="137192"/>
                  </a:cubicBezTo>
                  <a:cubicBezTo>
                    <a:pt x="234587" y="150577"/>
                    <a:pt x="243909" y="129544"/>
                    <a:pt x="258727" y="128349"/>
                  </a:cubicBezTo>
                  <a:cubicBezTo>
                    <a:pt x="260161" y="109228"/>
                    <a:pt x="270439" y="98950"/>
                    <a:pt x="289321" y="97277"/>
                  </a:cubicBezTo>
                  <a:cubicBezTo>
                    <a:pt x="284540" y="77679"/>
                    <a:pt x="263030" y="64294"/>
                    <a:pt x="245582" y="70747"/>
                  </a:cubicBezTo>
                  <a:cubicBezTo>
                    <a:pt x="240084" y="58797"/>
                    <a:pt x="228134" y="53060"/>
                    <a:pt x="219530" y="44217"/>
                  </a:cubicBezTo>
                  <a:cubicBezTo>
                    <a:pt x="203994" y="43261"/>
                    <a:pt x="210925" y="65011"/>
                    <a:pt x="193477" y="61904"/>
                  </a:cubicBezTo>
                  <a:cubicBezTo>
                    <a:pt x="186546" y="48758"/>
                    <a:pt x="162645" y="40154"/>
                    <a:pt x="180332" y="26530"/>
                  </a:cubicBezTo>
                  <a:cubicBezTo>
                    <a:pt x="153802" y="25335"/>
                    <a:pt x="137071" y="14341"/>
                    <a:pt x="123686" y="0"/>
                  </a:cubicBezTo>
                  <a:cubicBezTo>
                    <a:pt x="124403" y="12428"/>
                    <a:pt x="112931" y="12668"/>
                    <a:pt x="101697" y="13385"/>
                  </a:cubicBezTo>
                  <a:cubicBezTo>
                    <a:pt x="104804" y="6214"/>
                    <a:pt x="93093" y="-5975"/>
                    <a:pt x="92854" y="4541"/>
                  </a:cubicBezTo>
                  <a:lnTo>
                    <a:pt x="97395" y="4541"/>
                  </a:lnTo>
                  <a:lnTo>
                    <a:pt x="97395" y="8843"/>
                  </a:lnTo>
                  <a:cubicBezTo>
                    <a:pt x="69431" y="14579"/>
                    <a:pt x="48398" y="27008"/>
                    <a:pt x="27604" y="39915"/>
                  </a:cubicBezTo>
                  <a:cubicBezTo>
                    <a:pt x="-3468" y="41110"/>
                    <a:pt x="-4424" y="56168"/>
                    <a:pt x="5854" y="66445"/>
                  </a:cubicBezTo>
                  <a:cubicBezTo>
                    <a:pt x="17804" y="78634"/>
                    <a:pt x="7049" y="70986"/>
                    <a:pt x="10156" y="88434"/>
                  </a:cubicBezTo>
                  <a:cubicBezTo>
                    <a:pt x="12068" y="98711"/>
                    <a:pt x="27365" y="102058"/>
                    <a:pt x="18999" y="106121"/>
                  </a:cubicBezTo>
                  <a:cubicBezTo>
                    <a:pt x="25214" y="108033"/>
                    <a:pt x="30950" y="107077"/>
                    <a:pt x="36447" y="110662"/>
                  </a:cubicBezTo>
                  <a:cubicBezTo>
                    <a:pt x="42662" y="114725"/>
                    <a:pt x="46247" y="130022"/>
                    <a:pt x="49593" y="132651"/>
                  </a:cubicBezTo>
                  <a:cubicBezTo>
                    <a:pt x="54134" y="136475"/>
                    <a:pt x="62499" y="133607"/>
                    <a:pt x="67041" y="137192"/>
                  </a:cubicBezTo>
                  <a:cubicBezTo>
                    <a:pt x="68236" y="138148"/>
                    <a:pt x="66085" y="144601"/>
                    <a:pt x="67041" y="146035"/>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9C2371BB-42BE-38B2-F859-4E98E9556552}"/>
                </a:ext>
              </a:extLst>
            </p:cNvPr>
            <p:cNvSpPr/>
            <p:nvPr/>
          </p:nvSpPr>
          <p:spPr>
            <a:xfrm>
              <a:off x="9151413" y="4789833"/>
              <a:ext cx="717" cy="717"/>
            </a:xfrm>
            <a:custGeom>
              <a:avLst/>
              <a:gdLst>
                <a:gd name="connsiteX0" fmla="*/ 717 w 717"/>
                <a:gd name="connsiteY0" fmla="*/ 717 h 717"/>
                <a:gd name="connsiteX1" fmla="*/ 0 w 717"/>
                <a:gd name="connsiteY1" fmla="*/ 0 h 717"/>
                <a:gd name="connsiteX2" fmla="*/ 717 w 717"/>
                <a:gd name="connsiteY2" fmla="*/ 717 h 717"/>
              </a:gdLst>
              <a:ahLst/>
              <a:cxnLst>
                <a:cxn ang="0">
                  <a:pos x="connsiteX0" y="connsiteY0"/>
                </a:cxn>
                <a:cxn ang="0">
                  <a:pos x="connsiteX1" y="connsiteY1"/>
                </a:cxn>
                <a:cxn ang="0">
                  <a:pos x="connsiteX2" y="connsiteY2"/>
                </a:cxn>
              </a:cxnLst>
              <a:rect l="l" t="t" r="r" b="b"/>
              <a:pathLst>
                <a:path w="717" h="717">
                  <a:moveTo>
                    <a:pt x="717" y="717"/>
                  </a:moveTo>
                  <a:cubicBezTo>
                    <a:pt x="717" y="717"/>
                    <a:pt x="239" y="239"/>
                    <a:pt x="0" y="0"/>
                  </a:cubicBezTo>
                  <a:cubicBezTo>
                    <a:pt x="0" y="239"/>
                    <a:pt x="239" y="717"/>
                    <a:pt x="717" y="717"/>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4DE5090B-D866-C0AC-A159-160D079E197B}"/>
                </a:ext>
              </a:extLst>
            </p:cNvPr>
            <p:cNvSpPr/>
            <p:nvPr/>
          </p:nvSpPr>
          <p:spPr>
            <a:xfrm>
              <a:off x="9144225" y="4776209"/>
              <a:ext cx="13327" cy="13384"/>
            </a:xfrm>
            <a:custGeom>
              <a:avLst/>
              <a:gdLst>
                <a:gd name="connsiteX0" fmla="*/ 4797 w 13327"/>
                <a:gd name="connsiteY0" fmla="*/ 0 h 13384"/>
                <a:gd name="connsiteX1" fmla="*/ 7427 w 13327"/>
                <a:gd name="connsiteY1" fmla="*/ 13385 h 13384"/>
                <a:gd name="connsiteX2" fmla="*/ 7187 w 13327"/>
                <a:gd name="connsiteY2" fmla="*/ 12907 h 13384"/>
                <a:gd name="connsiteX3" fmla="*/ 13163 w 13327"/>
                <a:gd name="connsiteY3" fmla="*/ 10994 h 13384"/>
                <a:gd name="connsiteX4" fmla="*/ 5036 w 13327"/>
                <a:gd name="connsiteY4" fmla="*/ 0 h 13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 h="13384">
                  <a:moveTo>
                    <a:pt x="4797" y="0"/>
                  </a:moveTo>
                  <a:cubicBezTo>
                    <a:pt x="-5241" y="4541"/>
                    <a:pt x="2885" y="8126"/>
                    <a:pt x="7427" y="13385"/>
                  </a:cubicBezTo>
                  <a:cubicBezTo>
                    <a:pt x="7427" y="13385"/>
                    <a:pt x="7187" y="13146"/>
                    <a:pt x="7187" y="12907"/>
                  </a:cubicBezTo>
                  <a:cubicBezTo>
                    <a:pt x="9578" y="12429"/>
                    <a:pt x="11251" y="11712"/>
                    <a:pt x="13163" y="10994"/>
                  </a:cubicBezTo>
                  <a:cubicBezTo>
                    <a:pt x="13880" y="5975"/>
                    <a:pt x="12446" y="2151"/>
                    <a:pt x="5036"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70FE01A9-B607-0B3D-E802-9C66BB911F60}"/>
                </a:ext>
              </a:extLst>
            </p:cNvPr>
            <p:cNvSpPr/>
            <p:nvPr/>
          </p:nvSpPr>
          <p:spPr>
            <a:xfrm>
              <a:off x="9136355" y="4727451"/>
              <a:ext cx="292343" cy="178380"/>
            </a:xfrm>
            <a:custGeom>
              <a:avLst/>
              <a:gdLst>
                <a:gd name="connsiteX0" fmla="*/ 261717 w 292343"/>
                <a:gd name="connsiteY0" fmla="*/ 8843 h 178380"/>
                <a:gd name="connsiteX1" fmla="*/ 239967 w 292343"/>
                <a:gd name="connsiteY1" fmla="*/ 13385 h 178380"/>
                <a:gd name="connsiteX2" fmla="*/ 196228 w 292343"/>
                <a:gd name="connsiteY2" fmla="*/ 0 h 178380"/>
                <a:gd name="connsiteX3" fmla="*/ 148187 w 292343"/>
                <a:gd name="connsiteY3" fmla="*/ 22228 h 178380"/>
                <a:gd name="connsiteX4" fmla="*/ 117832 w 292343"/>
                <a:gd name="connsiteY4" fmla="*/ 35374 h 178380"/>
                <a:gd name="connsiteX5" fmla="*/ 108989 w 292343"/>
                <a:gd name="connsiteY5" fmla="*/ 53060 h 178380"/>
                <a:gd name="connsiteX6" fmla="*/ 65489 w 292343"/>
                <a:gd name="connsiteY6" fmla="*/ 53060 h 178380"/>
                <a:gd name="connsiteX7" fmla="*/ 39437 w 292343"/>
                <a:gd name="connsiteY7" fmla="*/ 35374 h 178380"/>
                <a:gd name="connsiteX8" fmla="*/ 35135 w 292343"/>
                <a:gd name="connsiteY8" fmla="*/ 57602 h 178380"/>
                <a:gd name="connsiteX9" fmla="*/ 20794 w 292343"/>
                <a:gd name="connsiteY9" fmla="*/ 62382 h 178380"/>
                <a:gd name="connsiteX10" fmla="*/ 13146 w 292343"/>
                <a:gd name="connsiteY10" fmla="*/ 101819 h 178380"/>
                <a:gd name="connsiteX11" fmla="*/ 0 w 292343"/>
                <a:gd name="connsiteY11" fmla="*/ 106360 h 178380"/>
                <a:gd name="connsiteX12" fmla="*/ 13146 w 292343"/>
                <a:gd name="connsiteY12" fmla="*/ 128588 h 178380"/>
                <a:gd name="connsiteX13" fmla="*/ 34896 w 292343"/>
                <a:gd name="connsiteY13" fmla="*/ 141973 h 178380"/>
                <a:gd name="connsiteX14" fmla="*/ 34896 w 292343"/>
                <a:gd name="connsiteY14" fmla="*/ 150816 h 178380"/>
                <a:gd name="connsiteX15" fmla="*/ 43739 w 292343"/>
                <a:gd name="connsiteY15" fmla="*/ 150816 h 178380"/>
                <a:gd name="connsiteX16" fmla="*/ 48041 w 292343"/>
                <a:gd name="connsiteY16" fmla="*/ 164201 h 178380"/>
                <a:gd name="connsiteX17" fmla="*/ 61187 w 292343"/>
                <a:gd name="connsiteY17" fmla="*/ 168503 h 178380"/>
                <a:gd name="connsiteX18" fmla="*/ 104687 w 292343"/>
                <a:gd name="connsiteY18" fmla="*/ 177346 h 178380"/>
                <a:gd name="connsiteX19" fmla="*/ 108989 w 292343"/>
                <a:gd name="connsiteY19" fmla="*/ 168503 h 178380"/>
                <a:gd name="connsiteX20" fmla="*/ 148187 w 292343"/>
                <a:gd name="connsiteY20" fmla="*/ 150816 h 178380"/>
                <a:gd name="connsiteX21" fmla="*/ 218217 w 292343"/>
                <a:gd name="connsiteY21" fmla="*/ 146514 h 178380"/>
                <a:gd name="connsiteX22" fmla="*/ 274863 w 292343"/>
                <a:gd name="connsiteY22" fmla="*/ 48997 h 178380"/>
                <a:gd name="connsiteX23" fmla="*/ 292310 w 292343"/>
                <a:gd name="connsiteY23" fmla="*/ 35613 h 178380"/>
                <a:gd name="connsiteX24" fmla="*/ 261956 w 292343"/>
                <a:gd name="connsiteY24" fmla="*/ 9083 h 17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2343" h="178380">
                  <a:moveTo>
                    <a:pt x="261717" y="8843"/>
                  </a:moveTo>
                  <a:cubicBezTo>
                    <a:pt x="262195" y="18404"/>
                    <a:pt x="246181" y="10756"/>
                    <a:pt x="239967" y="13385"/>
                  </a:cubicBezTo>
                  <a:cubicBezTo>
                    <a:pt x="235904" y="-8604"/>
                    <a:pt x="214632" y="10277"/>
                    <a:pt x="196228" y="0"/>
                  </a:cubicBezTo>
                  <a:cubicBezTo>
                    <a:pt x="189297" y="17209"/>
                    <a:pt x="171371" y="34657"/>
                    <a:pt x="148187" y="22228"/>
                  </a:cubicBezTo>
                  <a:cubicBezTo>
                    <a:pt x="149621" y="38242"/>
                    <a:pt x="125003" y="28203"/>
                    <a:pt x="117832" y="35374"/>
                  </a:cubicBezTo>
                  <a:cubicBezTo>
                    <a:pt x="119027" y="45412"/>
                    <a:pt x="116876" y="52104"/>
                    <a:pt x="108989" y="53060"/>
                  </a:cubicBezTo>
                  <a:lnTo>
                    <a:pt x="65489" y="53060"/>
                  </a:lnTo>
                  <a:cubicBezTo>
                    <a:pt x="56407" y="47563"/>
                    <a:pt x="52822" y="36330"/>
                    <a:pt x="39437" y="35374"/>
                  </a:cubicBezTo>
                  <a:cubicBezTo>
                    <a:pt x="37047" y="41827"/>
                    <a:pt x="44456" y="58319"/>
                    <a:pt x="35135" y="57602"/>
                  </a:cubicBezTo>
                  <a:cubicBezTo>
                    <a:pt x="32028" y="57124"/>
                    <a:pt x="25574" y="60709"/>
                    <a:pt x="20794" y="62382"/>
                  </a:cubicBezTo>
                  <a:cubicBezTo>
                    <a:pt x="18165" y="72181"/>
                    <a:pt x="9800" y="85805"/>
                    <a:pt x="13146" y="101819"/>
                  </a:cubicBezTo>
                  <a:cubicBezTo>
                    <a:pt x="8126" y="102536"/>
                    <a:pt x="717" y="101102"/>
                    <a:pt x="0" y="106360"/>
                  </a:cubicBezTo>
                  <a:cubicBezTo>
                    <a:pt x="11234" y="105643"/>
                    <a:pt x="6931" y="120701"/>
                    <a:pt x="13146" y="128588"/>
                  </a:cubicBezTo>
                  <a:cubicBezTo>
                    <a:pt x="17448" y="133846"/>
                    <a:pt x="27725" y="134802"/>
                    <a:pt x="34896" y="141973"/>
                  </a:cubicBezTo>
                  <a:cubicBezTo>
                    <a:pt x="36330" y="143407"/>
                    <a:pt x="33462" y="149382"/>
                    <a:pt x="34896" y="150816"/>
                  </a:cubicBezTo>
                  <a:cubicBezTo>
                    <a:pt x="36330" y="152250"/>
                    <a:pt x="42305" y="149382"/>
                    <a:pt x="43739" y="150816"/>
                  </a:cubicBezTo>
                  <a:cubicBezTo>
                    <a:pt x="45890" y="153445"/>
                    <a:pt x="45651" y="162050"/>
                    <a:pt x="48041" y="164201"/>
                  </a:cubicBezTo>
                  <a:cubicBezTo>
                    <a:pt x="50909" y="166352"/>
                    <a:pt x="58558" y="167069"/>
                    <a:pt x="61187" y="168503"/>
                  </a:cubicBezTo>
                  <a:cubicBezTo>
                    <a:pt x="72898" y="175434"/>
                    <a:pt x="83654" y="180692"/>
                    <a:pt x="104687" y="177346"/>
                  </a:cubicBezTo>
                  <a:cubicBezTo>
                    <a:pt x="104687" y="172327"/>
                    <a:pt x="106121" y="170654"/>
                    <a:pt x="108989" y="168503"/>
                  </a:cubicBezTo>
                  <a:cubicBezTo>
                    <a:pt x="126198" y="156313"/>
                    <a:pt x="141016" y="168503"/>
                    <a:pt x="148187" y="150816"/>
                  </a:cubicBezTo>
                  <a:cubicBezTo>
                    <a:pt x="185951" y="154401"/>
                    <a:pt x="186907" y="153445"/>
                    <a:pt x="218217" y="146514"/>
                  </a:cubicBezTo>
                  <a:cubicBezTo>
                    <a:pt x="237338" y="114486"/>
                    <a:pt x="244508" y="69313"/>
                    <a:pt x="274863" y="48997"/>
                  </a:cubicBezTo>
                  <a:cubicBezTo>
                    <a:pt x="282033" y="44217"/>
                    <a:pt x="293027" y="51387"/>
                    <a:pt x="292310" y="35613"/>
                  </a:cubicBezTo>
                  <a:cubicBezTo>
                    <a:pt x="281555" y="27247"/>
                    <a:pt x="271516" y="18404"/>
                    <a:pt x="261956" y="9083"/>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37A223BE-DDA0-25EB-73AE-41B89A33A7C7}"/>
                </a:ext>
              </a:extLst>
            </p:cNvPr>
            <p:cNvSpPr/>
            <p:nvPr/>
          </p:nvSpPr>
          <p:spPr>
            <a:xfrm>
              <a:off x="9150935" y="4786965"/>
              <a:ext cx="5975" cy="3544"/>
            </a:xfrm>
            <a:custGeom>
              <a:avLst/>
              <a:gdLst>
                <a:gd name="connsiteX0" fmla="*/ 239 w 5975"/>
                <a:gd name="connsiteY0" fmla="*/ 2151 h 3544"/>
                <a:gd name="connsiteX1" fmla="*/ 478 w 5975"/>
                <a:gd name="connsiteY1" fmla="*/ 2629 h 3544"/>
                <a:gd name="connsiteX2" fmla="*/ 1195 w 5975"/>
                <a:gd name="connsiteY2" fmla="*/ 3346 h 3544"/>
                <a:gd name="connsiteX3" fmla="*/ 5497 w 5975"/>
                <a:gd name="connsiteY3" fmla="*/ 2868 h 3544"/>
                <a:gd name="connsiteX4" fmla="*/ 5975 w 5975"/>
                <a:gd name="connsiteY4" fmla="*/ 0 h 3544"/>
                <a:gd name="connsiteX5" fmla="*/ 0 w 5975"/>
                <a:gd name="connsiteY5" fmla="*/ 1912 h 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5" h="3544">
                  <a:moveTo>
                    <a:pt x="239" y="2151"/>
                  </a:moveTo>
                  <a:cubicBezTo>
                    <a:pt x="239" y="2151"/>
                    <a:pt x="478" y="2390"/>
                    <a:pt x="478" y="2629"/>
                  </a:cubicBezTo>
                  <a:cubicBezTo>
                    <a:pt x="478" y="2868"/>
                    <a:pt x="956" y="3107"/>
                    <a:pt x="1195" y="3346"/>
                  </a:cubicBezTo>
                  <a:cubicBezTo>
                    <a:pt x="2151" y="3824"/>
                    <a:pt x="3824" y="3346"/>
                    <a:pt x="5497" y="2868"/>
                  </a:cubicBezTo>
                  <a:cubicBezTo>
                    <a:pt x="5736" y="1912"/>
                    <a:pt x="5975" y="956"/>
                    <a:pt x="5975" y="0"/>
                  </a:cubicBezTo>
                  <a:cubicBezTo>
                    <a:pt x="4063" y="717"/>
                    <a:pt x="2390" y="1673"/>
                    <a:pt x="0" y="1912"/>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B9B7A363-30AB-BDA8-358E-FE1380109FF7}"/>
                </a:ext>
              </a:extLst>
            </p:cNvPr>
            <p:cNvSpPr/>
            <p:nvPr/>
          </p:nvSpPr>
          <p:spPr>
            <a:xfrm>
              <a:off x="8840043" y="4700921"/>
              <a:ext cx="327510" cy="159181"/>
            </a:xfrm>
            <a:custGeom>
              <a:avLst/>
              <a:gdLst>
                <a:gd name="connsiteX0" fmla="*/ 311609 w 327510"/>
                <a:gd name="connsiteY0" fmla="*/ 88673 h 159181"/>
                <a:gd name="connsiteX1" fmla="*/ 308980 w 327510"/>
                <a:gd name="connsiteY1" fmla="*/ 75288 h 159181"/>
                <a:gd name="connsiteX2" fmla="*/ 317106 w 327510"/>
                <a:gd name="connsiteY2" fmla="*/ 86283 h 159181"/>
                <a:gd name="connsiteX3" fmla="*/ 322126 w 327510"/>
                <a:gd name="connsiteY3" fmla="*/ 35613 h 159181"/>
                <a:gd name="connsiteX4" fmla="*/ 322126 w 327510"/>
                <a:gd name="connsiteY4" fmla="*/ 17926 h 159181"/>
                <a:gd name="connsiteX5" fmla="*/ 287230 w 327510"/>
                <a:gd name="connsiteY5" fmla="*/ 13385 h 159181"/>
                <a:gd name="connsiteX6" fmla="*/ 243730 w 327510"/>
                <a:gd name="connsiteY6" fmla="*/ 0 h 159181"/>
                <a:gd name="connsiteX7" fmla="*/ 208835 w 327510"/>
                <a:gd name="connsiteY7" fmla="*/ 26530 h 159181"/>
                <a:gd name="connsiteX8" fmla="*/ 191387 w 327510"/>
                <a:gd name="connsiteY8" fmla="*/ 17687 h 159181"/>
                <a:gd name="connsiteX9" fmla="*/ 182782 w 327510"/>
                <a:gd name="connsiteY9" fmla="*/ 26530 h 159181"/>
                <a:gd name="connsiteX10" fmla="*/ 169637 w 327510"/>
                <a:gd name="connsiteY10" fmla="*/ 35374 h 159181"/>
                <a:gd name="connsiteX11" fmla="*/ 143346 w 327510"/>
                <a:gd name="connsiteY11" fmla="*/ 57602 h 159181"/>
                <a:gd name="connsiteX12" fmla="*/ 152189 w 327510"/>
                <a:gd name="connsiteY12" fmla="*/ 97516 h 159181"/>
                <a:gd name="connsiteX13" fmla="*/ 134741 w 327510"/>
                <a:gd name="connsiteY13" fmla="*/ 84132 h 159181"/>
                <a:gd name="connsiteX14" fmla="*/ 95543 w 327510"/>
                <a:gd name="connsiteY14" fmla="*/ 88673 h 159181"/>
                <a:gd name="connsiteX15" fmla="*/ 60648 w 327510"/>
                <a:gd name="connsiteY15" fmla="*/ 102058 h 159181"/>
                <a:gd name="connsiteX16" fmla="*/ 43200 w 327510"/>
                <a:gd name="connsiteY16" fmla="*/ 93214 h 159181"/>
                <a:gd name="connsiteX17" fmla="*/ 30054 w 327510"/>
                <a:gd name="connsiteY17" fmla="*/ 110901 h 159181"/>
                <a:gd name="connsiteX18" fmla="*/ 4002 w 327510"/>
                <a:gd name="connsiteY18" fmla="*/ 93214 h 159181"/>
                <a:gd name="connsiteX19" fmla="*/ 16909 w 327510"/>
                <a:gd name="connsiteY19" fmla="*/ 133129 h 159181"/>
                <a:gd name="connsiteX20" fmla="*/ 51804 w 327510"/>
                <a:gd name="connsiteY20" fmla="*/ 137431 h 159181"/>
                <a:gd name="connsiteX21" fmla="*/ 77856 w 327510"/>
                <a:gd name="connsiteY21" fmla="*/ 124047 h 159181"/>
                <a:gd name="connsiteX22" fmla="*/ 117293 w 327510"/>
                <a:gd name="connsiteY22" fmla="*/ 119505 h 159181"/>
                <a:gd name="connsiteX23" fmla="*/ 125898 w 327510"/>
                <a:gd name="connsiteY23" fmla="*/ 146035 h 159181"/>
                <a:gd name="connsiteX24" fmla="*/ 230584 w 327510"/>
                <a:gd name="connsiteY24" fmla="*/ 159181 h 159181"/>
                <a:gd name="connsiteX25" fmla="*/ 243730 w 327510"/>
                <a:gd name="connsiteY25" fmla="*/ 146035 h 159181"/>
                <a:gd name="connsiteX26" fmla="*/ 304917 w 327510"/>
                <a:gd name="connsiteY26" fmla="*/ 123808 h 159181"/>
                <a:gd name="connsiteX27" fmla="*/ 313760 w 327510"/>
                <a:gd name="connsiteY27" fmla="*/ 97277 h 159181"/>
                <a:gd name="connsiteX28" fmla="*/ 312565 w 327510"/>
                <a:gd name="connsiteY28" fmla="*/ 89390 h 159181"/>
                <a:gd name="connsiteX29" fmla="*/ 311848 w 327510"/>
                <a:gd name="connsiteY29" fmla="*/ 88673 h 15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7510" h="159181">
                  <a:moveTo>
                    <a:pt x="311609" y="88673"/>
                  </a:moveTo>
                  <a:cubicBezTo>
                    <a:pt x="307068" y="83176"/>
                    <a:pt x="299181" y="79830"/>
                    <a:pt x="308980" y="75288"/>
                  </a:cubicBezTo>
                  <a:cubicBezTo>
                    <a:pt x="316389" y="77439"/>
                    <a:pt x="317823" y="81025"/>
                    <a:pt x="317106" y="86283"/>
                  </a:cubicBezTo>
                  <a:cubicBezTo>
                    <a:pt x="335749" y="78156"/>
                    <a:pt x="324038" y="49236"/>
                    <a:pt x="322126" y="35613"/>
                  </a:cubicBezTo>
                  <a:cubicBezTo>
                    <a:pt x="320931" y="27486"/>
                    <a:pt x="329057" y="20555"/>
                    <a:pt x="322126" y="17926"/>
                  </a:cubicBezTo>
                  <a:cubicBezTo>
                    <a:pt x="315672" y="10994"/>
                    <a:pt x="299898" y="14102"/>
                    <a:pt x="287230" y="13385"/>
                  </a:cubicBezTo>
                  <a:cubicBezTo>
                    <a:pt x="276714" y="4780"/>
                    <a:pt x="262134" y="239"/>
                    <a:pt x="243730" y="0"/>
                  </a:cubicBezTo>
                  <a:cubicBezTo>
                    <a:pt x="235126" y="16970"/>
                    <a:pt x="225326" y="27486"/>
                    <a:pt x="208835" y="26530"/>
                  </a:cubicBezTo>
                  <a:cubicBezTo>
                    <a:pt x="201186" y="26052"/>
                    <a:pt x="194016" y="16731"/>
                    <a:pt x="191387" y="17687"/>
                  </a:cubicBezTo>
                  <a:cubicBezTo>
                    <a:pt x="190192" y="18165"/>
                    <a:pt x="185173" y="25096"/>
                    <a:pt x="182782" y="26530"/>
                  </a:cubicBezTo>
                  <a:cubicBezTo>
                    <a:pt x="175612" y="30354"/>
                    <a:pt x="177046" y="24140"/>
                    <a:pt x="169637" y="35374"/>
                  </a:cubicBezTo>
                  <a:cubicBezTo>
                    <a:pt x="161510" y="47802"/>
                    <a:pt x="148365" y="42305"/>
                    <a:pt x="143346" y="57602"/>
                  </a:cubicBezTo>
                  <a:cubicBezTo>
                    <a:pt x="153145" y="61426"/>
                    <a:pt x="161271" y="89390"/>
                    <a:pt x="152189" y="97516"/>
                  </a:cubicBezTo>
                  <a:cubicBezTo>
                    <a:pt x="138326" y="101341"/>
                    <a:pt x="143107" y="86044"/>
                    <a:pt x="134741" y="84132"/>
                  </a:cubicBezTo>
                  <a:cubicBezTo>
                    <a:pt x="124942" y="89390"/>
                    <a:pt x="109884" y="84849"/>
                    <a:pt x="95543" y="88673"/>
                  </a:cubicBezTo>
                  <a:cubicBezTo>
                    <a:pt x="84310" y="91541"/>
                    <a:pt x="74749" y="108750"/>
                    <a:pt x="60648" y="102058"/>
                  </a:cubicBezTo>
                  <a:cubicBezTo>
                    <a:pt x="53717" y="100145"/>
                    <a:pt x="56824" y="88195"/>
                    <a:pt x="43200" y="93214"/>
                  </a:cubicBezTo>
                  <a:cubicBezTo>
                    <a:pt x="34118" y="94409"/>
                    <a:pt x="39137" y="109706"/>
                    <a:pt x="30054" y="110901"/>
                  </a:cubicBezTo>
                  <a:cubicBezTo>
                    <a:pt x="18104" y="108272"/>
                    <a:pt x="19060" y="92497"/>
                    <a:pt x="4002" y="93214"/>
                  </a:cubicBezTo>
                  <a:cubicBezTo>
                    <a:pt x="-7709" y="113052"/>
                    <a:pt x="9260" y="120700"/>
                    <a:pt x="16909" y="133129"/>
                  </a:cubicBezTo>
                  <a:cubicBezTo>
                    <a:pt x="32923" y="123569"/>
                    <a:pt x="37225" y="127154"/>
                    <a:pt x="51804" y="137431"/>
                  </a:cubicBezTo>
                  <a:cubicBezTo>
                    <a:pt x="62321" y="136475"/>
                    <a:pt x="67101" y="127393"/>
                    <a:pt x="77856" y="124047"/>
                  </a:cubicBezTo>
                  <a:cubicBezTo>
                    <a:pt x="89329" y="120700"/>
                    <a:pt x="104865" y="124764"/>
                    <a:pt x="117293" y="119505"/>
                  </a:cubicBezTo>
                  <a:cubicBezTo>
                    <a:pt x="115142" y="133368"/>
                    <a:pt x="123508" y="136714"/>
                    <a:pt x="125898" y="146035"/>
                  </a:cubicBezTo>
                  <a:cubicBezTo>
                    <a:pt x="163422" y="147948"/>
                    <a:pt x="191387" y="159181"/>
                    <a:pt x="230584" y="159181"/>
                  </a:cubicBezTo>
                  <a:cubicBezTo>
                    <a:pt x="227477" y="147231"/>
                    <a:pt x="239667" y="150577"/>
                    <a:pt x="243730" y="146035"/>
                  </a:cubicBezTo>
                  <a:cubicBezTo>
                    <a:pt x="276953" y="151772"/>
                    <a:pt x="284601" y="131456"/>
                    <a:pt x="304917" y="123808"/>
                  </a:cubicBezTo>
                  <a:cubicBezTo>
                    <a:pt x="302527" y="114008"/>
                    <a:pt x="298464" y="99428"/>
                    <a:pt x="313760" y="97277"/>
                  </a:cubicBezTo>
                  <a:cubicBezTo>
                    <a:pt x="314955" y="94170"/>
                    <a:pt x="314238" y="91541"/>
                    <a:pt x="312565" y="89390"/>
                  </a:cubicBezTo>
                  <a:cubicBezTo>
                    <a:pt x="312326" y="89390"/>
                    <a:pt x="312087" y="88912"/>
                    <a:pt x="311848" y="88673"/>
                  </a:cubicBezTo>
                  <a:close/>
                </a:path>
              </a:pathLst>
            </a:custGeom>
            <a:solidFill>
              <a:schemeClr val="accent4"/>
            </a:solidFill>
            <a:ln w="3175" cap="flat">
              <a:solidFill>
                <a:schemeClr val="bg1"/>
              </a:solid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B081D4C1-88B7-2A47-3F34-EA090137CA4D}"/>
                </a:ext>
              </a:extLst>
            </p:cNvPr>
            <p:cNvSpPr/>
            <p:nvPr/>
          </p:nvSpPr>
          <p:spPr>
            <a:xfrm>
              <a:off x="9580573" y="5147716"/>
              <a:ext cx="829710" cy="376357"/>
            </a:xfrm>
            <a:custGeom>
              <a:avLst/>
              <a:gdLst>
                <a:gd name="connsiteX0" fmla="*/ 589983 w 829710"/>
                <a:gd name="connsiteY0" fmla="*/ 57995 h 376357"/>
                <a:gd name="connsiteX1" fmla="*/ 472150 w 829710"/>
                <a:gd name="connsiteY1" fmla="*/ 40308 h 376357"/>
                <a:gd name="connsiteX2" fmla="*/ 454702 w 829710"/>
                <a:gd name="connsiteY2" fmla="*/ 49152 h 376357"/>
                <a:gd name="connsiteX3" fmla="*/ 441557 w 829710"/>
                <a:gd name="connsiteY3" fmla="*/ 22622 h 376357"/>
                <a:gd name="connsiteX4" fmla="*/ 415266 w 829710"/>
                <a:gd name="connsiteY4" fmla="*/ 26924 h 376357"/>
                <a:gd name="connsiteX5" fmla="*/ 397818 w 829710"/>
                <a:gd name="connsiteY5" fmla="*/ 394 h 376357"/>
                <a:gd name="connsiteX6" fmla="*/ 323724 w 829710"/>
                <a:gd name="connsiteY6" fmla="*/ 394 h 376357"/>
                <a:gd name="connsiteX7" fmla="*/ 301974 w 829710"/>
                <a:gd name="connsiteY7" fmla="*/ 9237 h 376357"/>
                <a:gd name="connsiteX8" fmla="*/ 279985 w 829710"/>
                <a:gd name="connsiteY8" fmla="*/ 18080 h 376357"/>
                <a:gd name="connsiteX9" fmla="*/ 262538 w 829710"/>
                <a:gd name="connsiteY9" fmla="*/ 31226 h 376357"/>
                <a:gd name="connsiteX10" fmla="*/ 240549 w 829710"/>
                <a:gd name="connsiteY10" fmla="*/ 40069 h 376357"/>
                <a:gd name="connsiteX11" fmla="*/ 227403 w 829710"/>
                <a:gd name="connsiteY11" fmla="*/ 57756 h 376357"/>
                <a:gd name="connsiteX12" fmla="*/ 131321 w 829710"/>
                <a:gd name="connsiteY12" fmla="*/ 53215 h 376357"/>
                <a:gd name="connsiteX13" fmla="*/ 166216 w 829710"/>
                <a:gd name="connsiteY13" fmla="*/ 79745 h 376357"/>
                <a:gd name="connsiteX14" fmla="*/ 122716 w 829710"/>
                <a:gd name="connsiteY14" fmla="*/ 93130 h 376357"/>
                <a:gd name="connsiteX15" fmla="*/ 131321 w 829710"/>
                <a:gd name="connsiteY15" fmla="*/ 101973 h 376357"/>
                <a:gd name="connsiteX16" fmla="*/ 61530 w 829710"/>
                <a:gd name="connsiteY16" fmla="*/ 106514 h 376357"/>
                <a:gd name="connsiteX17" fmla="*/ 30936 w 829710"/>
                <a:gd name="connsiteY17" fmla="*/ 101973 h 376357"/>
                <a:gd name="connsiteX18" fmla="*/ 343 w 829710"/>
                <a:gd name="connsiteY18" fmla="*/ 155034 h 376357"/>
                <a:gd name="connsiteX19" fmla="*/ 35238 w 829710"/>
                <a:gd name="connsiteY19" fmla="*/ 155034 h 376357"/>
                <a:gd name="connsiteX20" fmla="*/ 26395 w 829710"/>
                <a:gd name="connsiteY20" fmla="*/ 172720 h 376357"/>
                <a:gd name="connsiteX21" fmla="*/ 39541 w 829710"/>
                <a:gd name="connsiteY21" fmla="*/ 194948 h 376357"/>
                <a:gd name="connsiteX22" fmla="*/ 30936 w 829710"/>
                <a:gd name="connsiteY22" fmla="*/ 212635 h 376357"/>
                <a:gd name="connsiteX23" fmla="*/ 44082 w 829710"/>
                <a:gd name="connsiteY23" fmla="*/ 225781 h 376357"/>
                <a:gd name="connsiteX24" fmla="*/ 18030 w 829710"/>
                <a:gd name="connsiteY24" fmla="*/ 230322 h 376357"/>
                <a:gd name="connsiteX25" fmla="*/ 13727 w 829710"/>
                <a:gd name="connsiteY25" fmla="*/ 212635 h 376357"/>
                <a:gd name="connsiteX26" fmla="*/ 9186 w 829710"/>
                <a:gd name="connsiteY26" fmla="*/ 230322 h 376357"/>
                <a:gd name="connsiteX27" fmla="*/ 52925 w 829710"/>
                <a:gd name="connsiteY27" fmla="*/ 256852 h 376357"/>
                <a:gd name="connsiteX28" fmla="*/ 52925 w 829710"/>
                <a:gd name="connsiteY28" fmla="*/ 305610 h 376357"/>
                <a:gd name="connsiteX29" fmla="*/ 96425 w 829710"/>
                <a:gd name="connsiteY29" fmla="*/ 305610 h 376357"/>
                <a:gd name="connsiteX30" fmla="*/ 92123 w 829710"/>
                <a:gd name="connsiteY30" fmla="*/ 327838 h 376357"/>
                <a:gd name="connsiteX31" fmla="*/ 131560 w 829710"/>
                <a:gd name="connsiteY31" fmla="*/ 323297 h 376357"/>
                <a:gd name="connsiteX32" fmla="*/ 144705 w 829710"/>
                <a:gd name="connsiteY32" fmla="*/ 354369 h 376357"/>
                <a:gd name="connsiteX33" fmla="*/ 192746 w 829710"/>
                <a:gd name="connsiteY33" fmla="*/ 349827 h 376357"/>
                <a:gd name="connsiteX34" fmla="*/ 201351 w 829710"/>
                <a:gd name="connsiteY34" fmla="*/ 314454 h 376357"/>
                <a:gd name="connsiteX35" fmla="*/ 284288 w 829710"/>
                <a:gd name="connsiteY35" fmla="*/ 363212 h 376357"/>
                <a:gd name="connsiteX36" fmla="*/ 336631 w 829710"/>
                <a:gd name="connsiteY36" fmla="*/ 358671 h 376357"/>
                <a:gd name="connsiteX37" fmla="*/ 384672 w 829710"/>
                <a:gd name="connsiteY37" fmla="*/ 318756 h 376357"/>
                <a:gd name="connsiteX38" fmla="*/ 415266 w 829710"/>
                <a:gd name="connsiteY38" fmla="*/ 332141 h 376357"/>
                <a:gd name="connsiteX39" fmla="*/ 445859 w 829710"/>
                <a:gd name="connsiteY39" fmla="*/ 309913 h 376357"/>
                <a:gd name="connsiteX40" fmla="*/ 432713 w 829710"/>
                <a:gd name="connsiteY40" fmla="*/ 354130 h 376357"/>
                <a:gd name="connsiteX41" fmla="*/ 445859 w 829710"/>
                <a:gd name="connsiteY41" fmla="*/ 376358 h 376357"/>
                <a:gd name="connsiteX42" fmla="*/ 463307 w 829710"/>
                <a:gd name="connsiteY42" fmla="*/ 354130 h 376357"/>
                <a:gd name="connsiteX43" fmla="*/ 471911 w 829710"/>
                <a:gd name="connsiteY43" fmla="*/ 318756 h 376357"/>
                <a:gd name="connsiteX44" fmla="*/ 502505 w 829710"/>
                <a:gd name="connsiteY44" fmla="*/ 327599 h 376357"/>
                <a:gd name="connsiteX45" fmla="*/ 550546 w 829710"/>
                <a:gd name="connsiteY45" fmla="*/ 314215 h 376357"/>
                <a:gd name="connsiteX46" fmla="*/ 576598 w 829710"/>
                <a:gd name="connsiteY46" fmla="*/ 327599 h 376357"/>
                <a:gd name="connsiteX47" fmla="*/ 650930 w 829710"/>
                <a:gd name="connsiteY47" fmla="*/ 301069 h 376357"/>
                <a:gd name="connsiteX48" fmla="*/ 716419 w 829710"/>
                <a:gd name="connsiteY48" fmla="*/ 287924 h 376357"/>
                <a:gd name="connsiteX49" fmla="*/ 733867 w 829710"/>
                <a:gd name="connsiteY49" fmla="*/ 296767 h 376357"/>
                <a:gd name="connsiteX50" fmla="*/ 755617 w 829710"/>
                <a:gd name="connsiteY50" fmla="*/ 283621 h 376357"/>
                <a:gd name="connsiteX51" fmla="*/ 807960 w 829710"/>
                <a:gd name="connsiteY51" fmla="*/ 287924 h 376357"/>
                <a:gd name="connsiteX52" fmla="*/ 812263 w 829710"/>
                <a:gd name="connsiteY52" fmla="*/ 305610 h 376357"/>
                <a:gd name="connsiteX53" fmla="*/ 829710 w 829710"/>
                <a:gd name="connsiteY53" fmla="*/ 296767 h 376357"/>
                <a:gd name="connsiteX54" fmla="*/ 821106 w 829710"/>
                <a:gd name="connsiteY54" fmla="*/ 261393 h 376357"/>
                <a:gd name="connsiteX55" fmla="*/ 803658 w 829710"/>
                <a:gd name="connsiteY55" fmla="*/ 252550 h 376357"/>
                <a:gd name="connsiteX56" fmla="*/ 799356 w 829710"/>
                <a:gd name="connsiteY56" fmla="*/ 159575 h 376357"/>
                <a:gd name="connsiteX57" fmla="*/ 821106 w 829710"/>
                <a:gd name="connsiteY57" fmla="*/ 128503 h 376357"/>
                <a:gd name="connsiteX58" fmla="*/ 786211 w 829710"/>
                <a:gd name="connsiteY58" fmla="*/ 123962 h 376357"/>
                <a:gd name="connsiteX59" fmla="*/ 781908 w 829710"/>
                <a:gd name="connsiteY59" fmla="*/ 70902 h 376357"/>
                <a:gd name="connsiteX60" fmla="*/ 777606 w 829710"/>
                <a:gd name="connsiteY60" fmla="*/ 62058 h 376357"/>
                <a:gd name="connsiteX61" fmla="*/ 738408 w 829710"/>
                <a:gd name="connsiteY61" fmla="*/ 26685 h 376357"/>
                <a:gd name="connsiteX62" fmla="*/ 734106 w 829710"/>
                <a:gd name="connsiteY62" fmla="*/ 35528 h 376357"/>
                <a:gd name="connsiteX63" fmla="*/ 708054 w 829710"/>
                <a:gd name="connsiteY63" fmla="*/ 30987 h 376357"/>
                <a:gd name="connsiteX64" fmla="*/ 699450 w 829710"/>
                <a:gd name="connsiteY64" fmla="*/ 39830 h 376357"/>
                <a:gd name="connsiteX65" fmla="*/ 686304 w 829710"/>
                <a:gd name="connsiteY65" fmla="*/ 35528 h 376357"/>
                <a:gd name="connsiteX66" fmla="*/ 590222 w 829710"/>
                <a:gd name="connsiteY66" fmla="*/ 57756 h 37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29710" h="376357">
                  <a:moveTo>
                    <a:pt x="589983" y="57995"/>
                  </a:moveTo>
                  <a:cubicBezTo>
                    <a:pt x="552697" y="76399"/>
                    <a:pt x="495095" y="63014"/>
                    <a:pt x="472150" y="40308"/>
                  </a:cubicBezTo>
                  <a:cubicBezTo>
                    <a:pt x="471194" y="48196"/>
                    <a:pt x="464741" y="50347"/>
                    <a:pt x="454702" y="49152"/>
                  </a:cubicBezTo>
                  <a:cubicBezTo>
                    <a:pt x="448249" y="42221"/>
                    <a:pt x="445381" y="31943"/>
                    <a:pt x="441557" y="22622"/>
                  </a:cubicBezTo>
                  <a:cubicBezTo>
                    <a:pt x="428172" y="19514"/>
                    <a:pt x="425543" y="27163"/>
                    <a:pt x="415266" y="26924"/>
                  </a:cubicBezTo>
                  <a:cubicBezTo>
                    <a:pt x="412637" y="14973"/>
                    <a:pt x="397101" y="15929"/>
                    <a:pt x="397818" y="394"/>
                  </a:cubicBezTo>
                  <a:cubicBezTo>
                    <a:pt x="372244" y="14017"/>
                    <a:pt x="347387" y="-2714"/>
                    <a:pt x="323724" y="394"/>
                  </a:cubicBezTo>
                  <a:cubicBezTo>
                    <a:pt x="319422" y="872"/>
                    <a:pt x="311296" y="5652"/>
                    <a:pt x="301974" y="9237"/>
                  </a:cubicBezTo>
                  <a:cubicBezTo>
                    <a:pt x="295521" y="11627"/>
                    <a:pt x="285961" y="15212"/>
                    <a:pt x="279985" y="18080"/>
                  </a:cubicBezTo>
                  <a:cubicBezTo>
                    <a:pt x="273532" y="21427"/>
                    <a:pt x="270664" y="26207"/>
                    <a:pt x="262538" y="31226"/>
                  </a:cubicBezTo>
                  <a:cubicBezTo>
                    <a:pt x="256084" y="35528"/>
                    <a:pt x="243895" y="36962"/>
                    <a:pt x="240549" y="40069"/>
                  </a:cubicBezTo>
                  <a:cubicBezTo>
                    <a:pt x="235290" y="44850"/>
                    <a:pt x="236246" y="58473"/>
                    <a:pt x="227403" y="57756"/>
                  </a:cubicBezTo>
                  <a:cubicBezTo>
                    <a:pt x="195615" y="58234"/>
                    <a:pt x="154027" y="47479"/>
                    <a:pt x="131321" y="53215"/>
                  </a:cubicBezTo>
                  <a:cubicBezTo>
                    <a:pt x="128931" y="76399"/>
                    <a:pt x="159524" y="65883"/>
                    <a:pt x="166216" y="79745"/>
                  </a:cubicBezTo>
                  <a:cubicBezTo>
                    <a:pt x="155700" y="88350"/>
                    <a:pt x="125824" y="77116"/>
                    <a:pt x="122716" y="93130"/>
                  </a:cubicBezTo>
                  <a:cubicBezTo>
                    <a:pt x="127975" y="93608"/>
                    <a:pt x="132994" y="94325"/>
                    <a:pt x="131321" y="101973"/>
                  </a:cubicBezTo>
                  <a:cubicBezTo>
                    <a:pt x="106225" y="101495"/>
                    <a:pt x="80889" y="101017"/>
                    <a:pt x="61530" y="106514"/>
                  </a:cubicBezTo>
                  <a:cubicBezTo>
                    <a:pt x="45277" y="101973"/>
                    <a:pt x="50057" y="96954"/>
                    <a:pt x="30936" y="101973"/>
                  </a:cubicBezTo>
                  <a:cubicBezTo>
                    <a:pt x="15878" y="114880"/>
                    <a:pt x="-2764" y="123962"/>
                    <a:pt x="343" y="155034"/>
                  </a:cubicBezTo>
                  <a:cubicBezTo>
                    <a:pt x="8469" y="154078"/>
                    <a:pt x="29263" y="143561"/>
                    <a:pt x="35238" y="155034"/>
                  </a:cubicBezTo>
                  <a:cubicBezTo>
                    <a:pt x="35238" y="163877"/>
                    <a:pt x="23288" y="160770"/>
                    <a:pt x="26395" y="172720"/>
                  </a:cubicBezTo>
                  <a:cubicBezTo>
                    <a:pt x="40258" y="178218"/>
                    <a:pt x="27351" y="185627"/>
                    <a:pt x="39541" y="194948"/>
                  </a:cubicBezTo>
                  <a:cubicBezTo>
                    <a:pt x="39541" y="203792"/>
                    <a:pt x="27590" y="200685"/>
                    <a:pt x="30936" y="212635"/>
                  </a:cubicBezTo>
                  <a:cubicBezTo>
                    <a:pt x="34999" y="217415"/>
                    <a:pt x="46950" y="214069"/>
                    <a:pt x="44082" y="225781"/>
                  </a:cubicBezTo>
                  <a:cubicBezTo>
                    <a:pt x="30697" y="222674"/>
                    <a:pt x="28068" y="230322"/>
                    <a:pt x="18030" y="230322"/>
                  </a:cubicBezTo>
                  <a:cubicBezTo>
                    <a:pt x="17313" y="223630"/>
                    <a:pt x="19464" y="214069"/>
                    <a:pt x="13727" y="212635"/>
                  </a:cubicBezTo>
                  <a:cubicBezTo>
                    <a:pt x="13966" y="220284"/>
                    <a:pt x="12771" y="226259"/>
                    <a:pt x="9186" y="230322"/>
                  </a:cubicBezTo>
                  <a:cubicBezTo>
                    <a:pt x="26634" y="236297"/>
                    <a:pt x="45277" y="241078"/>
                    <a:pt x="52925" y="256852"/>
                  </a:cubicBezTo>
                  <a:cubicBezTo>
                    <a:pt x="25200" y="274061"/>
                    <a:pt x="84235" y="298201"/>
                    <a:pt x="52925" y="305610"/>
                  </a:cubicBezTo>
                  <a:lnTo>
                    <a:pt x="96425" y="305610"/>
                  </a:lnTo>
                  <a:cubicBezTo>
                    <a:pt x="93796" y="314932"/>
                    <a:pt x="73958" y="322341"/>
                    <a:pt x="92123" y="327838"/>
                  </a:cubicBezTo>
                  <a:cubicBezTo>
                    <a:pt x="94991" y="306089"/>
                    <a:pt x="115785" y="330229"/>
                    <a:pt x="131560" y="323297"/>
                  </a:cubicBezTo>
                  <a:cubicBezTo>
                    <a:pt x="133233" y="336443"/>
                    <a:pt x="138491" y="345764"/>
                    <a:pt x="144705" y="354369"/>
                  </a:cubicBezTo>
                  <a:cubicBezTo>
                    <a:pt x="165260" y="357715"/>
                    <a:pt x="174582" y="349349"/>
                    <a:pt x="192746" y="349827"/>
                  </a:cubicBezTo>
                  <a:cubicBezTo>
                    <a:pt x="192029" y="334292"/>
                    <a:pt x="193942" y="321624"/>
                    <a:pt x="201351" y="314454"/>
                  </a:cubicBezTo>
                  <a:cubicBezTo>
                    <a:pt x="244612" y="314932"/>
                    <a:pt x="268274" y="335248"/>
                    <a:pt x="284288" y="363212"/>
                  </a:cubicBezTo>
                  <a:cubicBezTo>
                    <a:pt x="304843" y="359388"/>
                    <a:pt x="323246" y="363929"/>
                    <a:pt x="336631" y="358671"/>
                  </a:cubicBezTo>
                  <a:cubicBezTo>
                    <a:pt x="357903" y="350544"/>
                    <a:pt x="361727" y="322341"/>
                    <a:pt x="384672" y="318756"/>
                  </a:cubicBezTo>
                  <a:cubicBezTo>
                    <a:pt x="395667" y="322341"/>
                    <a:pt x="401881" y="330946"/>
                    <a:pt x="415266" y="332141"/>
                  </a:cubicBezTo>
                  <a:cubicBezTo>
                    <a:pt x="426738" y="326165"/>
                    <a:pt x="431757" y="313498"/>
                    <a:pt x="445859" y="309913"/>
                  </a:cubicBezTo>
                  <a:cubicBezTo>
                    <a:pt x="459722" y="328555"/>
                    <a:pt x="440601" y="343852"/>
                    <a:pt x="432713" y="354130"/>
                  </a:cubicBezTo>
                  <a:cubicBezTo>
                    <a:pt x="442991" y="355564"/>
                    <a:pt x="437016" y="373490"/>
                    <a:pt x="445859" y="376358"/>
                  </a:cubicBezTo>
                  <a:cubicBezTo>
                    <a:pt x="454702" y="372294"/>
                    <a:pt x="449444" y="353652"/>
                    <a:pt x="463307" y="354130"/>
                  </a:cubicBezTo>
                  <a:cubicBezTo>
                    <a:pt x="464502" y="340745"/>
                    <a:pt x="458527" y="319712"/>
                    <a:pt x="471911" y="318756"/>
                  </a:cubicBezTo>
                  <a:cubicBezTo>
                    <a:pt x="489359" y="314454"/>
                    <a:pt x="485057" y="331902"/>
                    <a:pt x="502505" y="327599"/>
                  </a:cubicBezTo>
                  <a:cubicBezTo>
                    <a:pt x="518757" y="323297"/>
                    <a:pt x="527601" y="311586"/>
                    <a:pt x="550546" y="314215"/>
                  </a:cubicBezTo>
                  <a:cubicBezTo>
                    <a:pt x="559867" y="318278"/>
                    <a:pt x="563452" y="327838"/>
                    <a:pt x="576598" y="327599"/>
                  </a:cubicBezTo>
                  <a:cubicBezTo>
                    <a:pt x="606474" y="323775"/>
                    <a:pt x="628702" y="312542"/>
                    <a:pt x="650930" y="301069"/>
                  </a:cubicBezTo>
                  <a:cubicBezTo>
                    <a:pt x="678417" y="302503"/>
                    <a:pt x="703513" y="301308"/>
                    <a:pt x="716419" y="287924"/>
                  </a:cubicBezTo>
                  <a:cubicBezTo>
                    <a:pt x="725263" y="287924"/>
                    <a:pt x="722156" y="299874"/>
                    <a:pt x="733867" y="296767"/>
                  </a:cubicBezTo>
                  <a:cubicBezTo>
                    <a:pt x="737930" y="289119"/>
                    <a:pt x="741994" y="281470"/>
                    <a:pt x="755617" y="283621"/>
                  </a:cubicBezTo>
                  <a:cubicBezTo>
                    <a:pt x="774499" y="288641"/>
                    <a:pt x="786211" y="296528"/>
                    <a:pt x="807960" y="287924"/>
                  </a:cubicBezTo>
                  <a:cubicBezTo>
                    <a:pt x="813458" y="298918"/>
                    <a:pt x="805809" y="301786"/>
                    <a:pt x="812263" y="305610"/>
                  </a:cubicBezTo>
                  <a:cubicBezTo>
                    <a:pt x="815131" y="299635"/>
                    <a:pt x="821584" y="297484"/>
                    <a:pt x="829710" y="296767"/>
                  </a:cubicBezTo>
                  <a:cubicBezTo>
                    <a:pt x="828276" y="283382"/>
                    <a:pt x="816326" y="280992"/>
                    <a:pt x="821106" y="261393"/>
                  </a:cubicBezTo>
                  <a:cubicBezTo>
                    <a:pt x="812980" y="260915"/>
                    <a:pt x="806526" y="258525"/>
                    <a:pt x="803658" y="252550"/>
                  </a:cubicBezTo>
                  <a:cubicBezTo>
                    <a:pt x="821584" y="228649"/>
                    <a:pt x="800073" y="191363"/>
                    <a:pt x="799356" y="159575"/>
                  </a:cubicBezTo>
                  <a:cubicBezTo>
                    <a:pt x="817999" y="160770"/>
                    <a:pt x="818716" y="143800"/>
                    <a:pt x="821106" y="128503"/>
                  </a:cubicBezTo>
                  <a:cubicBezTo>
                    <a:pt x="810590" y="125874"/>
                    <a:pt x="801268" y="122050"/>
                    <a:pt x="786211" y="123962"/>
                  </a:cubicBezTo>
                  <a:cubicBezTo>
                    <a:pt x="775455" y="108187"/>
                    <a:pt x="778801" y="92413"/>
                    <a:pt x="781908" y="70902"/>
                  </a:cubicBezTo>
                  <a:cubicBezTo>
                    <a:pt x="781908" y="66600"/>
                    <a:pt x="778323" y="65644"/>
                    <a:pt x="777606" y="62058"/>
                  </a:cubicBezTo>
                  <a:cubicBezTo>
                    <a:pt x="755617" y="54888"/>
                    <a:pt x="758007" y="31943"/>
                    <a:pt x="738408" y="26685"/>
                  </a:cubicBezTo>
                  <a:cubicBezTo>
                    <a:pt x="739364" y="26924"/>
                    <a:pt x="734345" y="35528"/>
                    <a:pt x="734106" y="35528"/>
                  </a:cubicBezTo>
                  <a:cubicBezTo>
                    <a:pt x="722156" y="41264"/>
                    <a:pt x="711400" y="30748"/>
                    <a:pt x="708054" y="30987"/>
                  </a:cubicBezTo>
                  <a:cubicBezTo>
                    <a:pt x="706381" y="30987"/>
                    <a:pt x="703513" y="39591"/>
                    <a:pt x="699450" y="39830"/>
                  </a:cubicBezTo>
                  <a:cubicBezTo>
                    <a:pt x="698971" y="39830"/>
                    <a:pt x="692279" y="30987"/>
                    <a:pt x="686304" y="35528"/>
                  </a:cubicBezTo>
                  <a:cubicBezTo>
                    <a:pt x="665032" y="54649"/>
                    <a:pt x="625356" y="79028"/>
                    <a:pt x="590222" y="57756"/>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0742FD8D-B593-A831-2D6B-92AED6CCDEB6}"/>
                </a:ext>
              </a:extLst>
            </p:cNvPr>
            <p:cNvSpPr/>
            <p:nvPr/>
          </p:nvSpPr>
          <p:spPr>
            <a:xfrm>
              <a:off x="9329255" y="5378824"/>
              <a:ext cx="7252" cy="7390"/>
            </a:xfrm>
            <a:custGeom>
              <a:avLst/>
              <a:gdLst>
                <a:gd name="connsiteX0" fmla="*/ 3328 w 7252"/>
                <a:gd name="connsiteY0" fmla="*/ 3994 h 7390"/>
                <a:gd name="connsiteX1" fmla="*/ 3328 w 7252"/>
                <a:gd name="connsiteY1" fmla="*/ 3994 h 7390"/>
                <a:gd name="connsiteX2" fmla="*/ 3328 w 7252"/>
                <a:gd name="connsiteY2" fmla="*/ 3994 h 7390"/>
              </a:gdLst>
              <a:ahLst/>
              <a:cxnLst>
                <a:cxn ang="0">
                  <a:pos x="connsiteX0" y="connsiteY0"/>
                </a:cxn>
                <a:cxn ang="0">
                  <a:pos x="connsiteX1" y="connsiteY1"/>
                </a:cxn>
                <a:cxn ang="0">
                  <a:pos x="connsiteX2" y="connsiteY2"/>
                </a:cxn>
              </a:cxnLst>
              <a:rect l="l" t="t" r="r" b="b"/>
              <a:pathLst>
                <a:path w="7252" h="7390">
                  <a:moveTo>
                    <a:pt x="3328" y="3994"/>
                  </a:moveTo>
                  <a:cubicBezTo>
                    <a:pt x="16473" y="16184"/>
                    <a:pt x="-8623" y="-9391"/>
                    <a:pt x="3328" y="3994"/>
                  </a:cubicBezTo>
                  <a:lnTo>
                    <a:pt x="3328" y="3994"/>
                  </a:ln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grpSp>
          <p:nvGrpSpPr>
            <p:cNvPr id="186" name="Graphic 61">
              <a:extLst>
                <a:ext uri="{FF2B5EF4-FFF2-40B4-BE49-F238E27FC236}">
                  <a16:creationId xmlns:a16="http://schemas.microsoft.com/office/drawing/2014/main" id="{51194348-B448-A7D2-DDAC-639F9BECD669}"/>
                </a:ext>
              </a:extLst>
            </p:cNvPr>
            <p:cNvGrpSpPr/>
            <p:nvPr/>
          </p:nvGrpSpPr>
          <p:grpSpPr>
            <a:xfrm>
              <a:off x="9314657" y="5165797"/>
              <a:ext cx="353975" cy="412389"/>
              <a:chOff x="9314657" y="5165797"/>
              <a:chExt cx="353975" cy="412389"/>
            </a:xfrm>
            <a:solidFill>
              <a:schemeClr val="accent3"/>
            </a:solidFill>
          </p:grpSpPr>
          <p:sp>
            <p:nvSpPr>
              <p:cNvPr id="187" name="Freeform: Shape 186">
                <a:extLst>
                  <a:ext uri="{FF2B5EF4-FFF2-40B4-BE49-F238E27FC236}">
                    <a16:creationId xmlns:a16="http://schemas.microsoft.com/office/drawing/2014/main" id="{B4812E71-DC37-4BDC-208D-144D9B474A19}"/>
                  </a:ext>
                </a:extLst>
              </p:cNvPr>
              <p:cNvSpPr/>
              <p:nvPr/>
            </p:nvSpPr>
            <p:spPr>
              <a:xfrm>
                <a:off x="9502248" y="5386870"/>
                <a:ext cx="5408" cy="4803"/>
              </a:xfrm>
              <a:custGeom>
                <a:avLst/>
                <a:gdLst>
                  <a:gd name="connsiteX0" fmla="*/ 4813 w 5408"/>
                  <a:gd name="connsiteY0" fmla="*/ 251 h 4803"/>
                  <a:gd name="connsiteX1" fmla="*/ 511 w 5408"/>
                  <a:gd name="connsiteY1" fmla="*/ 4553 h 4803"/>
                  <a:gd name="connsiteX2" fmla="*/ 4813 w 5408"/>
                  <a:gd name="connsiteY2" fmla="*/ 251 h 4803"/>
                </a:gdLst>
                <a:ahLst/>
                <a:cxnLst>
                  <a:cxn ang="0">
                    <a:pos x="connsiteX0" y="connsiteY0"/>
                  </a:cxn>
                  <a:cxn ang="0">
                    <a:pos x="connsiteX1" y="connsiteY1"/>
                  </a:cxn>
                  <a:cxn ang="0">
                    <a:pos x="connsiteX2" y="connsiteY2"/>
                  </a:cxn>
                </a:cxnLst>
                <a:rect l="l" t="t" r="r" b="b"/>
                <a:pathLst>
                  <a:path w="5408" h="4803">
                    <a:moveTo>
                      <a:pt x="4813" y="251"/>
                    </a:moveTo>
                    <a:cubicBezTo>
                      <a:pt x="3618" y="-944"/>
                      <a:pt x="-1640" y="2402"/>
                      <a:pt x="511" y="4553"/>
                    </a:cubicBezTo>
                    <a:cubicBezTo>
                      <a:pt x="1706" y="5748"/>
                      <a:pt x="7203" y="2402"/>
                      <a:pt x="4813" y="251"/>
                    </a:cubicBezTo>
                    <a:close/>
                  </a:path>
                </a:pathLst>
              </a:custGeom>
              <a:grpFill/>
              <a:ln w="3175" cap="flat">
                <a:solidFill>
                  <a:schemeClr val="bg1"/>
                </a:solid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4393CBF8-0283-126F-925D-A5A7700A8812}"/>
                  </a:ext>
                </a:extLst>
              </p:cNvPr>
              <p:cNvSpPr/>
              <p:nvPr/>
            </p:nvSpPr>
            <p:spPr>
              <a:xfrm>
                <a:off x="9475872" y="5263062"/>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B6B2A7D2-1570-ED15-42FA-4B558969988A}"/>
                  </a:ext>
                </a:extLst>
              </p:cNvPr>
              <p:cNvSpPr/>
              <p:nvPr/>
            </p:nvSpPr>
            <p:spPr>
              <a:xfrm>
                <a:off x="9467738" y="5545862"/>
                <a:ext cx="91666" cy="32323"/>
              </a:xfrm>
              <a:custGeom>
                <a:avLst/>
                <a:gdLst>
                  <a:gd name="connsiteX0" fmla="*/ 125 w 91666"/>
                  <a:gd name="connsiteY0" fmla="*/ 9522 h 32323"/>
                  <a:gd name="connsiteX1" fmla="*/ 39323 w 91666"/>
                  <a:gd name="connsiteY1" fmla="*/ 18366 h 32323"/>
                  <a:gd name="connsiteX2" fmla="*/ 61073 w 91666"/>
                  <a:gd name="connsiteY2" fmla="*/ 31750 h 32323"/>
                  <a:gd name="connsiteX3" fmla="*/ 91666 w 91666"/>
                  <a:gd name="connsiteY3" fmla="*/ 18366 h 32323"/>
                  <a:gd name="connsiteX4" fmla="*/ 26177 w 91666"/>
                  <a:gd name="connsiteY4" fmla="*/ 14063 h 32323"/>
                  <a:gd name="connsiteX5" fmla="*/ 125 w 91666"/>
                  <a:gd name="connsiteY5" fmla="*/ 9522 h 32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66" h="32323">
                    <a:moveTo>
                      <a:pt x="125" y="9522"/>
                    </a:moveTo>
                    <a:cubicBezTo>
                      <a:pt x="7534" y="19560"/>
                      <a:pt x="25699" y="13107"/>
                      <a:pt x="39323" y="18366"/>
                    </a:cubicBezTo>
                    <a:cubicBezTo>
                      <a:pt x="50795" y="22907"/>
                      <a:pt x="51990" y="31272"/>
                      <a:pt x="61073" y="31750"/>
                    </a:cubicBezTo>
                    <a:cubicBezTo>
                      <a:pt x="69916" y="32228"/>
                      <a:pt x="89515" y="35574"/>
                      <a:pt x="91666" y="18366"/>
                    </a:cubicBezTo>
                    <a:cubicBezTo>
                      <a:pt x="73979" y="11912"/>
                      <a:pt x="45059" y="5698"/>
                      <a:pt x="26177" y="14063"/>
                    </a:cubicBezTo>
                    <a:cubicBezTo>
                      <a:pt x="30479" y="1635"/>
                      <a:pt x="-2265" y="-7926"/>
                      <a:pt x="125" y="9522"/>
                    </a:cubicBezTo>
                    <a:close/>
                  </a:path>
                </a:pathLst>
              </a:custGeom>
              <a:grpFill/>
              <a:ln w="3175" cap="flat">
                <a:solidFill>
                  <a:schemeClr val="bg1"/>
                </a:solid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CAB10292-FF3E-5792-FA0E-2CCDC6D61209}"/>
                  </a:ext>
                </a:extLst>
              </p:cNvPr>
              <p:cNvSpPr/>
              <p:nvPr/>
            </p:nvSpPr>
            <p:spPr>
              <a:xfrm>
                <a:off x="9606952" y="5409098"/>
                <a:ext cx="5529" cy="4803"/>
              </a:xfrm>
              <a:custGeom>
                <a:avLst/>
                <a:gdLst>
                  <a:gd name="connsiteX0" fmla="*/ 5035 w 5529"/>
                  <a:gd name="connsiteY0" fmla="*/ 251 h 4803"/>
                  <a:gd name="connsiteX1" fmla="*/ 494 w 5529"/>
                  <a:gd name="connsiteY1" fmla="*/ 4553 h 4803"/>
                  <a:gd name="connsiteX2" fmla="*/ 5035 w 5529"/>
                  <a:gd name="connsiteY2" fmla="*/ 251 h 4803"/>
                </a:gdLst>
                <a:ahLst/>
                <a:cxnLst>
                  <a:cxn ang="0">
                    <a:pos x="connsiteX0" y="connsiteY0"/>
                  </a:cxn>
                  <a:cxn ang="0">
                    <a:pos x="connsiteX1" y="connsiteY1"/>
                  </a:cxn>
                  <a:cxn ang="0">
                    <a:pos x="connsiteX2" y="connsiteY2"/>
                  </a:cxn>
                </a:cxnLst>
                <a:rect l="l" t="t" r="r" b="b"/>
                <a:pathLst>
                  <a:path w="5529" h="4803">
                    <a:moveTo>
                      <a:pt x="5035" y="251"/>
                    </a:moveTo>
                    <a:cubicBezTo>
                      <a:pt x="3840" y="-944"/>
                      <a:pt x="-1657" y="2402"/>
                      <a:pt x="494" y="4553"/>
                    </a:cubicBezTo>
                    <a:cubicBezTo>
                      <a:pt x="1689" y="5748"/>
                      <a:pt x="7186" y="2402"/>
                      <a:pt x="5035" y="251"/>
                    </a:cubicBezTo>
                    <a:close/>
                  </a:path>
                </a:pathLst>
              </a:custGeom>
              <a:grpFill/>
              <a:ln w="3175" cap="flat">
                <a:solidFill>
                  <a:schemeClr val="bg1"/>
                </a:solid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E41E4193-4DBA-1AC0-34C8-4F5706B051C9}"/>
                  </a:ext>
                </a:extLst>
              </p:cNvPr>
              <p:cNvSpPr/>
              <p:nvPr/>
            </p:nvSpPr>
            <p:spPr>
              <a:xfrm>
                <a:off x="9651099" y="5497605"/>
                <a:ext cx="17533" cy="22406"/>
              </a:xfrm>
              <a:custGeom>
                <a:avLst/>
                <a:gdLst>
                  <a:gd name="connsiteX0" fmla="*/ 17534 w 17533"/>
                  <a:gd name="connsiteY0" fmla="*/ 178 h 22406"/>
                  <a:gd name="connsiteX1" fmla="*/ 4388 w 17533"/>
                  <a:gd name="connsiteY1" fmla="*/ 22406 h 22406"/>
                  <a:gd name="connsiteX2" fmla="*/ 17534 w 17533"/>
                  <a:gd name="connsiteY2" fmla="*/ 178 h 22406"/>
                </a:gdLst>
                <a:ahLst/>
                <a:cxnLst>
                  <a:cxn ang="0">
                    <a:pos x="connsiteX0" y="connsiteY0"/>
                  </a:cxn>
                  <a:cxn ang="0">
                    <a:pos x="connsiteX1" y="connsiteY1"/>
                  </a:cxn>
                  <a:cxn ang="0">
                    <a:pos x="connsiteX2" y="connsiteY2"/>
                  </a:cxn>
                </a:cxnLst>
                <a:rect l="l" t="t" r="r" b="b"/>
                <a:pathLst>
                  <a:path w="17533" h="22406">
                    <a:moveTo>
                      <a:pt x="17534" y="178"/>
                    </a:moveTo>
                    <a:cubicBezTo>
                      <a:pt x="6300" y="-1973"/>
                      <a:pt x="-7084" y="15953"/>
                      <a:pt x="4388" y="22406"/>
                    </a:cubicBezTo>
                    <a:cubicBezTo>
                      <a:pt x="8212" y="14519"/>
                      <a:pt x="14905" y="9499"/>
                      <a:pt x="17534" y="178"/>
                    </a:cubicBezTo>
                    <a:close/>
                  </a:path>
                </a:pathLst>
              </a:custGeom>
              <a:grpFill/>
              <a:ln w="3175" cap="flat">
                <a:solidFill>
                  <a:schemeClr val="bg1"/>
                </a:solid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F7124782-635A-A5A8-3E25-ABEF4F027ABB}"/>
                  </a:ext>
                </a:extLst>
              </p:cNvPr>
              <p:cNvSpPr/>
              <p:nvPr/>
            </p:nvSpPr>
            <p:spPr>
              <a:xfrm>
                <a:off x="9568248" y="5568769"/>
                <a:ext cx="13145" cy="4541"/>
              </a:xfrm>
              <a:custGeom>
                <a:avLst/>
                <a:gdLst>
                  <a:gd name="connsiteX0" fmla="*/ 13145 w 13145"/>
                  <a:gd name="connsiteY0" fmla="*/ 0 h 4541"/>
                  <a:gd name="connsiteX1" fmla="*/ 0 w 13145"/>
                  <a:gd name="connsiteY1" fmla="*/ 4541 h 4541"/>
                  <a:gd name="connsiteX2" fmla="*/ 13145 w 13145"/>
                  <a:gd name="connsiteY2" fmla="*/ 0 h 4541"/>
                </a:gdLst>
                <a:ahLst/>
                <a:cxnLst>
                  <a:cxn ang="0">
                    <a:pos x="connsiteX0" y="connsiteY0"/>
                  </a:cxn>
                  <a:cxn ang="0">
                    <a:pos x="connsiteX1" y="connsiteY1"/>
                  </a:cxn>
                  <a:cxn ang="0">
                    <a:pos x="connsiteX2" y="connsiteY2"/>
                  </a:cxn>
                </a:cxnLst>
                <a:rect l="l" t="t" r="r" b="b"/>
                <a:pathLst>
                  <a:path w="13145" h="4541">
                    <a:moveTo>
                      <a:pt x="13145" y="0"/>
                    </a:moveTo>
                    <a:cubicBezTo>
                      <a:pt x="7887" y="717"/>
                      <a:pt x="717" y="-717"/>
                      <a:pt x="0" y="4541"/>
                    </a:cubicBezTo>
                    <a:cubicBezTo>
                      <a:pt x="5258" y="3824"/>
                      <a:pt x="12428" y="5258"/>
                      <a:pt x="13145" y="0"/>
                    </a:cubicBezTo>
                    <a:close/>
                  </a:path>
                </a:pathLst>
              </a:custGeom>
              <a:grpFill/>
              <a:ln w="3175" cap="flat">
                <a:solidFill>
                  <a:schemeClr val="bg1"/>
                </a:solid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5364F81D-CE50-8EAB-1994-5FC196D5CF00}"/>
                  </a:ext>
                </a:extLst>
              </p:cNvPr>
              <p:cNvSpPr/>
              <p:nvPr/>
            </p:nvSpPr>
            <p:spPr>
              <a:xfrm>
                <a:off x="9571955" y="5378027"/>
                <a:ext cx="5408" cy="5041"/>
              </a:xfrm>
              <a:custGeom>
                <a:avLst/>
                <a:gdLst>
                  <a:gd name="connsiteX0" fmla="*/ 595 w 5408"/>
                  <a:gd name="connsiteY0" fmla="*/ 4791 h 5041"/>
                  <a:gd name="connsiteX1" fmla="*/ 4898 w 5408"/>
                  <a:gd name="connsiteY1" fmla="*/ 250 h 5041"/>
                  <a:gd name="connsiteX2" fmla="*/ 595 w 5408"/>
                  <a:gd name="connsiteY2" fmla="*/ 4791 h 5041"/>
                </a:gdLst>
                <a:ahLst/>
                <a:cxnLst>
                  <a:cxn ang="0">
                    <a:pos x="connsiteX0" y="connsiteY0"/>
                  </a:cxn>
                  <a:cxn ang="0">
                    <a:pos x="connsiteX1" y="connsiteY1"/>
                  </a:cxn>
                  <a:cxn ang="0">
                    <a:pos x="connsiteX2" y="connsiteY2"/>
                  </a:cxn>
                </a:cxnLst>
                <a:rect l="l" t="t" r="r" b="b"/>
                <a:pathLst>
                  <a:path w="5408" h="5041">
                    <a:moveTo>
                      <a:pt x="595" y="4791"/>
                    </a:moveTo>
                    <a:cubicBezTo>
                      <a:pt x="1791" y="5986"/>
                      <a:pt x="7049"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7A083233-0F15-49BD-3AF6-47D157C707A2}"/>
                  </a:ext>
                </a:extLst>
              </p:cNvPr>
              <p:cNvSpPr/>
              <p:nvPr/>
            </p:nvSpPr>
            <p:spPr>
              <a:xfrm>
                <a:off x="9563350" y="5258760"/>
                <a:ext cx="5408" cy="4803"/>
              </a:xfrm>
              <a:custGeom>
                <a:avLst/>
                <a:gdLst>
                  <a:gd name="connsiteX0" fmla="*/ 596 w 5408"/>
                  <a:gd name="connsiteY0" fmla="*/ 4553 h 4803"/>
                  <a:gd name="connsiteX1" fmla="*/ 4898 w 5408"/>
                  <a:gd name="connsiteY1" fmla="*/ 251 h 4803"/>
                  <a:gd name="connsiteX2" fmla="*/ 596 w 5408"/>
                  <a:gd name="connsiteY2" fmla="*/ 4553 h 4803"/>
                </a:gdLst>
                <a:ahLst/>
                <a:cxnLst>
                  <a:cxn ang="0">
                    <a:pos x="connsiteX0" y="connsiteY0"/>
                  </a:cxn>
                  <a:cxn ang="0">
                    <a:pos x="connsiteX1" y="connsiteY1"/>
                  </a:cxn>
                  <a:cxn ang="0">
                    <a:pos x="connsiteX2" y="connsiteY2"/>
                  </a:cxn>
                </a:cxnLst>
                <a:rect l="l" t="t" r="r" b="b"/>
                <a:pathLst>
                  <a:path w="5408" h="4803">
                    <a:moveTo>
                      <a:pt x="596" y="4553"/>
                    </a:moveTo>
                    <a:cubicBezTo>
                      <a:pt x="1790" y="5748"/>
                      <a:pt x="7049" y="2402"/>
                      <a:pt x="4898" y="251"/>
                    </a:cubicBezTo>
                    <a:cubicBezTo>
                      <a:pt x="3703" y="-944"/>
                      <a:pt x="-1795" y="2402"/>
                      <a:pt x="596" y="4553"/>
                    </a:cubicBezTo>
                    <a:close/>
                  </a:path>
                </a:pathLst>
              </a:custGeom>
              <a:grpFill/>
              <a:ln w="3175" cap="flat">
                <a:solidFill>
                  <a:schemeClr val="bg1"/>
                </a:solid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D957D8C4-F42D-AC83-C5BC-71B724FE4C01}"/>
                  </a:ext>
                </a:extLst>
              </p:cNvPr>
              <p:cNvSpPr/>
              <p:nvPr/>
            </p:nvSpPr>
            <p:spPr>
              <a:xfrm>
                <a:off x="9533352" y="5273598"/>
                <a:ext cx="4302" cy="5722"/>
              </a:xfrm>
              <a:custGeom>
                <a:avLst/>
                <a:gdLst>
                  <a:gd name="connsiteX0" fmla="*/ 4302 w 4302"/>
                  <a:gd name="connsiteY0" fmla="*/ 2861 h 5722"/>
                  <a:gd name="connsiteX1" fmla="*/ 0 w 4302"/>
                  <a:gd name="connsiteY1" fmla="*/ 2861 h 5722"/>
                  <a:gd name="connsiteX2" fmla="*/ 4302 w 4302"/>
                  <a:gd name="connsiteY2" fmla="*/ 2861 h 5722"/>
                </a:gdLst>
                <a:ahLst/>
                <a:cxnLst>
                  <a:cxn ang="0">
                    <a:pos x="connsiteX0" y="connsiteY0"/>
                  </a:cxn>
                  <a:cxn ang="0">
                    <a:pos x="connsiteX1" y="connsiteY1"/>
                  </a:cxn>
                  <a:cxn ang="0">
                    <a:pos x="connsiteX2" y="connsiteY2"/>
                  </a:cxn>
                </a:cxnLst>
                <a:rect l="l" t="t" r="r" b="b"/>
                <a:pathLst>
                  <a:path w="4302" h="5722">
                    <a:moveTo>
                      <a:pt x="4302" y="2861"/>
                    </a:moveTo>
                    <a:cubicBezTo>
                      <a:pt x="4302" y="471"/>
                      <a:pt x="717" y="-2158"/>
                      <a:pt x="0" y="2861"/>
                    </a:cubicBezTo>
                    <a:cubicBezTo>
                      <a:pt x="0" y="5251"/>
                      <a:pt x="3585" y="7880"/>
                      <a:pt x="4302" y="2861"/>
                    </a:cubicBezTo>
                    <a:close/>
                  </a:path>
                </a:pathLst>
              </a:custGeom>
              <a:grpFill/>
              <a:ln w="3175" cap="flat">
                <a:solidFill>
                  <a:schemeClr val="bg1"/>
                </a:solid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30F51F-92D0-88B0-BCEA-3F3D22207940}"/>
                  </a:ext>
                </a:extLst>
              </p:cNvPr>
              <p:cNvSpPr/>
              <p:nvPr/>
            </p:nvSpPr>
            <p:spPr>
              <a:xfrm>
                <a:off x="9511007" y="5227450"/>
                <a:ext cx="5493" cy="5041"/>
              </a:xfrm>
              <a:custGeom>
                <a:avLst/>
                <a:gdLst>
                  <a:gd name="connsiteX0" fmla="*/ 4898 w 5493"/>
                  <a:gd name="connsiteY0" fmla="*/ 250 h 5041"/>
                  <a:gd name="connsiteX1" fmla="*/ 595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5" y="4791"/>
                    </a:cubicBezTo>
                    <a:cubicBezTo>
                      <a:pt x="1790" y="5987"/>
                      <a:pt x="7288" y="2640"/>
                      <a:pt x="4898" y="250"/>
                    </a:cubicBezTo>
                    <a:close/>
                  </a:path>
                </a:pathLst>
              </a:custGeom>
              <a:grpFill/>
              <a:ln w="3175" cap="flat">
                <a:solidFill>
                  <a:schemeClr val="bg1"/>
                </a:solid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BBF1763D-FA95-7E88-7DBF-63CF5755D446}"/>
                  </a:ext>
                </a:extLst>
              </p:cNvPr>
              <p:cNvSpPr/>
              <p:nvPr/>
            </p:nvSpPr>
            <p:spPr>
              <a:xfrm>
                <a:off x="9314657" y="5165797"/>
                <a:ext cx="284630" cy="243552"/>
              </a:xfrm>
              <a:custGeom>
                <a:avLst/>
                <a:gdLst>
                  <a:gd name="connsiteX0" fmla="*/ 271038 w 284630"/>
                  <a:gd name="connsiteY0" fmla="*/ 26530 h 243552"/>
                  <a:gd name="connsiteX1" fmla="*/ 284184 w 284630"/>
                  <a:gd name="connsiteY1" fmla="*/ 13146 h 243552"/>
                  <a:gd name="connsiteX2" fmla="*/ 266736 w 284630"/>
                  <a:gd name="connsiteY2" fmla="*/ 0 h 243552"/>
                  <a:gd name="connsiteX3" fmla="*/ 257893 w 284630"/>
                  <a:gd name="connsiteY3" fmla="*/ 26530 h 243552"/>
                  <a:gd name="connsiteX4" fmla="*/ 183799 w 284630"/>
                  <a:gd name="connsiteY4" fmla="*/ 13146 h 243552"/>
                  <a:gd name="connsiteX5" fmla="*/ 113769 w 284630"/>
                  <a:gd name="connsiteY5" fmla="*/ 26530 h 243552"/>
                  <a:gd name="connsiteX6" fmla="*/ 104926 w 284630"/>
                  <a:gd name="connsiteY6" fmla="*/ 39676 h 243552"/>
                  <a:gd name="connsiteX7" fmla="*/ 39437 w 284630"/>
                  <a:gd name="connsiteY7" fmla="*/ 53060 h 243552"/>
                  <a:gd name="connsiteX8" fmla="*/ 39437 w 284630"/>
                  <a:gd name="connsiteY8" fmla="*/ 75288 h 243552"/>
                  <a:gd name="connsiteX9" fmla="*/ 21989 w 284630"/>
                  <a:gd name="connsiteY9" fmla="*/ 101819 h 243552"/>
                  <a:gd name="connsiteX10" fmla="*/ 8843 w 284630"/>
                  <a:gd name="connsiteY10" fmla="*/ 106360 h 243552"/>
                  <a:gd name="connsiteX11" fmla="*/ 0 w 284630"/>
                  <a:gd name="connsiteY11" fmla="*/ 137431 h 243552"/>
                  <a:gd name="connsiteX12" fmla="*/ 43500 w 284630"/>
                  <a:gd name="connsiteY12" fmla="*/ 168503 h 243552"/>
                  <a:gd name="connsiteX13" fmla="*/ 30354 w 284630"/>
                  <a:gd name="connsiteY13" fmla="*/ 177346 h 243552"/>
                  <a:gd name="connsiteX14" fmla="*/ 38959 w 284630"/>
                  <a:gd name="connsiteY14" fmla="*/ 203876 h 243552"/>
                  <a:gd name="connsiteX15" fmla="*/ 60948 w 284630"/>
                  <a:gd name="connsiteY15" fmla="*/ 203876 h 243552"/>
                  <a:gd name="connsiteX16" fmla="*/ 100145 w 284630"/>
                  <a:gd name="connsiteY16" fmla="*/ 199574 h 243552"/>
                  <a:gd name="connsiteX17" fmla="*/ 135041 w 284630"/>
                  <a:gd name="connsiteY17" fmla="*/ 221563 h 243552"/>
                  <a:gd name="connsiteX18" fmla="*/ 130739 w 284630"/>
                  <a:gd name="connsiteY18" fmla="*/ 230406 h 243552"/>
                  <a:gd name="connsiteX19" fmla="*/ 169937 w 284630"/>
                  <a:gd name="connsiteY19" fmla="*/ 243552 h 243552"/>
                  <a:gd name="connsiteX20" fmla="*/ 165635 w 284630"/>
                  <a:gd name="connsiteY20" fmla="*/ 212481 h 243552"/>
                  <a:gd name="connsiteX21" fmla="*/ 148187 w 284630"/>
                  <a:gd name="connsiteY21" fmla="*/ 199335 h 243552"/>
                  <a:gd name="connsiteX22" fmla="*/ 135041 w 284630"/>
                  <a:gd name="connsiteY22" fmla="*/ 199335 h 243552"/>
                  <a:gd name="connsiteX23" fmla="*/ 135041 w 284630"/>
                  <a:gd name="connsiteY23" fmla="*/ 190492 h 243552"/>
                  <a:gd name="connsiteX24" fmla="*/ 104448 w 284630"/>
                  <a:gd name="connsiteY24" fmla="*/ 177107 h 243552"/>
                  <a:gd name="connsiteX25" fmla="*/ 117593 w 284630"/>
                  <a:gd name="connsiteY25" fmla="*/ 172805 h 243552"/>
                  <a:gd name="connsiteX26" fmla="*/ 130739 w 284630"/>
                  <a:gd name="connsiteY26" fmla="*/ 141733 h 243552"/>
                  <a:gd name="connsiteX27" fmla="*/ 121896 w 284630"/>
                  <a:gd name="connsiteY27" fmla="*/ 66445 h 243552"/>
                  <a:gd name="connsiteX28" fmla="*/ 161093 w 284630"/>
                  <a:gd name="connsiteY28" fmla="*/ 79591 h 243552"/>
                  <a:gd name="connsiteX29" fmla="*/ 156791 w 284630"/>
                  <a:gd name="connsiteY29" fmla="*/ 57363 h 243552"/>
                  <a:gd name="connsiteX30" fmla="*/ 191687 w 284630"/>
                  <a:gd name="connsiteY30" fmla="*/ 43978 h 243552"/>
                  <a:gd name="connsiteX31" fmla="*/ 204832 w 284630"/>
                  <a:gd name="connsiteY31" fmla="*/ 48519 h 243552"/>
                  <a:gd name="connsiteX32" fmla="*/ 261478 w 284630"/>
                  <a:gd name="connsiteY32" fmla="*/ 57363 h 243552"/>
                  <a:gd name="connsiteX33" fmla="*/ 270082 w 284630"/>
                  <a:gd name="connsiteY33" fmla="*/ 26530 h 24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4630" h="243552">
                    <a:moveTo>
                      <a:pt x="271038" y="26530"/>
                    </a:moveTo>
                    <a:cubicBezTo>
                      <a:pt x="275340" y="21750"/>
                      <a:pt x="287052" y="25096"/>
                      <a:pt x="284184" y="13146"/>
                    </a:cubicBezTo>
                    <a:cubicBezTo>
                      <a:pt x="282989" y="4063"/>
                      <a:pt x="272472" y="4302"/>
                      <a:pt x="266736" y="0"/>
                    </a:cubicBezTo>
                    <a:cubicBezTo>
                      <a:pt x="266736" y="11711"/>
                      <a:pt x="269126" y="26052"/>
                      <a:pt x="257893" y="26530"/>
                    </a:cubicBezTo>
                    <a:cubicBezTo>
                      <a:pt x="225626" y="34418"/>
                      <a:pt x="208656" y="23184"/>
                      <a:pt x="183799" y="13146"/>
                    </a:cubicBezTo>
                    <a:cubicBezTo>
                      <a:pt x="162527" y="19599"/>
                      <a:pt x="141016" y="25813"/>
                      <a:pt x="113769" y="26530"/>
                    </a:cubicBezTo>
                    <a:cubicBezTo>
                      <a:pt x="114008" y="34179"/>
                      <a:pt x="110423" y="37764"/>
                      <a:pt x="104926" y="39676"/>
                    </a:cubicBezTo>
                    <a:cubicBezTo>
                      <a:pt x="78156" y="25574"/>
                      <a:pt x="73854" y="61187"/>
                      <a:pt x="39437" y="53060"/>
                    </a:cubicBezTo>
                    <a:cubicBezTo>
                      <a:pt x="31310" y="61426"/>
                      <a:pt x="42066" y="61187"/>
                      <a:pt x="39437" y="75288"/>
                    </a:cubicBezTo>
                    <a:cubicBezTo>
                      <a:pt x="26291" y="74571"/>
                      <a:pt x="29637" y="93214"/>
                      <a:pt x="21989" y="101819"/>
                    </a:cubicBezTo>
                    <a:cubicBezTo>
                      <a:pt x="19121" y="105165"/>
                      <a:pt x="11472" y="101819"/>
                      <a:pt x="8843" y="106360"/>
                    </a:cubicBezTo>
                    <a:cubicBezTo>
                      <a:pt x="3824" y="114964"/>
                      <a:pt x="7409" y="129544"/>
                      <a:pt x="0" y="137431"/>
                    </a:cubicBezTo>
                    <a:cubicBezTo>
                      <a:pt x="9321" y="152967"/>
                      <a:pt x="23184" y="163961"/>
                      <a:pt x="43500" y="168503"/>
                    </a:cubicBezTo>
                    <a:cubicBezTo>
                      <a:pt x="43978" y="176390"/>
                      <a:pt x="39198" y="178780"/>
                      <a:pt x="30354" y="177346"/>
                    </a:cubicBezTo>
                    <a:cubicBezTo>
                      <a:pt x="28203" y="191209"/>
                      <a:pt x="43739" y="187384"/>
                      <a:pt x="38959" y="203876"/>
                    </a:cubicBezTo>
                    <a:cubicBezTo>
                      <a:pt x="52582" y="196945"/>
                      <a:pt x="55451" y="209374"/>
                      <a:pt x="60948" y="203876"/>
                    </a:cubicBezTo>
                    <a:cubicBezTo>
                      <a:pt x="69791" y="194794"/>
                      <a:pt x="95843" y="213198"/>
                      <a:pt x="100145" y="199574"/>
                    </a:cubicBezTo>
                    <a:cubicBezTo>
                      <a:pt x="108033" y="210808"/>
                      <a:pt x="127154" y="210569"/>
                      <a:pt x="135041" y="221563"/>
                    </a:cubicBezTo>
                    <a:cubicBezTo>
                      <a:pt x="135041" y="226104"/>
                      <a:pt x="131456" y="226821"/>
                      <a:pt x="130739" y="230406"/>
                    </a:cubicBezTo>
                    <a:cubicBezTo>
                      <a:pt x="150099" y="218456"/>
                      <a:pt x="157747" y="235904"/>
                      <a:pt x="169937" y="243552"/>
                    </a:cubicBezTo>
                    <a:cubicBezTo>
                      <a:pt x="168503" y="233036"/>
                      <a:pt x="163005" y="226821"/>
                      <a:pt x="165635" y="212481"/>
                    </a:cubicBezTo>
                    <a:cubicBezTo>
                      <a:pt x="148187" y="218934"/>
                      <a:pt x="152489" y="202203"/>
                      <a:pt x="148187" y="199335"/>
                    </a:cubicBezTo>
                    <a:cubicBezTo>
                      <a:pt x="145318" y="197184"/>
                      <a:pt x="138387" y="201247"/>
                      <a:pt x="135041" y="199335"/>
                    </a:cubicBezTo>
                    <a:cubicBezTo>
                      <a:pt x="133846" y="198618"/>
                      <a:pt x="136475" y="191448"/>
                      <a:pt x="135041" y="190492"/>
                    </a:cubicBezTo>
                    <a:cubicBezTo>
                      <a:pt x="125720" y="183321"/>
                      <a:pt x="110423" y="189536"/>
                      <a:pt x="104448" y="177107"/>
                    </a:cubicBezTo>
                    <a:cubicBezTo>
                      <a:pt x="105165" y="172088"/>
                      <a:pt x="111379" y="172327"/>
                      <a:pt x="117593" y="172805"/>
                    </a:cubicBezTo>
                    <a:cubicBezTo>
                      <a:pt x="110901" y="152728"/>
                      <a:pt x="115442" y="148426"/>
                      <a:pt x="130739" y="141733"/>
                    </a:cubicBezTo>
                    <a:cubicBezTo>
                      <a:pt x="112096" y="133846"/>
                      <a:pt x="85805" y="75766"/>
                      <a:pt x="121896" y="66445"/>
                    </a:cubicBezTo>
                    <a:cubicBezTo>
                      <a:pt x="113530" y="94170"/>
                      <a:pt x="154401" y="93214"/>
                      <a:pt x="161093" y="79591"/>
                    </a:cubicBezTo>
                    <a:cubicBezTo>
                      <a:pt x="156074" y="75527"/>
                      <a:pt x="159659" y="71464"/>
                      <a:pt x="156791" y="57363"/>
                    </a:cubicBezTo>
                    <a:cubicBezTo>
                      <a:pt x="171849" y="67162"/>
                      <a:pt x="179736" y="46607"/>
                      <a:pt x="191687" y="43978"/>
                    </a:cubicBezTo>
                    <a:cubicBezTo>
                      <a:pt x="196228" y="43022"/>
                      <a:pt x="198618" y="48280"/>
                      <a:pt x="204832" y="48519"/>
                    </a:cubicBezTo>
                    <a:cubicBezTo>
                      <a:pt x="228494" y="48519"/>
                      <a:pt x="244269" y="42544"/>
                      <a:pt x="261478" y="57363"/>
                    </a:cubicBezTo>
                    <a:cubicBezTo>
                      <a:pt x="267214" y="49953"/>
                      <a:pt x="272950" y="42544"/>
                      <a:pt x="270082" y="26530"/>
                    </a:cubicBezTo>
                    <a:close/>
                  </a:path>
                </a:pathLst>
              </a:custGeom>
              <a:grpFill/>
              <a:ln w="3175" cap="flat">
                <a:solidFill>
                  <a:schemeClr val="bg1"/>
                </a:solid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74A668F2-3443-97A1-152A-ACBC1ADF3D58}"/>
                  </a:ext>
                </a:extLst>
              </p:cNvPr>
              <p:cNvSpPr/>
              <p:nvPr/>
            </p:nvSpPr>
            <p:spPr>
              <a:xfrm>
                <a:off x="9654976" y="5240834"/>
                <a:ext cx="5408" cy="4803"/>
              </a:xfrm>
              <a:custGeom>
                <a:avLst/>
                <a:gdLst>
                  <a:gd name="connsiteX0" fmla="*/ 511 w 5408"/>
                  <a:gd name="connsiteY0" fmla="*/ 4553 h 4803"/>
                  <a:gd name="connsiteX1" fmla="*/ 4813 w 5408"/>
                  <a:gd name="connsiteY1" fmla="*/ 251 h 4803"/>
                  <a:gd name="connsiteX2" fmla="*/ 511 w 5408"/>
                  <a:gd name="connsiteY2" fmla="*/ 4553 h 4803"/>
                </a:gdLst>
                <a:ahLst/>
                <a:cxnLst>
                  <a:cxn ang="0">
                    <a:pos x="connsiteX0" y="connsiteY0"/>
                  </a:cxn>
                  <a:cxn ang="0">
                    <a:pos x="connsiteX1" y="connsiteY1"/>
                  </a:cxn>
                  <a:cxn ang="0">
                    <a:pos x="connsiteX2" y="connsiteY2"/>
                  </a:cxn>
                </a:cxnLst>
                <a:rect l="l" t="t" r="r" b="b"/>
                <a:pathLst>
                  <a:path w="5408" h="4803">
                    <a:moveTo>
                      <a:pt x="511" y="4553"/>
                    </a:moveTo>
                    <a:cubicBezTo>
                      <a:pt x="1706" y="5748"/>
                      <a:pt x="7203" y="2402"/>
                      <a:pt x="4813" y="251"/>
                    </a:cubicBezTo>
                    <a:cubicBezTo>
                      <a:pt x="3618" y="-944"/>
                      <a:pt x="-1640" y="2402"/>
                      <a:pt x="511" y="4553"/>
                    </a:cubicBezTo>
                    <a:close/>
                  </a:path>
                </a:pathLst>
              </a:custGeom>
              <a:grpFill/>
              <a:ln w="3175" cap="flat">
                <a:solidFill>
                  <a:schemeClr val="bg1"/>
                </a:solid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69B59A00-B3E3-7056-A933-98281E7CED1F}"/>
                  </a:ext>
                </a:extLst>
              </p:cNvPr>
              <p:cNvSpPr/>
              <p:nvPr/>
            </p:nvSpPr>
            <p:spPr>
              <a:xfrm>
                <a:off x="9586909" y="5248382"/>
                <a:ext cx="10866" cy="8606"/>
              </a:xfrm>
              <a:custGeom>
                <a:avLst/>
                <a:gdLst>
                  <a:gd name="connsiteX0" fmla="*/ 7630 w 10866"/>
                  <a:gd name="connsiteY0" fmla="*/ 1547 h 8606"/>
                  <a:gd name="connsiteX1" fmla="*/ 7630 w 10866"/>
                  <a:gd name="connsiteY1" fmla="*/ 1547 h 8606"/>
                  <a:gd name="connsiteX2" fmla="*/ 7630 w 10866"/>
                  <a:gd name="connsiteY2" fmla="*/ 1547 h 8606"/>
                </a:gdLst>
                <a:ahLst/>
                <a:cxnLst>
                  <a:cxn ang="0">
                    <a:pos x="connsiteX0" y="connsiteY0"/>
                  </a:cxn>
                  <a:cxn ang="0">
                    <a:pos x="connsiteX1" y="connsiteY1"/>
                  </a:cxn>
                  <a:cxn ang="0">
                    <a:pos x="connsiteX2" y="connsiteY2"/>
                  </a:cxn>
                </a:cxnLst>
                <a:rect l="l" t="t" r="r" b="b"/>
                <a:pathLst>
                  <a:path w="10866" h="8606">
                    <a:moveTo>
                      <a:pt x="7630" y="1547"/>
                    </a:moveTo>
                    <a:cubicBezTo>
                      <a:pt x="-15076" y="20907"/>
                      <a:pt x="21492" y="-6579"/>
                      <a:pt x="7630" y="1547"/>
                    </a:cubicBezTo>
                    <a:lnTo>
                      <a:pt x="7630" y="1547"/>
                    </a:lnTo>
                    <a:close/>
                  </a:path>
                </a:pathLst>
              </a:custGeom>
              <a:grpFill/>
              <a:ln w="3175" cap="flat">
                <a:solidFill>
                  <a:schemeClr val="bg1"/>
                </a:solid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1688EA3C-DF33-31CE-CE85-DA0F27279477}"/>
                  </a:ext>
                </a:extLst>
              </p:cNvPr>
              <p:cNvSpPr/>
              <p:nvPr/>
            </p:nvSpPr>
            <p:spPr>
              <a:xfrm>
                <a:off x="9574098" y="5311804"/>
                <a:ext cx="21657" cy="22256"/>
              </a:xfrm>
              <a:custGeom>
                <a:avLst/>
                <a:gdLst>
                  <a:gd name="connsiteX0" fmla="*/ 2755 w 21657"/>
                  <a:gd name="connsiteY0" fmla="*/ 13413 h 22256"/>
                  <a:gd name="connsiteX1" fmla="*/ 15900 w 21657"/>
                  <a:gd name="connsiteY1" fmla="*/ 13413 h 22256"/>
                  <a:gd name="connsiteX2" fmla="*/ 11598 w 21657"/>
                  <a:gd name="connsiteY2" fmla="*/ 22257 h 22256"/>
                  <a:gd name="connsiteX3" fmla="*/ 7296 w 21657"/>
                  <a:gd name="connsiteY3" fmla="*/ 29 h 22256"/>
                  <a:gd name="connsiteX4" fmla="*/ 7296 w 21657"/>
                  <a:gd name="connsiteY4" fmla="*/ 4570 h 22256"/>
                  <a:gd name="connsiteX5" fmla="*/ 2994 w 21657"/>
                  <a:gd name="connsiteY5" fmla="*/ 13413 h 2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57" h="22256">
                    <a:moveTo>
                      <a:pt x="2755" y="13413"/>
                    </a:moveTo>
                    <a:cubicBezTo>
                      <a:pt x="2755" y="7677"/>
                      <a:pt x="14944" y="7677"/>
                      <a:pt x="15900" y="13413"/>
                    </a:cubicBezTo>
                    <a:cubicBezTo>
                      <a:pt x="12554" y="14369"/>
                      <a:pt x="10881" y="16999"/>
                      <a:pt x="11598" y="22257"/>
                    </a:cubicBezTo>
                    <a:cubicBezTo>
                      <a:pt x="32631" y="22257"/>
                      <a:pt x="15422" y="-927"/>
                      <a:pt x="7296" y="29"/>
                    </a:cubicBezTo>
                    <a:cubicBezTo>
                      <a:pt x="7057" y="29"/>
                      <a:pt x="7296" y="4331"/>
                      <a:pt x="7296" y="4570"/>
                    </a:cubicBezTo>
                    <a:cubicBezTo>
                      <a:pt x="4428" y="7438"/>
                      <a:pt x="-4655" y="10545"/>
                      <a:pt x="2994" y="13413"/>
                    </a:cubicBezTo>
                    <a:close/>
                  </a:path>
                </a:pathLst>
              </a:custGeom>
              <a:grpFill/>
              <a:ln w="3175" cap="flat">
                <a:solidFill>
                  <a:schemeClr val="bg1"/>
                </a:solid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93B02011-35C0-065A-9BE2-43CD04315A4B}"/>
                  </a:ext>
                </a:extLst>
              </p:cNvPr>
              <p:cNvSpPr/>
              <p:nvPr/>
            </p:nvSpPr>
            <p:spPr>
              <a:xfrm>
                <a:off x="9446382" y="5334060"/>
                <a:ext cx="43324" cy="38179"/>
              </a:xfrm>
              <a:custGeom>
                <a:avLst/>
                <a:gdLst>
                  <a:gd name="connsiteX0" fmla="*/ 3794 w 43324"/>
                  <a:gd name="connsiteY0" fmla="*/ 0 h 38179"/>
                  <a:gd name="connsiteX1" fmla="*/ 16940 w 43324"/>
                  <a:gd name="connsiteY1" fmla="*/ 17687 h 38179"/>
                  <a:gd name="connsiteX2" fmla="*/ 25783 w 43324"/>
                  <a:gd name="connsiteY2" fmla="*/ 35374 h 38179"/>
                  <a:gd name="connsiteX3" fmla="*/ 43231 w 43324"/>
                  <a:gd name="connsiteY3" fmla="*/ 22228 h 38179"/>
                  <a:gd name="connsiteX4" fmla="*/ 4033 w 43324"/>
                  <a:gd name="connsiteY4" fmla="*/ 0 h 38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24" h="38179">
                    <a:moveTo>
                      <a:pt x="3794" y="0"/>
                    </a:moveTo>
                    <a:cubicBezTo>
                      <a:pt x="-6961" y="9082"/>
                      <a:pt x="7618" y="9321"/>
                      <a:pt x="16940" y="17687"/>
                    </a:cubicBezTo>
                    <a:cubicBezTo>
                      <a:pt x="17896" y="18404"/>
                      <a:pt x="25544" y="35374"/>
                      <a:pt x="25783" y="35374"/>
                    </a:cubicBezTo>
                    <a:cubicBezTo>
                      <a:pt x="37734" y="40632"/>
                      <a:pt x="44187" y="39676"/>
                      <a:pt x="43231" y="22228"/>
                    </a:cubicBezTo>
                    <a:cubicBezTo>
                      <a:pt x="18613" y="26769"/>
                      <a:pt x="16223" y="8365"/>
                      <a:pt x="4033" y="0"/>
                    </a:cubicBezTo>
                    <a:close/>
                  </a:path>
                </a:pathLst>
              </a:custGeom>
              <a:grpFill/>
              <a:ln w="3175" cap="flat">
                <a:solidFill>
                  <a:schemeClr val="bg1"/>
                </a:solid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0888E397-485F-78C4-3E60-5FD8C1FFF517}"/>
                  </a:ext>
                </a:extLst>
              </p:cNvPr>
              <p:cNvSpPr/>
              <p:nvPr/>
            </p:nvSpPr>
            <p:spPr>
              <a:xfrm>
                <a:off x="9569246" y="5361138"/>
                <a:ext cx="7325" cy="7390"/>
              </a:xfrm>
              <a:custGeom>
                <a:avLst/>
                <a:gdLst>
                  <a:gd name="connsiteX0" fmla="*/ 3304 w 7325"/>
                  <a:gd name="connsiteY0" fmla="*/ 3994 h 7390"/>
                  <a:gd name="connsiteX1" fmla="*/ 3304 w 7325"/>
                  <a:gd name="connsiteY1" fmla="*/ 3994 h 7390"/>
                  <a:gd name="connsiteX2" fmla="*/ 3304 w 7325"/>
                  <a:gd name="connsiteY2" fmla="*/ 3994 h 7390"/>
                </a:gdLst>
                <a:ahLst/>
                <a:cxnLst>
                  <a:cxn ang="0">
                    <a:pos x="connsiteX0" y="connsiteY0"/>
                  </a:cxn>
                  <a:cxn ang="0">
                    <a:pos x="connsiteX1" y="connsiteY1"/>
                  </a:cxn>
                  <a:cxn ang="0">
                    <a:pos x="connsiteX2" y="connsiteY2"/>
                  </a:cxn>
                </a:cxnLst>
                <a:rect l="l" t="t" r="r" b="b"/>
                <a:pathLst>
                  <a:path w="7325" h="7390">
                    <a:moveTo>
                      <a:pt x="3304" y="3994"/>
                    </a:moveTo>
                    <a:cubicBezTo>
                      <a:pt x="16689" y="16184"/>
                      <a:pt x="-8646" y="-9391"/>
                      <a:pt x="3304" y="3994"/>
                    </a:cubicBezTo>
                    <a:lnTo>
                      <a:pt x="3304" y="3994"/>
                    </a:lnTo>
                    <a:close/>
                  </a:path>
                </a:pathLst>
              </a:custGeom>
              <a:grpFill/>
              <a:ln w="3175" cap="flat">
                <a:solidFill>
                  <a:schemeClr val="bg1"/>
                </a:solid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ED0E7B66-1709-B808-F457-D81F5B6795AF}"/>
                  </a:ext>
                </a:extLst>
              </p:cNvPr>
              <p:cNvSpPr/>
              <p:nvPr/>
            </p:nvSpPr>
            <p:spPr>
              <a:xfrm>
                <a:off x="9358874" y="5378277"/>
                <a:ext cx="95843" cy="106359"/>
              </a:xfrm>
              <a:custGeom>
                <a:avLst/>
                <a:gdLst>
                  <a:gd name="connsiteX0" fmla="*/ 95843 w 95843"/>
                  <a:gd name="connsiteY0" fmla="*/ 44217 h 106359"/>
                  <a:gd name="connsiteX1" fmla="*/ 78396 w 95843"/>
                  <a:gd name="connsiteY1" fmla="*/ 17687 h 106359"/>
                  <a:gd name="connsiteX2" fmla="*/ 34896 w 95843"/>
                  <a:gd name="connsiteY2" fmla="*/ 0 h 106359"/>
                  <a:gd name="connsiteX3" fmla="*/ 0 w 95843"/>
                  <a:gd name="connsiteY3" fmla="*/ 26530 h 106359"/>
                  <a:gd name="connsiteX4" fmla="*/ 26052 w 95843"/>
                  <a:gd name="connsiteY4" fmla="*/ 57602 h 106359"/>
                  <a:gd name="connsiteX5" fmla="*/ 30354 w 95843"/>
                  <a:gd name="connsiteY5" fmla="*/ 88673 h 106359"/>
                  <a:gd name="connsiteX6" fmla="*/ 43500 w 95843"/>
                  <a:gd name="connsiteY6" fmla="*/ 75288 h 106359"/>
                  <a:gd name="connsiteX7" fmla="*/ 56645 w 95843"/>
                  <a:gd name="connsiteY7" fmla="*/ 106360 h 106359"/>
                  <a:gd name="connsiteX8" fmla="*/ 78396 w 95843"/>
                  <a:gd name="connsiteY8" fmla="*/ 97516 h 106359"/>
                  <a:gd name="connsiteX9" fmla="*/ 69552 w 95843"/>
                  <a:gd name="connsiteY9" fmla="*/ 39915 h 106359"/>
                  <a:gd name="connsiteX10" fmla="*/ 95843 w 95843"/>
                  <a:gd name="connsiteY10" fmla="*/ 44456 h 106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843" h="106359">
                    <a:moveTo>
                      <a:pt x="95843" y="44217"/>
                    </a:moveTo>
                    <a:cubicBezTo>
                      <a:pt x="80308" y="41349"/>
                      <a:pt x="83415" y="19599"/>
                      <a:pt x="78396" y="17687"/>
                    </a:cubicBezTo>
                    <a:cubicBezTo>
                      <a:pt x="69313" y="23901"/>
                      <a:pt x="45173" y="7170"/>
                      <a:pt x="34896" y="0"/>
                    </a:cubicBezTo>
                    <a:cubicBezTo>
                      <a:pt x="19121" y="4541"/>
                      <a:pt x="6214" y="12190"/>
                      <a:pt x="0" y="26530"/>
                    </a:cubicBezTo>
                    <a:cubicBezTo>
                      <a:pt x="11711" y="33701"/>
                      <a:pt x="20794" y="43739"/>
                      <a:pt x="26052" y="57602"/>
                    </a:cubicBezTo>
                    <a:cubicBezTo>
                      <a:pt x="18404" y="65250"/>
                      <a:pt x="21272" y="84849"/>
                      <a:pt x="30354" y="88673"/>
                    </a:cubicBezTo>
                    <a:cubicBezTo>
                      <a:pt x="29637" y="79113"/>
                      <a:pt x="33940" y="74571"/>
                      <a:pt x="43500" y="75288"/>
                    </a:cubicBezTo>
                    <a:cubicBezTo>
                      <a:pt x="53777" y="79830"/>
                      <a:pt x="48758" y="99429"/>
                      <a:pt x="56645" y="106360"/>
                    </a:cubicBezTo>
                    <a:cubicBezTo>
                      <a:pt x="51626" y="85566"/>
                      <a:pt x="74332" y="84610"/>
                      <a:pt x="78396" y="97516"/>
                    </a:cubicBezTo>
                    <a:cubicBezTo>
                      <a:pt x="89868" y="82459"/>
                      <a:pt x="57124" y="55690"/>
                      <a:pt x="69552" y="39915"/>
                    </a:cubicBezTo>
                    <a:cubicBezTo>
                      <a:pt x="80786" y="40871"/>
                      <a:pt x="90585" y="62621"/>
                      <a:pt x="95843" y="44456"/>
                    </a:cubicBezTo>
                    <a:close/>
                  </a:path>
                </a:pathLst>
              </a:custGeom>
              <a:grpFill/>
              <a:ln w="3175" cap="flat">
                <a:solidFill>
                  <a:schemeClr val="bg1"/>
                </a:solidFill>
                <a:prstDash val="solid"/>
                <a:miter/>
              </a:ln>
            </p:spPr>
            <p:txBody>
              <a:bodyPr rtlCol="0" anchor="ctr"/>
              <a:lstStyle/>
              <a:p>
                <a:endParaRPr lang="en-US"/>
              </a:p>
            </p:txBody>
          </p:sp>
        </p:grpSp>
        <p:sp>
          <p:nvSpPr>
            <p:cNvPr id="204" name="Freeform: Shape 203">
              <a:extLst>
                <a:ext uri="{FF2B5EF4-FFF2-40B4-BE49-F238E27FC236}">
                  <a16:creationId xmlns:a16="http://schemas.microsoft.com/office/drawing/2014/main" id="{9233DB2B-BDBD-392D-3B99-717702012BAC}"/>
                </a:ext>
              </a:extLst>
            </p:cNvPr>
            <p:cNvSpPr/>
            <p:nvPr/>
          </p:nvSpPr>
          <p:spPr>
            <a:xfrm>
              <a:off x="10148566" y="5437014"/>
              <a:ext cx="427829" cy="490404"/>
            </a:xfrm>
            <a:custGeom>
              <a:avLst/>
              <a:gdLst>
                <a:gd name="connsiteX0" fmla="*/ 277970 w 427829"/>
                <a:gd name="connsiteY0" fmla="*/ 54315 h 490404"/>
                <a:gd name="connsiteX1" fmla="*/ 275341 w 427829"/>
                <a:gd name="connsiteY1" fmla="*/ 51925 h 490404"/>
                <a:gd name="connsiteX2" fmla="*/ 262195 w 427829"/>
                <a:gd name="connsiteY2" fmla="*/ 12010 h 490404"/>
                <a:gd name="connsiteX3" fmla="*/ 235904 w 427829"/>
                <a:gd name="connsiteY3" fmla="*/ 20854 h 490404"/>
                <a:gd name="connsiteX4" fmla="*/ 231602 w 427829"/>
                <a:gd name="connsiteY4" fmla="*/ 3167 h 490404"/>
                <a:gd name="connsiteX5" fmla="*/ 170415 w 427829"/>
                <a:gd name="connsiteY5" fmla="*/ 3167 h 490404"/>
                <a:gd name="connsiteX6" fmla="*/ 131217 w 427829"/>
                <a:gd name="connsiteY6" fmla="*/ 47384 h 490404"/>
                <a:gd name="connsiteX7" fmla="*/ 109228 w 427829"/>
                <a:gd name="connsiteY7" fmla="*/ 60530 h 490404"/>
                <a:gd name="connsiteX8" fmla="*/ 100384 w 427829"/>
                <a:gd name="connsiteY8" fmla="*/ 175733 h 490404"/>
                <a:gd name="connsiteX9" fmla="*/ 0 w 427829"/>
                <a:gd name="connsiteY9" fmla="*/ 237637 h 490404"/>
                <a:gd name="connsiteX10" fmla="*/ 13145 w 427829"/>
                <a:gd name="connsiteY10" fmla="*/ 299540 h 490404"/>
                <a:gd name="connsiteX11" fmla="*/ 21750 w 427829"/>
                <a:gd name="connsiteY11" fmla="*/ 312925 h 490404"/>
                <a:gd name="connsiteX12" fmla="*/ 65250 w 427829"/>
                <a:gd name="connsiteY12" fmla="*/ 317466 h 490404"/>
                <a:gd name="connsiteX13" fmla="*/ 113291 w 427829"/>
                <a:gd name="connsiteY13" fmla="*/ 352840 h 490404"/>
                <a:gd name="connsiteX14" fmla="*/ 126437 w 427829"/>
                <a:gd name="connsiteY14" fmla="*/ 357381 h 490404"/>
                <a:gd name="connsiteX15" fmla="*/ 204832 w 427829"/>
                <a:gd name="connsiteY15" fmla="*/ 428128 h 490404"/>
                <a:gd name="connsiteX16" fmla="*/ 266019 w 427829"/>
                <a:gd name="connsiteY16" fmla="*/ 485730 h 490404"/>
                <a:gd name="connsiteX17" fmla="*/ 344654 w 427829"/>
                <a:gd name="connsiteY17" fmla="*/ 490032 h 490404"/>
                <a:gd name="connsiteX18" fmla="*/ 370706 w 427829"/>
                <a:gd name="connsiteY18" fmla="*/ 438406 h 490404"/>
                <a:gd name="connsiteX19" fmla="*/ 370706 w 427829"/>
                <a:gd name="connsiteY19" fmla="*/ 438406 h 490404"/>
                <a:gd name="connsiteX20" fmla="*/ 371901 w 427829"/>
                <a:gd name="connsiteY20" fmla="*/ 436972 h 490404"/>
                <a:gd name="connsiteX21" fmla="*/ 371901 w 427829"/>
                <a:gd name="connsiteY21" fmla="*/ 436972 h 490404"/>
                <a:gd name="connsiteX22" fmla="*/ 373574 w 427829"/>
                <a:gd name="connsiteY22" fmla="*/ 434821 h 490404"/>
                <a:gd name="connsiteX23" fmla="*/ 375486 w 427829"/>
                <a:gd name="connsiteY23" fmla="*/ 432670 h 490404"/>
                <a:gd name="connsiteX24" fmla="*/ 427829 w 427829"/>
                <a:gd name="connsiteY24" fmla="*/ 432670 h 490404"/>
                <a:gd name="connsiteX25" fmla="*/ 405840 w 427829"/>
                <a:gd name="connsiteY25" fmla="*/ 383911 h 490404"/>
                <a:gd name="connsiteX26" fmla="*/ 392695 w 427829"/>
                <a:gd name="connsiteY26" fmla="*/ 370527 h 490404"/>
                <a:gd name="connsiteX27" fmla="*/ 396997 w 427829"/>
                <a:gd name="connsiteY27" fmla="*/ 330612 h 490404"/>
                <a:gd name="connsiteX28" fmla="*/ 379549 w 427829"/>
                <a:gd name="connsiteY28" fmla="*/ 295238 h 490404"/>
                <a:gd name="connsiteX29" fmla="*/ 322665 w 427829"/>
                <a:gd name="connsiteY29" fmla="*/ 259865 h 490404"/>
                <a:gd name="connsiteX30" fmla="*/ 292071 w 427829"/>
                <a:gd name="connsiteY30" fmla="*/ 202263 h 490404"/>
                <a:gd name="connsiteX31" fmla="*/ 292071 w 427829"/>
                <a:gd name="connsiteY31" fmla="*/ 166889 h 490404"/>
                <a:gd name="connsiteX32" fmla="*/ 322665 w 427829"/>
                <a:gd name="connsiteY32" fmla="*/ 122673 h 490404"/>
                <a:gd name="connsiteX33" fmla="*/ 326967 w 427829"/>
                <a:gd name="connsiteY33" fmla="*/ 91601 h 490404"/>
                <a:gd name="connsiteX34" fmla="*/ 287769 w 427829"/>
                <a:gd name="connsiteY34" fmla="*/ 78216 h 490404"/>
                <a:gd name="connsiteX35" fmla="*/ 285379 w 427829"/>
                <a:gd name="connsiteY35" fmla="*/ 68417 h 490404"/>
                <a:gd name="connsiteX36" fmla="*/ 280360 w 427829"/>
                <a:gd name="connsiteY36" fmla="*/ 54554 h 490404"/>
                <a:gd name="connsiteX37" fmla="*/ 278926 w 427829"/>
                <a:gd name="connsiteY37" fmla="*/ 54554 h 490404"/>
                <a:gd name="connsiteX38" fmla="*/ 277252 w 427829"/>
                <a:gd name="connsiteY38" fmla="*/ 54315 h 4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27829" h="490404">
                  <a:moveTo>
                    <a:pt x="277970" y="54315"/>
                  </a:moveTo>
                  <a:cubicBezTo>
                    <a:pt x="277970" y="54315"/>
                    <a:pt x="276058" y="53598"/>
                    <a:pt x="275341" y="51925"/>
                  </a:cubicBezTo>
                  <a:cubicBezTo>
                    <a:pt x="269843" y="39497"/>
                    <a:pt x="268648" y="25156"/>
                    <a:pt x="262195" y="12010"/>
                  </a:cubicBezTo>
                  <a:cubicBezTo>
                    <a:pt x="248332" y="9859"/>
                    <a:pt x="252395" y="25634"/>
                    <a:pt x="235904" y="20854"/>
                  </a:cubicBezTo>
                  <a:cubicBezTo>
                    <a:pt x="235187" y="14162"/>
                    <a:pt x="237577" y="4601"/>
                    <a:pt x="231602" y="3167"/>
                  </a:cubicBezTo>
                  <a:cubicBezTo>
                    <a:pt x="209135" y="17030"/>
                    <a:pt x="195033" y="-8545"/>
                    <a:pt x="170415" y="3167"/>
                  </a:cubicBezTo>
                  <a:cubicBezTo>
                    <a:pt x="158464" y="19898"/>
                    <a:pt x="147709" y="35911"/>
                    <a:pt x="131217" y="47384"/>
                  </a:cubicBezTo>
                  <a:cubicBezTo>
                    <a:pt x="124047" y="52164"/>
                    <a:pt x="112813" y="51208"/>
                    <a:pt x="109228" y="60530"/>
                  </a:cubicBezTo>
                  <a:cubicBezTo>
                    <a:pt x="115681" y="96620"/>
                    <a:pt x="111618" y="144423"/>
                    <a:pt x="100384" y="175733"/>
                  </a:cubicBezTo>
                  <a:cubicBezTo>
                    <a:pt x="64294" y="193659"/>
                    <a:pt x="33700" y="217560"/>
                    <a:pt x="0" y="237637"/>
                  </a:cubicBezTo>
                  <a:cubicBezTo>
                    <a:pt x="6214" y="256518"/>
                    <a:pt x="6931" y="280898"/>
                    <a:pt x="13145" y="299540"/>
                  </a:cubicBezTo>
                  <a:cubicBezTo>
                    <a:pt x="15058" y="288546"/>
                    <a:pt x="25574" y="303843"/>
                    <a:pt x="21750" y="312925"/>
                  </a:cubicBezTo>
                  <a:cubicBezTo>
                    <a:pt x="40871" y="309818"/>
                    <a:pt x="46368" y="320334"/>
                    <a:pt x="65250" y="317466"/>
                  </a:cubicBezTo>
                  <a:cubicBezTo>
                    <a:pt x="82459" y="327266"/>
                    <a:pt x="102058" y="343996"/>
                    <a:pt x="113291" y="352840"/>
                  </a:cubicBezTo>
                  <a:cubicBezTo>
                    <a:pt x="117115" y="355947"/>
                    <a:pt x="121896" y="354274"/>
                    <a:pt x="126437" y="357381"/>
                  </a:cubicBezTo>
                  <a:cubicBezTo>
                    <a:pt x="156313" y="377219"/>
                    <a:pt x="179736" y="404466"/>
                    <a:pt x="204832" y="428128"/>
                  </a:cubicBezTo>
                  <a:cubicBezTo>
                    <a:pt x="226582" y="448444"/>
                    <a:pt x="244508" y="466609"/>
                    <a:pt x="266019" y="485730"/>
                  </a:cubicBezTo>
                  <a:cubicBezTo>
                    <a:pt x="297090" y="482384"/>
                    <a:pt x="314777" y="492422"/>
                    <a:pt x="344654" y="490032"/>
                  </a:cubicBezTo>
                  <a:cubicBezTo>
                    <a:pt x="354692" y="474257"/>
                    <a:pt x="359233" y="452746"/>
                    <a:pt x="370706" y="438406"/>
                  </a:cubicBezTo>
                  <a:cubicBezTo>
                    <a:pt x="370706" y="438406"/>
                    <a:pt x="370706" y="438406"/>
                    <a:pt x="370706" y="438406"/>
                  </a:cubicBezTo>
                  <a:cubicBezTo>
                    <a:pt x="370706" y="438406"/>
                    <a:pt x="371184" y="437689"/>
                    <a:pt x="371901" y="436972"/>
                  </a:cubicBezTo>
                  <a:lnTo>
                    <a:pt x="371901" y="436972"/>
                  </a:lnTo>
                  <a:cubicBezTo>
                    <a:pt x="371901" y="436972"/>
                    <a:pt x="373096" y="435538"/>
                    <a:pt x="373574" y="434821"/>
                  </a:cubicBezTo>
                  <a:cubicBezTo>
                    <a:pt x="374530" y="433626"/>
                    <a:pt x="375486" y="432430"/>
                    <a:pt x="375486" y="432670"/>
                  </a:cubicBezTo>
                  <a:cubicBezTo>
                    <a:pt x="389110" y="418807"/>
                    <a:pt x="418030" y="443425"/>
                    <a:pt x="427829" y="432670"/>
                  </a:cubicBezTo>
                  <a:cubicBezTo>
                    <a:pt x="418269" y="418568"/>
                    <a:pt x="400582" y="413071"/>
                    <a:pt x="405840" y="383911"/>
                  </a:cubicBezTo>
                  <a:cubicBezTo>
                    <a:pt x="396280" y="384628"/>
                    <a:pt x="391978" y="380326"/>
                    <a:pt x="392695" y="370527"/>
                  </a:cubicBezTo>
                  <a:cubicBezTo>
                    <a:pt x="389349" y="352362"/>
                    <a:pt x="399387" y="347821"/>
                    <a:pt x="396997" y="330612"/>
                  </a:cubicBezTo>
                  <a:cubicBezTo>
                    <a:pt x="390544" y="319378"/>
                    <a:pt x="381461" y="310774"/>
                    <a:pt x="379549" y="295238"/>
                  </a:cubicBezTo>
                  <a:cubicBezTo>
                    <a:pt x="354214" y="289980"/>
                    <a:pt x="343698" y="269664"/>
                    <a:pt x="322665" y="259865"/>
                  </a:cubicBezTo>
                  <a:cubicBezTo>
                    <a:pt x="325533" y="228554"/>
                    <a:pt x="297330" y="223057"/>
                    <a:pt x="292071" y="202263"/>
                  </a:cubicBezTo>
                  <a:cubicBezTo>
                    <a:pt x="289442" y="191747"/>
                    <a:pt x="300436" y="180991"/>
                    <a:pt x="292071" y="166889"/>
                  </a:cubicBezTo>
                  <a:cubicBezTo>
                    <a:pt x="303783" y="153505"/>
                    <a:pt x="314777" y="139642"/>
                    <a:pt x="322665" y="122673"/>
                  </a:cubicBezTo>
                  <a:cubicBezTo>
                    <a:pt x="309997" y="112873"/>
                    <a:pt x="315494" y="99010"/>
                    <a:pt x="326967" y="91601"/>
                  </a:cubicBezTo>
                  <a:cubicBezTo>
                    <a:pt x="306651" y="94469"/>
                    <a:pt x="299242" y="84431"/>
                    <a:pt x="287769" y="78216"/>
                  </a:cubicBezTo>
                  <a:cubicBezTo>
                    <a:pt x="286096" y="75109"/>
                    <a:pt x="285618" y="71763"/>
                    <a:pt x="285379" y="68417"/>
                  </a:cubicBezTo>
                  <a:cubicBezTo>
                    <a:pt x="285140" y="65310"/>
                    <a:pt x="282033" y="58618"/>
                    <a:pt x="280360" y="54554"/>
                  </a:cubicBezTo>
                  <a:cubicBezTo>
                    <a:pt x="279882" y="54554"/>
                    <a:pt x="279404" y="54554"/>
                    <a:pt x="278926" y="54554"/>
                  </a:cubicBezTo>
                  <a:cubicBezTo>
                    <a:pt x="278448" y="54554"/>
                    <a:pt x="277731" y="54554"/>
                    <a:pt x="277252" y="54315"/>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0274C505-9D0E-4A4B-9E7F-6CF5CE6DF98C}"/>
                </a:ext>
              </a:extLst>
            </p:cNvPr>
            <p:cNvSpPr/>
            <p:nvPr/>
          </p:nvSpPr>
          <p:spPr>
            <a:xfrm>
              <a:off x="10384231" y="5289843"/>
              <a:ext cx="855897" cy="865290"/>
            </a:xfrm>
            <a:custGeom>
              <a:avLst/>
              <a:gdLst>
                <a:gd name="connsiteX0" fmla="*/ 855898 w 855897"/>
                <a:gd name="connsiteY0" fmla="*/ 748104 h 865290"/>
                <a:gd name="connsiteX1" fmla="*/ 829607 w 855897"/>
                <a:gd name="connsiteY1" fmla="*/ 743563 h 865290"/>
                <a:gd name="connsiteX2" fmla="*/ 833909 w 855897"/>
                <a:gd name="connsiteY2" fmla="*/ 690502 h 865290"/>
                <a:gd name="connsiteX3" fmla="*/ 790170 w 855897"/>
                <a:gd name="connsiteY3" fmla="*/ 672816 h 865290"/>
                <a:gd name="connsiteX4" fmla="*/ 746670 w 855897"/>
                <a:gd name="connsiteY4" fmla="*/ 588684 h 865290"/>
                <a:gd name="connsiteX5" fmla="*/ 785868 w 855897"/>
                <a:gd name="connsiteY5" fmla="*/ 504552 h 865290"/>
                <a:gd name="connsiteX6" fmla="*/ 742368 w 855897"/>
                <a:gd name="connsiteY6" fmla="*/ 491167 h 865290"/>
                <a:gd name="connsiteX7" fmla="*/ 746670 w 855897"/>
                <a:gd name="connsiteY7" fmla="*/ 375964 h 865290"/>
                <a:gd name="connsiteX8" fmla="*/ 728983 w 855897"/>
                <a:gd name="connsiteY8" fmla="*/ 367121 h 865290"/>
                <a:gd name="connsiteX9" fmla="*/ 728983 w 855897"/>
                <a:gd name="connsiteY9" fmla="*/ 340590 h 865290"/>
                <a:gd name="connsiteX10" fmla="*/ 746670 w 855897"/>
                <a:gd name="connsiteY10" fmla="*/ 322904 h 865290"/>
                <a:gd name="connsiteX11" fmla="*/ 759577 w 855897"/>
                <a:gd name="connsiteY11" fmla="*/ 291832 h 865290"/>
                <a:gd name="connsiteX12" fmla="*/ 763879 w 855897"/>
                <a:gd name="connsiteY12" fmla="*/ 256459 h 865290"/>
                <a:gd name="connsiteX13" fmla="*/ 759577 w 855897"/>
                <a:gd name="connsiteY13" fmla="*/ 190014 h 865290"/>
                <a:gd name="connsiteX14" fmla="*/ 724681 w 855897"/>
                <a:gd name="connsiteY14" fmla="*/ 190014 h 865290"/>
                <a:gd name="connsiteX15" fmla="*/ 707233 w 855897"/>
                <a:gd name="connsiteY15" fmla="*/ 163483 h 865290"/>
                <a:gd name="connsiteX16" fmla="*/ 685483 w 855897"/>
                <a:gd name="connsiteY16" fmla="*/ 154640 h 865290"/>
                <a:gd name="connsiteX17" fmla="*/ 672337 w 855897"/>
                <a:gd name="connsiteY17" fmla="*/ 132412 h 865290"/>
                <a:gd name="connsiteX18" fmla="*/ 663494 w 855897"/>
                <a:gd name="connsiteY18" fmla="*/ 127871 h 865290"/>
                <a:gd name="connsiteX19" fmla="*/ 637203 w 855897"/>
                <a:gd name="connsiteY19" fmla="*/ 132412 h 865290"/>
                <a:gd name="connsiteX20" fmla="*/ 589162 w 855897"/>
                <a:gd name="connsiteY20" fmla="*/ 110423 h 865290"/>
                <a:gd name="connsiteX21" fmla="*/ 589162 w 855897"/>
                <a:gd name="connsiteY21" fmla="*/ 99189 h 865290"/>
                <a:gd name="connsiteX22" fmla="*/ 574821 w 855897"/>
                <a:gd name="connsiteY22" fmla="*/ 93931 h 865290"/>
                <a:gd name="connsiteX23" fmla="*/ 571475 w 855897"/>
                <a:gd name="connsiteY23" fmla="*/ 93931 h 865290"/>
                <a:gd name="connsiteX24" fmla="*/ 561197 w 855897"/>
                <a:gd name="connsiteY24" fmla="*/ 93692 h 865290"/>
                <a:gd name="connsiteX25" fmla="*/ 555939 w 855897"/>
                <a:gd name="connsiteY25" fmla="*/ 94648 h 865290"/>
                <a:gd name="connsiteX26" fmla="*/ 548291 w 855897"/>
                <a:gd name="connsiteY26" fmla="*/ 96082 h 865290"/>
                <a:gd name="connsiteX27" fmla="*/ 536818 w 855897"/>
                <a:gd name="connsiteY27" fmla="*/ 101580 h 865290"/>
                <a:gd name="connsiteX28" fmla="*/ 493079 w 855897"/>
                <a:gd name="connsiteY28" fmla="*/ 110423 h 865290"/>
                <a:gd name="connsiteX29" fmla="*/ 471329 w 855897"/>
                <a:gd name="connsiteY29" fmla="*/ 141494 h 865290"/>
                <a:gd name="connsiteX30" fmla="*/ 440736 w 855897"/>
                <a:gd name="connsiteY30" fmla="*/ 150338 h 865290"/>
                <a:gd name="connsiteX31" fmla="*/ 436434 w 855897"/>
                <a:gd name="connsiteY31" fmla="*/ 181409 h 865290"/>
                <a:gd name="connsiteX32" fmla="*/ 414445 w 855897"/>
                <a:gd name="connsiteY32" fmla="*/ 176868 h 865290"/>
                <a:gd name="connsiteX33" fmla="*/ 370945 w 855897"/>
                <a:gd name="connsiteY33" fmla="*/ 190253 h 865290"/>
                <a:gd name="connsiteX34" fmla="*/ 266258 w 855897"/>
                <a:gd name="connsiteY34" fmla="*/ 141494 h 865290"/>
                <a:gd name="connsiteX35" fmla="*/ 213915 w 855897"/>
                <a:gd name="connsiteY35" fmla="*/ 88434 h 865290"/>
                <a:gd name="connsiteX36" fmla="*/ 170176 w 855897"/>
                <a:gd name="connsiteY36" fmla="*/ 53060 h 865290"/>
                <a:gd name="connsiteX37" fmla="*/ 183321 w 855897"/>
                <a:gd name="connsiteY37" fmla="*/ 35374 h 865290"/>
                <a:gd name="connsiteX38" fmla="*/ 174478 w 855897"/>
                <a:gd name="connsiteY38" fmla="*/ 4302 h 865290"/>
                <a:gd name="connsiteX39" fmla="*/ 108989 w 855897"/>
                <a:gd name="connsiteY39" fmla="*/ 53060 h 865290"/>
                <a:gd name="connsiteX40" fmla="*/ 17448 w 855897"/>
                <a:gd name="connsiteY40" fmla="*/ 0 h 865290"/>
                <a:gd name="connsiteX41" fmla="*/ 0 w 855897"/>
                <a:gd name="connsiteY41" fmla="*/ 22228 h 865290"/>
                <a:gd name="connsiteX42" fmla="*/ 8843 w 855897"/>
                <a:gd name="connsiteY42" fmla="*/ 110901 h 865290"/>
                <a:gd name="connsiteX43" fmla="*/ 21989 w 855897"/>
                <a:gd name="connsiteY43" fmla="*/ 137431 h 865290"/>
                <a:gd name="connsiteX44" fmla="*/ 35135 w 855897"/>
                <a:gd name="connsiteY44" fmla="*/ 150816 h 865290"/>
                <a:gd name="connsiteX45" fmla="*/ 30832 w 855897"/>
                <a:gd name="connsiteY45" fmla="*/ 155357 h 865290"/>
                <a:gd name="connsiteX46" fmla="*/ 43978 w 855897"/>
                <a:gd name="connsiteY46" fmla="*/ 181887 h 865290"/>
                <a:gd name="connsiteX47" fmla="*/ 43978 w 855897"/>
                <a:gd name="connsiteY47" fmla="*/ 199574 h 865290"/>
                <a:gd name="connsiteX48" fmla="*/ 53299 w 855897"/>
                <a:gd name="connsiteY48" fmla="*/ 210329 h 865290"/>
                <a:gd name="connsiteX49" fmla="*/ 54256 w 855897"/>
                <a:gd name="connsiteY49" fmla="*/ 211525 h 865290"/>
                <a:gd name="connsiteX50" fmla="*/ 57124 w 855897"/>
                <a:gd name="connsiteY50" fmla="*/ 216305 h 865290"/>
                <a:gd name="connsiteX51" fmla="*/ 57602 w 855897"/>
                <a:gd name="connsiteY51" fmla="*/ 218217 h 865290"/>
                <a:gd name="connsiteX52" fmla="*/ 56884 w 855897"/>
                <a:gd name="connsiteY52" fmla="*/ 226104 h 865290"/>
                <a:gd name="connsiteX53" fmla="*/ 70030 w 855897"/>
                <a:gd name="connsiteY53" fmla="*/ 234948 h 865290"/>
                <a:gd name="connsiteX54" fmla="*/ 100623 w 855897"/>
                <a:gd name="connsiteY54" fmla="*/ 243791 h 865290"/>
                <a:gd name="connsiteX55" fmla="*/ 91780 w 855897"/>
                <a:gd name="connsiteY55" fmla="*/ 279165 h 865290"/>
                <a:gd name="connsiteX56" fmla="*/ 74332 w 855897"/>
                <a:gd name="connsiteY56" fmla="*/ 296851 h 865290"/>
                <a:gd name="connsiteX57" fmla="*/ 65728 w 855897"/>
                <a:gd name="connsiteY57" fmla="*/ 314538 h 865290"/>
                <a:gd name="connsiteX58" fmla="*/ 65728 w 855897"/>
                <a:gd name="connsiteY58" fmla="*/ 336766 h 865290"/>
                <a:gd name="connsiteX59" fmla="*/ 65728 w 855897"/>
                <a:gd name="connsiteY59" fmla="*/ 358994 h 865290"/>
                <a:gd name="connsiteX60" fmla="*/ 91780 w 855897"/>
                <a:gd name="connsiteY60" fmla="*/ 407752 h 865290"/>
                <a:gd name="connsiteX61" fmla="*/ 148665 w 855897"/>
                <a:gd name="connsiteY61" fmla="*/ 443126 h 865290"/>
                <a:gd name="connsiteX62" fmla="*/ 166112 w 855897"/>
                <a:gd name="connsiteY62" fmla="*/ 478500 h 865290"/>
                <a:gd name="connsiteX63" fmla="*/ 161810 w 855897"/>
                <a:gd name="connsiteY63" fmla="*/ 527258 h 865290"/>
                <a:gd name="connsiteX64" fmla="*/ 174956 w 855897"/>
                <a:gd name="connsiteY64" fmla="*/ 527258 h 865290"/>
                <a:gd name="connsiteX65" fmla="*/ 174956 w 855897"/>
                <a:gd name="connsiteY65" fmla="*/ 553788 h 865290"/>
                <a:gd name="connsiteX66" fmla="*/ 205549 w 855897"/>
                <a:gd name="connsiteY66" fmla="*/ 584859 h 865290"/>
                <a:gd name="connsiteX67" fmla="*/ 231840 w 855897"/>
                <a:gd name="connsiteY67" fmla="*/ 553788 h 865290"/>
                <a:gd name="connsiteX68" fmla="*/ 266736 w 855897"/>
                <a:gd name="connsiteY68" fmla="*/ 571475 h 865290"/>
                <a:gd name="connsiteX69" fmla="*/ 297330 w 855897"/>
                <a:gd name="connsiteY69" fmla="*/ 620233 h 865290"/>
                <a:gd name="connsiteX70" fmla="*/ 297330 w 855897"/>
                <a:gd name="connsiteY70" fmla="*/ 633618 h 865290"/>
                <a:gd name="connsiteX71" fmla="*/ 306173 w 855897"/>
                <a:gd name="connsiteY71" fmla="*/ 642461 h 865290"/>
                <a:gd name="connsiteX72" fmla="*/ 336766 w 855897"/>
                <a:gd name="connsiteY72" fmla="*/ 708906 h 865290"/>
                <a:gd name="connsiteX73" fmla="*/ 358516 w 855897"/>
                <a:gd name="connsiteY73" fmla="*/ 708906 h 865290"/>
                <a:gd name="connsiteX74" fmla="*/ 389110 w 855897"/>
                <a:gd name="connsiteY74" fmla="*/ 744280 h 865290"/>
                <a:gd name="connsiteX75" fmla="*/ 428307 w 855897"/>
                <a:gd name="connsiteY75" fmla="*/ 775351 h 865290"/>
                <a:gd name="connsiteX76" fmla="*/ 476349 w 855897"/>
                <a:gd name="connsiteY76" fmla="*/ 788736 h 865290"/>
                <a:gd name="connsiteX77" fmla="*/ 511244 w 855897"/>
                <a:gd name="connsiteY77" fmla="*/ 771049 h 865290"/>
                <a:gd name="connsiteX78" fmla="*/ 520088 w 855897"/>
                <a:gd name="connsiteY78" fmla="*/ 757665 h 865290"/>
                <a:gd name="connsiteX79" fmla="*/ 541838 w 855897"/>
                <a:gd name="connsiteY79" fmla="*/ 748821 h 865290"/>
                <a:gd name="connsiteX80" fmla="*/ 589879 w 855897"/>
                <a:gd name="connsiteY80" fmla="*/ 824110 h 865290"/>
                <a:gd name="connsiteX81" fmla="*/ 633379 w 855897"/>
                <a:gd name="connsiteY81" fmla="*/ 841796 h 865290"/>
                <a:gd name="connsiteX82" fmla="*/ 642222 w 855897"/>
                <a:gd name="connsiteY82" fmla="*/ 837255 h 865290"/>
                <a:gd name="connsiteX83" fmla="*/ 677118 w 855897"/>
                <a:gd name="connsiteY83" fmla="*/ 850640 h 865290"/>
                <a:gd name="connsiteX84" fmla="*/ 690263 w 855897"/>
                <a:gd name="connsiteY84" fmla="*/ 846098 h 865290"/>
                <a:gd name="connsiteX85" fmla="*/ 738305 w 855897"/>
                <a:gd name="connsiteY85" fmla="*/ 846098 h 865290"/>
                <a:gd name="connsiteX86" fmla="*/ 781804 w 855897"/>
                <a:gd name="connsiteY86" fmla="*/ 863785 h 865290"/>
                <a:gd name="connsiteX87" fmla="*/ 790409 w 855897"/>
                <a:gd name="connsiteY87" fmla="*/ 801881 h 865290"/>
                <a:gd name="connsiteX88" fmla="*/ 851596 w 855897"/>
                <a:gd name="connsiteY88" fmla="*/ 779653 h 865290"/>
                <a:gd name="connsiteX89" fmla="*/ 855898 w 855897"/>
                <a:gd name="connsiteY89" fmla="*/ 748582 h 86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855897" h="865290">
                  <a:moveTo>
                    <a:pt x="855898" y="748104"/>
                  </a:moveTo>
                  <a:cubicBezTo>
                    <a:pt x="842513" y="746431"/>
                    <a:pt x="833670" y="759816"/>
                    <a:pt x="829607" y="743563"/>
                  </a:cubicBezTo>
                  <a:cubicBezTo>
                    <a:pt x="837972" y="732807"/>
                    <a:pt x="832475" y="707950"/>
                    <a:pt x="833909" y="690502"/>
                  </a:cubicBezTo>
                  <a:cubicBezTo>
                    <a:pt x="813115" y="690980"/>
                    <a:pt x="811681" y="671859"/>
                    <a:pt x="790170" y="672816"/>
                  </a:cubicBezTo>
                  <a:cubicBezTo>
                    <a:pt x="776785" y="643656"/>
                    <a:pt x="761728" y="616170"/>
                    <a:pt x="746670" y="588684"/>
                  </a:cubicBezTo>
                  <a:cubicBezTo>
                    <a:pt x="762923" y="565500"/>
                    <a:pt x="799730" y="544228"/>
                    <a:pt x="785868" y="504552"/>
                  </a:cubicBezTo>
                  <a:cubicBezTo>
                    <a:pt x="766747" y="504791"/>
                    <a:pt x="748343" y="504313"/>
                    <a:pt x="742368" y="491167"/>
                  </a:cubicBezTo>
                  <a:cubicBezTo>
                    <a:pt x="753840" y="446233"/>
                    <a:pt x="719662" y="408947"/>
                    <a:pt x="746670" y="375964"/>
                  </a:cubicBezTo>
                  <a:cubicBezTo>
                    <a:pt x="736631" y="377159"/>
                    <a:pt x="730178" y="375008"/>
                    <a:pt x="728983" y="367121"/>
                  </a:cubicBezTo>
                  <a:cubicBezTo>
                    <a:pt x="734958" y="361384"/>
                    <a:pt x="734958" y="346327"/>
                    <a:pt x="728983" y="340590"/>
                  </a:cubicBezTo>
                  <a:cubicBezTo>
                    <a:pt x="734241" y="334137"/>
                    <a:pt x="739977" y="328162"/>
                    <a:pt x="746670" y="322904"/>
                  </a:cubicBezTo>
                  <a:cubicBezTo>
                    <a:pt x="736871" y="315733"/>
                    <a:pt x="755991" y="300197"/>
                    <a:pt x="759577" y="291832"/>
                  </a:cubicBezTo>
                  <a:cubicBezTo>
                    <a:pt x="750972" y="278208"/>
                    <a:pt x="763162" y="268648"/>
                    <a:pt x="763879" y="256459"/>
                  </a:cubicBezTo>
                  <a:cubicBezTo>
                    <a:pt x="765313" y="234709"/>
                    <a:pt x="758143" y="215110"/>
                    <a:pt x="759577" y="190014"/>
                  </a:cubicBezTo>
                  <a:lnTo>
                    <a:pt x="724681" y="190014"/>
                  </a:lnTo>
                  <a:cubicBezTo>
                    <a:pt x="717750" y="182365"/>
                    <a:pt x="714642" y="170415"/>
                    <a:pt x="707233" y="163483"/>
                  </a:cubicBezTo>
                  <a:cubicBezTo>
                    <a:pt x="701497" y="157986"/>
                    <a:pt x="690024" y="158942"/>
                    <a:pt x="685483" y="154640"/>
                  </a:cubicBezTo>
                  <a:cubicBezTo>
                    <a:pt x="679508" y="149143"/>
                    <a:pt x="677835" y="138865"/>
                    <a:pt x="672337" y="132412"/>
                  </a:cubicBezTo>
                  <a:cubicBezTo>
                    <a:pt x="670426" y="130261"/>
                    <a:pt x="662538" y="133368"/>
                    <a:pt x="663494" y="127871"/>
                  </a:cubicBezTo>
                  <a:cubicBezTo>
                    <a:pt x="652739" y="127393"/>
                    <a:pt x="642461" y="127154"/>
                    <a:pt x="637203" y="132412"/>
                  </a:cubicBezTo>
                  <a:cubicBezTo>
                    <a:pt x="626687" y="119505"/>
                    <a:pt x="608761" y="114008"/>
                    <a:pt x="589162" y="110423"/>
                  </a:cubicBezTo>
                  <a:lnTo>
                    <a:pt x="589162" y="99189"/>
                  </a:lnTo>
                  <a:cubicBezTo>
                    <a:pt x="584143" y="97038"/>
                    <a:pt x="577450" y="94170"/>
                    <a:pt x="574821" y="93931"/>
                  </a:cubicBezTo>
                  <a:cubicBezTo>
                    <a:pt x="573626" y="93931"/>
                    <a:pt x="572431" y="93931"/>
                    <a:pt x="571475" y="93931"/>
                  </a:cubicBezTo>
                  <a:cubicBezTo>
                    <a:pt x="567890" y="93692"/>
                    <a:pt x="564544" y="93453"/>
                    <a:pt x="561197" y="93692"/>
                  </a:cubicBezTo>
                  <a:cubicBezTo>
                    <a:pt x="559525" y="93692"/>
                    <a:pt x="557851" y="94409"/>
                    <a:pt x="555939" y="94648"/>
                  </a:cubicBezTo>
                  <a:cubicBezTo>
                    <a:pt x="553310" y="95126"/>
                    <a:pt x="550681" y="95365"/>
                    <a:pt x="548291" y="96082"/>
                  </a:cubicBezTo>
                  <a:cubicBezTo>
                    <a:pt x="544228" y="97516"/>
                    <a:pt x="540404" y="99189"/>
                    <a:pt x="536818" y="101580"/>
                  </a:cubicBezTo>
                  <a:cubicBezTo>
                    <a:pt x="515546" y="97755"/>
                    <a:pt x="507898" y="107794"/>
                    <a:pt x="493079" y="110423"/>
                  </a:cubicBezTo>
                  <a:cubicBezTo>
                    <a:pt x="483041" y="117832"/>
                    <a:pt x="482563" y="135041"/>
                    <a:pt x="471329" y="141494"/>
                  </a:cubicBezTo>
                  <a:cubicBezTo>
                    <a:pt x="457467" y="140777"/>
                    <a:pt x="456750" y="153206"/>
                    <a:pt x="440736" y="150338"/>
                  </a:cubicBezTo>
                  <a:cubicBezTo>
                    <a:pt x="443126" y="159898"/>
                    <a:pt x="451252" y="179019"/>
                    <a:pt x="436434" y="181409"/>
                  </a:cubicBezTo>
                  <a:cubicBezTo>
                    <a:pt x="431415" y="177585"/>
                    <a:pt x="424722" y="175673"/>
                    <a:pt x="414445" y="176868"/>
                  </a:cubicBezTo>
                  <a:cubicBezTo>
                    <a:pt x="401060" y="179736"/>
                    <a:pt x="387198" y="188340"/>
                    <a:pt x="370945" y="190253"/>
                  </a:cubicBezTo>
                  <a:cubicBezTo>
                    <a:pt x="324099" y="195511"/>
                    <a:pt x="279404" y="177346"/>
                    <a:pt x="266258" y="141494"/>
                  </a:cubicBezTo>
                  <a:cubicBezTo>
                    <a:pt x="230645" y="142211"/>
                    <a:pt x="207701" y="130022"/>
                    <a:pt x="213915" y="88434"/>
                  </a:cubicBezTo>
                  <a:cubicBezTo>
                    <a:pt x="196228" y="79830"/>
                    <a:pt x="182604" y="66923"/>
                    <a:pt x="170176" y="53060"/>
                  </a:cubicBezTo>
                  <a:cubicBezTo>
                    <a:pt x="168981" y="41349"/>
                    <a:pt x="187146" y="49714"/>
                    <a:pt x="183321" y="35374"/>
                  </a:cubicBezTo>
                  <a:cubicBezTo>
                    <a:pt x="162288" y="32027"/>
                    <a:pt x="196228" y="13624"/>
                    <a:pt x="174478" y="4302"/>
                  </a:cubicBezTo>
                  <a:cubicBezTo>
                    <a:pt x="144841" y="12668"/>
                    <a:pt x="130500" y="36569"/>
                    <a:pt x="108989" y="53060"/>
                  </a:cubicBezTo>
                  <a:cubicBezTo>
                    <a:pt x="48758" y="65489"/>
                    <a:pt x="49475" y="16014"/>
                    <a:pt x="17448" y="0"/>
                  </a:cubicBezTo>
                  <a:cubicBezTo>
                    <a:pt x="17209" y="12907"/>
                    <a:pt x="15775" y="24857"/>
                    <a:pt x="0" y="22228"/>
                  </a:cubicBezTo>
                  <a:cubicBezTo>
                    <a:pt x="4541" y="54734"/>
                    <a:pt x="21750" y="84610"/>
                    <a:pt x="8843" y="110901"/>
                  </a:cubicBezTo>
                  <a:cubicBezTo>
                    <a:pt x="26530" y="110901"/>
                    <a:pt x="17926" y="126915"/>
                    <a:pt x="21989" y="137431"/>
                  </a:cubicBezTo>
                  <a:cubicBezTo>
                    <a:pt x="24379" y="143884"/>
                    <a:pt x="33940" y="147470"/>
                    <a:pt x="35135" y="150816"/>
                  </a:cubicBezTo>
                  <a:cubicBezTo>
                    <a:pt x="36808" y="155118"/>
                    <a:pt x="30832" y="154401"/>
                    <a:pt x="30832" y="155357"/>
                  </a:cubicBezTo>
                  <a:cubicBezTo>
                    <a:pt x="28681" y="165635"/>
                    <a:pt x="43739" y="181170"/>
                    <a:pt x="43978" y="181887"/>
                  </a:cubicBezTo>
                  <a:cubicBezTo>
                    <a:pt x="46368" y="186667"/>
                    <a:pt x="41827" y="194794"/>
                    <a:pt x="43978" y="199574"/>
                  </a:cubicBezTo>
                  <a:cubicBezTo>
                    <a:pt x="45412" y="201008"/>
                    <a:pt x="51865" y="208656"/>
                    <a:pt x="53299" y="210329"/>
                  </a:cubicBezTo>
                  <a:cubicBezTo>
                    <a:pt x="53538" y="210808"/>
                    <a:pt x="53777" y="211046"/>
                    <a:pt x="54256" y="211525"/>
                  </a:cubicBezTo>
                  <a:cubicBezTo>
                    <a:pt x="55450" y="212959"/>
                    <a:pt x="56407" y="214632"/>
                    <a:pt x="57124" y="216305"/>
                  </a:cubicBezTo>
                  <a:cubicBezTo>
                    <a:pt x="57362" y="217022"/>
                    <a:pt x="57602" y="217500"/>
                    <a:pt x="57602" y="218217"/>
                  </a:cubicBezTo>
                  <a:cubicBezTo>
                    <a:pt x="58079" y="220607"/>
                    <a:pt x="58079" y="222997"/>
                    <a:pt x="56884" y="226104"/>
                  </a:cubicBezTo>
                  <a:cubicBezTo>
                    <a:pt x="63816" y="226582"/>
                    <a:pt x="72181" y="225626"/>
                    <a:pt x="70030" y="234948"/>
                  </a:cubicBezTo>
                  <a:cubicBezTo>
                    <a:pt x="82459" y="235665"/>
                    <a:pt x="99906" y="231123"/>
                    <a:pt x="100623" y="243791"/>
                  </a:cubicBezTo>
                  <a:cubicBezTo>
                    <a:pt x="81025" y="246181"/>
                    <a:pt x="89868" y="263868"/>
                    <a:pt x="91780" y="279165"/>
                  </a:cubicBezTo>
                  <a:cubicBezTo>
                    <a:pt x="91302" y="288008"/>
                    <a:pt x="79351" y="289681"/>
                    <a:pt x="74332" y="296851"/>
                  </a:cubicBezTo>
                  <a:cubicBezTo>
                    <a:pt x="63816" y="312626"/>
                    <a:pt x="83654" y="306412"/>
                    <a:pt x="65728" y="314538"/>
                  </a:cubicBezTo>
                  <a:cubicBezTo>
                    <a:pt x="58079" y="318123"/>
                    <a:pt x="66206" y="328162"/>
                    <a:pt x="65728" y="336766"/>
                  </a:cubicBezTo>
                  <a:cubicBezTo>
                    <a:pt x="64772" y="351824"/>
                    <a:pt x="61426" y="346327"/>
                    <a:pt x="65728" y="358994"/>
                  </a:cubicBezTo>
                  <a:cubicBezTo>
                    <a:pt x="77917" y="371662"/>
                    <a:pt x="96321" y="378115"/>
                    <a:pt x="91780" y="407752"/>
                  </a:cubicBezTo>
                  <a:cubicBezTo>
                    <a:pt x="118310" y="412055"/>
                    <a:pt x="125003" y="436195"/>
                    <a:pt x="148665" y="443126"/>
                  </a:cubicBezTo>
                  <a:cubicBezTo>
                    <a:pt x="150816" y="458901"/>
                    <a:pt x="163483" y="463681"/>
                    <a:pt x="166112" y="478500"/>
                  </a:cubicBezTo>
                  <a:cubicBezTo>
                    <a:pt x="168503" y="498816"/>
                    <a:pt x="158464" y="505986"/>
                    <a:pt x="161810" y="527258"/>
                  </a:cubicBezTo>
                  <a:cubicBezTo>
                    <a:pt x="169459" y="528931"/>
                    <a:pt x="173044" y="520565"/>
                    <a:pt x="174956" y="527258"/>
                  </a:cubicBezTo>
                  <a:lnTo>
                    <a:pt x="174956" y="553788"/>
                  </a:lnTo>
                  <a:cubicBezTo>
                    <a:pt x="191926" y="557373"/>
                    <a:pt x="188580" y="581274"/>
                    <a:pt x="205549" y="584859"/>
                  </a:cubicBezTo>
                  <a:cubicBezTo>
                    <a:pt x="220846" y="577689"/>
                    <a:pt x="200769" y="550920"/>
                    <a:pt x="231840" y="553788"/>
                  </a:cubicBezTo>
                  <a:cubicBezTo>
                    <a:pt x="222041" y="581035"/>
                    <a:pt x="248332" y="582230"/>
                    <a:pt x="266736" y="571475"/>
                  </a:cubicBezTo>
                  <a:cubicBezTo>
                    <a:pt x="270082" y="590596"/>
                    <a:pt x="288486" y="603024"/>
                    <a:pt x="297330" y="620233"/>
                  </a:cubicBezTo>
                  <a:cubicBezTo>
                    <a:pt x="299002" y="623818"/>
                    <a:pt x="295895" y="629794"/>
                    <a:pt x="297330" y="633618"/>
                  </a:cubicBezTo>
                  <a:cubicBezTo>
                    <a:pt x="298285" y="635769"/>
                    <a:pt x="304500" y="638637"/>
                    <a:pt x="306173" y="642461"/>
                  </a:cubicBezTo>
                  <a:cubicBezTo>
                    <a:pt x="317406" y="667796"/>
                    <a:pt x="316450" y="690502"/>
                    <a:pt x="336766" y="708906"/>
                  </a:cubicBezTo>
                  <a:lnTo>
                    <a:pt x="358516" y="708906"/>
                  </a:lnTo>
                  <a:cubicBezTo>
                    <a:pt x="367838" y="721813"/>
                    <a:pt x="385285" y="726115"/>
                    <a:pt x="389110" y="744280"/>
                  </a:cubicBezTo>
                  <a:cubicBezTo>
                    <a:pt x="405123" y="751450"/>
                    <a:pt x="420181" y="760054"/>
                    <a:pt x="428307" y="775351"/>
                  </a:cubicBezTo>
                  <a:cubicBezTo>
                    <a:pt x="451492" y="772483"/>
                    <a:pt x="465593" y="778697"/>
                    <a:pt x="476349" y="788736"/>
                  </a:cubicBezTo>
                  <a:cubicBezTo>
                    <a:pt x="487343" y="782283"/>
                    <a:pt x="490450" y="767703"/>
                    <a:pt x="511244" y="771049"/>
                  </a:cubicBezTo>
                  <a:cubicBezTo>
                    <a:pt x="510288" y="762445"/>
                    <a:pt x="515546" y="761011"/>
                    <a:pt x="520088" y="757665"/>
                  </a:cubicBezTo>
                  <a:cubicBezTo>
                    <a:pt x="525346" y="753840"/>
                    <a:pt x="538013" y="749060"/>
                    <a:pt x="541838" y="748821"/>
                  </a:cubicBezTo>
                  <a:cubicBezTo>
                    <a:pt x="590596" y="744519"/>
                    <a:pt x="580557" y="788258"/>
                    <a:pt x="589879" y="824110"/>
                  </a:cubicBezTo>
                  <a:cubicBezTo>
                    <a:pt x="603741" y="829368"/>
                    <a:pt x="618321" y="837733"/>
                    <a:pt x="633379" y="841796"/>
                  </a:cubicBezTo>
                  <a:cubicBezTo>
                    <a:pt x="638159" y="842991"/>
                    <a:pt x="640788" y="837494"/>
                    <a:pt x="642222" y="837255"/>
                  </a:cubicBezTo>
                  <a:cubicBezTo>
                    <a:pt x="653217" y="836299"/>
                    <a:pt x="668752" y="849205"/>
                    <a:pt x="677118" y="850640"/>
                  </a:cubicBezTo>
                  <a:cubicBezTo>
                    <a:pt x="682615" y="851596"/>
                    <a:pt x="683093" y="845142"/>
                    <a:pt x="690263" y="846098"/>
                  </a:cubicBezTo>
                  <a:cubicBezTo>
                    <a:pt x="705082" y="848249"/>
                    <a:pt x="726832" y="860439"/>
                    <a:pt x="738305" y="846098"/>
                  </a:cubicBezTo>
                  <a:cubicBezTo>
                    <a:pt x="741651" y="864980"/>
                    <a:pt x="769137" y="867609"/>
                    <a:pt x="781804" y="863785"/>
                  </a:cubicBezTo>
                  <a:cubicBezTo>
                    <a:pt x="776307" y="834626"/>
                    <a:pt x="793516" y="828412"/>
                    <a:pt x="790409" y="801881"/>
                  </a:cubicBezTo>
                  <a:cubicBezTo>
                    <a:pt x="813115" y="796623"/>
                    <a:pt x="818373" y="773917"/>
                    <a:pt x="851596" y="779653"/>
                  </a:cubicBezTo>
                  <a:cubicBezTo>
                    <a:pt x="848967" y="765313"/>
                    <a:pt x="854464" y="759099"/>
                    <a:pt x="855898" y="748582"/>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D59EE07E-CBF1-99A9-5607-1612F4C6A809}"/>
                </a:ext>
              </a:extLst>
            </p:cNvPr>
            <p:cNvSpPr/>
            <p:nvPr/>
          </p:nvSpPr>
          <p:spPr>
            <a:xfrm>
              <a:off x="9750613" y="3484116"/>
              <a:ext cx="477" cy="1673"/>
            </a:xfrm>
            <a:custGeom>
              <a:avLst/>
              <a:gdLst>
                <a:gd name="connsiteX0" fmla="*/ 0 w 477"/>
                <a:gd name="connsiteY0" fmla="*/ 0 h 1673"/>
                <a:gd name="connsiteX1" fmla="*/ 478 w 477"/>
                <a:gd name="connsiteY1" fmla="*/ 1673 h 1673"/>
                <a:gd name="connsiteX2" fmla="*/ 0 w 477"/>
                <a:gd name="connsiteY2" fmla="*/ 0 h 1673"/>
              </a:gdLst>
              <a:ahLst/>
              <a:cxnLst>
                <a:cxn ang="0">
                  <a:pos x="connsiteX0" y="connsiteY0"/>
                </a:cxn>
                <a:cxn ang="0">
                  <a:pos x="connsiteX1" y="connsiteY1"/>
                </a:cxn>
                <a:cxn ang="0">
                  <a:pos x="connsiteX2" y="connsiteY2"/>
                </a:cxn>
              </a:cxnLst>
              <a:rect l="l" t="t" r="r" b="b"/>
              <a:pathLst>
                <a:path w="477" h="1673">
                  <a:moveTo>
                    <a:pt x="0" y="0"/>
                  </a:moveTo>
                  <a:cubicBezTo>
                    <a:pt x="0" y="0"/>
                    <a:pt x="478" y="1195"/>
                    <a:pt x="478" y="1673"/>
                  </a:cubicBezTo>
                  <a:cubicBezTo>
                    <a:pt x="478" y="1195"/>
                    <a:pt x="478" y="717"/>
                    <a:pt x="0" y="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F7D2450F-4BEE-18F4-465E-4750AE24BBB1}"/>
                </a:ext>
              </a:extLst>
            </p:cNvPr>
            <p:cNvSpPr/>
            <p:nvPr/>
          </p:nvSpPr>
          <p:spPr>
            <a:xfrm>
              <a:off x="9747506" y="3478858"/>
              <a:ext cx="1434" cy="2629"/>
            </a:xfrm>
            <a:custGeom>
              <a:avLst/>
              <a:gdLst>
                <a:gd name="connsiteX0" fmla="*/ 1434 w 1434"/>
                <a:gd name="connsiteY0" fmla="*/ 2629 h 2629"/>
                <a:gd name="connsiteX1" fmla="*/ 0 w 1434"/>
                <a:gd name="connsiteY1" fmla="*/ 0 h 2629"/>
                <a:gd name="connsiteX2" fmla="*/ 1434 w 1434"/>
                <a:gd name="connsiteY2" fmla="*/ 2629 h 2629"/>
              </a:gdLst>
              <a:ahLst/>
              <a:cxnLst>
                <a:cxn ang="0">
                  <a:pos x="connsiteX0" y="connsiteY0"/>
                </a:cxn>
                <a:cxn ang="0">
                  <a:pos x="connsiteX1" y="connsiteY1"/>
                </a:cxn>
                <a:cxn ang="0">
                  <a:pos x="connsiteX2" y="connsiteY2"/>
                </a:cxn>
              </a:cxnLst>
              <a:rect l="l" t="t" r="r" b="b"/>
              <a:pathLst>
                <a:path w="1434" h="2629">
                  <a:moveTo>
                    <a:pt x="1434" y="2629"/>
                  </a:moveTo>
                  <a:cubicBezTo>
                    <a:pt x="1434" y="2629"/>
                    <a:pt x="717" y="956"/>
                    <a:pt x="0" y="0"/>
                  </a:cubicBezTo>
                  <a:cubicBezTo>
                    <a:pt x="0" y="478"/>
                    <a:pt x="478" y="1434"/>
                    <a:pt x="1434" y="2629"/>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FE6AA8D3-9C00-81E6-DADD-264DD17FAACD}"/>
                </a:ext>
              </a:extLst>
            </p:cNvPr>
            <p:cNvSpPr/>
            <p:nvPr/>
          </p:nvSpPr>
          <p:spPr>
            <a:xfrm>
              <a:off x="9747267" y="3474317"/>
              <a:ext cx="3585" cy="9799"/>
            </a:xfrm>
            <a:custGeom>
              <a:avLst/>
              <a:gdLst>
                <a:gd name="connsiteX0" fmla="*/ 1673 w 3585"/>
                <a:gd name="connsiteY0" fmla="*/ 7170 h 9799"/>
                <a:gd name="connsiteX1" fmla="*/ 3585 w 3585"/>
                <a:gd name="connsiteY1" fmla="*/ 9799 h 9799"/>
                <a:gd name="connsiteX2" fmla="*/ 0 w 3585"/>
                <a:gd name="connsiteY2" fmla="*/ 0 h 9799"/>
                <a:gd name="connsiteX3" fmla="*/ 239 w 3585"/>
                <a:gd name="connsiteY3" fmla="*/ 4541 h 9799"/>
                <a:gd name="connsiteX4" fmla="*/ 1673 w 3585"/>
                <a:gd name="connsiteY4" fmla="*/ 7170 h 9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 h="9799">
                  <a:moveTo>
                    <a:pt x="1673" y="7170"/>
                  </a:moveTo>
                  <a:cubicBezTo>
                    <a:pt x="1673" y="7170"/>
                    <a:pt x="3107" y="9082"/>
                    <a:pt x="3585" y="9799"/>
                  </a:cubicBezTo>
                  <a:cubicBezTo>
                    <a:pt x="2629" y="6453"/>
                    <a:pt x="1434" y="3107"/>
                    <a:pt x="0" y="0"/>
                  </a:cubicBezTo>
                  <a:cubicBezTo>
                    <a:pt x="0" y="1434"/>
                    <a:pt x="478" y="3107"/>
                    <a:pt x="239" y="4541"/>
                  </a:cubicBezTo>
                  <a:cubicBezTo>
                    <a:pt x="717" y="5258"/>
                    <a:pt x="1195" y="6214"/>
                    <a:pt x="1673" y="717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03100527-48B0-1455-AFFF-05059EFBB922}"/>
                </a:ext>
              </a:extLst>
            </p:cNvPr>
            <p:cNvSpPr/>
            <p:nvPr/>
          </p:nvSpPr>
          <p:spPr>
            <a:xfrm>
              <a:off x="9747267" y="3474317"/>
              <a:ext cx="3585" cy="9799"/>
            </a:xfrm>
            <a:custGeom>
              <a:avLst/>
              <a:gdLst>
                <a:gd name="connsiteX0" fmla="*/ 1673 w 3585"/>
                <a:gd name="connsiteY0" fmla="*/ 7170 h 9799"/>
                <a:gd name="connsiteX1" fmla="*/ 3585 w 3585"/>
                <a:gd name="connsiteY1" fmla="*/ 9799 h 9799"/>
                <a:gd name="connsiteX2" fmla="*/ 0 w 3585"/>
                <a:gd name="connsiteY2" fmla="*/ 0 h 9799"/>
                <a:gd name="connsiteX3" fmla="*/ 239 w 3585"/>
                <a:gd name="connsiteY3" fmla="*/ 4541 h 9799"/>
                <a:gd name="connsiteX4" fmla="*/ 1673 w 3585"/>
                <a:gd name="connsiteY4" fmla="*/ 7170 h 9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 h="9799">
                  <a:moveTo>
                    <a:pt x="1673" y="7170"/>
                  </a:moveTo>
                  <a:cubicBezTo>
                    <a:pt x="1673" y="7170"/>
                    <a:pt x="3107" y="9082"/>
                    <a:pt x="3585" y="9799"/>
                  </a:cubicBezTo>
                  <a:cubicBezTo>
                    <a:pt x="2629" y="6453"/>
                    <a:pt x="1434" y="3107"/>
                    <a:pt x="0" y="0"/>
                  </a:cubicBezTo>
                  <a:cubicBezTo>
                    <a:pt x="0" y="1434"/>
                    <a:pt x="478" y="3107"/>
                    <a:pt x="239" y="4541"/>
                  </a:cubicBezTo>
                  <a:cubicBezTo>
                    <a:pt x="239" y="5019"/>
                    <a:pt x="717" y="5975"/>
                    <a:pt x="1673" y="7170"/>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66A05ED9-23EE-B33E-D24D-6FA4C3AAEB97}"/>
                </a:ext>
              </a:extLst>
            </p:cNvPr>
            <p:cNvSpPr/>
            <p:nvPr/>
          </p:nvSpPr>
          <p:spPr>
            <a:xfrm>
              <a:off x="9753599" y="3599559"/>
              <a:ext cx="5857" cy="8843"/>
            </a:xfrm>
            <a:custGeom>
              <a:avLst/>
              <a:gdLst>
                <a:gd name="connsiteX0" fmla="*/ 5858 w 5857"/>
                <a:gd name="connsiteY0" fmla="*/ 8843 h 8843"/>
                <a:gd name="connsiteX1" fmla="*/ 1555 w 5857"/>
                <a:gd name="connsiteY1" fmla="*/ 0 h 8843"/>
                <a:gd name="connsiteX2" fmla="*/ 5858 w 5857"/>
                <a:gd name="connsiteY2" fmla="*/ 8843 h 8843"/>
              </a:gdLst>
              <a:ahLst/>
              <a:cxnLst>
                <a:cxn ang="0">
                  <a:pos x="connsiteX0" y="connsiteY0"/>
                </a:cxn>
                <a:cxn ang="0">
                  <a:pos x="connsiteX1" y="connsiteY1"/>
                </a:cxn>
                <a:cxn ang="0">
                  <a:pos x="connsiteX2" y="connsiteY2"/>
                </a:cxn>
              </a:cxnLst>
              <a:rect l="l" t="t" r="r" b="b"/>
              <a:pathLst>
                <a:path w="5857" h="8843">
                  <a:moveTo>
                    <a:pt x="5858" y="8843"/>
                  </a:moveTo>
                  <a:cubicBezTo>
                    <a:pt x="4423" y="6453"/>
                    <a:pt x="2989" y="3346"/>
                    <a:pt x="1555" y="0"/>
                  </a:cubicBezTo>
                  <a:cubicBezTo>
                    <a:pt x="-2030" y="3346"/>
                    <a:pt x="1077" y="5975"/>
                    <a:pt x="5858" y="8843"/>
                  </a:cubicBezTo>
                  <a:close/>
                </a:path>
              </a:pathLst>
            </a:custGeom>
            <a:solidFill>
              <a:schemeClr val="tx1">
                <a:lumMod val="85000"/>
              </a:schemeClr>
            </a:solidFill>
            <a:ln w="3175" cap="flat">
              <a:solidFill>
                <a:schemeClr val="bg1"/>
              </a:solid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BF73BC40-D0E8-4E25-0C6E-EDBE45F25DC6}"/>
                </a:ext>
              </a:extLst>
            </p:cNvPr>
            <p:cNvSpPr/>
            <p:nvPr/>
          </p:nvSpPr>
          <p:spPr>
            <a:xfrm>
              <a:off x="9344726" y="3155715"/>
              <a:ext cx="471137" cy="779653"/>
            </a:xfrm>
            <a:custGeom>
              <a:avLst/>
              <a:gdLst>
                <a:gd name="connsiteX0" fmla="*/ 404932 w 471137"/>
                <a:gd name="connsiteY0" fmla="*/ 407514 h 779653"/>
                <a:gd name="connsiteX1" fmla="*/ 412102 w 471137"/>
                <a:gd name="connsiteY1" fmla="*/ 394129 h 779653"/>
                <a:gd name="connsiteX2" fmla="*/ 415687 w 471137"/>
                <a:gd name="connsiteY2" fmla="*/ 370228 h 779653"/>
                <a:gd name="connsiteX3" fmla="*/ 403976 w 471137"/>
                <a:gd name="connsiteY3" fmla="*/ 325772 h 779653"/>
                <a:gd name="connsiteX4" fmla="*/ 402542 w 471137"/>
                <a:gd name="connsiteY4" fmla="*/ 323143 h 779653"/>
                <a:gd name="connsiteX5" fmla="*/ 402302 w 471137"/>
                <a:gd name="connsiteY5" fmla="*/ 318601 h 779653"/>
                <a:gd name="connsiteX6" fmla="*/ 362866 w 471137"/>
                <a:gd name="connsiteY6" fmla="*/ 252395 h 779653"/>
                <a:gd name="connsiteX7" fmla="*/ 402063 w 471137"/>
                <a:gd name="connsiteY7" fmla="*/ 194794 h 779653"/>
                <a:gd name="connsiteX8" fmla="*/ 345179 w 471137"/>
                <a:gd name="connsiteY8" fmla="*/ 154879 h 779653"/>
                <a:gd name="connsiteX9" fmla="*/ 349481 w 471137"/>
                <a:gd name="connsiteY9" fmla="*/ 101819 h 779653"/>
                <a:gd name="connsiteX10" fmla="*/ 332033 w 471137"/>
                <a:gd name="connsiteY10" fmla="*/ 92975 h 779653"/>
                <a:gd name="connsiteX11" fmla="*/ 354022 w 471137"/>
                <a:gd name="connsiteY11" fmla="*/ 84132 h 779653"/>
                <a:gd name="connsiteX12" fmla="*/ 371470 w 471137"/>
                <a:gd name="connsiteY12" fmla="*/ 35374 h 779653"/>
                <a:gd name="connsiteX13" fmla="*/ 305981 w 471137"/>
                <a:gd name="connsiteY13" fmla="*/ 0 h 779653"/>
                <a:gd name="connsiteX14" fmla="*/ 257940 w 471137"/>
                <a:gd name="connsiteY14" fmla="*/ 13385 h 779653"/>
                <a:gd name="connsiteX15" fmla="*/ 218742 w 471137"/>
                <a:gd name="connsiteY15" fmla="*/ 92975 h 779653"/>
                <a:gd name="connsiteX16" fmla="*/ 179305 w 471137"/>
                <a:gd name="connsiteY16" fmla="*/ 119505 h 779653"/>
                <a:gd name="connsiteX17" fmla="*/ 135566 w 471137"/>
                <a:gd name="connsiteY17" fmla="*/ 106360 h 779653"/>
                <a:gd name="connsiteX18" fmla="*/ 65775 w 471137"/>
                <a:gd name="connsiteY18" fmla="*/ 110662 h 779653"/>
                <a:gd name="connsiteX19" fmla="*/ 17734 w 471137"/>
                <a:gd name="connsiteY19" fmla="*/ 66445 h 779653"/>
                <a:gd name="connsiteX20" fmla="*/ 286 w 471137"/>
                <a:gd name="connsiteY20" fmla="*/ 84132 h 779653"/>
                <a:gd name="connsiteX21" fmla="*/ 17734 w 471137"/>
                <a:gd name="connsiteY21" fmla="*/ 97516 h 779653"/>
                <a:gd name="connsiteX22" fmla="*/ 22036 w 471137"/>
                <a:gd name="connsiteY22" fmla="*/ 106360 h 779653"/>
                <a:gd name="connsiteX23" fmla="*/ 48327 w 471137"/>
                <a:gd name="connsiteY23" fmla="*/ 124047 h 779653"/>
                <a:gd name="connsiteX24" fmla="*/ 83223 w 471137"/>
                <a:gd name="connsiteY24" fmla="*/ 128588 h 779653"/>
                <a:gd name="connsiteX25" fmla="*/ 122660 w 471137"/>
                <a:gd name="connsiteY25" fmla="*/ 168503 h 779653"/>
                <a:gd name="connsiteX26" fmla="*/ 118119 w 471137"/>
                <a:gd name="connsiteY26" fmla="*/ 208417 h 779653"/>
                <a:gd name="connsiteX27" fmla="*/ 131264 w 471137"/>
                <a:gd name="connsiteY27" fmla="*/ 217261 h 779653"/>
                <a:gd name="connsiteX28" fmla="*/ 139869 w 471137"/>
                <a:gd name="connsiteY28" fmla="*/ 261478 h 779653"/>
                <a:gd name="connsiteX29" fmla="*/ 126723 w 471137"/>
                <a:gd name="connsiteY29" fmla="*/ 301393 h 779653"/>
                <a:gd name="connsiteX30" fmla="*/ 148473 w 471137"/>
                <a:gd name="connsiteY30" fmla="*/ 336766 h 779653"/>
                <a:gd name="connsiteX31" fmla="*/ 170223 w 471137"/>
                <a:gd name="connsiteY31" fmla="*/ 332225 h 779653"/>
                <a:gd name="connsiteX32" fmla="*/ 200816 w 471137"/>
                <a:gd name="connsiteY32" fmla="*/ 363296 h 779653"/>
                <a:gd name="connsiteX33" fmla="*/ 196514 w 471137"/>
                <a:gd name="connsiteY33" fmla="*/ 416357 h 779653"/>
                <a:gd name="connsiteX34" fmla="*/ 170462 w 471137"/>
                <a:gd name="connsiteY34" fmla="*/ 416357 h 779653"/>
                <a:gd name="connsiteX35" fmla="*/ 118119 w 471137"/>
                <a:gd name="connsiteY35" fmla="*/ 478261 h 779653"/>
                <a:gd name="connsiteX36" fmla="*/ 74380 w 471137"/>
                <a:gd name="connsiteY36" fmla="*/ 504791 h 779653"/>
                <a:gd name="connsiteX37" fmla="*/ 61234 w 471137"/>
                <a:gd name="connsiteY37" fmla="*/ 535862 h 779653"/>
                <a:gd name="connsiteX38" fmla="*/ 30640 w 471137"/>
                <a:gd name="connsiteY38" fmla="*/ 544706 h 779653"/>
                <a:gd name="connsiteX39" fmla="*/ 13193 w 471137"/>
                <a:gd name="connsiteY39" fmla="*/ 580079 h 779653"/>
                <a:gd name="connsiteX40" fmla="*/ 17495 w 471137"/>
                <a:gd name="connsiteY40" fmla="*/ 628838 h 779653"/>
                <a:gd name="connsiteX41" fmla="*/ 34943 w 471137"/>
                <a:gd name="connsiteY41" fmla="*/ 659909 h 779653"/>
                <a:gd name="connsiteX42" fmla="*/ 26099 w 471137"/>
                <a:gd name="connsiteY42" fmla="*/ 730656 h 779653"/>
                <a:gd name="connsiteX43" fmla="*/ 43547 w 471137"/>
                <a:gd name="connsiteY43" fmla="*/ 730656 h 779653"/>
                <a:gd name="connsiteX44" fmla="*/ 78443 w 471137"/>
                <a:gd name="connsiteY44" fmla="*/ 752884 h 779653"/>
                <a:gd name="connsiteX45" fmla="*/ 74141 w 471137"/>
                <a:gd name="connsiteY45" fmla="*/ 770571 h 779653"/>
                <a:gd name="connsiteX46" fmla="*/ 91588 w 471137"/>
                <a:gd name="connsiteY46" fmla="*/ 757425 h 779653"/>
                <a:gd name="connsiteX47" fmla="*/ 109036 w 471137"/>
                <a:gd name="connsiteY47" fmla="*/ 779653 h 779653"/>
                <a:gd name="connsiteX48" fmla="*/ 139630 w 471137"/>
                <a:gd name="connsiteY48" fmla="*/ 775351 h 779653"/>
                <a:gd name="connsiteX49" fmla="*/ 222566 w 471137"/>
                <a:gd name="connsiteY49" fmla="*/ 753123 h 779653"/>
                <a:gd name="connsiteX50" fmla="*/ 226869 w 471137"/>
                <a:gd name="connsiteY50" fmla="*/ 739739 h 779653"/>
                <a:gd name="connsiteX51" fmla="*/ 257462 w 471137"/>
                <a:gd name="connsiteY51" fmla="*/ 730895 h 779653"/>
                <a:gd name="connsiteX52" fmla="*/ 257462 w 471137"/>
                <a:gd name="connsiteY52" fmla="*/ 744280 h 779653"/>
                <a:gd name="connsiteX53" fmla="*/ 301201 w 471137"/>
                <a:gd name="connsiteY53" fmla="*/ 739739 h 779653"/>
                <a:gd name="connsiteX54" fmla="*/ 427638 w 471137"/>
                <a:gd name="connsiteY54" fmla="*/ 620233 h 779653"/>
                <a:gd name="connsiteX55" fmla="*/ 471138 w 471137"/>
                <a:gd name="connsiteY55" fmla="*/ 558329 h 779653"/>
                <a:gd name="connsiteX56" fmla="*/ 405649 w 471137"/>
                <a:gd name="connsiteY56" fmla="*/ 500728 h 779653"/>
                <a:gd name="connsiteX57" fmla="*/ 427399 w 471137"/>
                <a:gd name="connsiteY57" fmla="*/ 465354 h 779653"/>
                <a:gd name="connsiteX58" fmla="*/ 413536 w 471137"/>
                <a:gd name="connsiteY58" fmla="*/ 452926 h 779653"/>
                <a:gd name="connsiteX59" fmla="*/ 413536 w 471137"/>
                <a:gd name="connsiteY59" fmla="*/ 452926 h 779653"/>
                <a:gd name="connsiteX60" fmla="*/ 413536 w 471137"/>
                <a:gd name="connsiteY60" fmla="*/ 452926 h 779653"/>
                <a:gd name="connsiteX61" fmla="*/ 409234 w 471137"/>
                <a:gd name="connsiteY61" fmla="*/ 444082 h 779653"/>
                <a:gd name="connsiteX62" fmla="*/ 403976 w 471137"/>
                <a:gd name="connsiteY62" fmla="*/ 407514 h 779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71137" h="779653">
                  <a:moveTo>
                    <a:pt x="404932" y="407514"/>
                  </a:moveTo>
                  <a:cubicBezTo>
                    <a:pt x="406844" y="402972"/>
                    <a:pt x="409951" y="398670"/>
                    <a:pt x="412102" y="394129"/>
                  </a:cubicBezTo>
                  <a:cubicBezTo>
                    <a:pt x="415448" y="386720"/>
                    <a:pt x="415926" y="378354"/>
                    <a:pt x="415687" y="370228"/>
                  </a:cubicBezTo>
                  <a:cubicBezTo>
                    <a:pt x="415209" y="354931"/>
                    <a:pt x="411863" y="339395"/>
                    <a:pt x="403976" y="325772"/>
                  </a:cubicBezTo>
                  <a:cubicBezTo>
                    <a:pt x="403259" y="324816"/>
                    <a:pt x="402542" y="323860"/>
                    <a:pt x="402542" y="323143"/>
                  </a:cubicBezTo>
                  <a:cubicBezTo>
                    <a:pt x="402542" y="321709"/>
                    <a:pt x="402542" y="320036"/>
                    <a:pt x="402302" y="318601"/>
                  </a:cubicBezTo>
                  <a:cubicBezTo>
                    <a:pt x="392025" y="294461"/>
                    <a:pt x="373143" y="275340"/>
                    <a:pt x="362866" y="252395"/>
                  </a:cubicBezTo>
                  <a:cubicBezTo>
                    <a:pt x="371470" y="228733"/>
                    <a:pt x="393220" y="218456"/>
                    <a:pt x="402063" y="194794"/>
                  </a:cubicBezTo>
                  <a:cubicBezTo>
                    <a:pt x="387006" y="177585"/>
                    <a:pt x="376967" y="155118"/>
                    <a:pt x="345179" y="154879"/>
                  </a:cubicBezTo>
                  <a:cubicBezTo>
                    <a:pt x="335618" y="133607"/>
                    <a:pt x="335618" y="117593"/>
                    <a:pt x="349481" y="101819"/>
                  </a:cubicBezTo>
                  <a:cubicBezTo>
                    <a:pt x="346852" y="95604"/>
                    <a:pt x="332750" y="101102"/>
                    <a:pt x="332033" y="92975"/>
                  </a:cubicBezTo>
                  <a:cubicBezTo>
                    <a:pt x="337770" y="88434"/>
                    <a:pt x="348286" y="88673"/>
                    <a:pt x="354022" y="84132"/>
                  </a:cubicBezTo>
                  <a:cubicBezTo>
                    <a:pt x="348286" y="56168"/>
                    <a:pt x="377206" y="63577"/>
                    <a:pt x="371470" y="35374"/>
                  </a:cubicBezTo>
                  <a:cubicBezTo>
                    <a:pt x="344701" y="28681"/>
                    <a:pt x="322951" y="16731"/>
                    <a:pt x="305981" y="0"/>
                  </a:cubicBezTo>
                  <a:cubicBezTo>
                    <a:pt x="288533" y="10038"/>
                    <a:pt x="282558" y="19838"/>
                    <a:pt x="257940" y="13385"/>
                  </a:cubicBezTo>
                  <a:cubicBezTo>
                    <a:pt x="232127" y="27247"/>
                    <a:pt x="218025" y="52343"/>
                    <a:pt x="218742" y="92975"/>
                  </a:cubicBezTo>
                  <a:cubicBezTo>
                    <a:pt x="197470" y="93453"/>
                    <a:pt x="197231" y="115442"/>
                    <a:pt x="179305" y="119505"/>
                  </a:cubicBezTo>
                  <a:cubicBezTo>
                    <a:pt x="162814" y="117115"/>
                    <a:pt x="150624" y="110184"/>
                    <a:pt x="135566" y="106360"/>
                  </a:cubicBezTo>
                  <a:cubicBezTo>
                    <a:pt x="112382" y="123569"/>
                    <a:pt x="97086" y="113291"/>
                    <a:pt x="65775" y="110662"/>
                  </a:cubicBezTo>
                  <a:cubicBezTo>
                    <a:pt x="53825" y="91780"/>
                    <a:pt x="43786" y="70986"/>
                    <a:pt x="17734" y="66445"/>
                  </a:cubicBezTo>
                  <a:cubicBezTo>
                    <a:pt x="7935" y="68357"/>
                    <a:pt x="20124" y="92497"/>
                    <a:pt x="286" y="84132"/>
                  </a:cubicBezTo>
                  <a:cubicBezTo>
                    <a:pt x="-2343" y="97038"/>
                    <a:pt x="13910" y="95843"/>
                    <a:pt x="17734" y="97516"/>
                  </a:cubicBezTo>
                  <a:cubicBezTo>
                    <a:pt x="19168" y="98233"/>
                    <a:pt x="20602" y="105404"/>
                    <a:pt x="22036" y="106360"/>
                  </a:cubicBezTo>
                  <a:cubicBezTo>
                    <a:pt x="30163" y="111857"/>
                    <a:pt x="44503" y="113291"/>
                    <a:pt x="48327" y="124047"/>
                  </a:cubicBezTo>
                  <a:cubicBezTo>
                    <a:pt x="62429" y="123091"/>
                    <a:pt x="66731" y="131934"/>
                    <a:pt x="83223" y="128588"/>
                  </a:cubicBezTo>
                  <a:cubicBezTo>
                    <a:pt x="95174" y="143168"/>
                    <a:pt x="111187" y="153445"/>
                    <a:pt x="122660" y="168503"/>
                  </a:cubicBezTo>
                  <a:cubicBezTo>
                    <a:pt x="114533" y="184755"/>
                    <a:pt x="125528" y="193121"/>
                    <a:pt x="118119" y="208417"/>
                  </a:cubicBezTo>
                  <a:cubicBezTo>
                    <a:pt x="125767" y="208417"/>
                    <a:pt x="129352" y="211764"/>
                    <a:pt x="131264" y="217261"/>
                  </a:cubicBezTo>
                  <a:cubicBezTo>
                    <a:pt x="114055" y="235187"/>
                    <a:pt x="136283" y="241640"/>
                    <a:pt x="139869" y="261478"/>
                  </a:cubicBezTo>
                  <a:cubicBezTo>
                    <a:pt x="137239" y="276536"/>
                    <a:pt x="127918" y="284662"/>
                    <a:pt x="126723" y="301393"/>
                  </a:cubicBezTo>
                  <a:cubicBezTo>
                    <a:pt x="134849" y="312148"/>
                    <a:pt x="143215" y="322904"/>
                    <a:pt x="148473" y="336766"/>
                  </a:cubicBezTo>
                  <a:cubicBezTo>
                    <a:pt x="160902" y="340351"/>
                    <a:pt x="159706" y="330552"/>
                    <a:pt x="170223" y="332225"/>
                  </a:cubicBezTo>
                  <a:cubicBezTo>
                    <a:pt x="158033" y="353736"/>
                    <a:pt x="193407" y="348717"/>
                    <a:pt x="200816" y="363296"/>
                  </a:cubicBezTo>
                  <a:cubicBezTo>
                    <a:pt x="193407" y="386003"/>
                    <a:pt x="204401" y="403211"/>
                    <a:pt x="196514" y="416357"/>
                  </a:cubicBezTo>
                  <a:cubicBezTo>
                    <a:pt x="183847" y="412294"/>
                    <a:pt x="183130" y="412294"/>
                    <a:pt x="170462" y="416357"/>
                  </a:cubicBezTo>
                  <a:cubicBezTo>
                    <a:pt x="152775" y="436673"/>
                    <a:pt x="137956" y="460574"/>
                    <a:pt x="118119" y="478261"/>
                  </a:cubicBezTo>
                  <a:cubicBezTo>
                    <a:pt x="106646" y="488538"/>
                    <a:pt x="92544" y="501923"/>
                    <a:pt x="74380" y="504791"/>
                  </a:cubicBezTo>
                  <a:cubicBezTo>
                    <a:pt x="70316" y="515546"/>
                    <a:pt x="66492" y="526302"/>
                    <a:pt x="61234" y="535862"/>
                  </a:cubicBezTo>
                  <a:cubicBezTo>
                    <a:pt x="57649" y="545423"/>
                    <a:pt x="33509" y="534189"/>
                    <a:pt x="30640" y="544706"/>
                  </a:cubicBezTo>
                  <a:cubicBezTo>
                    <a:pt x="41635" y="556178"/>
                    <a:pt x="11281" y="563349"/>
                    <a:pt x="13193" y="580079"/>
                  </a:cubicBezTo>
                  <a:cubicBezTo>
                    <a:pt x="10086" y="600395"/>
                    <a:pt x="32075" y="610912"/>
                    <a:pt x="17495" y="628838"/>
                  </a:cubicBezTo>
                  <a:cubicBezTo>
                    <a:pt x="26816" y="635530"/>
                    <a:pt x="30163" y="648436"/>
                    <a:pt x="34943" y="659909"/>
                  </a:cubicBezTo>
                  <a:cubicBezTo>
                    <a:pt x="31119" y="684766"/>
                    <a:pt x="16778" y="704843"/>
                    <a:pt x="26099" y="730656"/>
                  </a:cubicBezTo>
                  <a:cubicBezTo>
                    <a:pt x="34704" y="738066"/>
                    <a:pt x="31597" y="730178"/>
                    <a:pt x="43547" y="730656"/>
                  </a:cubicBezTo>
                  <a:cubicBezTo>
                    <a:pt x="44742" y="748582"/>
                    <a:pt x="73423" y="738544"/>
                    <a:pt x="78443" y="752884"/>
                  </a:cubicBezTo>
                  <a:cubicBezTo>
                    <a:pt x="71989" y="756708"/>
                    <a:pt x="79638" y="759577"/>
                    <a:pt x="74141" y="770571"/>
                  </a:cubicBezTo>
                  <a:cubicBezTo>
                    <a:pt x="88242" y="774395"/>
                    <a:pt x="80116" y="755991"/>
                    <a:pt x="91588" y="757425"/>
                  </a:cubicBezTo>
                  <a:cubicBezTo>
                    <a:pt x="94457" y="767703"/>
                    <a:pt x="102822" y="772722"/>
                    <a:pt x="109036" y="779653"/>
                  </a:cubicBezTo>
                  <a:cubicBezTo>
                    <a:pt x="118596" y="770571"/>
                    <a:pt x="129352" y="777024"/>
                    <a:pt x="139630" y="775351"/>
                  </a:cubicBezTo>
                  <a:cubicBezTo>
                    <a:pt x="167355" y="770571"/>
                    <a:pt x="189822" y="751928"/>
                    <a:pt x="222566" y="753123"/>
                  </a:cubicBezTo>
                  <a:cubicBezTo>
                    <a:pt x="232366" y="746670"/>
                    <a:pt x="217069" y="742368"/>
                    <a:pt x="226869" y="739739"/>
                  </a:cubicBezTo>
                  <a:cubicBezTo>
                    <a:pt x="244794" y="750972"/>
                    <a:pt x="243360" y="734480"/>
                    <a:pt x="257462" y="730895"/>
                  </a:cubicBezTo>
                  <a:cubicBezTo>
                    <a:pt x="259135" y="738544"/>
                    <a:pt x="251009" y="742129"/>
                    <a:pt x="257462" y="744280"/>
                  </a:cubicBezTo>
                  <a:cubicBezTo>
                    <a:pt x="266066" y="733763"/>
                    <a:pt x="287816" y="733763"/>
                    <a:pt x="301201" y="739739"/>
                  </a:cubicBezTo>
                  <a:cubicBezTo>
                    <a:pt x="344223" y="704843"/>
                    <a:pt x="387006" y="661104"/>
                    <a:pt x="427638" y="620233"/>
                  </a:cubicBezTo>
                  <a:cubicBezTo>
                    <a:pt x="445802" y="602068"/>
                    <a:pt x="470660" y="588684"/>
                    <a:pt x="471138" y="558329"/>
                  </a:cubicBezTo>
                  <a:cubicBezTo>
                    <a:pt x="456080" y="532277"/>
                    <a:pt x="424291" y="523195"/>
                    <a:pt x="405649" y="500728"/>
                  </a:cubicBezTo>
                  <a:cubicBezTo>
                    <a:pt x="410190" y="486148"/>
                    <a:pt x="429789" y="486865"/>
                    <a:pt x="427399" y="465354"/>
                  </a:cubicBezTo>
                  <a:cubicBezTo>
                    <a:pt x="427160" y="460096"/>
                    <a:pt x="419272" y="456511"/>
                    <a:pt x="413536" y="452926"/>
                  </a:cubicBezTo>
                  <a:cubicBezTo>
                    <a:pt x="413536" y="452926"/>
                    <a:pt x="413536" y="452926"/>
                    <a:pt x="413536" y="452926"/>
                  </a:cubicBezTo>
                  <a:cubicBezTo>
                    <a:pt x="413536" y="452926"/>
                    <a:pt x="413536" y="452926"/>
                    <a:pt x="413536" y="452926"/>
                  </a:cubicBezTo>
                  <a:cubicBezTo>
                    <a:pt x="408756" y="450057"/>
                    <a:pt x="405649" y="447428"/>
                    <a:pt x="409234" y="444082"/>
                  </a:cubicBezTo>
                  <a:cubicBezTo>
                    <a:pt x="404215" y="432371"/>
                    <a:pt x="400390" y="416596"/>
                    <a:pt x="403976" y="407514"/>
                  </a:cubicBezTo>
                  <a:close/>
                </a:path>
              </a:pathLst>
            </a:custGeom>
            <a:solidFill>
              <a:schemeClr val="accent6"/>
            </a:solidFill>
            <a:ln w="3175" cap="flat">
              <a:solidFill>
                <a:schemeClr val="bg1"/>
              </a:solid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9B028476-9574-A1BB-BFCD-0B87BEC3012D}"/>
                </a:ext>
              </a:extLst>
            </p:cNvPr>
            <p:cNvSpPr/>
            <p:nvPr/>
          </p:nvSpPr>
          <p:spPr bwMode="auto">
            <a:xfrm>
              <a:off x="9631382" y="2916427"/>
              <a:ext cx="2142285" cy="2280812"/>
            </a:xfrm>
            <a:custGeom>
              <a:avLst/>
              <a:gdLst>
                <a:gd name="connsiteX0" fmla="*/ 2125285 w 2142285"/>
                <a:gd name="connsiteY0" fmla="*/ 9360 h 2280812"/>
                <a:gd name="connsiteX1" fmla="*/ 2142285 w 2142285"/>
                <a:gd name="connsiteY1" fmla="*/ 18148 h 2280812"/>
                <a:gd name="connsiteX2" fmla="*/ 2142285 w 2142285"/>
                <a:gd name="connsiteY2" fmla="*/ 78773 h 2280812"/>
                <a:gd name="connsiteX3" fmla="*/ 2138430 w 2142285"/>
                <a:gd name="connsiteY3" fmla="*/ 84648 h 2280812"/>
                <a:gd name="connsiteX4" fmla="*/ 2142285 w 2142285"/>
                <a:gd name="connsiteY4" fmla="*/ 100332 h 2280812"/>
                <a:gd name="connsiteX5" fmla="*/ 2142285 w 2142285"/>
                <a:gd name="connsiteY5" fmla="*/ 116582 h 2280812"/>
                <a:gd name="connsiteX6" fmla="*/ 2138430 w 2142285"/>
                <a:gd name="connsiteY6" fmla="*/ 128865 h 2280812"/>
                <a:gd name="connsiteX7" fmla="*/ 2142285 w 2142285"/>
                <a:gd name="connsiteY7" fmla="*/ 132761 h 2280812"/>
                <a:gd name="connsiteX8" fmla="*/ 2142285 w 2142285"/>
                <a:gd name="connsiteY8" fmla="*/ 306292 h 2280812"/>
                <a:gd name="connsiteX9" fmla="*/ 2140791 w 2142285"/>
                <a:gd name="connsiteY9" fmla="*/ 306809 h 2280812"/>
                <a:gd name="connsiteX10" fmla="*/ 2125046 w 2142285"/>
                <a:gd name="connsiteY10" fmla="*/ 314815 h 2280812"/>
                <a:gd name="connsiteX11" fmla="*/ 2098755 w 2142285"/>
                <a:gd name="connsiteY11" fmla="*/ 310274 h 2280812"/>
                <a:gd name="connsiteX12" fmla="*/ 2077005 w 2142285"/>
                <a:gd name="connsiteY12" fmla="*/ 310274 h 2280812"/>
                <a:gd name="connsiteX13" fmla="*/ 2068400 w 2142285"/>
                <a:gd name="connsiteY13" fmla="*/ 266057 h 2280812"/>
                <a:gd name="connsiteX14" fmla="*/ 2098994 w 2142285"/>
                <a:gd name="connsiteY14" fmla="*/ 199612 h 2280812"/>
                <a:gd name="connsiteX15" fmla="*/ 2046650 w 2142285"/>
                <a:gd name="connsiteY15" fmla="*/ 128865 h 2280812"/>
                <a:gd name="connsiteX16" fmla="*/ 2129587 w 2142285"/>
                <a:gd name="connsiteY16" fmla="*/ 71263 h 2280812"/>
                <a:gd name="connsiteX17" fmla="*/ 2133889 w 2142285"/>
                <a:gd name="connsiteY17" fmla="*/ 62420 h 2280812"/>
                <a:gd name="connsiteX18" fmla="*/ 2125285 w 2142285"/>
                <a:gd name="connsiteY18" fmla="*/ 9360 h 2280812"/>
                <a:gd name="connsiteX19" fmla="*/ 1876235 w 2142285"/>
                <a:gd name="connsiteY19" fmla="*/ 516 h 2280812"/>
                <a:gd name="connsiteX20" fmla="*/ 1893683 w 2142285"/>
                <a:gd name="connsiteY20" fmla="*/ 9360 h 2280812"/>
                <a:gd name="connsiteX21" fmla="*/ 2028963 w 2142285"/>
                <a:gd name="connsiteY21" fmla="*/ 22744 h 2280812"/>
                <a:gd name="connsiteX22" fmla="*/ 1985464 w 2142285"/>
                <a:gd name="connsiteY22" fmla="*/ 120022 h 2280812"/>
                <a:gd name="connsiteX23" fmla="*/ 2020359 w 2142285"/>
                <a:gd name="connsiteY23" fmla="*/ 151093 h 2280812"/>
                <a:gd name="connsiteX24" fmla="*/ 2011755 w 2142285"/>
                <a:gd name="connsiteY24" fmla="*/ 217538 h 2280812"/>
                <a:gd name="connsiteX25" fmla="*/ 2020359 w 2142285"/>
                <a:gd name="connsiteY25" fmla="*/ 332741 h 2280812"/>
                <a:gd name="connsiteX26" fmla="*/ 2059557 w 2142285"/>
                <a:gd name="connsiteY26" fmla="*/ 359271 h 2280812"/>
                <a:gd name="connsiteX27" fmla="*/ 2042109 w 2142285"/>
                <a:gd name="connsiteY27" fmla="*/ 421175 h 2280812"/>
                <a:gd name="connsiteX28" fmla="*/ 1985464 w 2142285"/>
                <a:gd name="connsiteY28" fmla="*/ 483079 h 2280812"/>
                <a:gd name="connsiteX29" fmla="*/ 1963475 w 2142285"/>
                <a:gd name="connsiteY29" fmla="*/ 487381 h 2280812"/>
                <a:gd name="connsiteX30" fmla="*/ 1972318 w 2142285"/>
                <a:gd name="connsiteY30" fmla="*/ 500766 h 2280812"/>
                <a:gd name="connsiteX31" fmla="*/ 1924277 w 2142285"/>
                <a:gd name="connsiteY31" fmla="*/ 518453 h 2280812"/>
                <a:gd name="connsiteX32" fmla="*/ 1937422 w 2142285"/>
                <a:gd name="connsiteY32" fmla="*/ 505307 h 2280812"/>
                <a:gd name="connsiteX33" fmla="*/ 1919974 w 2142285"/>
                <a:gd name="connsiteY33" fmla="*/ 505307 h 2280812"/>
                <a:gd name="connsiteX34" fmla="*/ 1902527 w 2142285"/>
                <a:gd name="connsiteY34" fmla="*/ 496464 h 2280812"/>
                <a:gd name="connsiteX35" fmla="*/ 1858788 w 2142285"/>
                <a:gd name="connsiteY35" fmla="*/ 496464 h 2280812"/>
                <a:gd name="connsiteX36" fmla="*/ 1863090 w 2142285"/>
                <a:gd name="connsiteY36" fmla="*/ 514151 h 2280812"/>
                <a:gd name="connsiteX37" fmla="*/ 1893683 w 2142285"/>
                <a:gd name="connsiteY37" fmla="*/ 531837 h 2280812"/>
                <a:gd name="connsiteX38" fmla="*/ 1959172 w 2142285"/>
                <a:gd name="connsiteY38" fmla="*/ 536139 h 2280812"/>
                <a:gd name="connsiteX39" fmla="*/ 1998609 w 2142285"/>
                <a:gd name="connsiteY39" fmla="*/ 544983 h 2280812"/>
                <a:gd name="connsiteX40" fmla="*/ 2016057 w 2142285"/>
                <a:gd name="connsiteY40" fmla="*/ 518453 h 2280812"/>
                <a:gd name="connsiteX41" fmla="*/ 2085848 w 2142285"/>
                <a:gd name="connsiteY41" fmla="*/ 456549 h 2280812"/>
                <a:gd name="connsiteX42" fmla="*/ 2103296 w 2142285"/>
                <a:gd name="connsiteY42" fmla="*/ 372417 h 2280812"/>
                <a:gd name="connsiteX43" fmla="*/ 2107598 w 2142285"/>
                <a:gd name="connsiteY43" fmla="*/ 350189 h 2280812"/>
                <a:gd name="connsiteX44" fmla="*/ 2142285 w 2142285"/>
                <a:gd name="connsiteY44" fmla="*/ 338802 h 2280812"/>
                <a:gd name="connsiteX45" fmla="*/ 2142285 w 2142285"/>
                <a:gd name="connsiteY45" fmla="*/ 1441852 h 2280812"/>
                <a:gd name="connsiteX46" fmla="*/ 2138909 w 2142285"/>
                <a:gd name="connsiteY46" fmla="*/ 1447010 h 2280812"/>
                <a:gd name="connsiteX47" fmla="*/ 2099472 w 2142285"/>
                <a:gd name="connsiteY47" fmla="*/ 1469238 h 2280812"/>
                <a:gd name="connsiteX48" fmla="*/ 2060035 w 2142285"/>
                <a:gd name="connsiteY48" fmla="*/ 1473779 h 2280812"/>
                <a:gd name="connsiteX49" fmla="*/ 2073180 w 2142285"/>
                <a:gd name="connsiteY49" fmla="*/ 1438405 h 2280812"/>
                <a:gd name="connsiteX50" fmla="*/ 2047128 w 2142285"/>
                <a:gd name="connsiteY50" fmla="*/ 1442708 h 2280812"/>
                <a:gd name="connsiteX51" fmla="*/ 2016535 w 2142285"/>
                <a:gd name="connsiteY51" fmla="*/ 1438405 h 2280812"/>
                <a:gd name="connsiteX52" fmla="*/ 2007691 w 2142285"/>
                <a:gd name="connsiteY52" fmla="*/ 1416177 h 2280812"/>
                <a:gd name="connsiteX53" fmla="*/ 1959650 w 2142285"/>
                <a:gd name="connsiteY53" fmla="*/ 1429323 h 2280812"/>
                <a:gd name="connsiteX54" fmla="*/ 1959650 w 2142285"/>
                <a:gd name="connsiteY54" fmla="*/ 1398491 h 2280812"/>
                <a:gd name="connsiteX55" fmla="*/ 1942203 w 2142285"/>
                <a:gd name="connsiteY55" fmla="*/ 1349732 h 2280812"/>
                <a:gd name="connsiteX56" fmla="*/ 1907307 w 2142285"/>
                <a:gd name="connsiteY56" fmla="*/ 1358576 h 2280812"/>
                <a:gd name="connsiteX57" fmla="*/ 1889859 w 2142285"/>
                <a:gd name="connsiteY57" fmla="*/ 1345191 h 2280812"/>
                <a:gd name="connsiteX58" fmla="*/ 1824370 w 2142285"/>
                <a:gd name="connsiteY58" fmla="*/ 1358576 h 2280812"/>
                <a:gd name="connsiteX59" fmla="*/ 1820068 w 2142285"/>
                <a:gd name="connsiteY59" fmla="*/ 1371960 h 2280812"/>
                <a:gd name="connsiteX60" fmla="*/ 1706538 w 2142285"/>
                <a:gd name="connsiteY60" fmla="*/ 1394188 h 2280812"/>
                <a:gd name="connsiteX61" fmla="*/ 1684788 w 2142285"/>
                <a:gd name="connsiteY61" fmla="*/ 1416416 h 2280812"/>
                <a:gd name="connsiteX62" fmla="*/ 1518914 w 2142285"/>
                <a:gd name="connsiteY62" fmla="*/ 1434103 h 2280812"/>
                <a:gd name="connsiteX63" fmla="*/ 1510071 w 2142285"/>
                <a:gd name="connsiteY63" fmla="*/ 1438405 h 2280812"/>
                <a:gd name="connsiteX64" fmla="*/ 1496925 w 2142285"/>
                <a:gd name="connsiteY64" fmla="*/ 1464936 h 2280812"/>
                <a:gd name="connsiteX65" fmla="*/ 1514373 w 2142285"/>
                <a:gd name="connsiteY65" fmla="*/ 1473779 h 2280812"/>
                <a:gd name="connsiteX66" fmla="*/ 1544966 w 2142285"/>
                <a:gd name="connsiteY66" fmla="*/ 1504611 h 2280812"/>
                <a:gd name="connsiteX67" fmla="*/ 1488321 w 2142285"/>
                <a:gd name="connsiteY67" fmla="*/ 1526839 h 2280812"/>
                <a:gd name="connsiteX68" fmla="*/ 1496925 w 2142285"/>
                <a:gd name="connsiteY68" fmla="*/ 1557911 h 2280812"/>
                <a:gd name="connsiteX69" fmla="*/ 1457727 w 2142285"/>
                <a:gd name="connsiteY69" fmla="*/ 1580139 h 2280812"/>
                <a:gd name="connsiteX70" fmla="*/ 1475175 w 2142285"/>
                <a:gd name="connsiteY70" fmla="*/ 1606669 h 2280812"/>
                <a:gd name="connsiteX71" fmla="*/ 1523216 w 2142285"/>
                <a:gd name="connsiteY71" fmla="*/ 1620054 h 2280812"/>
                <a:gd name="connsiteX72" fmla="*/ 1518914 w 2142285"/>
                <a:gd name="connsiteY72" fmla="*/ 1655427 h 2280812"/>
                <a:gd name="connsiteX73" fmla="*/ 1462269 w 2142285"/>
                <a:gd name="connsiteY73" fmla="*/ 1651125 h 2280812"/>
                <a:gd name="connsiteX74" fmla="*/ 1444821 w 2142285"/>
                <a:gd name="connsiteY74" fmla="*/ 1673114 h 2280812"/>
                <a:gd name="connsiteX75" fmla="*/ 1405623 w 2142285"/>
                <a:gd name="connsiteY75" fmla="*/ 1664271 h 2280812"/>
                <a:gd name="connsiteX76" fmla="*/ 1383634 w 2142285"/>
                <a:gd name="connsiteY76" fmla="*/ 1637740 h 2280812"/>
                <a:gd name="connsiteX77" fmla="*/ 1348739 w 2142285"/>
                <a:gd name="connsiteY77" fmla="*/ 1651125 h 2280812"/>
                <a:gd name="connsiteX78" fmla="*/ 1326989 w 2142285"/>
                <a:gd name="connsiteY78" fmla="*/ 1637740 h 2280812"/>
                <a:gd name="connsiteX79" fmla="*/ 1300936 w 2142285"/>
                <a:gd name="connsiteY79" fmla="*/ 1642282 h 2280812"/>
                <a:gd name="connsiteX80" fmla="*/ 1270343 w 2142285"/>
                <a:gd name="connsiteY80" fmla="*/ 1668812 h 2280812"/>
                <a:gd name="connsiteX81" fmla="*/ 1218000 w 2142285"/>
                <a:gd name="connsiteY81" fmla="*/ 1642282 h 2280812"/>
                <a:gd name="connsiteX82" fmla="*/ 1213697 w 2142285"/>
                <a:gd name="connsiteY82" fmla="*/ 1664510 h 2280812"/>
                <a:gd name="connsiteX83" fmla="*/ 1183104 w 2142285"/>
                <a:gd name="connsiteY83" fmla="*/ 1629136 h 2280812"/>
                <a:gd name="connsiteX84" fmla="*/ 1130522 w 2142285"/>
                <a:gd name="connsiteY84" fmla="*/ 1611449 h 2280812"/>
                <a:gd name="connsiteX85" fmla="*/ 1108771 w 2142285"/>
                <a:gd name="connsiteY85" fmla="*/ 1593763 h 2280812"/>
                <a:gd name="connsiteX86" fmla="*/ 1078178 w 2142285"/>
                <a:gd name="connsiteY86" fmla="*/ 1611449 h 2280812"/>
                <a:gd name="connsiteX87" fmla="*/ 1052126 w 2142285"/>
                <a:gd name="connsiteY87" fmla="*/ 1593763 h 2280812"/>
                <a:gd name="connsiteX88" fmla="*/ 986637 w 2142285"/>
                <a:gd name="connsiteY88" fmla="*/ 1637979 h 2280812"/>
                <a:gd name="connsiteX89" fmla="*/ 947439 w 2142285"/>
                <a:gd name="connsiteY89" fmla="*/ 1669051 h 2280812"/>
                <a:gd name="connsiteX90" fmla="*/ 951741 w 2142285"/>
                <a:gd name="connsiteY90" fmla="*/ 1717809 h 2280812"/>
                <a:gd name="connsiteX91" fmla="*/ 943137 w 2142285"/>
                <a:gd name="connsiteY91" fmla="*/ 1722350 h 2280812"/>
                <a:gd name="connsiteX92" fmla="*/ 903700 w 2142285"/>
                <a:gd name="connsiteY92" fmla="*/ 1682436 h 2280812"/>
                <a:gd name="connsiteX93" fmla="*/ 894618 w 2142285"/>
                <a:gd name="connsiteY93" fmla="*/ 1685065 h 2280812"/>
                <a:gd name="connsiteX94" fmla="*/ 892228 w 2142285"/>
                <a:gd name="connsiteY94" fmla="*/ 1688172 h 2280812"/>
                <a:gd name="connsiteX95" fmla="*/ 889360 w 2142285"/>
                <a:gd name="connsiteY95" fmla="*/ 1691757 h 2280812"/>
                <a:gd name="connsiteX96" fmla="*/ 887926 w 2142285"/>
                <a:gd name="connsiteY96" fmla="*/ 1697732 h 2280812"/>
                <a:gd name="connsiteX97" fmla="*/ 886969 w 2142285"/>
                <a:gd name="connsiteY97" fmla="*/ 1701317 h 2280812"/>
                <a:gd name="connsiteX98" fmla="*/ 886731 w 2142285"/>
                <a:gd name="connsiteY98" fmla="*/ 1708249 h 2280812"/>
                <a:gd name="connsiteX99" fmla="*/ 864742 w 2142285"/>
                <a:gd name="connsiteY99" fmla="*/ 1744339 h 2280812"/>
                <a:gd name="connsiteX100" fmla="*/ 873585 w 2142285"/>
                <a:gd name="connsiteY100" fmla="*/ 1775411 h 2280812"/>
                <a:gd name="connsiteX101" fmla="*/ 856137 w 2142285"/>
                <a:gd name="connsiteY101" fmla="*/ 1810784 h 2280812"/>
                <a:gd name="connsiteX102" fmla="*/ 878126 w 2142285"/>
                <a:gd name="connsiteY102" fmla="*/ 1828471 h 2280812"/>
                <a:gd name="connsiteX103" fmla="*/ 886731 w 2142285"/>
                <a:gd name="connsiteY103" fmla="*/ 1863845 h 2280812"/>
                <a:gd name="connsiteX104" fmla="*/ 960824 w 2142285"/>
                <a:gd name="connsiteY104" fmla="*/ 1921446 h 2280812"/>
                <a:gd name="connsiteX105" fmla="*/ 939074 w 2142285"/>
                <a:gd name="connsiteY105" fmla="*/ 1925988 h 2280812"/>
                <a:gd name="connsiteX106" fmla="*/ 969667 w 2142285"/>
                <a:gd name="connsiteY106" fmla="*/ 1961361 h 2280812"/>
                <a:gd name="connsiteX107" fmla="*/ 895335 w 2142285"/>
                <a:gd name="connsiteY107" fmla="*/ 1992433 h 2280812"/>
                <a:gd name="connsiteX108" fmla="*/ 860439 w 2142285"/>
                <a:gd name="connsiteY108" fmla="*/ 2067721 h 2280812"/>
                <a:gd name="connsiteX109" fmla="*/ 891033 w 2142285"/>
                <a:gd name="connsiteY109" fmla="*/ 2098792 h 2280812"/>
                <a:gd name="connsiteX110" fmla="*/ 908481 w 2142285"/>
                <a:gd name="connsiteY110" fmla="*/ 2191768 h 2280812"/>
                <a:gd name="connsiteX111" fmla="*/ 925928 w 2142285"/>
                <a:gd name="connsiteY111" fmla="*/ 2209455 h 2280812"/>
                <a:gd name="connsiteX112" fmla="*/ 943376 w 2142285"/>
                <a:gd name="connsiteY112" fmla="*/ 2240526 h 2280812"/>
                <a:gd name="connsiteX113" fmla="*/ 925928 w 2142285"/>
                <a:gd name="connsiteY113" fmla="*/ 2262754 h 2280812"/>
                <a:gd name="connsiteX114" fmla="*/ 904178 w 2142285"/>
                <a:gd name="connsiteY114" fmla="*/ 2280441 h 2280812"/>
                <a:gd name="connsiteX115" fmla="*/ 869283 w 2142285"/>
                <a:gd name="connsiteY115" fmla="*/ 2240526 h 2280812"/>
                <a:gd name="connsiteX116" fmla="*/ 816939 w 2142285"/>
                <a:gd name="connsiteY116" fmla="*/ 2218298 h 2280812"/>
                <a:gd name="connsiteX117" fmla="*/ 821241 w 2142285"/>
                <a:gd name="connsiteY117" fmla="*/ 2200611 h 2280812"/>
                <a:gd name="connsiteX118" fmla="*/ 803794 w 2142285"/>
                <a:gd name="connsiteY118" fmla="*/ 2191768 h 2280812"/>
                <a:gd name="connsiteX119" fmla="*/ 790887 w 2142285"/>
                <a:gd name="connsiteY119" fmla="*/ 2182924 h 2280812"/>
                <a:gd name="connsiteX120" fmla="*/ 734003 w 2142285"/>
                <a:gd name="connsiteY120" fmla="*/ 2191768 h 2280812"/>
                <a:gd name="connsiteX121" fmla="*/ 734003 w 2142285"/>
                <a:gd name="connsiteY121" fmla="*/ 2178383 h 2280812"/>
                <a:gd name="connsiteX122" fmla="*/ 672816 w 2142285"/>
                <a:gd name="connsiteY122" fmla="*/ 2151853 h 2280812"/>
                <a:gd name="connsiteX123" fmla="*/ 637920 w 2142285"/>
                <a:gd name="connsiteY123" fmla="*/ 2151853 h 2280812"/>
                <a:gd name="connsiteX124" fmla="*/ 554983 w 2142285"/>
                <a:gd name="connsiteY124" fmla="*/ 2134166 h 2280812"/>
                <a:gd name="connsiteX125" fmla="*/ 480651 w 2142285"/>
                <a:gd name="connsiteY125" fmla="*/ 2076564 h 2280812"/>
                <a:gd name="connsiteX126" fmla="*/ 471808 w 2142285"/>
                <a:gd name="connsiteY126" fmla="*/ 2058878 h 2280812"/>
                <a:gd name="connsiteX127" fmla="*/ 449818 w 2142285"/>
                <a:gd name="connsiteY127" fmla="*/ 2058878 h 2280812"/>
                <a:gd name="connsiteX128" fmla="*/ 419225 w 2142285"/>
                <a:gd name="connsiteY128" fmla="*/ 2032347 h 2280812"/>
                <a:gd name="connsiteX129" fmla="*/ 458662 w 2142285"/>
                <a:gd name="connsiteY129" fmla="*/ 2018963 h 2280812"/>
                <a:gd name="connsiteX130" fmla="*/ 458662 w 2142285"/>
                <a:gd name="connsiteY130" fmla="*/ 1996735 h 2280812"/>
                <a:gd name="connsiteX131" fmla="*/ 471808 w 2142285"/>
                <a:gd name="connsiteY131" fmla="*/ 1979048 h 2280812"/>
                <a:gd name="connsiteX132" fmla="*/ 484953 w 2142285"/>
                <a:gd name="connsiteY132" fmla="*/ 1974746 h 2280812"/>
                <a:gd name="connsiteX133" fmla="*/ 498099 w 2142285"/>
                <a:gd name="connsiteY133" fmla="*/ 1970205 h 2280812"/>
                <a:gd name="connsiteX134" fmla="*/ 467505 w 2142285"/>
                <a:gd name="connsiteY134" fmla="*/ 1943674 h 2280812"/>
                <a:gd name="connsiteX135" fmla="*/ 493557 w 2142285"/>
                <a:gd name="connsiteY135" fmla="*/ 1934831 h 2280812"/>
                <a:gd name="connsiteX136" fmla="*/ 532755 w 2142285"/>
                <a:gd name="connsiteY136" fmla="*/ 1903760 h 2280812"/>
                <a:gd name="connsiteX137" fmla="*/ 484714 w 2142285"/>
                <a:gd name="connsiteY137" fmla="*/ 1899218 h 2280812"/>
                <a:gd name="connsiteX138" fmla="*/ 493318 w 2142285"/>
                <a:gd name="connsiteY138" fmla="*/ 1872688 h 2280812"/>
                <a:gd name="connsiteX139" fmla="*/ 515069 w 2142285"/>
                <a:gd name="connsiteY139" fmla="*/ 1855001 h 2280812"/>
                <a:gd name="connsiteX140" fmla="*/ 549964 w 2142285"/>
                <a:gd name="connsiteY140" fmla="*/ 1859304 h 2280812"/>
                <a:gd name="connsiteX141" fmla="*/ 563110 w 2142285"/>
                <a:gd name="connsiteY141" fmla="*/ 1828232 h 2280812"/>
                <a:gd name="connsiteX142" fmla="*/ 549964 w 2142285"/>
                <a:gd name="connsiteY142" fmla="*/ 1806004 h 2280812"/>
                <a:gd name="connsiteX143" fmla="*/ 563110 w 2142285"/>
                <a:gd name="connsiteY143" fmla="*/ 1792620 h 2280812"/>
                <a:gd name="connsiteX144" fmla="*/ 554266 w 2142285"/>
                <a:gd name="connsiteY144" fmla="*/ 1783776 h 2280812"/>
                <a:gd name="connsiteX145" fmla="*/ 571714 w 2142285"/>
                <a:gd name="connsiteY145" fmla="*/ 1757246 h 2280812"/>
                <a:gd name="connsiteX146" fmla="*/ 567412 w 2142285"/>
                <a:gd name="connsiteY146" fmla="*/ 1743861 h 2280812"/>
                <a:gd name="connsiteX147" fmla="*/ 549964 w 2142285"/>
                <a:gd name="connsiteY147" fmla="*/ 1739559 h 2280812"/>
                <a:gd name="connsiteX148" fmla="*/ 527975 w 2142285"/>
                <a:gd name="connsiteY148" fmla="*/ 1726414 h 2280812"/>
                <a:gd name="connsiteX149" fmla="*/ 527975 w 2142285"/>
                <a:gd name="connsiteY149" fmla="*/ 1717570 h 2280812"/>
                <a:gd name="connsiteX150" fmla="*/ 510527 w 2142285"/>
                <a:gd name="connsiteY150" fmla="*/ 1722111 h 2280812"/>
                <a:gd name="connsiteX151" fmla="*/ 493080 w 2142285"/>
                <a:gd name="connsiteY151" fmla="*/ 1708727 h 2280812"/>
                <a:gd name="connsiteX152" fmla="*/ 467027 w 2142285"/>
                <a:gd name="connsiteY152" fmla="*/ 1713268 h 2280812"/>
                <a:gd name="connsiteX153" fmla="*/ 445277 w 2142285"/>
                <a:gd name="connsiteY153" fmla="*/ 1682197 h 2280812"/>
                <a:gd name="connsiteX154" fmla="*/ 414684 w 2142285"/>
                <a:gd name="connsiteY154" fmla="*/ 1695342 h 2280812"/>
                <a:gd name="connsiteX155" fmla="*/ 362341 w 2142285"/>
                <a:gd name="connsiteY155" fmla="*/ 1682197 h 2280812"/>
                <a:gd name="connsiteX156" fmla="*/ 309997 w 2142285"/>
                <a:gd name="connsiteY156" fmla="*/ 1629136 h 2280812"/>
                <a:gd name="connsiteX157" fmla="*/ 314299 w 2142285"/>
                <a:gd name="connsiteY157" fmla="*/ 1593763 h 2280812"/>
                <a:gd name="connsiteX158" fmla="*/ 288008 w 2142285"/>
                <a:gd name="connsiteY158" fmla="*/ 1553848 h 2280812"/>
                <a:gd name="connsiteX159" fmla="*/ 222519 w 2142285"/>
                <a:gd name="connsiteY159" fmla="*/ 1553848 h 2280812"/>
                <a:gd name="connsiteX160" fmla="*/ 205071 w 2142285"/>
                <a:gd name="connsiteY160" fmla="*/ 1571534 h 2280812"/>
                <a:gd name="connsiteX161" fmla="*/ 187624 w 2142285"/>
                <a:gd name="connsiteY161" fmla="*/ 1531620 h 2280812"/>
                <a:gd name="connsiteX162" fmla="*/ 178780 w 2142285"/>
                <a:gd name="connsiteY162" fmla="*/ 1500548 h 2280812"/>
                <a:gd name="connsiteX163" fmla="*/ 209374 w 2142285"/>
                <a:gd name="connsiteY163" fmla="*/ 1505089 h 2280812"/>
                <a:gd name="connsiteX164" fmla="*/ 239967 w 2142285"/>
                <a:gd name="connsiteY164" fmla="*/ 1487403 h 2280812"/>
                <a:gd name="connsiteX165" fmla="*/ 196228 w 2142285"/>
                <a:gd name="connsiteY165" fmla="*/ 1452029 h 2280812"/>
                <a:gd name="connsiteX166" fmla="*/ 174478 w 2142285"/>
                <a:gd name="connsiteY166" fmla="*/ 1420958 h 2280812"/>
                <a:gd name="connsiteX167" fmla="*/ 152728 w 2142285"/>
                <a:gd name="connsiteY167" fmla="*/ 1389886 h 2280812"/>
                <a:gd name="connsiteX168" fmla="*/ 161571 w 2142285"/>
                <a:gd name="connsiteY168" fmla="*/ 1367897 h 2280812"/>
                <a:gd name="connsiteX169" fmla="*/ 157269 w 2142285"/>
                <a:gd name="connsiteY169" fmla="*/ 1332524 h 2280812"/>
                <a:gd name="connsiteX170" fmla="*/ 87478 w 2142285"/>
                <a:gd name="connsiteY170" fmla="*/ 1319139 h 2280812"/>
                <a:gd name="connsiteX171" fmla="*/ 34896 w 2142285"/>
                <a:gd name="connsiteY171" fmla="*/ 1292609 h 2280812"/>
                <a:gd name="connsiteX172" fmla="*/ 34896 w 2142285"/>
                <a:gd name="connsiteY172" fmla="*/ 1270381 h 2280812"/>
                <a:gd name="connsiteX173" fmla="*/ 13146 w 2142285"/>
                <a:gd name="connsiteY173" fmla="*/ 1239309 h 2280812"/>
                <a:gd name="connsiteX174" fmla="*/ 21750 w 2142285"/>
                <a:gd name="connsiteY174" fmla="*/ 1212779 h 2280812"/>
                <a:gd name="connsiteX175" fmla="*/ 0 w 2142285"/>
                <a:gd name="connsiteY175" fmla="*/ 1190790 h 2280812"/>
                <a:gd name="connsiteX176" fmla="*/ 17448 w 2142285"/>
                <a:gd name="connsiteY176" fmla="*/ 1173103 h 2280812"/>
                <a:gd name="connsiteX177" fmla="*/ 34896 w 2142285"/>
                <a:gd name="connsiteY177" fmla="*/ 1062441 h 2280812"/>
                <a:gd name="connsiteX178" fmla="*/ 30594 w 2142285"/>
                <a:gd name="connsiteY178" fmla="*/ 1035911 h 2280812"/>
                <a:gd name="connsiteX179" fmla="*/ 65728 w 2142285"/>
                <a:gd name="connsiteY179" fmla="*/ 1031609 h 2280812"/>
                <a:gd name="connsiteX180" fmla="*/ 78635 w 2142285"/>
                <a:gd name="connsiteY180" fmla="*/ 1018224 h 2280812"/>
                <a:gd name="connsiteX181" fmla="*/ 126676 w 2142285"/>
                <a:gd name="connsiteY181" fmla="*/ 1022766 h 2280812"/>
                <a:gd name="connsiteX182" fmla="*/ 100385 w 2142285"/>
                <a:gd name="connsiteY182" fmla="*/ 996235 h 2280812"/>
                <a:gd name="connsiteX183" fmla="*/ 74332 w 2142285"/>
                <a:gd name="connsiteY183" fmla="*/ 1000777 h 2280812"/>
                <a:gd name="connsiteX184" fmla="*/ 52583 w 2142285"/>
                <a:gd name="connsiteY184" fmla="*/ 965403 h 2280812"/>
                <a:gd name="connsiteX185" fmla="*/ 26530 w 2142285"/>
                <a:gd name="connsiteY185" fmla="*/ 969944 h 2280812"/>
                <a:gd name="connsiteX186" fmla="*/ 70269 w 2142285"/>
                <a:gd name="connsiteY186" fmla="*/ 934571 h 2280812"/>
                <a:gd name="connsiteX187" fmla="*/ 74571 w 2142285"/>
                <a:gd name="connsiteY187" fmla="*/ 925727 h 2280812"/>
                <a:gd name="connsiteX188" fmla="*/ 135758 w 2142285"/>
                <a:gd name="connsiteY188" fmla="*/ 863823 h 2280812"/>
                <a:gd name="connsiteX189" fmla="*/ 179258 w 2142285"/>
                <a:gd name="connsiteY189" fmla="*/ 819606 h 2280812"/>
                <a:gd name="connsiteX190" fmla="*/ 122613 w 2142285"/>
                <a:gd name="connsiteY190" fmla="*/ 744318 h 2280812"/>
                <a:gd name="connsiteX191" fmla="*/ 140060 w 2142285"/>
                <a:gd name="connsiteY191" fmla="*/ 704403 h 2280812"/>
                <a:gd name="connsiteX192" fmla="*/ 118310 w 2142285"/>
                <a:gd name="connsiteY192" fmla="*/ 682414 h 2280812"/>
                <a:gd name="connsiteX193" fmla="*/ 117354 w 2142285"/>
                <a:gd name="connsiteY193" fmla="*/ 683370 h 2280812"/>
                <a:gd name="connsiteX194" fmla="*/ 112096 w 2142285"/>
                <a:gd name="connsiteY194" fmla="*/ 646802 h 2280812"/>
                <a:gd name="connsiteX195" fmla="*/ 119267 w 2142285"/>
                <a:gd name="connsiteY195" fmla="*/ 633417 h 2280812"/>
                <a:gd name="connsiteX196" fmla="*/ 122852 w 2142285"/>
                <a:gd name="connsiteY196" fmla="*/ 609516 h 2280812"/>
                <a:gd name="connsiteX197" fmla="*/ 111140 w 2142285"/>
                <a:gd name="connsiteY197" fmla="*/ 565060 h 2280812"/>
                <a:gd name="connsiteX198" fmla="*/ 113052 w 2142285"/>
                <a:gd name="connsiteY198" fmla="*/ 567689 h 2280812"/>
                <a:gd name="connsiteX199" fmla="*/ 109467 w 2142285"/>
                <a:gd name="connsiteY199" fmla="*/ 557889 h 2280812"/>
                <a:gd name="connsiteX200" fmla="*/ 74332 w 2142285"/>
                <a:gd name="connsiteY200" fmla="*/ 496225 h 2280812"/>
                <a:gd name="connsiteX201" fmla="*/ 113530 w 2142285"/>
                <a:gd name="connsiteY201" fmla="*/ 438623 h 2280812"/>
                <a:gd name="connsiteX202" fmla="*/ 82937 w 2142285"/>
                <a:gd name="connsiteY202" fmla="*/ 394406 h 2280812"/>
                <a:gd name="connsiteX203" fmla="*/ 56646 w 2142285"/>
                <a:gd name="connsiteY203" fmla="*/ 389865 h 2280812"/>
                <a:gd name="connsiteX204" fmla="*/ 56646 w 2142285"/>
                <a:gd name="connsiteY204" fmla="*/ 327961 h 2280812"/>
                <a:gd name="connsiteX205" fmla="*/ 87239 w 2142285"/>
                <a:gd name="connsiteY205" fmla="*/ 301431 h 2280812"/>
                <a:gd name="connsiteX206" fmla="*/ 126437 w 2142285"/>
                <a:gd name="connsiteY206" fmla="*/ 279203 h 2280812"/>
                <a:gd name="connsiteX207" fmla="*/ 157030 w 2142285"/>
                <a:gd name="connsiteY207" fmla="*/ 266057 h 2280812"/>
                <a:gd name="connsiteX208" fmla="*/ 209374 w 2142285"/>
                <a:gd name="connsiteY208" fmla="*/ 252673 h 2280812"/>
                <a:gd name="connsiteX209" fmla="*/ 231124 w 2142285"/>
                <a:gd name="connsiteY209" fmla="*/ 261516 h 2280812"/>
                <a:gd name="connsiteX210" fmla="*/ 244269 w 2142285"/>
                <a:gd name="connsiteY210" fmla="*/ 274901 h 2280812"/>
                <a:gd name="connsiteX211" fmla="*/ 205071 w 2142285"/>
                <a:gd name="connsiteY211" fmla="*/ 270598 h 2280812"/>
                <a:gd name="connsiteX212" fmla="*/ 235665 w 2142285"/>
                <a:gd name="connsiteY212" fmla="*/ 288285 h 2280812"/>
                <a:gd name="connsiteX213" fmla="*/ 266258 w 2142285"/>
                <a:gd name="connsiteY213" fmla="*/ 292826 h 2280812"/>
                <a:gd name="connsiteX214" fmla="*/ 253113 w 2142285"/>
                <a:gd name="connsiteY214" fmla="*/ 319357 h 2280812"/>
                <a:gd name="connsiteX215" fmla="*/ 283706 w 2142285"/>
                <a:gd name="connsiteY215" fmla="*/ 301670 h 2280812"/>
                <a:gd name="connsiteX216" fmla="*/ 331747 w 2142285"/>
                <a:gd name="connsiteY216" fmla="*/ 310513 h 2280812"/>
                <a:gd name="connsiteX217" fmla="*/ 357799 w 2142285"/>
                <a:gd name="connsiteY217" fmla="*/ 305972 h 2280812"/>
                <a:gd name="connsiteX218" fmla="*/ 405841 w 2142285"/>
                <a:gd name="connsiteY218" fmla="*/ 328200 h 2280812"/>
                <a:gd name="connsiteX219" fmla="*/ 493080 w 2142285"/>
                <a:gd name="connsiteY219" fmla="*/ 381260 h 2280812"/>
                <a:gd name="connsiteX220" fmla="*/ 558569 w 2142285"/>
                <a:gd name="connsiteY220" fmla="*/ 403488 h 2280812"/>
                <a:gd name="connsiteX221" fmla="*/ 606610 w 2142285"/>
                <a:gd name="connsiteY221" fmla="*/ 434560 h 2280812"/>
                <a:gd name="connsiteX222" fmla="*/ 619755 w 2142285"/>
                <a:gd name="connsiteY222" fmla="*/ 474475 h 2280812"/>
                <a:gd name="connsiteX223" fmla="*/ 515069 w 2142285"/>
                <a:gd name="connsiteY223" fmla="*/ 554065 h 2280812"/>
                <a:gd name="connsiteX224" fmla="*/ 467027 w 2142285"/>
                <a:gd name="connsiteY224" fmla="*/ 554065 h 2280812"/>
                <a:gd name="connsiteX225" fmla="*/ 418986 w 2142285"/>
                <a:gd name="connsiteY225" fmla="*/ 536378 h 2280812"/>
                <a:gd name="connsiteX226" fmla="*/ 336049 w 2142285"/>
                <a:gd name="connsiteY226" fmla="*/ 514151 h 2280812"/>
                <a:gd name="connsiteX227" fmla="*/ 314299 w 2142285"/>
                <a:gd name="connsiteY227" fmla="*/ 518453 h 2280812"/>
                <a:gd name="connsiteX228" fmla="*/ 305695 w 2142285"/>
                <a:gd name="connsiteY228" fmla="*/ 505307 h 2280812"/>
                <a:gd name="connsiteX229" fmla="*/ 248810 w 2142285"/>
                <a:gd name="connsiteY229" fmla="*/ 491922 h 2280812"/>
                <a:gd name="connsiteX230" fmla="*/ 244508 w 2142285"/>
                <a:gd name="connsiteY230" fmla="*/ 474236 h 2280812"/>
                <a:gd name="connsiteX231" fmla="*/ 196467 w 2142285"/>
                <a:gd name="connsiteY231" fmla="*/ 469933 h 2280812"/>
                <a:gd name="connsiteX232" fmla="*/ 218217 w 2142285"/>
                <a:gd name="connsiteY232" fmla="*/ 478777 h 2280812"/>
                <a:gd name="connsiteX233" fmla="*/ 257415 w 2142285"/>
                <a:gd name="connsiteY233" fmla="*/ 514151 h 2280812"/>
                <a:gd name="connsiteX234" fmla="*/ 270321 w 2142285"/>
                <a:gd name="connsiteY234" fmla="*/ 527296 h 2280812"/>
                <a:gd name="connsiteX235" fmla="*/ 261717 w 2142285"/>
                <a:gd name="connsiteY235" fmla="*/ 536139 h 2280812"/>
                <a:gd name="connsiteX236" fmla="*/ 327206 w 2142285"/>
                <a:gd name="connsiteY236" fmla="*/ 580356 h 2280812"/>
                <a:gd name="connsiteX237" fmla="*/ 309758 w 2142285"/>
                <a:gd name="connsiteY237" fmla="*/ 611428 h 2280812"/>
                <a:gd name="connsiteX238" fmla="*/ 331508 w 2142285"/>
                <a:gd name="connsiteY238" fmla="*/ 677873 h 2280812"/>
                <a:gd name="connsiteX239" fmla="*/ 370706 w 2142285"/>
                <a:gd name="connsiteY239" fmla="*/ 691019 h 2280812"/>
                <a:gd name="connsiteX240" fmla="*/ 375008 w 2142285"/>
                <a:gd name="connsiteY240" fmla="*/ 699862 h 2280812"/>
                <a:gd name="connsiteX241" fmla="*/ 396758 w 2142285"/>
                <a:gd name="connsiteY241" fmla="*/ 722090 h 2280812"/>
                <a:gd name="connsiteX242" fmla="*/ 475393 w 2142285"/>
                <a:gd name="connsiteY242" fmla="*/ 722090 h 2280812"/>
                <a:gd name="connsiteX243" fmla="*/ 471091 w 2142285"/>
                <a:gd name="connsiteY243" fmla="*/ 686716 h 2280812"/>
                <a:gd name="connsiteX244" fmla="*/ 436195 w 2142285"/>
                <a:gd name="connsiteY244" fmla="*/ 686716 h 2280812"/>
                <a:gd name="connsiteX245" fmla="*/ 409904 w 2142285"/>
                <a:gd name="connsiteY245" fmla="*/ 646802 h 2280812"/>
                <a:gd name="connsiteX246" fmla="*/ 427352 w 2142285"/>
                <a:gd name="connsiteY246" fmla="*/ 629115 h 2280812"/>
                <a:gd name="connsiteX247" fmla="*/ 471091 w 2142285"/>
                <a:gd name="connsiteY247" fmla="*/ 655645 h 2280812"/>
                <a:gd name="connsiteX248" fmla="*/ 540882 w 2142285"/>
                <a:gd name="connsiteY248" fmla="*/ 677873 h 2280812"/>
                <a:gd name="connsiteX249" fmla="*/ 584621 w 2142285"/>
                <a:gd name="connsiteY249" fmla="*/ 660186 h 2280812"/>
                <a:gd name="connsiteX250" fmla="*/ 554027 w 2142285"/>
                <a:gd name="connsiteY250" fmla="*/ 607126 h 2280812"/>
                <a:gd name="connsiteX251" fmla="*/ 593225 w 2142285"/>
                <a:gd name="connsiteY251" fmla="*/ 567211 h 2280812"/>
                <a:gd name="connsiteX252" fmla="*/ 663016 w 2142285"/>
                <a:gd name="connsiteY252" fmla="*/ 527296 h 2280812"/>
                <a:gd name="connsiteX253" fmla="*/ 715360 w 2142285"/>
                <a:gd name="connsiteY253" fmla="*/ 536139 h 2280812"/>
                <a:gd name="connsiteX254" fmla="*/ 719662 w 2142285"/>
                <a:gd name="connsiteY254" fmla="*/ 553826 h 2280812"/>
                <a:gd name="connsiteX255" fmla="*/ 745714 w 2142285"/>
                <a:gd name="connsiteY255" fmla="*/ 566972 h 2280812"/>
                <a:gd name="connsiteX256" fmla="*/ 750016 w 2142285"/>
                <a:gd name="connsiteY256" fmla="*/ 540442 h 2280812"/>
                <a:gd name="connsiteX257" fmla="*/ 763162 w 2142285"/>
                <a:gd name="connsiteY257" fmla="*/ 513911 h 2280812"/>
                <a:gd name="connsiteX258" fmla="*/ 732568 w 2142285"/>
                <a:gd name="connsiteY258" fmla="*/ 465153 h 2280812"/>
                <a:gd name="connsiteX259" fmla="*/ 754318 w 2142285"/>
                <a:gd name="connsiteY259" fmla="*/ 389865 h 2280812"/>
                <a:gd name="connsiteX260" fmla="*/ 723725 w 2142285"/>
                <a:gd name="connsiteY260" fmla="*/ 358793 h 2280812"/>
                <a:gd name="connsiteX261" fmla="*/ 732329 w 2142285"/>
                <a:gd name="connsiteY261" fmla="*/ 363335 h 2280812"/>
                <a:gd name="connsiteX262" fmla="*/ 823871 w 2142285"/>
                <a:gd name="connsiteY262" fmla="*/ 367876 h 2280812"/>
                <a:gd name="connsiteX263" fmla="*/ 858766 w 2142285"/>
                <a:gd name="connsiteY263" fmla="*/ 412093 h 2280812"/>
                <a:gd name="connsiteX264" fmla="*/ 775829 w 2142285"/>
                <a:gd name="connsiteY264" fmla="*/ 452008 h 2280812"/>
                <a:gd name="connsiteX265" fmla="*/ 810725 w 2142285"/>
                <a:gd name="connsiteY265" fmla="*/ 474236 h 2280812"/>
                <a:gd name="connsiteX266" fmla="*/ 893662 w 2142285"/>
                <a:gd name="connsiteY266" fmla="*/ 496464 h 2280812"/>
                <a:gd name="connsiteX267" fmla="*/ 915412 w 2142285"/>
                <a:gd name="connsiteY267" fmla="*/ 438862 h 2280812"/>
                <a:gd name="connsiteX268" fmla="*/ 954610 w 2142285"/>
                <a:gd name="connsiteY268" fmla="*/ 434560 h 2280812"/>
                <a:gd name="connsiteX269" fmla="*/ 958912 w 2142285"/>
                <a:gd name="connsiteY269" fmla="*/ 421175 h 2280812"/>
                <a:gd name="connsiteX270" fmla="*/ 1037307 w 2142285"/>
                <a:gd name="connsiteY270" fmla="*/ 381260 h 2280812"/>
                <a:gd name="connsiteX271" fmla="*/ 1102796 w 2142285"/>
                <a:gd name="connsiteY271" fmla="*/ 363574 h 2280812"/>
                <a:gd name="connsiteX272" fmla="*/ 1111640 w 2142285"/>
                <a:gd name="connsiteY272" fmla="*/ 381260 h 2280812"/>
                <a:gd name="connsiteX273" fmla="*/ 1124785 w 2142285"/>
                <a:gd name="connsiteY273" fmla="*/ 350189 h 2280812"/>
                <a:gd name="connsiteX274" fmla="*/ 1172827 w 2142285"/>
                <a:gd name="connsiteY274" fmla="*/ 328200 h 2280812"/>
                <a:gd name="connsiteX275" fmla="*/ 1181431 w 2142285"/>
                <a:gd name="connsiteY275" fmla="*/ 372417 h 2280812"/>
                <a:gd name="connsiteX276" fmla="*/ 1150838 w 2142285"/>
                <a:gd name="connsiteY276" fmla="*/ 381260 h 2280812"/>
                <a:gd name="connsiteX277" fmla="*/ 1220629 w 2142285"/>
                <a:gd name="connsiteY277" fmla="*/ 394645 h 2280812"/>
                <a:gd name="connsiteX278" fmla="*/ 1246920 w 2142285"/>
                <a:gd name="connsiteY278" fmla="*/ 363574 h 2280812"/>
                <a:gd name="connsiteX279" fmla="*/ 1277513 w 2142285"/>
                <a:gd name="connsiteY279" fmla="*/ 354730 h 2280812"/>
                <a:gd name="connsiteX280" fmla="*/ 1325555 w 2142285"/>
                <a:gd name="connsiteY280" fmla="*/ 363574 h 2280812"/>
                <a:gd name="connsiteX281" fmla="*/ 1377898 w 2142285"/>
                <a:gd name="connsiteY281" fmla="*/ 341346 h 2280812"/>
                <a:gd name="connsiteX282" fmla="*/ 1412793 w 2142285"/>
                <a:gd name="connsiteY282" fmla="*/ 328200 h 2280812"/>
                <a:gd name="connsiteX283" fmla="*/ 1421637 w 2142285"/>
                <a:gd name="connsiteY283" fmla="*/ 337043 h 2280812"/>
                <a:gd name="connsiteX284" fmla="*/ 1412793 w 2142285"/>
                <a:gd name="connsiteY284" fmla="*/ 368115 h 2280812"/>
                <a:gd name="connsiteX285" fmla="*/ 1443387 w 2142285"/>
                <a:gd name="connsiteY285" fmla="*/ 381260 h 2280812"/>
                <a:gd name="connsiteX286" fmla="*/ 1456532 w 2142285"/>
                <a:gd name="connsiteY286" fmla="*/ 350189 h 2280812"/>
                <a:gd name="connsiteX287" fmla="*/ 1500271 w 2142285"/>
                <a:gd name="connsiteY287" fmla="*/ 323659 h 2280812"/>
                <a:gd name="connsiteX288" fmla="*/ 1482824 w 2142285"/>
                <a:gd name="connsiteY288" fmla="*/ 310274 h 2280812"/>
                <a:gd name="connsiteX289" fmla="*/ 1469678 w 2142285"/>
                <a:gd name="connsiteY289" fmla="*/ 274901 h 2280812"/>
                <a:gd name="connsiteX290" fmla="*/ 1504573 w 2142285"/>
                <a:gd name="connsiteY290" fmla="*/ 257214 h 2280812"/>
                <a:gd name="connsiteX291" fmla="*/ 1592051 w 2142285"/>
                <a:gd name="connsiteY291" fmla="*/ 270598 h 2280812"/>
                <a:gd name="connsiteX292" fmla="*/ 1670686 w 2142285"/>
                <a:gd name="connsiteY292" fmla="*/ 305972 h 2280812"/>
                <a:gd name="connsiteX293" fmla="*/ 1771071 w 2142285"/>
                <a:gd name="connsiteY293" fmla="*/ 337043 h 2280812"/>
                <a:gd name="connsiteX294" fmla="*/ 1779914 w 2142285"/>
                <a:gd name="connsiteY294" fmla="*/ 354730 h 2280812"/>
                <a:gd name="connsiteX295" fmla="*/ 1832257 w 2142285"/>
                <a:gd name="connsiteY295" fmla="*/ 381260 h 2280812"/>
                <a:gd name="connsiteX296" fmla="*/ 1867153 w 2142285"/>
                <a:gd name="connsiteY296" fmla="*/ 332502 h 2280812"/>
                <a:gd name="connsiteX297" fmla="*/ 1819112 w 2142285"/>
                <a:gd name="connsiteY297" fmla="*/ 288285 h 2280812"/>
                <a:gd name="connsiteX298" fmla="*/ 1766768 w 2142285"/>
                <a:gd name="connsiteY298" fmla="*/ 270598 h 2280812"/>
                <a:gd name="connsiteX299" fmla="*/ 1784216 w 2142285"/>
                <a:gd name="connsiteY299" fmla="*/ 239527 h 2280812"/>
                <a:gd name="connsiteX300" fmla="*/ 1784216 w 2142285"/>
                <a:gd name="connsiteY300" fmla="*/ 181925 h 2280812"/>
                <a:gd name="connsiteX301" fmla="*/ 1758164 w 2142285"/>
                <a:gd name="connsiteY301" fmla="*/ 177384 h 2280812"/>
                <a:gd name="connsiteX302" fmla="*/ 1767008 w 2142285"/>
                <a:gd name="connsiteY302" fmla="*/ 142011 h 2280812"/>
                <a:gd name="connsiteX303" fmla="*/ 1832496 w 2142285"/>
                <a:gd name="connsiteY303" fmla="*/ 106637 h 2280812"/>
                <a:gd name="connsiteX304" fmla="*/ 1876235 w 2142285"/>
                <a:gd name="connsiteY304" fmla="*/ 516 h 228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2142285" h="2280812">
                  <a:moveTo>
                    <a:pt x="2125285" y="9360"/>
                  </a:moveTo>
                  <a:lnTo>
                    <a:pt x="2142285" y="18148"/>
                  </a:lnTo>
                  <a:lnTo>
                    <a:pt x="2142285" y="78773"/>
                  </a:lnTo>
                  <a:lnTo>
                    <a:pt x="2138430" y="84648"/>
                  </a:lnTo>
                  <a:lnTo>
                    <a:pt x="2142285" y="100332"/>
                  </a:lnTo>
                  <a:lnTo>
                    <a:pt x="2142285" y="116582"/>
                  </a:lnTo>
                  <a:lnTo>
                    <a:pt x="2138430" y="128865"/>
                  </a:lnTo>
                  <a:lnTo>
                    <a:pt x="2142285" y="132761"/>
                  </a:lnTo>
                  <a:lnTo>
                    <a:pt x="2142285" y="306292"/>
                  </a:lnTo>
                  <a:lnTo>
                    <a:pt x="2140791" y="306809"/>
                  </a:lnTo>
                  <a:cubicBezTo>
                    <a:pt x="2136101" y="310035"/>
                    <a:pt x="2131261" y="313740"/>
                    <a:pt x="2125046" y="314815"/>
                  </a:cubicBezTo>
                  <a:cubicBezTo>
                    <a:pt x="2114768" y="316488"/>
                    <a:pt x="2107359" y="310991"/>
                    <a:pt x="2098755" y="310274"/>
                  </a:cubicBezTo>
                  <a:cubicBezTo>
                    <a:pt x="2090628" y="309557"/>
                    <a:pt x="2082024" y="315771"/>
                    <a:pt x="2077005" y="310274"/>
                  </a:cubicBezTo>
                  <a:cubicBezTo>
                    <a:pt x="2088955" y="290197"/>
                    <a:pt x="2072941" y="281593"/>
                    <a:pt x="2068400" y="266057"/>
                  </a:cubicBezTo>
                  <a:cubicBezTo>
                    <a:pt x="2067683" y="232835"/>
                    <a:pt x="2088716" y="221840"/>
                    <a:pt x="2098994" y="199612"/>
                  </a:cubicBezTo>
                  <a:cubicBezTo>
                    <a:pt x="2090150" y="167346"/>
                    <a:pt x="2071507" y="144879"/>
                    <a:pt x="2046650" y="128865"/>
                  </a:cubicBezTo>
                  <a:cubicBezTo>
                    <a:pt x="2055972" y="91101"/>
                    <a:pt x="2096842" y="85365"/>
                    <a:pt x="2129587" y="71263"/>
                  </a:cubicBezTo>
                  <a:cubicBezTo>
                    <a:pt x="2128870" y="66244"/>
                    <a:pt x="2130543" y="63376"/>
                    <a:pt x="2133889" y="62420"/>
                  </a:cubicBezTo>
                  <a:cubicBezTo>
                    <a:pt x="2138669" y="37085"/>
                    <a:pt x="2127914" y="27285"/>
                    <a:pt x="2125285" y="9360"/>
                  </a:cubicBezTo>
                  <a:close/>
                  <a:moveTo>
                    <a:pt x="1876235" y="516"/>
                  </a:moveTo>
                  <a:cubicBezTo>
                    <a:pt x="1888186" y="-2591"/>
                    <a:pt x="1885079" y="9360"/>
                    <a:pt x="1893683" y="9360"/>
                  </a:cubicBezTo>
                  <a:cubicBezTo>
                    <a:pt x="1938856" y="-2352"/>
                    <a:pt x="1995263" y="8643"/>
                    <a:pt x="2028963" y="22744"/>
                  </a:cubicBezTo>
                  <a:cubicBezTo>
                    <a:pt x="2023705" y="64332"/>
                    <a:pt x="2013189" y="100901"/>
                    <a:pt x="1985464" y="120022"/>
                  </a:cubicBezTo>
                  <a:cubicBezTo>
                    <a:pt x="1990244" y="137469"/>
                    <a:pt x="2002433" y="147030"/>
                    <a:pt x="2020359" y="151093"/>
                  </a:cubicBezTo>
                  <a:cubicBezTo>
                    <a:pt x="2024661" y="170931"/>
                    <a:pt x="2031832" y="210129"/>
                    <a:pt x="2011755" y="217538"/>
                  </a:cubicBezTo>
                  <a:cubicBezTo>
                    <a:pt x="2024422" y="255541"/>
                    <a:pt x="2011277" y="296412"/>
                    <a:pt x="2020359" y="332741"/>
                  </a:cubicBezTo>
                  <a:cubicBezTo>
                    <a:pt x="2028246" y="346843"/>
                    <a:pt x="2044499" y="352579"/>
                    <a:pt x="2059557" y="359271"/>
                  </a:cubicBezTo>
                  <a:cubicBezTo>
                    <a:pt x="2053104" y="379348"/>
                    <a:pt x="2035895" y="388192"/>
                    <a:pt x="2042109" y="421175"/>
                  </a:cubicBezTo>
                  <a:cubicBezTo>
                    <a:pt x="2017252" y="435755"/>
                    <a:pt x="2000521" y="458461"/>
                    <a:pt x="1985464" y="483079"/>
                  </a:cubicBezTo>
                  <a:cubicBezTo>
                    <a:pt x="1980205" y="486664"/>
                    <a:pt x="1973752" y="488815"/>
                    <a:pt x="1963475" y="487381"/>
                  </a:cubicBezTo>
                  <a:cubicBezTo>
                    <a:pt x="1967298" y="490966"/>
                    <a:pt x="1966104" y="499571"/>
                    <a:pt x="1972318" y="500766"/>
                  </a:cubicBezTo>
                  <a:cubicBezTo>
                    <a:pt x="1959650" y="510087"/>
                    <a:pt x="1947939" y="520365"/>
                    <a:pt x="1924277" y="518453"/>
                  </a:cubicBezTo>
                  <a:cubicBezTo>
                    <a:pt x="1922842" y="508414"/>
                    <a:pt x="1936944" y="513672"/>
                    <a:pt x="1937422" y="505307"/>
                  </a:cubicBezTo>
                  <a:cubicBezTo>
                    <a:pt x="1932164" y="495747"/>
                    <a:pt x="1928101" y="506502"/>
                    <a:pt x="1919974" y="505307"/>
                  </a:cubicBezTo>
                  <a:cubicBezTo>
                    <a:pt x="1913043" y="504351"/>
                    <a:pt x="1910414" y="498615"/>
                    <a:pt x="1902527" y="496464"/>
                  </a:cubicBezTo>
                  <a:cubicBezTo>
                    <a:pt x="1889381" y="493118"/>
                    <a:pt x="1875757" y="498854"/>
                    <a:pt x="1858788" y="496464"/>
                  </a:cubicBezTo>
                  <a:cubicBezTo>
                    <a:pt x="1858310" y="504351"/>
                    <a:pt x="1864046" y="505785"/>
                    <a:pt x="1863090" y="514151"/>
                  </a:cubicBezTo>
                  <a:cubicBezTo>
                    <a:pt x="1864524" y="525145"/>
                    <a:pt x="1883645" y="525623"/>
                    <a:pt x="1893683" y="531837"/>
                  </a:cubicBezTo>
                  <a:cubicBezTo>
                    <a:pt x="1905156" y="538769"/>
                    <a:pt x="1933837" y="532793"/>
                    <a:pt x="1959172" y="536139"/>
                  </a:cubicBezTo>
                  <a:cubicBezTo>
                    <a:pt x="1974708" y="538052"/>
                    <a:pt x="1984747" y="550241"/>
                    <a:pt x="1998609" y="544983"/>
                  </a:cubicBezTo>
                  <a:cubicBezTo>
                    <a:pt x="2013189" y="545222"/>
                    <a:pt x="2010321" y="527535"/>
                    <a:pt x="2016057" y="518453"/>
                  </a:cubicBezTo>
                  <a:cubicBezTo>
                    <a:pt x="2050713" y="509370"/>
                    <a:pt x="2082024" y="496942"/>
                    <a:pt x="2085848" y="456549"/>
                  </a:cubicBezTo>
                  <a:cubicBezTo>
                    <a:pt x="2113812" y="445076"/>
                    <a:pt x="2136758" y="405640"/>
                    <a:pt x="2103296" y="372417"/>
                  </a:cubicBezTo>
                  <a:cubicBezTo>
                    <a:pt x="2101384" y="361662"/>
                    <a:pt x="2111183" y="362618"/>
                    <a:pt x="2107598" y="350189"/>
                  </a:cubicBezTo>
                  <a:lnTo>
                    <a:pt x="2142285" y="338802"/>
                  </a:lnTo>
                  <a:lnTo>
                    <a:pt x="2142285" y="1441852"/>
                  </a:lnTo>
                  <a:lnTo>
                    <a:pt x="2138909" y="1447010"/>
                  </a:lnTo>
                  <a:cubicBezTo>
                    <a:pt x="2122656" y="1451312"/>
                    <a:pt x="2105447" y="1454658"/>
                    <a:pt x="2099472" y="1469238"/>
                  </a:cubicBezTo>
                  <a:cubicBezTo>
                    <a:pt x="2087760" y="1464697"/>
                    <a:pt x="2066010" y="1460873"/>
                    <a:pt x="2060035" y="1473779"/>
                  </a:cubicBezTo>
                  <a:cubicBezTo>
                    <a:pt x="2041870" y="1456331"/>
                    <a:pt x="2074853" y="1453702"/>
                    <a:pt x="2073180" y="1438405"/>
                  </a:cubicBezTo>
                  <a:cubicBezTo>
                    <a:pt x="2067205" y="1425260"/>
                    <a:pt x="2058362" y="1446054"/>
                    <a:pt x="2047128" y="1442708"/>
                  </a:cubicBezTo>
                  <a:cubicBezTo>
                    <a:pt x="2043543" y="1437210"/>
                    <a:pt x="2018686" y="1417133"/>
                    <a:pt x="2016535" y="1438405"/>
                  </a:cubicBezTo>
                  <a:cubicBezTo>
                    <a:pt x="2010082" y="1434581"/>
                    <a:pt x="2010321" y="1424065"/>
                    <a:pt x="2007691" y="1416177"/>
                  </a:cubicBezTo>
                  <a:cubicBezTo>
                    <a:pt x="1990005" y="1424543"/>
                    <a:pt x="1983073" y="1422631"/>
                    <a:pt x="1959650" y="1429323"/>
                  </a:cubicBezTo>
                  <a:cubicBezTo>
                    <a:pt x="1954870" y="1420241"/>
                    <a:pt x="1961084" y="1412114"/>
                    <a:pt x="1959650" y="1398491"/>
                  </a:cubicBezTo>
                  <a:cubicBezTo>
                    <a:pt x="1957738" y="1380804"/>
                    <a:pt x="1947461" y="1362400"/>
                    <a:pt x="1942203" y="1349732"/>
                  </a:cubicBezTo>
                  <a:cubicBezTo>
                    <a:pt x="1922842" y="1344952"/>
                    <a:pt x="1920453" y="1357142"/>
                    <a:pt x="1907307" y="1358576"/>
                  </a:cubicBezTo>
                  <a:cubicBezTo>
                    <a:pt x="1903244" y="1354513"/>
                    <a:pt x="1897268" y="1347581"/>
                    <a:pt x="1889859" y="1345191"/>
                  </a:cubicBezTo>
                  <a:cubicBezTo>
                    <a:pt x="1865002" y="1337065"/>
                    <a:pt x="1844208" y="1347820"/>
                    <a:pt x="1824370" y="1358576"/>
                  </a:cubicBezTo>
                  <a:cubicBezTo>
                    <a:pt x="1814571" y="1361205"/>
                    <a:pt x="1829628" y="1365507"/>
                    <a:pt x="1820068" y="1371960"/>
                  </a:cubicBezTo>
                  <a:cubicBezTo>
                    <a:pt x="1780153" y="1379370"/>
                    <a:pt x="1740955" y="1394188"/>
                    <a:pt x="1706538" y="1394188"/>
                  </a:cubicBezTo>
                  <a:cubicBezTo>
                    <a:pt x="1695304" y="1397535"/>
                    <a:pt x="1688373" y="1404944"/>
                    <a:pt x="1684788" y="1416416"/>
                  </a:cubicBezTo>
                  <a:cubicBezTo>
                    <a:pt x="1626708" y="1398969"/>
                    <a:pt x="1571258" y="1459199"/>
                    <a:pt x="1518914" y="1434103"/>
                  </a:cubicBezTo>
                  <a:cubicBezTo>
                    <a:pt x="1515329" y="1434820"/>
                    <a:pt x="1514612" y="1438405"/>
                    <a:pt x="1510071" y="1438405"/>
                  </a:cubicBezTo>
                  <a:cubicBezTo>
                    <a:pt x="1501467" y="1443186"/>
                    <a:pt x="1508876" y="1463980"/>
                    <a:pt x="1496925" y="1464936"/>
                  </a:cubicBezTo>
                  <a:cubicBezTo>
                    <a:pt x="1497881" y="1472584"/>
                    <a:pt x="1504335" y="1474974"/>
                    <a:pt x="1514373" y="1473779"/>
                  </a:cubicBezTo>
                  <a:cubicBezTo>
                    <a:pt x="1489516" y="1491466"/>
                    <a:pt x="1533255" y="1496724"/>
                    <a:pt x="1544966" y="1504611"/>
                  </a:cubicBezTo>
                  <a:cubicBezTo>
                    <a:pt x="1527758" y="1513694"/>
                    <a:pt x="1491189" y="1503416"/>
                    <a:pt x="1488321" y="1526839"/>
                  </a:cubicBezTo>
                  <a:cubicBezTo>
                    <a:pt x="1483780" y="1544526"/>
                    <a:pt x="1501227" y="1540224"/>
                    <a:pt x="1496925" y="1557911"/>
                  </a:cubicBezTo>
                  <a:cubicBezTo>
                    <a:pt x="1484497" y="1566037"/>
                    <a:pt x="1466093" y="1568188"/>
                    <a:pt x="1457727" y="1580139"/>
                  </a:cubicBezTo>
                  <a:cubicBezTo>
                    <a:pt x="1457966" y="1594719"/>
                    <a:pt x="1479478" y="1587787"/>
                    <a:pt x="1475175" y="1606669"/>
                  </a:cubicBezTo>
                  <a:cubicBezTo>
                    <a:pt x="1493579" y="1609059"/>
                    <a:pt x="1507442" y="1615274"/>
                    <a:pt x="1523216" y="1620054"/>
                  </a:cubicBezTo>
                  <a:cubicBezTo>
                    <a:pt x="1526563" y="1636785"/>
                    <a:pt x="1517958" y="1641087"/>
                    <a:pt x="1518914" y="1655427"/>
                  </a:cubicBezTo>
                  <a:cubicBezTo>
                    <a:pt x="1502901" y="1660447"/>
                    <a:pt x="1468961" y="1674787"/>
                    <a:pt x="1462269" y="1651125"/>
                  </a:cubicBezTo>
                  <a:cubicBezTo>
                    <a:pt x="1450079" y="1652081"/>
                    <a:pt x="1452230" y="1667378"/>
                    <a:pt x="1444821" y="1673114"/>
                  </a:cubicBezTo>
                  <a:cubicBezTo>
                    <a:pt x="1430958" y="1671202"/>
                    <a:pt x="1421398" y="1664749"/>
                    <a:pt x="1405623" y="1664271"/>
                  </a:cubicBezTo>
                  <a:cubicBezTo>
                    <a:pt x="1400604" y="1652798"/>
                    <a:pt x="1394389" y="1642999"/>
                    <a:pt x="1383634" y="1637740"/>
                  </a:cubicBezTo>
                  <a:cubicBezTo>
                    <a:pt x="1366186" y="1636306"/>
                    <a:pt x="1351845" y="1637979"/>
                    <a:pt x="1348739" y="1651125"/>
                  </a:cubicBezTo>
                  <a:cubicBezTo>
                    <a:pt x="1335115" y="1653037"/>
                    <a:pt x="1337266" y="1639175"/>
                    <a:pt x="1326989" y="1637740"/>
                  </a:cubicBezTo>
                  <a:cubicBezTo>
                    <a:pt x="1318623" y="1642521"/>
                    <a:pt x="1307868" y="1639892"/>
                    <a:pt x="1300936" y="1642282"/>
                  </a:cubicBezTo>
                  <a:cubicBezTo>
                    <a:pt x="1284683" y="1648018"/>
                    <a:pt x="1281337" y="1659490"/>
                    <a:pt x="1270343" y="1668812"/>
                  </a:cubicBezTo>
                  <a:cubicBezTo>
                    <a:pt x="1242857" y="1670246"/>
                    <a:pt x="1239032" y="1647301"/>
                    <a:pt x="1218000" y="1642282"/>
                  </a:cubicBezTo>
                  <a:cubicBezTo>
                    <a:pt x="1203420" y="1646345"/>
                    <a:pt x="1215849" y="1650647"/>
                    <a:pt x="1213697" y="1664510"/>
                  </a:cubicBezTo>
                  <a:cubicBezTo>
                    <a:pt x="1206527" y="1651842"/>
                    <a:pt x="1198401" y="1642521"/>
                    <a:pt x="1183104" y="1629136"/>
                  </a:cubicBezTo>
                  <a:cubicBezTo>
                    <a:pt x="1167329" y="1615513"/>
                    <a:pt x="1163744" y="1607625"/>
                    <a:pt x="1130522" y="1611449"/>
                  </a:cubicBezTo>
                  <a:cubicBezTo>
                    <a:pt x="1116420" y="1612644"/>
                    <a:pt x="1121439" y="1594240"/>
                    <a:pt x="1108771" y="1593763"/>
                  </a:cubicBezTo>
                  <a:cubicBezTo>
                    <a:pt x="1092758" y="1593763"/>
                    <a:pt x="1089173" y="1606191"/>
                    <a:pt x="1078178" y="1611449"/>
                  </a:cubicBezTo>
                  <a:cubicBezTo>
                    <a:pt x="1065032" y="1610015"/>
                    <a:pt x="1065989" y="1594240"/>
                    <a:pt x="1052126" y="1593763"/>
                  </a:cubicBezTo>
                  <a:cubicBezTo>
                    <a:pt x="1026313" y="1604518"/>
                    <a:pt x="1019382" y="1634155"/>
                    <a:pt x="986637" y="1637979"/>
                  </a:cubicBezTo>
                  <a:cubicBezTo>
                    <a:pt x="976120" y="1650886"/>
                    <a:pt x="970862" y="1669051"/>
                    <a:pt x="947439" y="1669051"/>
                  </a:cubicBezTo>
                  <a:cubicBezTo>
                    <a:pt x="944093" y="1689606"/>
                    <a:pt x="961780" y="1704425"/>
                    <a:pt x="951741" y="1717809"/>
                  </a:cubicBezTo>
                  <a:cubicBezTo>
                    <a:pt x="946722" y="1717092"/>
                    <a:pt x="944093" y="1718765"/>
                    <a:pt x="943137" y="1722350"/>
                  </a:cubicBezTo>
                  <a:cubicBezTo>
                    <a:pt x="923299" y="1715897"/>
                    <a:pt x="921148" y="1691518"/>
                    <a:pt x="903700" y="1682436"/>
                  </a:cubicBezTo>
                  <a:cubicBezTo>
                    <a:pt x="899876" y="1682436"/>
                    <a:pt x="897008" y="1683392"/>
                    <a:pt x="894618" y="1685065"/>
                  </a:cubicBezTo>
                  <a:cubicBezTo>
                    <a:pt x="893423" y="1685782"/>
                    <a:pt x="892945" y="1687216"/>
                    <a:pt x="892228" y="1688172"/>
                  </a:cubicBezTo>
                  <a:cubicBezTo>
                    <a:pt x="891272" y="1689367"/>
                    <a:pt x="889837" y="1690323"/>
                    <a:pt x="889360" y="1691757"/>
                  </a:cubicBezTo>
                  <a:cubicBezTo>
                    <a:pt x="888643" y="1693669"/>
                    <a:pt x="888165" y="1695581"/>
                    <a:pt x="887926" y="1697732"/>
                  </a:cubicBezTo>
                  <a:cubicBezTo>
                    <a:pt x="887686" y="1698927"/>
                    <a:pt x="886969" y="1700122"/>
                    <a:pt x="886969" y="1701317"/>
                  </a:cubicBezTo>
                  <a:cubicBezTo>
                    <a:pt x="886731" y="1703468"/>
                    <a:pt x="886731" y="1705859"/>
                    <a:pt x="886731" y="1708249"/>
                  </a:cubicBezTo>
                  <a:cubicBezTo>
                    <a:pt x="871912" y="1710639"/>
                    <a:pt x="871912" y="1735018"/>
                    <a:pt x="864742" y="1744339"/>
                  </a:cubicBezTo>
                  <a:cubicBezTo>
                    <a:pt x="859961" y="1762743"/>
                    <a:pt x="874063" y="1761787"/>
                    <a:pt x="873585" y="1775411"/>
                  </a:cubicBezTo>
                  <a:cubicBezTo>
                    <a:pt x="861395" y="1780669"/>
                    <a:pt x="860439" y="1797400"/>
                    <a:pt x="856137" y="1810784"/>
                  </a:cubicBezTo>
                  <a:cubicBezTo>
                    <a:pt x="859722" y="1820584"/>
                    <a:pt x="864980" y="1828471"/>
                    <a:pt x="878126" y="1828471"/>
                  </a:cubicBezTo>
                  <a:cubicBezTo>
                    <a:pt x="875736" y="1845202"/>
                    <a:pt x="879082" y="1856674"/>
                    <a:pt x="886731" y="1863845"/>
                  </a:cubicBezTo>
                  <a:cubicBezTo>
                    <a:pt x="929991" y="1848309"/>
                    <a:pt x="943854" y="1895872"/>
                    <a:pt x="960824" y="1921446"/>
                  </a:cubicBezTo>
                  <a:cubicBezTo>
                    <a:pt x="956761" y="1933636"/>
                    <a:pt x="945527" y="1913798"/>
                    <a:pt x="939074" y="1925988"/>
                  </a:cubicBezTo>
                  <a:cubicBezTo>
                    <a:pt x="937879" y="1949411"/>
                    <a:pt x="969667" y="1939372"/>
                    <a:pt x="969667" y="1961361"/>
                  </a:cubicBezTo>
                  <a:cubicBezTo>
                    <a:pt x="942420" y="1967336"/>
                    <a:pt x="928079" y="2007012"/>
                    <a:pt x="895335" y="1992433"/>
                  </a:cubicBezTo>
                  <a:cubicBezTo>
                    <a:pt x="896530" y="2030674"/>
                    <a:pt x="872868" y="2043342"/>
                    <a:pt x="860439" y="2067721"/>
                  </a:cubicBezTo>
                  <a:cubicBezTo>
                    <a:pt x="864025" y="2084930"/>
                    <a:pt x="881711" y="2087559"/>
                    <a:pt x="891033" y="2098792"/>
                  </a:cubicBezTo>
                  <a:cubicBezTo>
                    <a:pt x="894618" y="2136078"/>
                    <a:pt x="892945" y="2167389"/>
                    <a:pt x="908481" y="2191768"/>
                  </a:cubicBezTo>
                  <a:cubicBezTo>
                    <a:pt x="913261" y="2199177"/>
                    <a:pt x="921387" y="2201806"/>
                    <a:pt x="925928" y="2209455"/>
                  </a:cubicBezTo>
                  <a:cubicBezTo>
                    <a:pt x="932142" y="2219732"/>
                    <a:pt x="928079" y="2238136"/>
                    <a:pt x="943376" y="2240526"/>
                  </a:cubicBezTo>
                  <a:cubicBezTo>
                    <a:pt x="940986" y="2251520"/>
                    <a:pt x="932859" y="2256301"/>
                    <a:pt x="925928" y="2262754"/>
                  </a:cubicBezTo>
                  <a:cubicBezTo>
                    <a:pt x="913738" y="2263471"/>
                    <a:pt x="920670" y="2283787"/>
                    <a:pt x="904178" y="2280441"/>
                  </a:cubicBezTo>
                  <a:cubicBezTo>
                    <a:pt x="887448" y="2272314"/>
                    <a:pt x="881950" y="2252715"/>
                    <a:pt x="869283" y="2240526"/>
                  </a:cubicBezTo>
                  <a:cubicBezTo>
                    <a:pt x="848489" y="2236463"/>
                    <a:pt x="835582" y="2224512"/>
                    <a:pt x="816939" y="2218298"/>
                  </a:cubicBezTo>
                  <a:cubicBezTo>
                    <a:pt x="816222" y="2210411"/>
                    <a:pt x="822198" y="2208976"/>
                    <a:pt x="821241" y="2200611"/>
                  </a:cubicBezTo>
                  <a:cubicBezTo>
                    <a:pt x="817178" y="2196548"/>
                    <a:pt x="810247" y="2195592"/>
                    <a:pt x="803794" y="2191768"/>
                  </a:cubicBezTo>
                  <a:cubicBezTo>
                    <a:pt x="799491" y="2189139"/>
                    <a:pt x="796384" y="2184119"/>
                    <a:pt x="790887" y="2182924"/>
                  </a:cubicBezTo>
                  <a:cubicBezTo>
                    <a:pt x="769615" y="2178861"/>
                    <a:pt x="753601" y="2188183"/>
                    <a:pt x="734003" y="2191768"/>
                  </a:cubicBezTo>
                  <a:lnTo>
                    <a:pt x="734003" y="2178383"/>
                  </a:lnTo>
                  <a:cubicBezTo>
                    <a:pt x="712013" y="2176232"/>
                    <a:pt x="697673" y="2155916"/>
                    <a:pt x="672816" y="2151853"/>
                  </a:cubicBezTo>
                  <a:cubicBezTo>
                    <a:pt x="662299" y="2150180"/>
                    <a:pt x="649154" y="2154482"/>
                    <a:pt x="637920" y="2151853"/>
                  </a:cubicBezTo>
                  <a:cubicBezTo>
                    <a:pt x="609239" y="2145400"/>
                    <a:pt x="584143" y="2118869"/>
                    <a:pt x="554983" y="2134166"/>
                  </a:cubicBezTo>
                  <a:cubicBezTo>
                    <a:pt x="532038" y="2112894"/>
                    <a:pt x="520327" y="2080628"/>
                    <a:pt x="480651" y="2076564"/>
                  </a:cubicBezTo>
                  <a:cubicBezTo>
                    <a:pt x="478261" y="2070111"/>
                    <a:pt x="473959" y="2065331"/>
                    <a:pt x="471808" y="2058878"/>
                  </a:cubicBezTo>
                  <a:lnTo>
                    <a:pt x="449818" y="2058878"/>
                  </a:lnTo>
                  <a:cubicBezTo>
                    <a:pt x="444560" y="2045254"/>
                    <a:pt x="436673" y="2034021"/>
                    <a:pt x="419225" y="2032347"/>
                  </a:cubicBezTo>
                  <a:cubicBezTo>
                    <a:pt x="423766" y="2018963"/>
                    <a:pt x="445755" y="2023504"/>
                    <a:pt x="458662" y="2018963"/>
                  </a:cubicBezTo>
                  <a:lnTo>
                    <a:pt x="458662" y="1996735"/>
                  </a:lnTo>
                  <a:cubicBezTo>
                    <a:pt x="465115" y="1992911"/>
                    <a:pt x="472525" y="1990043"/>
                    <a:pt x="471808" y="1979048"/>
                  </a:cubicBezTo>
                  <a:cubicBezTo>
                    <a:pt x="481846" y="1987891"/>
                    <a:pt x="476588" y="1978092"/>
                    <a:pt x="484953" y="1974746"/>
                  </a:cubicBezTo>
                  <a:cubicBezTo>
                    <a:pt x="487343" y="1964707"/>
                    <a:pt x="491884" y="1980004"/>
                    <a:pt x="498099" y="1970205"/>
                  </a:cubicBezTo>
                  <a:cubicBezTo>
                    <a:pt x="490928" y="1958254"/>
                    <a:pt x="481129" y="1949172"/>
                    <a:pt x="467505" y="1943674"/>
                  </a:cubicBezTo>
                  <a:cubicBezTo>
                    <a:pt x="467744" y="1932441"/>
                    <a:pt x="482085" y="1934831"/>
                    <a:pt x="493557" y="1934831"/>
                  </a:cubicBezTo>
                  <a:cubicBezTo>
                    <a:pt x="497860" y="1915471"/>
                    <a:pt x="525824" y="1920251"/>
                    <a:pt x="532755" y="1903760"/>
                  </a:cubicBezTo>
                  <a:cubicBezTo>
                    <a:pt x="526302" y="1879859"/>
                    <a:pt x="499772" y="1894677"/>
                    <a:pt x="484714" y="1899218"/>
                  </a:cubicBezTo>
                  <a:cubicBezTo>
                    <a:pt x="491406" y="1891809"/>
                    <a:pt x="479217" y="1879380"/>
                    <a:pt x="493318" y="1872688"/>
                  </a:cubicBezTo>
                  <a:cubicBezTo>
                    <a:pt x="505986" y="1872449"/>
                    <a:pt x="509332" y="1862650"/>
                    <a:pt x="515069" y="1855001"/>
                  </a:cubicBezTo>
                  <a:cubicBezTo>
                    <a:pt x="521283" y="1861694"/>
                    <a:pt x="537297" y="1858826"/>
                    <a:pt x="549964" y="1859304"/>
                  </a:cubicBezTo>
                  <a:cubicBezTo>
                    <a:pt x="558569" y="1853089"/>
                    <a:pt x="556417" y="1836359"/>
                    <a:pt x="563110" y="1828232"/>
                  </a:cubicBezTo>
                  <a:cubicBezTo>
                    <a:pt x="554505" y="1825125"/>
                    <a:pt x="565739" y="1801702"/>
                    <a:pt x="549964" y="1806004"/>
                  </a:cubicBezTo>
                  <a:cubicBezTo>
                    <a:pt x="539926" y="1788796"/>
                    <a:pt x="561437" y="1803375"/>
                    <a:pt x="563110" y="1792620"/>
                  </a:cubicBezTo>
                  <a:cubicBezTo>
                    <a:pt x="563349" y="1790230"/>
                    <a:pt x="554744" y="1782342"/>
                    <a:pt x="554266" y="1783776"/>
                  </a:cubicBezTo>
                  <a:cubicBezTo>
                    <a:pt x="558569" y="1773499"/>
                    <a:pt x="566934" y="1773021"/>
                    <a:pt x="571714" y="1757246"/>
                  </a:cubicBezTo>
                  <a:cubicBezTo>
                    <a:pt x="569563" y="1753661"/>
                    <a:pt x="567173" y="1750076"/>
                    <a:pt x="567412" y="1743861"/>
                  </a:cubicBezTo>
                  <a:cubicBezTo>
                    <a:pt x="563588" y="1731194"/>
                    <a:pt x="560959" y="1739081"/>
                    <a:pt x="549964" y="1739559"/>
                  </a:cubicBezTo>
                  <a:cubicBezTo>
                    <a:pt x="553071" y="1726892"/>
                    <a:pt x="533472" y="1732867"/>
                    <a:pt x="527975" y="1726414"/>
                  </a:cubicBezTo>
                  <a:cubicBezTo>
                    <a:pt x="527019" y="1725458"/>
                    <a:pt x="529170" y="1718048"/>
                    <a:pt x="527975" y="1717570"/>
                  </a:cubicBezTo>
                  <a:cubicBezTo>
                    <a:pt x="526780" y="1717092"/>
                    <a:pt x="516503" y="1723306"/>
                    <a:pt x="510527" y="1722111"/>
                  </a:cubicBezTo>
                  <a:cubicBezTo>
                    <a:pt x="510288" y="1721872"/>
                    <a:pt x="498338" y="1709922"/>
                    <a:pt x="493080" y="1708727"/>
                  </a:cubicBezTo>
                  <a:cubicBezTo>
                    <a:pt x="479934" y="1705620"/>
                    <a:pt x="480412" y="1716375"/>
                    <a:pt x="467027" y="1713268"/>
                  </a:cubicBezTo>
                  <a:cubicBezTo>
                    <a:pt x="457706" y="1704903"/>
                    <a:pt x="459140" y="1685782"/>
                    <a:pt x="445277" y="1682197"/>
                  </a:cubicBezTo>
                  <a:cubicBezTo>
                    <a:pt x="435717" y="1687216"/>
                    <a:pt x="417074" y="1682914"/>
                    <a:pt x="414684" y="1695342"/>
                  </a:cubicBezTo>
                  <a:cubicBezTo>
                    <a:pt x="399626" y="1684826"/>
                    <a:pt x="376681" y="1682197"/>
                    <a:pt x="362341" y="1682197"/>
                  </a:cubicBezTo>
                  <a:cubicBezTo>
                    <a:pt x="360668" y="1658773"/>
                    <a:pt x="357321" y="1618859"/>
                    <a:pt x="309997" y="1629136"/>
                  </a:cubicBezTo>
                  <a:cubicBezTo>
                    <a:pt x="304022" y="1615991"/>
                    <a:pt x="304500" y="1601650"/>
                    <a:pt x="314299" y="1593763"/>
                  </a:cubicBezTo>
                  <a:cubicBezTo>
                    <a:pt x="304022" y="1582051"/>
                    <a:pt x="296852" y="1566993"/>
                    <a:pt x="288008" y="1553848"/>
                  </a:cubicBezTo>
                  <a:cubicBezTo>
                    <a:pt x="260761" y="1549546"/>
                    <a:pt x="242118" y="1563408"/>
                    <a:pt x="222519" y="1553848"/>
                  </a:cubicBezTo>
                  <a:cubicBezTo>
                    <a:pt x="212242" y="1555282"/>
                    <a:pt x="219890" y="1574881"/>
                    <a:pt x="205071" y="1571534"/>
                  </a:cubicBezTo>
                  <a:cubicBezTo>
                    <a:pt x="189536" y="1568188"/>
                    <a:pt x="185951" y="1552414"/>
                    <a:pt x="187624" y="1531620"/>
                  </a:cubicBezTo>
                  <a:cubicBezTo>
                    <a:pt x="189058" y="1516323"/>
                    <a:pt x="165396" y="1514650"/>
                    <a:pt x="178780" y="1500548"/>
                  </a:cubicBezTo>
                  <a:cubicBezTo>
                    <a:pt x="189297" y="1490032"/>
                    <a:pt x="190492" y="1511543"/>
                    <a:pt x="209374" y="1505089"/>
                  </a:cubicBezTo>
                  <a:cubicBezTo>
                    <a:pt x="224431" y="1504372"/>
                    <a:pt x="225865" y="1489554"/>
                    <a:pt x="239967" y="1487403"/>
                  </a:cubicBezTo>
                  <a:cubicBezTo>
                    <a:pt x="231363" y="1469477"/>
                    <a:pt x="224431" y="1449878"/>
                    <a:pt x="196228" y="1452029"/>
                  </a:cubicBezTo>
                  <a:cubicBezTo>
                    <a:pt x="208418" y="1435059"/>
                    <a:pt x="185951" y="1434581"/>
                    <a:pt x="174478" y="1420958"/>
                  </a:cubicBezTo>
                  <a:cubicBezTo>
                    <a:pt x="165396" y="1409724"/>
                    <a:pt x="170176" y="1388691"/>
                    <a:pt x="152728" y="1389886"/>
                  </a:cubicBezTo>
                  <a:cubicBezTo>
                    <a:pt x="149143" y="1375785"/>
                    <a:pt x="159659" y="1376263"/>
                    <a:pt x="161571" y="1367897"/>
                  </a:cubicBezTo>
                  <a:cubicBezTo>
                    <a:pt x="151772" y="1354513"/>
                    <a:pt x="156552" y="1352362"/>
                    <a:pt x="157269" y="1332524"/>
                  </a:cubicBezTo>
                  <a:cubicBezTo>
                    <a:pt x="143646" y="1311969"/>
                    <a:pt x="113291" y="1304559"/>
                    <a:pt x="87478" y="1319139"/>
                  </a:cubicBezTo>
                  <a:cubicBezTo>
                    <a:pt x="96799" y="1289502"/>
                    <a:pt x="56168" y="1302647"/>
                    <a:pt x="34896" y="1292609"/>
                  </a:cubicBezTo>
                  <a:lnTo>
                    <a:pt x="34896" y="1270381"/>
                  </a:lnTo>
                  <a:cubicBezTo>
                    <a:pt x="26530" y="1261298"/>
                    <a:pt x="28681" y="1240982"/>
                    <a:pt x="13146" y="1239309"/>
                  </a:cubicBezTo>
                  <a:cubicBezTo>
                    <a:pt x="10995" y="1225447"/>
                    <a:pt x="19360" y="1222101"/>
                    <a:pt x="21750" y="1212779"/>
                  </a:cubicBezTo>
                  <a:cubicBezTo>
                    <a:pt x="16970" y="1202980"/>
                    <a:pt x="4541" y="1200829"/>
                    <a:pt x="0" y="1190790"/>
                  </a:cubicBezTo>
                  <a:cubicBezTo>
                    <a:pt x="478" y="1179557"/>
                    <a:pt x="6453" y="1173581"/>
                    <a:pt x="17448" y="1173103"/>
                  </a:cubicBezTo>
                  <a:cubicBezTo>
                    <a:pt x="-1912" y="1138447"/>
                    <a:pt x="-478" y="1083235"/>
                    <a:pt x="34896" y="1062441"/>
                  </a:cubicBezTo>
                  <a:cubicBezTo>
                    <a:pt x="30115" y="1057183"/>
                    <a:pt x="30115" y="1046906"/>
                    <a:pt x="30594" y="1035911"/>
                  </a:cubicBezTo>
                  <a:cubicBezTo>
                    <a:pt x="43978" y="1048818"/>
                    <a:pt x="45890" y="1025395"/>
                    <a:pt x="65728" y="1031609"/>
                  </a:cubicBezTo>
                  <a:cubicBezTo>
                    <a:pt x="75528" y="1032804"/>
                    <a:pt x="70508" y="1018702"/>
                    <a:pt x="78635" y="1018224"/>
                  </a:cubicBezTo>
                  <a:cubicBezTo>
                    <a:pt x="99429" y="1014400"/>
                    <a:pt x="111379" y="1035194"/>
                    <a:pt x="126676" y="1022766"/>
                  </a:cubicBezTo>
                  <a:cubicBezTo>
                    <a:pt x="119027" y="1012727"/>
                    <a:pt x="109228" y="1005079"/>
                    <a:pt x="100385" y="996235"/>
                  </a:cubicBezTo>
                  <a:cubicBezTo>
                    <a:pt x="90346" y="996235"/>
                    <a:pt x="87717" y="1003884"/>
                    <a:pt x="74332" y="1000777"/>
                  </a:cubicBezTo>
                  <a:cubicBezTo>
                    <a:pt x="60709" y="988109"/>
                    <a:pt x="52583" y="983568"/>
                    <a:pt x="52583" y="965403"/>
                  </a:cubicBezTo>
                  <a:cubicBezTo>
                    <a:pt x="39437" y="962296"/>
                    <a:pt x="39915" y="973051"/>
                    <a:pt x="26530" y="969944"/>
                  </a:cubicBezTo>
                  <a:cubicBezTo>
                    <a:pt x="40393" y="956560"/>
                    <a:pt x="51865" y="947477"/>
                    <a:pt x="70269" y="934571"/>
                  </a:cubicBezTo>
                  <a:cubicBezTo>
                    <a:pt x="71942" y="933375"/>
                    <a:pt x="73137" y="926444"/>
                    <a:pt x="74571" y="925727"/>
                  </a:cubicBezTo>
                  <a:cubicBezTo>
                    <a:pt x="97277" y="915450"/>
                    <a:pt x="119027" y="887246"/>
                    <a:pt x="135758" y="863823"/>
                  </a:cubicBezTo>
                  <a:cubicBezTo>
                    <a:pt x="154401" y="853546"/>
                    <a:pt x="169459" y="841595"/>
                    <a:pt x="179258" y="819606"/>
                  </a:cubicBezTo>
                  <a:cubicBezTo>
                    <a:pt x="196706" y="781126"/>
                    <a:pt x="147231" y="763439"/>
                    <a:pt x="122613" y="744318"/>
                  </a:cubicBezTo>
                  <a:cubicBezTo>
                    <a:pt x="122852" y="725197"/>
                    <a:pt x="145797" y="729499"/>
                    <a:pt x="140060" y="704403"/>
                  </a:cubicBezTo>
                  <a:cubicBezTo>
                    <a:pt x="140060" y="689823"/>
                    <a:pt x="122613" y="692692"/>
                    <a:pt x="118310" y="682414"/>
                  </a:cubicBezTo>
                  <a:cubicBezTo>
                    <a:pt x="117832" y="682653"/>
                    <a:pt x="117832" y="683131"/>
                    <a:pt x="117354" y="683370"/>
                  </a:cubicBezTo>
                  <a:cubicBezTo>
                    <a:pt x="112096" y="671659"/>
                    <a:pt x="108511" y="655884"/>
                    <a:pt x="112096" y="646802"/>
                  </a:cubicBezTo>
                  <a:cubicBezTo>
                    <a:pt x="114008" y="642260"/>
                    <a:pt x="117115" y="637958"/>
                    <a:pt x="119267" y="633417"/>
                  </a:cubicBezTo>
                  <a:cubicBezTo>
                    <a:pt x="122852" y="626007"/>
                    <a:pt x="122852" y="617642"/>
                    <a:pt x="122852" y="609516"/>
                  </a:cubicBezTo>
                  <a:cubicBezTo>
                    <a:pt x="122374" y="593980"/>
                    <a:pt x="119027" y="578683"/>
                    <a:pt x="111140" y="565060"/>
                  </a:cubicBezTo>
                  <a:cubicBezTo>
                    <a:pt x="111857" y="566016"/>
                    <a:pt x="112574" y="566733"/>
                    <a:pt x="113052" y="567689"/>
                  </a:cubicBezTo>
                  <a:cubicBezTo>
                    <a:pt x="111857" y="564343"/>
                    <a:pt x="110901" y="560997"/>
                    <a:pt x="109467" y="557889"/>
                  </a:cubicBezTo>
                  <a:cubicBezTo>
                    <a:pt x="107794" y="536378"/>
                    <a:pt x="86761" y="511999"/>
                    <a:pt x="74332" y="496225"/>
                  </a:cubicBezTo>
                  <a:cubicBezTo>
                    <a:pt x="80308" y="469933"/>
                    <a:pt x="105643" y="463002"/>
                    <a:pt x="113530" y="438623"/>
                  </a:cubicBezTo>
                  <a:cubicBezTo>
                    <a:pt x="113530" y="413527"/>
                    <a:pt x="89868" y="412332"/>
                    <a:pt x="82937" y="394406"/>
                  </a:cubicBezTo>
                  <a:cubicBezTo>
                    <a:pt x="69552" y="397513"/>
                    <a:pt x="70030" y="386519"/>
                    <a:pt x="56646" y="389865"/>
                  </a:cubicBezTo>
                  <a:cubicBezTo>
                    <a:pt x="38242" y="363096"/>
                    <a:pt x="67640" y="354730"/>
                    <a:pt x="56646" y="327961"/>
                  </a:cubicBezTo>
                  <a:cubicBezTo>
                    <a:pt x="76005" y="328200"/>
                    <a:pt x="85088" y="318640"/>
                    <a:pt x="87239" y="301431"/>
                  </a:cubicBezTo>
                  <a:cubicBezTo>
                    <a:pt x="106599" y="300236"/>
                    <a:pt x="123091" y="296651"/>
                    <a:pt x="126437" y="279203"/>
                  </a:cubicBezTo>
                  <a:cubicBezTo>
                    <a:pt x="137192" y="283027"/>
                    <a:pt x="164678" y="292348"/>
                    <a:pt x="157030" y="266057"/>
                  </a:cubicBezTo>
                  <a:cubicBezTo>
                    <a:pt x="175434" y="274662"/>
                    <a:pt x="203637" y="270120"/>
                    <a:pt x="209374" y="252673"/>
                  </a:cubicBezTo>
                  <a:cubicBezTo>
                    <a:pt x="215827" y="254107"/>
                    <a:pt x="224670" y="257931"/>
                    <a:pt x="231124" y="261516"/>
                  </a:cubicBezTo>
                  <a:cubicBezTo>
                    <a:pt x="234709" y="263667"/>
                    <a:pt x="247376" y="266057"/>
                    <a:pt x="244269" y="274901"/>
                  </a:cubicBezTo>
                  <a:cubicBezTo>
                    <a:pt x="229929" y="274901"/>
                    <a:pt x="222519" y="267491"/>
                    <a:pt x="205071" y="270598"/>
                  </a:cubicBezTo>
                  <a:cubicBezTo>
                    <a:pt x="203876" y="284700"/>
                    <a:pt x="219890" y="283983"/>
                    <a:pt x="235665" y="288285"/>
                  </a:cubicBezTo>
                  <a:cubicBezTo>
                    <a:pt x="243074" y="290436"/>
                    <a:pt x="251200" y="302865"/>
                    <a:pt x="266258" y="292826"/>
                  </a:cubicBezTo>
                  <a:cubicBezTo>
                    <a:pt x="270082" y="310035"/>
                    <a:pt x="255503" y="308601"/>
                    <a:pt x="253113" y="319357"/>
                  </a:cubicBezTo>
                  <a:cubicBezTo>
                    <a:pt x="275341" y="325810"/>
                    <a:pt x="271755" y="305733"/>
                    <a:pt x="283706" y="301670"/>
                  </a:cubicBezTo>
                  <a:cubicBezTo>
                    <a:pt x="300676" y="299041"/>
                    <a:pt x="316451" y="308601"/>
                    <a:pt x="331747" y="310513"/>
                  </a:cubicBezTo>
                  <a:cubicBezTo>
                    <a:pt x="339635" y="311469"/>
                    <a:pt x="349195" y="305255"/>
                    <a:pt x="357799" y="305972"/>
                  </a:cubicBezTo>
                  <a:cubicBezTo>
                    <a:pt x="371901" y="307167"/>
                    <a:pt x="389827" y="321030"/>
                    <a:pt x="405841" y="328200"/>
                  </a:cubicBezTo>
                  <a:cubicBezTo>
                    <a:pt x="435956" y="341585"/>
                    <a:pt x="474676" y="354491"/>
                    <a:pt x="493080" y="381260"/>
                  </a:cubicBezTo>
                  <a:cubicBezTo>
                    <a:pt x="524868" y="378631"/>
                    <a:pt x="526302" y="406596"/>
                    <a:pt x="558569" y="403488"/>
                  </a:cubicBezTo>
                  <a:cubicBezTo>
                    <a:pt x="571236" y="417112"/>
                    <a:pt x="587489" y="427390"/>
                    <a:pt x="606610" y="434560"/>
                  </a:cubicBezTo>
                  <a:cubicBezTo>
                    <a:pt x="607088" y="451769"/>
                    <a:pt x="609717" y="467065"/>
                    <a:pt x="619755" y="474475"/>
                  </a:cubicBezTo>
                  <a:cubicBezTo>
                    <a:pt x="609956" y="517497"/>
                    <a:pt x="562393" y="547851"/>
                    <a:pt x="515069" y="554065"/>
                  </a:cubicBezTo>
                  <a:cubicBezTo>
                    <a:pt x="500011" y="555977"/>
                    <a:pt x="481846" y="556216"/>
                    <a:pt x="467027" y="554065"/>
                  </a:cubicBezTo>
                  <a:cubicBezTo>
                    <a:pt x="454121" y="552392"/>
                    <a:pt x="435000" y="539725"/>
                    <a:pt x="418986" y="536378"/>
                  </a:cubicBezTo>
                  <a:cubicBezTo>
                    <a:pt x="384090" y="529208"/>
                    <a:pt x="353497" y="537096"/>
                    <a:pt x="336049" y="514151"/>
                  </a:cubicBezTo>
                  <a:cubicBezTo>
                    <a:pt x="323860" y="510326"/>
                    <a:pt x="324816" y="520126"/>
                    <a:pt x="314299" y="518453"/>
                  </a:cubicBezTo>
                  <a:cubicBezTo>
                    <a:pt x="316689" y="508892"/>
                    <a:pt x="305934" y="512238"/>
                    <a:pt x="305695" y="505307"/>
                  </a:cubicBezTo>
                  <a:cubicBezTo>
                    <a:pt x="280599" y="506980"/>
                    <a:pt x="267453" y="496464"/>
                    <a:pt x="248810" y="491922"/>
                  </a:cubicBezTo>
                  <a:cubicBezTo>
                    <a:pt x="241162" y="482840"/>
                    <a:pt x="252157" y="483318"/>
                    <a:pt x="244508" y="474236"/>
                  </a:cubicBezTo>
                  <a:cubicBezTo>
                    <a:pt x="226343" y="474953"/>
                    <a:pt x="217022" y="466587"/>
                    <a:pt x="196467" y="469933"/>
                  </a:cubicBezTo>
                  <a:cubicBezTo>
                    <a:pt x="196945" y="479494"/>
                    <a:pt x="207223" y="479494"/>
                    <a:pt x="218217" y="478777"/>
                  </a:cubicBezTo>
                  <a:cubicBezTo>
                    <a:pt x="225148" y="496703"/>
                    <a:pt x="238055" y="508653"/>
                    <a:pt x="257415" y="514151"/>
                  </a:cubicBezTo>
                  <a:cubicBezTo>
                    <a:pt x="254786" y="525623"/>
                    <a:pt x="259088" y="529925"/>
                    <a:pt x="270321" y="527296"/>
                  </a:cubicBezTo>
                  <a:cubicBezTo>
                    <a:pt x="268409" y="531120"/>
                    <a:pt x="266497" y="535183"/>
                    <a:pt x="261717" y="536139"/>
                  </a:cubicBezTo>
                  <a:cubicBezTo>
                    <a:pt x="286574" y="547851"/>
                    <a:pt x="320275" y="550719"/>
                    <a:pt x="327206" y="580356"/>
                  </a:cubicBezTo>
                  <a:cubicBezTo>
                    <a:pt x="320036" y="589439"/>
                    <a:pt x="318124" y="603541"/>
                    <a:pt x="309758" y="611428"/>
                  </a:cubicBezTo>
                  <a:cubicBezTo>
                    <a:pt x="326011" y="627920"/>
                    <a:pt x="329357" y="658513"/>
                    <a:pt x="331508" y="677873"/>
                  </a:cubicBezTo>
                  <a:cubicBezTo>
                    <a:pt x="334615" y="696516"/>
                    <a:pt x="359951" y="685521"/>
                    <a:pt x="370706" y="691019"/>
                  </a:cubicBezTo>
                  <a:cubicBezTo>
                    <a:pt x="372618" y="691975"/>
                    <a:pt x="373335" y="699145"/>
                    <a:pt x="375008" y="699862"/>
                  </a:cubicBezTo>
                  <a:cubicBezTo>
                    <a:pt x="383135" y="703686"/>
                    <a:pt x="394129" y="707510"/>
                    <a:pt x="396758" y="722090"/>
                  </a:cubicBezTo>
                  <a:cubicBezTo>
                    <a:pt x="430220" y="726392"/>
                    <a:pt x="448863" y="742167"/>
                    <a:pt x="475393" y="722090"/>
                  </a:cubicBezTo>
                  <a:cubicBezTo>
                    <a:pt x="474915" y="709422"/>
                    <a:pt x="477783" y="693170"/>
                    <a:pt x="471091" y="686716"/>
                  </a:cubicBezTo>
                  <a:lnTo>
                    <a:pt x="436195" y="686716"/>
                  </a:lnTo>
                  <a:cubicBezTo>
                    <a:pt x="430220" y="670464"/>
                    <a:pt x="413967" y="664727"/>
                    <a:pt x="409904" y="646802"/>
                  </a:cubicBezTo>
                  <a:cubicBezTo>
                    <a:pt x="426156" y="651582"/>
                    <a:pt x="418508" y="631983"/>
                    <a:pt x="427352" y="629115"/>
                  </a:cubicBezTo>
                  <a:cubicBezTo>
                    <a:pt x="448863" y="631027"/>
                    <a:pt x="460813" y="642499"/>
                    <a:pt x="471091" y="655645"/>
                  </a:cubicBezTo>
                  <a:cubicBezTo>
                    <a:pt x="501923" y="655406"/>
                    <a:pt x="519849" y="668312"/>
                    <a:pt x="540882" y="677873"/>
                  </a:cubicBezTo>
                  <a:cubicBezTo>
                    <a:pt x="559764" y="676200"/>
                    <a:pt x="557373" y="653494"/>
                    <a:pt x="584621" y="660186"/>
                  </a:cubicBezTo>
                  <a:cubicBezTo>
                    <a:pt x="581274" y="635568"/>
                    <a:pt x="559286" y="629832"/>
                    <a:pt x="554027" y="607126"/>
                  </a:cubicBezTo>
                  <a:cubicBezTo>
                    <a:pt x="559046" y="585615"/>
                    <a:pt x="587489" y="588005"/>
                    <a:pt x="593225" y="567211"/>
                  </a:cubicBezTo>
                  <a:cubicBezTo>
                    <a:pt x="627643" y="565299"/>
                    <a:pt x="642939" y="543788"/>
                    <a:pt x="663016" y="527296"/>
                  </a:cubicBezTo>
                  <a:cubicBezTo>
                    <a:pt x="676879" y="533988"/>
                    <a:pt x="701497" y="529447"/>
                    <a:pt x="715360" y="536139"/>
                  </a:cubicBezTo>
                  <a:cubicBezTo>
                    <a:pt x="718706" y="539964"/>
                    <a:pt x="719901" y="546178"/>
                    <a:pt x="719662" y="553826"/>
                  </a:cubicBezTo>
                  <a:cubicBezTo>
                    <a:pt x="725398" y="554782"/>
                    <a:pt x="737588" y="557411"/>
                    <a:pt x="745714" y="566972"/>
                  </a:cubicBezTo>
                  <a:cubicBezTo>
                    <a:pt x="752884" y="559802"/>
                    <a:pt x="746192" y="553348"/>
                    <a:pt x="750016" y="540442"/>
                  </a:cubicBezTo>
                  <a:cubicBezTo>
                    <a:pt x="752884" y="531120"/>
                    <a:pt x="763162" y="521560"/>
                    <a:pt x="763162" y="513911"/>
                  </a:cubicBezTo>
                  <a:cubicBezTo>
                    <a:pt x="763640" y="488098"/>
                    <a:pt x="764596" y="470890"/>
                    <a:pt x="732568" y="465153"/>
                  </a:cubicBezTo>
                  <a:cubicBezTo>
                    <a:pt x="730417" y="448661"/>
                    <a:pt x="759816" y="413766"/>
                    <a:pt x="754318" y="389865"/>
                  </a:cubicBezTo>
                  <a:cubicBezTo>
                    <a:pt x="750255" y="371461"/>
                    <a:pt x="737588" y="372656"/>
                    <a:pt x="723725" y="358793"/>
                  </a:cubicBezTo>
                  <a:cubicBezTo>
                    <a:pt x="728744" y="358076"/>
                    <a:pt x="731373" y="359749"/>
                    <a:pt x="732329" y="363335"/>
                  </a:cubicBezTo>
                  <a:cubicBezTo>
                    <a:pt x="772722" y="364291"/>
                    <a:pt x="792560" y="358554"/>
                    <a:pt x="823871" y="367876"/>
                  </a:cubicBezTo>
                  <a:cubicBezTo>
                    <a:pt x="830802" y="387236"/>
                    <a:pt x="848250" y="396079"/>
                    <a:pt x="858766" y="412093"/>
                  </a:cubicBezTo>
                  <a:cubicBezTo>
                    <a:pt x="825544" y="419980"/>
                    <a:pt x="788019" y="423087"/>
                    <a:pt x="775829" y="452008"/>
                  </a:cubicBezTo>
                  <a:cubicBezTo>
                    <a:pt x="780371" y="466587"/>
                    <a:pt x="798297" y="467782"/>
                    <a:pt x="810725" y="474236"/>
                  </a:cubicBezTo>
                  <a:cubicBezTo>
                    <a:pt x="812876" y="509848"/>
                    <a:pt x="863546" y="501961"/>
                    <a:pt x="893662" y="496464"/>
                  </a:cubicBezTo>
                  <a:cubicBezTo>
                    <a:pt x="909915" y="486425"/>
                    <a:pt x="914456" y="464436"/>
                    <a:pt x="915412" y="438862"/>
                  </a:cubicBezTo>
                  <a:cubicBezTo>
                    <a:pt x="932142" y="441252"/>
                    <a:pt x="936684" y="430975"/>
                    <a:pt x="954610" y="434560"/>
                  </a:cubicBezTo>
                  <a:cubicBezTo>
                    <a:pt x="959629" y="433843"/>
                    <a:pt x="958195" y="426433"/>
                    <a:pt x="958912" y="421175"/>
                  </a:cubicBezTo>
                  <a:cubicBezTo>
                    <a:pt x="989744" y="412810"/>
                    <a:pt x="1016035" y="399425"/>
                    <a:pt x="1037307" y="381260"/>
                  </a:cubicBezTo>
                  <a:cubicBezTo>
                    <a:pt x="1067423" y="383651"/>
                    <a:pt x="1078417" y="366920"/>
                    <a:pt x="1102796" y="363574"/>
                  </a:cubicBezTo>
                  <a:cubicBezTo>
                    <a:pt x="1111162" y="371461"/>
                    <a:pt x="1096821" y="377197"/>
                    <a:pt x="1111640" y="381260"/>
                  </a:cubicBezTo>
                  <a:cubicBezTo>
                    <a:pt x="1131717" y="379348"/>
                    <a:pt x="1128371" y="367159"/>
                    <a:pt x="1124785" y="350189"/>
                  </a:cubicBezTo>
                  <a:cubicBezTo>
                    <a:pt x="1142950" y="345170"/>
                    <a:pt x="1157291" y="336087"/>
                    <a:pt x="1172827" y="328200"/>
                  </a:cubicBezTo>
                  <a:cubicBezTo>
                    <a:pt x="1185972" y="337282"/>
                    <a:pt x="1172827" y="353535"/>
                    <a:pt x="1181431" y="372417"/>
                  </a:cubicBezTo>
                  <a:cubicBezTo>
                    <a:pt x="1165656" y="369788"/>
                    <a:pt x="1160398" y="377675"/>
                    <a:pt x="1150838" y="381260"/>
                  </a:cubicBezTo>
                  <a:cubicBezTo>
                    <a:pt x="1166851" y="403010"/>
                    <a:pt x="1207244" y="374568"/>
                    <a:pt x="1220629" y="394645"/>
                  </a:cubicBezTo>
                  <a:cubicBezTo>
                    <a:pt x="1230428" y="385324"/>
                    <a:pt x="1235686" y="371222"/>
                    <a:pt x="1246920" y="363574"/>
                  </a:cubicBezTo>
                  <a:cubicBezTo>
                    <a:pt x="1260782" y="364291"/>
                    <a:pt x="1273211" y="363813"/>
                    <a:pt x="1277513" y="354730"/>
                  </a:cubicBezTo>
                  <a:cubicBezTo>
                    <a:pt x="1296156" y="357359"/>
                    <a:pt x="1309541" y="365247"/>
                    <a:pt x="1325555" y="363574"/>
                  </a:cubicBezTo>
                  <a:cubicBezTo>
                    <a:pt x="1345631" y="361422"/>
                    <a:pt x="1357104" y="340629"/>
                    <a:pt x="1377898" y="341346"/>
                  </a:cubicBezTo>
                  <a:cubicBezTo>
                    <a:pt x="1385068" y="332502"/>
                    <a:pt x="1395585" y="327005"/>
                    <a:pt x="1412793" y="328200"/>
                  </a:cubicBezTo>
                  <a:cubicBezTo>
                    <a:pt x="1411359" y="335848"/>
                    <a:pt x="1416379" y="336565"/>
                    <a:pt x="1421637" y="337043"/>
                  </a:cubicBezTo>
                  <a:cubicBezTo>
                    <a:pt x="1425939" y="354730"/>
                    <a:pt x="1408491" y="350428"/>
                    <a:pt x="1412793" y="368115"/>
                  </a:cubicBezTo>
                  <a:cubicBezTo>
                    <a:pt x="1420203" y="375285"/>
                    <a:pt x="1428807" y="381260"/>
                    <a:pt x="1443387" y="381260"/>
                  </a:cubicBezTo>
                  <a:cubicBezTo>
                    <a:pt x="1461552" y="377675"/>
                    <a:pt x="1451513" y="358315"/>
                    <a:pt x="1456532" y="350189"/>
                  </a:cubicBezTo>
                  <a:cubicBezTo>
                    <a:pt x="1483301" y="353535"/>
                    <a:pt x="1495252" y="342302"/>
                    <a:pt x="1500271" y="323659"/>
                  </a:cubicBezTo>
                  <a:cubicBezTo>
                    <a:pt x="1495969" y="307884"/>
                    <a:pt x="1492862" y="315532"/>
                    <a:pt x="1482824" y="310274"/>
                  </a:cubicBezTo>
                  <a:cubicBezTo>
                    <a:pt x="1482107" y="294738"/>
                    <a:pt x="1470156" y="290436"/>
                    <a:pt x="1469678" y="274901"/>
                  </a:cubicBezTo>
                  <a:cubicBezTo>
                    <a:pt x="1485214" y="272989"/>
                    <a:pt x="1489994" y="260082"/>
                    <a:pt x="1504573" y="257214"/>
                  </a:cubicBezTo>
                  <a:cubicBezTo>
                    <a:pt x="1519631" y="269164"/>
                    <a:pt x="1565043" y="265579"/>
                    <a:pt x="1592051" y="270598"/>
                  </a:cubicBezTo>
                  <a:cubicBezTo>
                    <a:pt x="1624318" y="276574"/>
                    <a:pt x="1661365" y="283027"/>
                    <a:pt x="1670686" y="305972"/>
                  </a:cubicBezTo>
                  <a:cubicBezTo>
                    <a:pt x="1712274" y="308123"/>
                    <a:pt x="1726375" y="338238"/>
                    <a:pt x="1771071" y="337043"/>
                  </a:cubicBezTo>
                  <a:cubicBezTo>
                    <a:pt x="1767964" y="349233"/>
                    <a:pt x="1779914" y="345887"/>
                    <a:pt x="1779914" y="354730"/>
                  </a:cubicBezTo>
                  <a:cubicBezTo>
                    <a:pt x="1801903" y="359032"/>
                    <a:pt x="1810269" y="377197"/>
                    <a:pt x="1832257" y="381260"/>
                  </a:cubicBezTo>
                  <a:cubicBezTo>
                    <a:pt x="1853768" y="375046"/>
                    <a:pt x="1855920" y="348994"/>
                    <a:pt x="1867153" y="332502"/>
                  </a:cubicBezTo>
                  <a:cubicBezTo>
                    <a:pt x="1842535" y="326527"/>
                    <a:pt x="1819590" y="318879"/>
                    <a:pt x="1819112" y="288285"/>
                  </a:cubicBezTo>
                  <a:cubicBezTo>
                    <a:pt x="1803098" y="283744"/>
                    <a:pt x="1782543" y="260560"/>
                    <a:pt x="1766768" y="270598"/>
                  </a:cubicBezTo>
                  <a:cubicBezTo>
                    <a:pt x="1754818" y="259365"/>
                    <a:pt x="1772983" y="241678"/>
                    <a:pt x="1784216" y="239527"/>
                  </a:cubicBezTo>
                  <a:cubicBezTo>
                    <a:pt x="1774178" y="220645"/>
                    <a:pt x="1786606" y="205587"/>
                    <a:pt x="1784216" y="181925"/>
                  </a:cubicBezTo>
                  <a:cubicBezTo>
                    <a:pt x="1781826" y="167346"/>
                    <a:pt x="1767964" y="175472"/>
                    <a:pt x="1758164" y="177384"/>
                  </a:cubicBezTo>
                  <a:cubicBezTo>
                    <a:pt x="1765812" y="160653"/>
                    <a:pt x="1762227" y="155873"/>
                    <a:pt x="1767008" y="142011"/>
                  </a:cubicBezTo>
                  <a:cubicBezTo>
                    <a:pt x="1793060" y="134601"/>
                    <a:pt x="1811703" y="119305"/>
                    <a:pt x="1832496" y="106637"/>
                  </a:cubicBezTo>
                  <a:cubicBezTo>
                    <a:pt x="1847554" y="71741"/>
                    <a:pt x="1856876" y="31110"/>
                    <a:pt x="1876235" y="516"/>
                  </a:cubicBezTo>
                  <a:close/>
                </a:path>
              </a:pathLst>
            </a:custGeom>
            <a:solidFill>
              <a:schemeClr val="tx1">
                <a:lumMod val="85000"/>
              </a:schemeClr>
            </a:solidFill>
            <a:ln w="3175">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9" name="Group 228">
            <a:extLst>
              <a:ext uri="{FF2B5EF4-FFF2-40B4-BE49-F238E27FC236}">
                <a16:creationId xmlns:a16="http://schemas.microsoft.com/office/drawing/2014/main" id="{171B82E5-4312-149C-A0FF-9960A5A04B29}"/>
              </a:ext>
            </a:extLst>
          </p:cNvPr>
          <p:cNvGrpSpPr/>
          <p:nvPr/>
        </p:nvGrpSpPr>
        <p:grpSpPr>
          <a:xfrm>
            <a:off x="5895371" y="3168457"/>
            <a:ext cx="2022348" cy="2677656"/>
            <a:chOff x="6381667" y="3361760"/>
            <a:chExt cx="2022348" cy="2677656"/>
          </a:xfrm>
        </p:grpSpPr>
        <p:sp>
          <p:nvSpPr>
            <p:cNvPr id="215" name="TextBox 214">
              <a:extLst>
                <a:ext uri="{FF2B5EF4-FFF2-40B4-BE49-F238E27FC236}">
                  <a16:creationId xmlns:a16="http://schemas.microsoft.com/office/drawing/2014/main" id="{3F7F21BE-E5A1-F4FC-9AE8-07EABF0A90B0}"/>
                </a:ext>
              </a:extLst>
            </p:cNvPr>
            <p:cNvSpPr txBox="1"/>
            <p:nvPr/>
          </p:nvSpPr>
          <p:spPr bwMode="auto">
            <a:xfrm>
              <a:off x="6381667" y="3361760"/>
              <a:ext cx="202234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200" dirty="0">
                  <a:solidFill>
                    <a:schemeClr val="bg1"/>
                  </a:solidFill>
                  <a:latin typeface="Calibri" panose="020F0502020204030204" pitchFamily="34" charset="0"/>
                </a:rPr>
                <a:t>Notification rate (n/100,000)</a:t>
              </a:r>
            </a:p>
            <a:p>
              <a:pPr lvl="1">
                <a:spcBef>
                  <a:spcPts val="0"/>
                </a:spcBef>
              </a:pPr>
              <a:r>
                <a:rPr lang="en-US" sz="1200" b="0" dirty="0">
                  <a:solidFill>
                    <a:schemeClr val="bg1"/>
                  </a:solidFill>
                  <a:latin typeface="Calibri" panose="020F0502020204030204" pitchFamily="34" charset="0"/>
                </a:rPr>
                <a:t>0.00</a:t>
              </a:r>
            </a:p>
            <a:p>
              <a:pPr lvl="1">
                <a:spcBef>
                  <a:spcPts val="0"/>
                </a:spcBef>
              </a:pPr>
              <a:r>
                <a:rPr lang="en-US" sz="1200" b="0" dirty="0">
                  <a:solidFill>
                    <a:schemeClr val="bg1"/>
                  </a:solidFill>
                  <a:latin typeface="Calibri" panose="020F0502020204030204" pitchFamily="34" charset="0"/>
                </a:rPr>
                <a:t>0.01-0.99</a:t>
              </a:r>
            </a:p>
            <a:p>
              <a:pPr lvl="1">
                <a:spcBef>
                  <a:spcPts val="0"/>
                </a:spcBef>
              </a:pPr>
              <a:r>
                <a:rPr lang="en-US" sz="1200" b="0" dirty="0">
                  <a:solidFill>
                    <a:schemeClr val="bg1"/>
                  </a:solidFill>
                  <a:latin typeface="Calibri" panose="020F0502020204030204" pitchFamily="34" charset="0"/>
                </a:rPr>
                <a:t>1.00-1.99</a:t>
              </a:r>
            </a:p>
            <a:p>
              <a:pPr lvl="1">
                <a:spcBef>
                  <a:spcPts val="0"/>
                </a:spcBef>
              </a:pPr>
              <a:r>
                <a:rPr lang="en-US" sz="1200" b="0" dirty="0">
                  <a:solidFill>
                    <a:schemeClr val="bg1"/>
                  </a:solidFill>
                  <a:latin typeface="Calibri" panose="020F0502020204030204" pitchFamily="34" charset="0"/>
                </a:rPr>
                <a:t>2.00-4.99</a:t>
              </a:r>
            </a:p>
            <a:p>
              <a:pPr lvl="1">
                <a:spcBef>
                  <a:spcPts val="0"/>
                </a:spcBef>
              </a:pPr>
              <a:r>
                <a:rPr lang="en-US" sz="1200" b="0" dirty="0">
                  <a:solidFill>
                    <a:schemeClr val="bg1"/>
                  </a:solidFill>
                  <a:latin typeface="Calibri" panose="020F0502020204030204" pitchFamily="34" charset="0"/>
                </a:rPr>
                <a:t>5.00-9.99</a:t>
              </a:r>
            </a:p>
            <a:p>
              <a:pPr lvl="1">
                <a:spcBef>
                  <a:spcPts val="0"/>
                </a:spcBef>
              </a:pPr>
              <a:r>
                <a:rPr lang="en-US" sz="1200" b="0" dirty="0">
                  <a:solidFill>
                    <a:schemeClr val="bg1"/>
                  </a:solidFill>
                  <a:latin typeface="Calibri" panose="020F0502020204030204" pitchFamily="34" charset="0"/>
                </a:rPr>
                <a:t>≥10.00</a:t>
              </a:r>
            </a:p>
            <a:p>
              <a:pPr lvl="1">
                <a:spcBef>
                  <a:spcPts val="0"/>
                </a:spcBef>
              </a:pPr>
              <a:r>
                <a:rPr lang="en-US" sz="1200" b="0" dirty="0">
                  <a:solidFill>
                    <a:schemeClr val="bg1"/>
                  </a:solidFill>
                  <a:latin typeface="Calibri" panose="020F0502020204030204" pitchFamily="34" charset="0"/>
                </a:rPr>
                <a:t>Not calculated</a:t>
              </a:r>
            </a:p>
            <a:p>
              <a:pPr lvl="1">
                <a:spcBef>
                  <a:spcPts val="0"/>
                </a:spcBef>
              </a:pPr>
              <a:r>
                <a:rPr lang="en-US" sz="1200" b="0" dirty="0">
                  <a:solidFill>
                    <a:schemeClr val="bg1"/>
                  </a:solidFill>
                  <a:latin typeface="Calibri" panose="020F0502020204030204" pitchFamily="34" charset="0"/>
                </a:rPr>
                <a:t>No data reported</a:t>
              </a:r>
            </a:p>
            <a:p>
              <a:pPr lvl="1">
                <a:spcBef>
                  <a:spcPts val="0"/>
                </a:spcBef>
              </a:pPr>
              <a:r>
                <a:rPr lang="en-US" sz="1200" b="0" dirty="0">
                  <a:solidFill>
                    <a:schemeClr val="bg1"/>
                  </a:solidFill>
                  <a:latin typeface="Calibri" panose="020F0502020204030204" pitchFamily="34" charset="0"/>
                </a:rPr>
                <a:t>Not included</a:t>
              </a:r>
            </a:p>
            <a:p>
              <a:pPr lvl="1">
                <a:spcBef>
                  <a:spcPts val="0"/>
                </a:spcBef>
              </a:pPr>
              <a:endParaRPr lang="en-US" sz="1200" b="0" dirty="0">
                <a:solidFill>
                  <a:schemeClr val="bg1"/>
                </a:solidFill>
                <a:latin typeface="Calibri" panose="020F0502020204030204" pitchFamily="34" charset="0"/>
              </a:endParaRPr>
            </a:p>
            <a:p>
              <a:pPr>
                <a:spcBef>
                  <a:spcPts val="0"/>
                </a:spcBef>
              </a:pPr>
              <a:r>
                <a:rPr lang="en-US" sz="1200" b="0" dirty="0">
                  <a:solidFill>
                    <a:schemeClr val="bg1"/>
                  </a:solidFill>
                  <a:latin typeface="Calibri" panose="020F0502020204030204" pitchFamily="34" charset="0"/>
                </a:rPr>
                <a:t>Countries not visible in map</a:t>
              </a:r>
            </a:p>
            <a:p>
              <a:pPr lvl="1">
                <a:spcBef>
                  <a:spcPts val="0"/>
                </a:spcBef>
              </a:pPr>
              <a:r>
                <a:rPr lang="en-US" sz="1200" b="0" dirty="0">
                  <a:solidFill>
                    <a:schemeClr val="bg1"/>
                  </a:solidFill>
                  <a:latin typeface="Calibri" panose="020F0502020204030204" pitchFamily="34" charset="0"/>
                </a:rPr>
                <a:t>Luxembourg</a:t>
              </a:r>
            </a:p>
            <a:p>
              <a:pPr lvl="1">
                <a:spcBef>
                  <a:spcPts val="0"/>
                </a:spcBef>
              </a:pPr>
              <a:r>
                <a:rPr lang="en-US" sz="1200" b="0" dirty="0">
                  <a:solidFill>
                    <a:schemeClr val="bg1"/>
                  </a:solidFill>
                  <a:latin typeface="Calibri" panose="020F0502020204030204" pitchFamily="34" charset="0"/>
                </a:rPr>
                <a:t>Malta</a:t>
              </a:r>
            </a:p>
          </p:txBody>
        </p:sp>
        <p:sp>
          <p:nvSpPr>
            <p:cNvPr id="216" name="Rectangle 215">
              <a:extLst>
                <a:ext uri="{FF2B5EF4-FFF2-40B4-BE49-F238E27FC236}">
                  <a16:creationId xmlns:a16="http://schemas.microsoft.com/office/drawing/2014/main" id="{8D0A2733-3DF0-8129-3049-F8DC5CDCC9B7}"/>
                </a:ext>
              </a:extLst>
            </p:cNvPr>
            <p:cNvSpPr/>
            <p:nvPr/>
          </p:nvSpPr>
          <p:spPr bwMode="auto">
            <a:xfrm>
              <a:off x="6675153" y="3600760"/>
              <a:ext cx="153665" cy="15366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BFAC9357-7BAA-D4FC-C1FB-454D30EE910E}"/>
                </a:ext>
              </a:extLst>
            </p:cNvPr>
            <p:cNvSpPr/>
            <p:nvPr/>
          </p:nvSpPr>
          <p:spPr bwMode="auto">
            <a:xfrm>
              <a:off x="6675153" y="3785142"/>
              <a:ext cx="153665" cy="1536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421F03B6-5075-4328-6485-7052C8DA1360}"/>
                </a:ext>
              </a:extLst>
            </p:cNvPr>
            <p:cNvSpPr/>
            <p:nvPr/>
          </p:nvSpPr>
          <p:spPr bwMode="auto">
            <a:xfrm>
              <a:off x="6675153" y="3969524"/>
              <a:ext cx="153665" cy="153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D8680646-A996-8C3F-6506-7DB9F3EC2206}"/>
                </a:ext>
              </a:extLst>
            </p:cNvPr>
            <p:cNvSpPr/>
            <p:nvPr/>
          </p:nvSpPr>
          <p:spPr bwMode="auto">
            <a:xfrm>
              <a:off x="6675153" y="4153906"/>
              <a:ext cx="153665" cy="153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65996293-3D45-A909-E502-2D04CB97F825}"/>
                </a:ext>
              </a:extLst>
            </p:cNvPr>
            <p:cNvSpPr/>
            <p:nvPr/>
          </p:nvSpPr>
          <p:spPr bwMode="auto">
            <a:xfrm>
              <a:off x="6675153" y="4338288"/>
              <a:ext cx="153665" cy="1536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97D37BAC-1110-CE0C-B783-0F8DFEB21726}"/>
                </a:ext>
              </a:extLst>
            </p:cNvPr>
            <p:cNvSpPr/>
            <p:nvPr/>
          </p:nvSpPr>
          <p:spPr bwMode="auto">
            <a:xfrm>
              <a:off x="6675153" y="4522670"/>
              <a:ext cx="153665" cy="15366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D30113FD-0BCB-C0B7-9039-1FB4C3B7032C}"/>
                </a:ext>
              </a:extLst>
            </p:cNvPr>
            <p:cNvSpPr/>
            <p:nvPr/>
          </p:nvSpPr>
          <p:spPr bwMode="auto">
            <a:xfrm>
              <a:off x="6675153" y="4707052"/>
              <a:ext cx="153665" cy="153665"/>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03DCBFD8-8ED2-282E-54FB-83D5186CE7DF}"/>
                </a:ext>
              </a:extLst>
            </p:cNvPr>
            <p:cNvSpPr/>
            <p:nvPr/>
          </p:nvSpPr>
          <p:spPr bwMode="auto">
            <a:xfrm>
              <a:off x="6675153" y="4891434"/>
              <a:ext cx="153665" cy="153665"/>
            </a:xfrm>
            <a:prstGeom prst="rect">
              <a:avLst/>
            </a:prstGeom>
            <a:solidFill>
              <a:schemeClr val="tx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A1F789C4-17DB-37E1-9C54-6CDC91C8515F}"/>
                </a:ext>
              </a:extLst>
            </p:cNvPr>
            <p:cNvSpPr/>
            <p:nvPr/>
          </p:nvSpPr>
          <p:spPr bwMode="auto">
            <a:xfrm>
              <a:off x="6675153" y="5075817"/>
              <a:ext cx="153665" cy="153665"/>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47CF8C40-FB8A-F512-37F4-B90EEC6C7E4D}"/>
                </a:ext>
              </a:extLst>
            </p:cNvPr>
            <p:cNvSpPr/>
            <p:nvPr/>
          </p:nvSpPr>
          <p:spPr bwMode="auto">
            <a:xfrm>
              <a:off x="6675153" y="5625432"/>
              <a:ext cx="153665" cy="1536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8421AB2A-33AB-574B-E410-726D116C0555}"/>
                </a:ext>
              </a:extLst>
            </p:cNvPr>
            <p:cNvSpPr/>
            <p:nvPr/>
          </p:nvSpPr>
          <p:spPr bwMode="auto">
            <a:xfrm>
              <a:off x="6675153" y="5809815"/>
              <a:ext cx="153665" cy="1536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47808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AFA52-3F50-1305-7308-DB9BEB2380B8}"/>
              </a:ext>
            </a:extLst>
          </p:cNvPr>
          <p:cNvSpPr>
            <a:spLocks noGrp="1"/>
          </p:cNvSpPr>
          <p:nvPr>
            <p:ph type="title"/>
          </p:nvPr>
        </p:nvSpPr>
        <p:spPr/>
        <p:txBody>
          <a:bodyPr/>
          <a:lstStyle/>
          <a:p>
            <a:r>
              <a:rPr lang="en-US" dirty="0"/>
              <a:t>Burden of Pneumococcal Infections: </a:t>
            </a:r>
            <a:br>
              <a:rPr lang="en-US" dirty="0"/>
            </a:br>
            <a:r>
              <a:rPr lang="en-US" dirty="0"/>
              <a:t>Risk Increases With Age and Risk Factors</a:t>
            </a:r>
          </a:p>
        </p:txBody>
      </p:sp>
      <p:sp>
        <p:nvSpPr>
          <p:cNvPr id="3" name="Content Placeholder 2">
            <a:extLst>
              <a:ext uri="{FF2B5EF4-FFF2-40B4-BE49-F238E27FC236}">
                <a16:creationId xmlns:a16="http://schemas.microsoft.com/office/drawing/2014/main" id="{2F932F29-4D06-33F1-17F0-164F3B790107}"/>
              </a:ext>
            </a:extLst>
          </p:cNvPr>
          <p:cNvSpPr>
            <a:spLocks noGrp="1"/>
          </p:cNvSpPr>
          <p:nvPr>
            <p:ph idx="1"/>
          </p:nvPr>
        </p:nvSpPr>
        <p:spPr/>
        <p:txBody>
          <a:bodyPr/>
          <a:lstStyle/>
          <a:p>
            <a:r>
              <a:rPr lang="en-US" sz="2200" dirty="0"/>
              <a:t>Retrospective cohort study of &gt;38 million people between 2016 and 2019, with data based on coding from Optum's </a:t>
            </a:r>
            <a:r>
              <a:rPr lang="en-US" sz="2200" dirty="0" err="1"/>
              <a:t>Clinformatics</a:t>
            </a:r>
            <a:r>
              <a:rPr lang="en-US" sz="2200" dirty="0"/>
              <a:t> Data Mart Database that was de-identified</a:t>
            </a:r>
          </a:p>
        </p:txBody>
      </p:sp>
      <p:sp>
        <p:nvSpPr>
          <p:cNvPr id="5" name="ZoneTexte 20">
            <a:extLst>
              <a:ext uri="{FF2B5EF4-FFF2-40B4-BE49-F238E27FC236}">
                <a16:creationId xmlns:a16="http://schemas.microsoft.com/office/drawing/2014/main" id="{39FC5820-3A8E-9DFD-43A6-72F8EFABC78A}"/>
              </a:ext>
            </a:extLst>
          </p:cNvPr>
          <p:cNvSpPr txBox="1"/>
          <p:nvPr/>
        </p:nvSpPr>
        <p:spPr>
          <a:xfrm>
            <a:off x="1058254" y="2860633"/>
            <a:ext cx="2577187" cy="307777"/>
          </a:xfrm>
          <a:prstGeom prst="rect">
            <a:avLst/>
          </a:prstGeom>
          <a:noFill/>
          <a:ln w="635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i="0" u="none" strike="noStrike" kern="0" cap="none" spc="0" normalizeH="0" baseline="0" noProof="0" dirty="0">
                <a:ln>
                  <a:noFill/>
                </a:ln>
                <a:solidFill>
                  <a:schemeClr val="bg1"/>
                </a:solidFill>
                <a:uLnTx/>
                <a:uFillTx/>
                <a:latin typeface="+mn-lt"/>
                <a:ea typeface="+mn-ea"/>
                <a:cs typeface="Segoe UI" panose="020B0502040204020203" pitchFamily="34" charset="0"/>
              </a:rPr>
              <a:t>Pneumococcal Pneumonia Rate</a:t>
            </a:r>
          </a:p>
        </p:txBody>
      </p:sp>
      <p:sp>
        <p:nvSpPr>
          <p:cNvPr id="6" name="ZoneTexte 21">
            <a:extLst>
              <a:ext uri="{FF2B5EF4-FFF2-40B4-BE49-F238E27FC236}">
                <a16:creationId xmlns:a16="http://schemas.microsoft.com/office/drawing/2014/main" id="{7A50D4F8-0D05-F780-3922-56DF41B86B03}"/>
              </a:ext>
            </a:extLst>
          </p:cNvPr>
          <p:cNvSpPr txBox="1"/>
          <p:nvPr/>
        </p:nvSpPr>
        <p:spPr>
          <a:xfrm>
            <a:off x="3635442" y="2860633"/>
            <a:ext cx="2070100" cy="307777"/>
          </a:xfrm>
          <a:prstGeom prst="rect">
            <a:avLst/>
          </a:prstGeom>
          <a:noFill/>
          <a:ln w="635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i="0" u="none" strike="noStrike" kern="0" cap="none" spc="0" normalizeH="0" baseline="0" noProof="0" dirty="0">
                <a:ln>
                  <a:noFill/>
                </a:ln>
                <a:solidFill>
                  <a:schemeClr val="bg1"/>
                </a:solidFill>
                <a:uLnTx/>
                <a:uFillTx/>
                <a:latin typeface="+mn-lt"/>
                <a:ea typeface="+mn-ea"/>
                <a:cs typeface="Segoe UI" panose="020B0502040204020203" pitchFamily="34" charset="0"/>
              </a:rPr>
              <a:t>IPD Rate</a:t>
            </a:r>
          </a:p>
        </p:txBody>
      </p:sp>
      <p:sp>
        <p:nvSpPr>
          <p:cNvPr id="7" name="ZoneTexte 22">
            <a:extLst>
              <a:ext uri="{FF2B5EF4-FFF2-40B4-BE49-F238E27FC236}">
                <a16:creationId xmlns:a16="http://schemas.microsoft.com/office/drawing/2014/main" id="{868B3596-DE57-4466-CCE6-31B6F72EEEBC}"/>
              </a:ext>
            </a:extLst>
          </p:cNvPr>
          <p:cNvSpPr txBox="1"/>
          <p:nvPr/>
        </p:nvSpPr>
        <p:spPr>
          <a:xfrm rot="16200000">
            <a:off x="-489368" y="4113544"/>
            <a:ext cx="2706105" cy="307777"/>
          </a:xfrm>
          <a:prstGeom prst="rect">
            <a:avLst/>
          </a:prstGeom>
          <a:noFill/>
          <a:ln w="1270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i="0" u="none" strike="noStrike" kern="0" cap="none" spc="0" normalizeH="0" baseline="0" noProof="0" dirty="0">
                <a:ln>
                  <a:noFill/>
                </a:ln>
                <a:solidFill>
                  <a:schemeClr val="bg1"/>
                </a:solidFill>
                <a:uLnTx/>
                <a:uFillTx/>
                <a:latin typeface="+mn-lt"/>
                <a:ea typeface="+mn-ea"/>
                <a:cs typeface="Segoe UI" panose="020B0502040204020203" pitchFamily="34" charset="0"/>
              </a:rPr>
              <a:t>Incidence </a:t>
            </a:r>
            <a:r>
              <a:rPr lang="fr-FR" sz="1400" kern="0" dirty="0">
                <a:solidFill>
                  <a:schemeClr val="bg1"/>
                </a:solidFill>
                <a:latin typeface="+mn-lt"/>
                <a:cs typeface="Segoe UI" panose="020B0502040204020203" pitchFamily="34" charset="0"/>
              </a:rPr>
              <a:t> per </a:t>
            </a:r>
            <a:r>
              <a:rPr kumimoji="0" lang="fr-FR" sz="1400" i="0" u="none" strike="noStrike" kern="0" cap="none" spc="0" normalizeH="0" baseline="0" noProof="0" dirty="0">
                <a:ln>
                  <a:noFill/>
                </a:ln>
                <a:solidFill>
                  <a:schemeClr val="bg1"/>
                </a:solidFill>
                <a:uLnTx/>
                <a:uFillTx/>
                <a:latin typeface="+mn-lt"/>
                <a:ea typeface="+mn-ea"/>
                <a:cs typeface="Segoe UI" panose="020B0502040204020203" pitchFamily="34" charset="0"/>
              </a:rPr>
              <a:t>100, 000 </a:t>
            </a:r>
            <a:r>
              <a:rPr lang="fr-FR" sz="1400" kern="0" dirty="0">
                <a:solidFill>
                  <a:schemeClr val="bg1"/>
                </a:solidFill>
                <a:latin typeface="+mn-lt"/>
                <a:cs typeface="Segoe UI" panose="020B0502040204020203" pitchFamily="34" charset="0"/>
              </a:rPr>
              <a:t>P</a:t>
            </a:r>
            <a:r>
              <a:rPr kumimoji="0" lang="fr-FR" sz="1400" i="0" u="none" strike="noStrike" kern="0" cap="none" spc="0" normalizeH="0" baseline="0" noProof="0" dirty="0" err="1">
                <a:ln>
                  <a:noFill/>
                </a:ln>
                <a:solidFill>
                  <a:schemeClr val="bg1"/>
                </a:solidFill>
                <a:uLnTx/>
                <a:uFillTx/>
                <a:latin typeface="+mn-lt"/>
                <a:ea typeface="+mn-ea"/>
                <a:cs typeface="Segoe UI" panose="020B0502040204020203" pitchFamily="34" charset="0"/>
              </a:rPr>
              <a:t>atient-Yr</a:t>
            </a:r>
            <a:endParaRPr kumimoji="0" lang="fr-FR" sz="1400" i="0" u="none" strike="noStrike" kern="0" cap="none" spc="0" normalizeH="0" baseline="0" noProof="0" dirty="0">
              <a:ln>
                <a:noFill/>
              </a:ln>
              <a:solidFill>
                <a:schemeClr val="bg1"/>
              </a:solidFill>
              <a:uLnTx/>
              <a:uFillTx/>
              <a:latin typeface="+mn-lt"/>
              <a:ea typeface="+mn-ea"/>
              <a:cs typeface="Segoe UI" panose="020B0502040204020203" pitchFamily="34" charset="0"/>
            </a:endParaRPr>
          </a:p>
        </p:txBody>
      </p:sp>
      <p:graphicFrame>
        <p:nvGraphicFramePr>
          <p:cNvPr id="8" name="Graphique 3">
            <a:extLst>
              <a:ext uri="{FF2B5EF4-FFF2-40B4-BE49-F238E27FC236}">
                <a16:creationId xmlns:a16="http://schemas.microsoft.com/office/drawing/2014/main" id="{EAE9F458-B82A-9190-F2AC-CE430E1055B8}"/>
              </a:ext>
            </a:extLst>
          </p:cNvPr>
          <p:cNvGraphicFramePr>
            <a:graphicFrameLocks/>
          </p:cNvGraphicFramePr>
          <p:nvPr>
            <p:extLst>
              <p:ext uri="{D42A27DB-BD31-4B8C-83A1-F6EECF244321}">
                <p14:modId xmlns:p14="http://schemas.microsoft.com/office/powerpoint/2010/main" val="3109073033"/>
              </p:ext>
            </p:extLst>
          </p:nvPr>
        </p:nvGraphicFramePr>
        <p:xfrm>
          <a:off x="1058253" y="3254135"/>
          <a:ext cx="2342473" cy="26921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7">
            <a:extLst>
              <a:ext uri="{FF2B5EF4-FFF2-40B4-BE49-F238E27FC236}">
                <a16:creationId xmlns:a16="http://schemas.microsoft.com/office/drawing/2014/main" id="{86911B22-CAE5-782D-F2AD-796DB1EADED2}"/>
              </a:ext>
            </a:extLst>
          </p:cNvPr>
          <p:cNvGraphicFramePr>
            <a:graphicFrameLocks/>
          </p:cNvGraphicFramePr>
          <p:nvPr>
            <p:extLst>
              <p:ext uri="{D42A27DB-BD31-4B8C-83A1-F6EECF244321}">
                <p14:modId xmlns:p14="http://schemas.microsoft.com/office/powerpoint/2010/main" val="4187155996"/>
              </p:ext>
            </p:extLst>
          </p:nvPr>
        </p:nvGraphicFramePr>
        <p:xfrm>
          <a:off x="3490768" y="3240173"/>
          <a:ext cx="2367152" cy="2706105"/>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5E48D913-34C1-7344-3116-13997F826889}"/>
              </a:ext>
            </a:extLst>
          </p:cNvPr>
          <p:cNvSpPr txBox="1"/>
          <p:nvPr/>
        </p:nvSpPr>
        <p:spPr bwMode="auto">
          <a:xfrm>
            <a:off x="8345704" y="3429000"/>
            <a:ext cx="3160496" cy="2200602"/>
          </a:xfrm>
          <a:prstGeom prst="rect">
            <a:avLst/>
          </a:prstGeom>
          <a:solidFill>
            <a:schemeClr val="accent6">
              <a:lumMod val="20000"/>
              <a:lumOff val="80000"/>
            </a:schemeClr>
          </a:solidFill>
          <a:ln>
            <a:noFill/>
          </a:ln>
        </p:spPr>
        <p:txBody>
          <a:bodyPr wrap="square" rtlCol="0">
            <a:spAutoFit/>
          </a:bodyPr>
          <a:lstStyle/>
          <a:p>
            <a:pPr marL="285750" indent="-285750">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Incidence of pneumococcal disease </a:t>
            </a:r>
            <a:r>
              <a:rPr lang="en-US" dirty="0">
                <a:solidFill>
                  <a:schemeClr val="bg1"/>
                </a:solidFill>
                <a:latin typeface="Calibri" panose="020F0502020204030204" pitchFamily="34" charset="0"/>
              </a:rPr>
              <a:t>increases with age</a:t>
            </a:r>
          </a:p>
          <a:p>
            <a:pPr marL="285750" indent="-285750">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All comorbidities included in review conferred higher risk </a:t>
            </a:r>
          </a:p>
          <a:p>
            <a:pPr marL="742950" lvl="1" indent="-285750">
              <a:spcBef>
                <a:spcPct val="50000"/>
              </a:spcBef>
              <a:buFont typeface="Calibri" panose="020F0502020204030204" pitchFamily="34" charset="0"/>
              <a:buChar char="−"/>
            </a:pPr>
            <a:r>
              <a:rPr lang="en-US" sz="1600" dirty="0">
                <a:solidFill>
                  <a:schemeClr val="bg1"/>
                </a:solidFill>
                <a:latin typeface="Calibri" panose="020F0502020204030204" pitchFamily="34" charset="0"/>
              </a:rPr>
              <a:t>Renal insufficiency (</a:t>
            </a:r>
            <a:r>
              <a:rPr lang="en-US" sz="1600" dirty="0" err="1">
                <a:solidFill>
                  <a:schemeClr val="bg1"/>
                </a:solidFill>
                <a:latin typeface="Calibri" panose="020F0502020204030204" pitchFamily="34" charset="0"/>
              </a:rPr>
              <a:t>eg</a:t>
            </a:r>
            <a:r>
              <a:rPr lang="en-US" sz="1600" dirty="0">
                <a:solidFill>
                  <a:schemeClr val="bg1"/>
                </a:solidFill>
                <a:latin typeface="Calibri" panose="020F0502020204030204" pitchFamily="34" charset="0"/>
              </a:rPr>
              <a:t>, CKD) associated with highest risk</a:t>
            </a:r>
            <a:endParaRPr lang="en-US" sz="1600" b="0" dirty="0">
              <a:solidFill>
                <a:schemeClr val="bg1"/>
              </a:solidFill>
              <a:latin typeface="Calibri" panose="020F0502020204030204" pitchFamily="34" charset="0"/>
            </a:endParaRPr>
          </a:p>
        </p:txBody>
      </p:sp>
      <p:sp>
        <p:nvSpPr>
          <p:cNvPr id="10" name="Espace réservé du texte 2">
            <a:extLst>
              <a:ext uri="{FF2B5EF4-FFF2-40B4-BE49-F238E27FC236}">
                <a16:creationId xmlns:a16="http://schemas.microsoft.com/office/drawing/2014/main" id="{67D379EE-BDE3-F966-7256-954BDD78360A}"/>
              </a:ext>
            </a:extLst>
          </p:cNvPr>
          <p:cNvSpPr txBox="1">
            <a:spLocks/>
          </p:cNvSpPr>
          <p:nvPr/>
        </p:nvSpPr>
        <p:spPr bwMode="gray">
          <a:xfrm>
            <a:off x="438150" y="6400653"/>
            <a:ext cx="8141596" cy="250710"/>
          </a:xfrm>
          <a:prstGeom prst="rect">
            <a:avLst/>
          </a:prstGeom>
          <a:noFill/>
          <a:ln w="9525">
            <a:noFill/>
            <a:miter lim="800000"/>
            <a:headEnd/>
            <a:tailEnd/>
          </a:ln>
          <a:effectLst/>
        </p:spPr>
        <p:txBody>
          <a:bodyPr vert="horz" wrap="square" lIns="45720" tIns="45720" rIns="45720" bIns="45720" rtlCol="0" anchor="b">
            <a:spAutoFit/>
          </a:bodyPr>
          <a:lstStyle>
            <a:lvl1pPr marL="0" indent="0" algn="l" defTabSz="914400" rtl="0" eaLnBrk="1" latinLnBrk="0" hangingPunct="1">
              <a:lnSpc>
                <a:spcPct val="85000"/>
              </a:lnSpc>
              <a:spcBef>
                <a:spcPts val="200"/>
              </a:spcBef>
              <a:buClrTx/>
              <a:buSzPct val="100000"/>
              <a:buFont typeface="Arial" panose="020B0604020202020204" pitchFamily="34" charset="0"/>
              <a:buNone/>
              <a:defRPr kumimoji="0" lang="en-US" sz="1000" b="0" i="0" u="none" strike="noStrike" kern="1200" cap="none" normalizeH="0" baseline="0" dirty="0">
                <a:ln>
                  <a:noFill/>
                </a:ln>
                <a:solidFill>
                  <a:schemeClr val="tx1"/>
                </a:solidFill>
                <a:effectLst/>
                <a:latin typeface="+mn-lt"/>
                <a:ea typeface="+mn-ea"/>
                <a:cs typeface="+mn-cs"/>
              </a:defRPr>
            </a:lvl1pPr>
            <a:lvl2pPr marL="457200" indent="-169863" algn="l" defTabSz="914400" rtl="0" eaLnBrk="1" latinLnBrk="0" hangingPunct="1">
              <a:lnSpc>
                <a:spcPct val="90000"/>
              </a:lnSpc>
              <a:spcBef>
                <a:spcPts val="1000"/>
              </a:spcBef>
              <a:buClrTx/>
              <a:buFont typeface="Arial" panose="020B0604020202020204" pitchFamily="34" charset="0"/>
              <a:buChar char="•"/>
              <a:defRPr sz="1800" kern="1200">
                <a:solidFill>
                  <a:schemeClr val="tx1"/>
                </a:solidFill>
                <a:latin typeface="+mn-lt"/>
                <a:ea typeface="+mn-ea"/>
                <a:cs typeface="+mn-cs"/>
              </a:defRPr>
            </a:lvl2pPr>
            <a:lvl3pPr marL="685800" indent="-17145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400" kern="1200">
                <a:solidFill>
                  <a:schemeClr val="tx1"/>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200"/>
              </a:spcBef>
              <a:spcAft>
                <a:spcPts val="0"/>
              </a:spcAft>
              <a:buClrTx/>
              <a:buSzPct val="100000"/>
              <a:buFont typeface="Arial" panose="020B0604020202020204" pitchFamily="34" charset="0"/>
              <a:buNone/>
              <a:tabLst/>
              <a:defRPr/>
            </a:pPr>
            <a:r>
              <a:rPr kumimoji="0" lang="en-US" sz="1200" b="0" u="none" strike="noStrike" kern="1200" cap="none" spc="0" normalizeH="0" baseline="0" noProof="0" dirty="0">
                <a:ln>
                  <a:noFill/>
                </a:ln>
                <a:solidFill>
                  <a:schemeClr val="bg2"/>
                </a:solidFill>
                <a:effectLst/>
                <a:uLnTx/>
                <a:uFillTx/>
                <a:latin typeface="Calibri" panose="020F0502020204030204"/>
                <a:ea typeface="+mn-ea"/>
                <a:cs typeface="+mn-cs"/>
              </a:rPr>
              <a:t>Lindsay. Open Forum Infect Dis. 2023;10:ofad192.</a:t>
            </a:r>
          </a:p>
        </p:txBody>
      </p:sp>
      <p:grpSp>
        <p:nvGrpSpPr>
          <p:cNvPr id="26" name="Group 25">
            <a:extLst>
              <a:ext uri="{FF2B5EF4-FFF2-40B4-BE49-F238E27FC236}">
                <a16:creationId xmlns:a16="http://schemas.microsoft.com/office/drawing/2014/main" id="{ED74CB75-4781-263D-C3BD-5FE56F9A3AE8}"/>
              </a:ext>
            </a:extLst>
          </p:cNvPr>
          <p:cNvGrpSpPr/>
          <p:nvPr/>
        </p:nvGrpSpPr>
        <p:grpSpPr>
          <a:xfrm>
            <a:off x="5927792" y="3598277"/>
            <a:ext cx="2811177" cy="2031325"/>
            <a:chOff x="6163431" y="3889645"/>
            <a:chExt cx="2811177" cy="2031325"/>
          </a:xfrm>
        </p:grpSpPr>
        <p:sp>
          <p:nvSpPr>
            <p:cNvPr id="15" name="TextBox 14">
              <a:extLst>
                <a:ext uri="{FF2B5EF4-FFF2-40B4-BE49-F238E27FC236}">
                  <a16:creationId xmlns:a16="http://schemas.microsoft.com/office/drawing/2014/main" id="{B15A401B-488F-5243-FD30-00EA2DAB313F}"/>
                </a:ext>
              </a:extLst>
            </p:cNvPr>
            <p:cNvSpPr txBox="1"/>
            <p:nvPr/>
          </p:nvSpPr>
          <p:spPr bwMode="auto">
            <a:xfrm>
              <a:off x="6475934" y="3889645"/>
              <a:ext cx="2498674" cy="2031325"/>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Legend: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 risk factors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Chronic CVD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Chronic pulmonary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disease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Asthma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Diabetes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Renal insufficiency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Hepatic insufficiency</a:t>
              </a:r>
            </a:p>
          </p:txBody>
        </p:sp>
        <p:cxnSp>
          <p:nvCxnSpPr>
            <p:cNvPr id="19" name="Straight Connector 18">
              <a:extLst>
                <a:ext uri="{FF2B5EF4-FFF2-40B4-BE49-F238E27FC236}">
                  <a16:creationId xmlns:a16="http://schemas.microsoft.com/office/drawing/2014/main" id="{82CB9479-5D78-E4A8-340F-6D7645885A91}"/>
                </a:ext>
              </a:extLst>
            </p:cNvPr>
            <p:cNvCxnSpPr/>
            <p:nvPr/>
          </p:nvCxnSpPr>
          <p:spPr bwMode="auto">
            <a:xfrm>
              <a:off x="6163431" y="4254163"/>
              <a:ext cx="31250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DCDC595-3BA2-9309-329F-712B2A902F1C}"/>
                </a:ext>
              </a:extLst>
            </p:cNvPr>
            <p:cNvCxnSpPr/>
            <p:nvPr/>
          </p:nvCxnSpPr>
          <p:spPr bwMode="auto">
            <a:xfrm>
              <a:off x="6163431" y="4471333"/>
              <a:ext cx="312503" cy="0"/>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DBBC3FA-AD26-57AF-D498-22082169E7BC}"/>
                </a:ext>
              </a:extLst>
            </p:cNvPr>
            <p:cNvCxnSpPr/>
            <p:nvPr/>
          </p:nvCxnSpPr>
          <p:spPr bwMode="auto">
            <a:xfrm>
              <a:off x="6163431" y="4690408"/>
              <a:ext cx="312503" cy="0"/>
            </a:xfrm>
            <a:prstGeom prst="line">
              <a:avLst/>
            </a:prstGeom>
            <a:noFill/>
            <a:ln w="28575" cap="flat" cmpd="sng" algn="ctr">
              <a:solidFill>
                <a:schemeClr val="accent3"/>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ABF24E9-DFAF-1A27-42E8-1760F295665C}"/>
                </a:ext>
              </a:extLst>
            </p:cNvPr>
            <p:cNvCxnSpPr/>
            <p:nvPr/>
          </p:nvCxnSpPr>
          <p:spPr bwMode="auto">
            <a:xfrm>
              <a:off x="6163431" y="5103793"/>
              <a:ext cx="312503" cy="0"/>
            </a:xfrm>
            <a:prstGeom prst="line">
              <a:avLst/>
            </a:prstGeom>
            <a:noFill/>
            <a:ln w="28575" cap="flat" cmpd="sng" algn="ctr">
              <a:solidFill>
                <a:schemeClr val="accent4"/>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238C34F-4BA6-B2D3-754C-4A7ACA2289FC}"/>
                </a:ext>
              </a:extLst>
            </p:cNvPr>
            <p:cNvCxnSpPr/>
            <p:nvPr/>
          </p:nvCxnSpPr>
          <p:spPr bwMode="auto">
            <a:xfrm>
              <a:off x="6163431" y="5324773"/>
              <a:ext cx="312503" cy="0"/>
            </a:xfrm>
            <a:prstGeom prst="line">
              <a:avLst/>
            </a:prstGeom>
            <a:noFill/>
            <a:ln w="28575" cap="flat" cmpd="sng" algn="ctr">
              <a:solidFill>
                <a:schemeClr val="accent6"/>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A5CBCD1-492F-BD07-4ABD-80F3B1228B2B}"/>
                </a:ext>
              </a:extLst>
            </p:cNvPr>
            <p:cNvCxnSpPr/>
            <p:nvPr/>
          </p:nvCxnSpPr>
          <p:spPr bwMode="auto">
            <a:xfrm>
              <a:off x="6163431" y="5534323"/>
              <a:ext cx="312503" cy="0"/>
            </a:xfrm>
            <a:prstGeom prst="line">
              <a:avLst/>
            </a:prstGeom>
            <a:noFill/>
            <a:ln w="28575" cap="flat" cmpd="sng" algn="ctr">
              <a:solidFill>
                <a:schemeClr val="accent5"/>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B3C5A46-478C-873D-8280-A9C8D8ED5433}"/>
                </a:ext>
              </a:extLst>
            </p:cNvPr>
            <p:cNvCxnSpPr/>
            <p:nvPr/>
          </p:nvCxnSpPr>
          <p:spPr bwMode="auto">
            <a:xfrm>
              <a:off x="6163431" y="5757208"/>
              <a:ext cx="312503" cy="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96461677-C615-CAAD-7AFF-33D46B88DA87}"/>
              </a:ext>
            </a:extLst>
          </p:cNvPr>
          <p:cNvGrpSpPr/>
          <p:nvPr/>
        </p:nvGrpSpPr>
        <p:grpSpPr>
          <a:xfrm>
            <a:off x="1563500" y="5502977"/>
            <a:ext cx="1765802" cy="461665"/>
            <a:chOff x="1731708" y="5794345"/>
            <a:chExt cx="1765802" cy="461665"/>
          </a:xfrm>
        </p:grpSpPr>
        <p:sp>
          <p:nvSpPr>
            <p:cNvPr id="27" name="TextBox 26">
              <a:extLst>
                <a:ext uri="{FF2B5EF4-FFF2-40B4-BE49-F238E27FC236}">
                  <a16:creationId xmlns:a16="http://schemas.microsoft.com/office/drawing/2014/main" id="{0DF041E7-230C-11F8-1739-CBCC25924FB6}"/>
                </a:ext>
              </a:extLst>
            </p:cNvPr>
            <p:cNvSpPr txBox="1"/>
            <p:nvPr/>
          </p:nvSpPr>
          <p:spPr bwMode="auto">
            <a:xfrm>
              <a:off x="1731708" y="5794345"/>
              <a:ext cx="54513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effectLst/>
                  <a:latin typeface="+mn-lt"/>
                </a:rPr>
                <a:t>18-49</a:t>
              </a:r>
              <a:endParaRPr lang="en-US" sz="1200" b="0" dirty="0">
                <a:solidFill>
                  <a:schemeClr val="bg1"/>
                </a:solidFill>
                <a:latin typeface="+mn-lt"/>
              </a:endParaRPr>
            </a:p>
          </p:txBody>
        </p:sp>
        <p:sp>
          <p:nvSpPr>
            <p:cNvPr id="28" name="TextBox 27">
              <a:extLst>
                <a:ext uri="{FF2B5EF4-FFF2-40B4-BE49-F238E27FC236}">
                  <a16:creationId xmlns:a16="http://schemas.microsoft.com/office/drawing/2014/main" id="{0A7F18B6-3226-C3EA-B969-E531A3ADB9DE}"/>
                </a:ext>
              </a:extLst>
            </p:cNvPr>
            <p:cNvSpPr txBox="1"/>
            <p:nvPr/>
          </p:nvSpPr>
          <p:spPr bwMode="auto">
            <a:xfrm>
              <a:off x="2348262" y="5794345"/>
              <a:ext cx="54513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effectLst/>
                  <a:latin typeface="+mn-lt"/>
                </a:rPr>
                <a:t>50-64</a:t>
              </a:r>
              <a:endParaRPr lang="en-US" sz="1200" b="0" dirty="0">
                <a:solidFill>
                  <a:schemeClr val="bg1"/>
                </a:solidFill>
                <a:latin typeface="+mn-lt"/>
              </a:endParaRPr>
            </a:p>
          </p:txBody>
        </p:sp>
        <p:sp>
          <p:nvSpPr>
            <p:cNvPr id="29" name="TextBox 28">
              <a:extLst>
                <a:ext uri="{FF2B5EF4-FFF2-40B4-BE49-F238E27FC236}">
                  <a16:creationId xmlns:a16="http://schemas.microsoft.com/office/drawing/2014/main" id="{3EBB4B06-A9B3-A952-4BCC-97A590D39230}"/>
                </a:ext>
              </a:extLst>
            </p:cNvPr>
            <p:cNvSpPr txBox="1"/>
            <p:nvPr/>
          </p:nvSpPr>
          <p:spPr bwMode="auto">
            <a:xfrm>
              <a:off x="2952380" y="5794345"/>
              <a:ext cx="545130" cy="46166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effectLst/>
                  <a:latin typeface="+mn-lt"/>
                </a:rPr>
                <a:t>65+ </a:t>
              </a:r>
              <a:br>
                <a:rPr lang="en-US" sz="1200" dirty="0">
                  <a:solidFill>
                    <a:schemeClr val="bg1"/>
                  </a:solidFill>
                  <a:effectLst/>
                  <a:latin typeface="+mn-lt"/>
                </a:rPr>
              </a:br>
              <a:endParaRPr lang="en-US" sz="1200" b="0" dirty="0">
                <a:solidFill>
                  <a:schemeClr val="bg1"/>
                </a:solidFill>
                <a:latin typeface="+mn-lt"/>
              </a:endParaRPr>
            </a:p>
          </p:txBody>
        </p:sp>
      </p:grpSp>
      <p:grpSp>
        <p:nvGrpSpPr>
          <p:cNvPr id="31" name="Group 30">
            <a:extLst>
              <a:ext uri="{FF2B5EF4-FFF2-40B4-BE49-F238E27FC236}">
                <a16:creationId xmlns:a16="http://schemas.microsoft.com/office/drawing/2014/main" id="{4D369037-64A1-4802-08B8-11A2A106DA22}"/>
              </a:ext>
            </a:extLst>
          </p:cNvPr>
          <p:cNvGrpSpPr/>
          <p:nvPr/>
        </p:nvGrpSpPr>
        <p:grpSpPr>
          <a:xfrm>
            <a:off x="3870988" y="5502977"/>
            <a:ext cx="1765802" cy="461665"/>
            <a:chOff x="1731708" y="5794345"/>
            <a:chExt cx="1765802" cy="461665"/>
          </a:xfrm>
        </p:grpSpPr>
        <p:sp>
          <p:nvSpPr>
            <p:cNvPr id="32" name="TextBox 31">
              <a:extLst>
                <a:ext uri="{FF2B5EF4-FFF2-40B4-BE49-F238E27FC236}">
                  <a16:creationId xmlns:a16="http://schemas.microsoft.com/office/drawing/2014/main" id="{6032731D-2255-96E5-4458-DB82D841C232}"/>
                </a:ext>
              </a:extLst>
            </p:cNvPr>
            <p:cNvSpPr txBox="1"/>
            <p:nvPr/>
          </p:nvSpPr>
          <p:spPr bwMode="auto">
            <a:xfrm>
              <a:off x="1731708" y="5794345"/>
              <a:ext cx="54513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effectLst/>
                  <a:latin typeface="+mn-lt"/>
                </a:rPr>
                <a:t>18-49</a:t>
              </a:r>
              <a:endParaRPr lang="en-US" sz="1200" b="0" dirty="0">
                <a:solidFill>
                  <a:schemeClr val="bg1"/>
                </a:solidFill>
                <a:latin typeface="+mn-lt"/>
              </a:endParaRPr>
            </a:p>
          </p:txBody>
        </p:sp>
        <p:sp>
          <p:nvSpPr>
            <p:cNvPr id="33" name="TextBox 32">
              <a:extLst>
                <a:ext uri="{FF2B5EF4-FFF2-40B4-BE49-F238E27FC236}">
                  <a16:creationId xmlns:a16="http://schemas.microsoft.com/office/drawing/2014/main" id="{FB9B8F24-47C4-C4B0-CA27-2E10630128EC}"/>
                </a:ext>
              </a:extLst>
            </p:cNvPr>
            <p:cNvSpPr txBox="1"/>
            <p:nvPr/>
          </p:nvSpPr>
          <p:spPr bwMode="auto">
            <a:xfrm>
              <a:off x="2348262" y="5794345"/>
              <a:ext cx="54513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effectLst/>
                  <a:latin typeface="+mn-lt"/>
                </a:rPr>
                <a:t>50-64</a:t>
              </a:r>
              <a:endParaRPr lang="en-US" sz="1200" b="0" dirty="0">
                <a:solidFill>
                  <a:schemeClr val="bg1"/>
                </a:solidFill>
                <a:latin typeface="+mn-lt"/>
              </a:endParaRPr>
            </a:p>
          </p:txBody>
        </p:sp>
        <p:sp>
          <p:nvSpPr>
            <p:cNvPr id="34" name="TextBox 33">
              <a:extLst>
                <a:ext uri="{FF2B5EF4-FFF2-40B4-BE49-F238E27FC236}">
                  <a16:creationId xmlns:a16="http://schemas.microsoft.com/office/drawing/2014/main" id="{8006853F-DD2B-DCF9-D97E-3A4A017BE9A7}"/>
                </a:ext>
              </a:extLst>
            </p:cNvPr>
            <p:cNvSpPr txBox="1"/>
            <p:nvPr/>
          </p:nvSpPr>
          <p:spPr bwMode="auto">
            <a:xfrm>
              <a:off x="2952380" y="5794345"/>
              <a:ext cx="545130" cy="46166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effectLst/>
                  <a:latin typeface="+mn-lt"/>
                </a:rPr>
                <a:t>65+ </a:t>
              </a:r>
              <a:br>
                <a:rPr lang="en-US" sz="1200" dirty="0">
                  <a:solidFill>
                    <a:schemeClr val="bg1"/>
                  </a:solidFill>
                  <a:effectLst/>
                  <a:latin typeface="+mn-lt"/>
                </a:rPr>
              </a:br>
              <a:endParaRPr lang="en-US" sz="1200" b="0" dirty="0">
                <a:solidFill>
                  <a:schemeClr val="bg1"/>
                </a:solidFill>
                <a:latin typeface="+mn-lt"/>
              </a:endParaRPr>
            </a:p>
          </p:txBody>
        </p:sp>
      </p:grpSp>
      <p:sp>
        <p:nvSpPr>
          <p:cNvPr id="11" name="Rectangle 10">
            <a:extLst>
              <a:ext uri="{FF2B5EF4-FFF2-40B4-BE49-F238E27FC236}">
                <a16:creationId xmlns:a16="http://schemas.microsoft.com/office/drawing/2014/main" id="{B3E879A6-D3B5-49F3-EF89-C52AD1B04560}"/>
              </a:ext>
            </a:extLst>
          </p:cNvPr>
          <p:cNvSpPr/>
          <p:nvPr/>
        </p:nvSpPr>
        <p:spPr bwMode="auto">
          <a:xfrm>
            <a:off x="1794423" y="5724628"/>
            <a:ext cx="3644352" cy="39325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ZoneTexte 22">
            <a:extLst>
              <a:ext uri="{FF2B5EF4-FFF2-40B4-BE49-F238E27FC236}">
                <a16:creationId xmlns:a16="http://schemas.microsoft.com/office/drawing/2014/main" id="{D73D2FCB-764F-BE62-00EB-F68154C62853}"/>
              </a:ext>
            </a:extLst>
          </p:cNvPr>
          <p:cNvSpPr txBox="1"/>
          <p:nvPr/>
        </p:nvSpPr>
        <p:spPr>
          <a:xfrm>
            <a:off x="1892990" y="5799450"/>
            <a:ext cx="3236602" cy="276999"/>
          </a:xfrm>
          <a:prstGeom prst="rect">
            <a:avLst/>
          </a:prstGeom>
          <a:noFill/>
          <a:ln w="1270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Age (</a:t>
            </a:r>
            <a:r>
              <a:rPr kumimoji="0" lang="fr-FR" sz="1200" i="0" u="none" strike="noStrike" kern="0" cap="none" spc="0" normalizeH="0" baseline="0" noProof="0" dirty="0" err="1">
                <a:ln>
                  <a:noFill/>
                </a:ln>
                <a:solidFill>
                  <a:schemeClr val="bg1"/>
                </a:solidFill>
                <a:uLnTx/>
                <a:uFillTx/>
                <a:latin typeface="+mn-lt"/>
                <a:ea typeface="+mn-ea"/>
                <a:cs typeface="Segoe UI" panose="020B0502040204020203" pitchFamily="34" charset="0"/>
              </a:rPr>
              <a:t>Yr</a:t>
            </a: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a:t>
            </a:r>
          </a:p>
        </p:txBody>
      </p:sp>
      <p:sp>
        <p:nvSpPr>
          <p:cNvPr id="12" name="Rectangle 11">
            <a:extLst>
              <a:ext uri="{FF2B5EF4-FFF2-40B4-BE49-F238E27FC236}">
                <a16:creationId xmlns:a16="http://schemas.microsoft.com/office/drawing/2014/main" id="{8D023030-70A8-34A1-1CB6-4A3344D6E8BB}"/>
              </a:ext>
            </a:extLst>
          </p:cNvPr>
          <p:cNvSpPr/>
          <p:nvPr/>
        </p:nvSpPr>
        <p:spPr bwMode="auto">
          <a:xfrm>
            <a:off x="3269707" y="5593137"/>
            <a:ext cx="299274" cy="25071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5DB97654-89E1-93FD-4625-F2B8557E40D7}"/>
              </a:ext>
            </a:extLst>
          </p:cNvPr>
          <p:cNvSpPr/>
          <p:nvPr/>
        </p:nvSpPr>
        <p:spPr bwMode="auto">
          <a:xfrm>
            <a:off x="5602659" y="5468633"/>
            <a:ext cx="299274" cy="25071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664210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AFA52-3F50-1305-7308-DB9BEB2380B8}"/>
              </a:ext>
            </a:extLst>
          </p:cNvPr>
          <p:cNvSpPr>
            <a:spLocks noGrp="1"/>
          </p:cNvSpPr>
          <p:nvPr>
            <p:ph type="title"/>
          </p:nvPr>
        </p:nvSpPr>
        <p:spPr/>
        <p:txBody>
          <a:bodyPr/>
          <a:lstStyle/>
          <a:p>
            <a:r>
              <a:rPr lang="en-US" dirty="0"/>
              <a:t>Burden of Pneumococcal Infections: </a:t>
            </a:r>
            <a:br>
              <a:rPr lang="en-US" dirty="0"/>
            </a:br>
            <a:r>
              <a:rPr lang="en-US" dirty="0"/>
              <a:t>People Who Are Immunocompromised</a:t>
            </a:r>
          </a:p>
        </p:txBody>
      </p:sp>
      <p:sp>
        <p:nvSpPr>
          <p:cNvPr id="3" name="Content Placeholder 2">
            <a:extLst>
              <a:ext uri="{FF2B5EF4-FFF2-40B4-BE49-F238E27FC236}">
                <a16:creationId xmlns:a16="http://schemas.microsoft.com/office/drawing/2014/main" id="{2F932F29-4D06-33F1-17F0-164F3B790107}"/>
              </a:ext>
            </a:extLst>
          </p:cNvPr>
          <p:cNvSpPr>
            <a:spLocks noGrp="1"/>
          </p:cNvSpPr>
          <p:nvPr>
            <p:ph idx="1"/>
          </p:nvPr>
        </p:nvSpPr>
        <p:spPr/>
        <p:txBody>
          <a:bodyPr/>
          <a:lstStyle/>
          <a:p>
            <a:r>
              <a:rPr lang="en-US" sz="2200" dirty="0"/>
              <a:t>Retrospective cohort study of &gt;38 million people between 2016 and 2019, with data based on coding from Optum's </a:t>
            </a:r>
            <a:r>
              <a:rPr lang="en-US" sz="2200" dirty="0" err="1"/>
              <a:t>Clinformatics</a:t>
            </a:r>
            <a:r>
              <a:rPr lang="en-US" sz="2200" dirty="0"/>
              <a:t> Data Mart Database that was de-identified</a:t>
            </a:r>
          </a:p>
          <a:p>
            <a:r>
              <a:rPr lang="en-US" sz="2200" dirty="0"/>
              <a:t>Determine all-cause pneumonia, pneumococcal pneumonia, and IPD rates among people aged 18-49, 50-64, and ≥65 </a:t>
            </a:r>
            <a:r>
              <a:rPr lang="en-US" sz="2200" dirty="0" err="1"/>
              <a:t>yr</a:t>
            </a:r>
            <a:r>
              <a:rPr lang="en-US" sz="2200" dirty="0"/>
              <a:t> old (with or without comorbidities)</a:t>
            </a:r>
          </a:p>
        </p:txBody>
      </p:sp>
      <p:graphicFrame>
        <p:nvGraphicFramePr>
          <p:cNvPr id="10" name="Graphique 5">
            <a:extLst>
              <a:ext uri="{FF2B5EF4-FFF2-40B4-BE49-F238E27FC236}">
                <a16:creationId xmlns:a16="http://schemas.microsoft.com/office/drawing/2014/main" id="{32BBC655-0E02-B243-315D-39082F599014}"/>
              </a:ext>
            </a:extLst>
          </p:cNvPr>
          <p:cNvGraphicFramePr>
            <a:graphicFrameLocks/>
          </p:cNvGraphicFramePr>
          <p:nvPr>
            <p:extLst>
              <p:ext uri="{D42A27DB-BD31-4B8C-83A1-F6EECF244321}">
                <p14:modId xmlns:p14="http://schemas.microsoft.com/office/powerpoint/2010/main" val="3136059398"/>
              </p:ext>
            </p:extLst>
          </p:nvPr>
        </p:nvGraphicFramePr>
        <p:xfrm>
          <a:off x="934164" y="3426965"/>
          <a:ext cx="2278651" cy="29738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phique 9">
            <a:extLst>
              <a:ext uri="{FF2B5EF4-FFF2-40B4-BE49-F238E27FC236}">
                <a16:creationId xmlns:a16="http://schemas.microsoft.com/office/drawing/2014/main" id="{6B00DA53-A451-81E5-C6D3-001D2B249F8C}"/>
              </a:ext>
            </a:extLst>
          </p:cNvPr>
          <p:cNvGraphicFramePr>
            <a:graphicFrameLocks/>
          </p:cNvGraphicFramePr>
          <p:nvPr>
            <p:extLst>
              <p:ext uri="{D42A27DB-BD31-4B8C-83A1-F6EECF244321}">
                <p14:modId xmlns:p14="http://schemas.microsoft.com/office/powerpoint/2010/main" val="388411630"/>
              </p:ext>
            </p:extLst>
          </p:nvPr>
        </p:nvGraphicFramePr>
        <p:xfrm>
          <a:off x="3394256" y="3426965"/>
          <a:ext cx="2278651" cy="28296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aphique 8">
            <a:extLst>
              <a:ext uri="{FF2B5EF4-FFF2-40B4-BE49-F238E27FC236}">
                <a16:creationId xmlns:a16="http://schemas.microsoft.com/office/drawing/2014/main" id="{AD070287-D611-D695-672E-C7D6A1184ECB}"/>
              </a:ext>
            </a:extLst>
          </p:cNvPr>
          <p:cNvGraphicFramePr>
            <a:graphicFrameLocks/>
          </p:cNvGraphicFramePr>
          <p:nvPr>
            <p:extLst>
              <p:ext uri="{D42A27DB-BD31-4B8C-83A1-F6EECF244321}">
                <p14:modId xmlns:p14="http://schemas.microsoft.com/office/powerpoint/2010/main" val="1307756165"/>
              </p:ext>
            </p:extLst>
          </p:nvPr>
        </p:nvGraphicFramePr>
        <p:xfrm>
          <a:off x="5826180" y="3431036"/>
          <a:ext cx="2278651" cy="2969764"/>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62D00646-82E7-4A41-A8CF-56882A823549}"/>
              </a:ext>
            </a:extLst>
          </p:cNvPr>
          <p:cNvSpPr txBox="1"/>
          <p:nvPr/>
        </p:nvSpPr>
        <p:spPr bwMode="auto">
          <a:xfrm>
            <a:off x="8564178" y="2707838"/>
            <a:ext cx="3048389" cy="1892826"/>
          </a:xfrm>
          <a:prstGeom prst="rect">
            <a:avLst/>
          </a:prstGeom>
          <a:solidFill>
            <a:schemeClr val="accent6">
              <a:lumMod val="20000"/>
              <a:lumOff val="80000"/>
            </a:schemeClr>
          </a:solidFill>
          <a:ln>
            <a:noFill/>
          </a:ln>
        </p:spPr>
        <p:txBody>
          <a:bodyPr wrap="square" rtlCol="0">
            <a:spAutoFit/>
          </a:bodyPr>
          <a:lstStyle/>
          <a:p>
            <a:pPr marL="285750" indent="-285750">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Incidence of pneumococcal disease </a:t>
            </a:r>
            <a:r>
              <a:rPr lang="en-US" dirty="0">
                <a:solidFill>
                  <a:schemeClr val="bg1"/>
                </a:solidFill>
                <a:latin typeface="Calibri" panose="020F0502020204030204" pitchFamily="34" charset="0"/>
              </a:rPr>
              <a:t>increases with age</a:t>
            </a:r>
          </a:p>
          <a:p>
            <a:pPr marL="285750" indent="-285750">
              <a:lnSpc>
                <a:spcPct val="100000"/>
              </a:lnSpc>
              <a:spcBef>
                <a:spcPct val="500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All immunocompromising conditions confer a higher risk </a:t>
            </a:r>
            <a:r>
              <a:rPr lang="en-US" b="0" dirty="0">
                <a:solidFill>
                  <a:schemeClr val="bg1"/>
                </a:solidFill>
                <a:latin typeface="Calibri" panose="020F0502020204030204" pitchFamily="34" charset="0"/>
              </a:rPr>
              <a:t>vs having no risk factors</a:t>
            </a:r>
          </a:p>
        </p:txBody>
      </p:sp>
      <p:sp>
        <p:nvSpPr>
          <p:cNvPr id="9" name="ZoneTexte 19">
            <a:extLst>
              <a:ext uri="{FF2B5EF4-FFF2-40B4-BE49-F238E27FC236}">
                <a16:creationId xmlns:a16="http://schemas.microsoft.com/office/drawing/2014/main" id="{F14B0C72-D38B-D590-EA30-8EF86CA61411}"/>
              </a:ext>
            </a:extLst>
          </p:cNvPr>
          <p:cNvSpPr txBox="1"/>
          <p:nvPr/>
        </p:nvSpPr>
        <p:spPr>
          <a:xfrm>
            <a:off x="934164" y="3149966"/>
            <a:ext cx="2270732" cy="276999"/>
          </a:xfrm>
          <a:prstGeom prst="rect">
            <a:avLst/>
          </a:prstGeom>
          <a:noFill/>
          <a:ln w="635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All-Cause Pneumonia Rate</a:t>
            </a:r>
          </a:p>
        </p:txBody>
      </p:sp>
      <p:sp>
        <p:nvSpPr>
          <p:cNvPr id="11" name="ZoneTexte 20">
            <a:extLst>
              <a:ext uri="{FF2B5EF4-FFF2-40B4-BE49-F238E27FC236}">
                <a16:creationId xmlns:a16="http://schemas.microsoft.com/office/drawing/2014/main" id="{6EF0CCD5-62AC-53D4-9C76-7A0BF9FD1734}"/>
              </a:ext>
            </a:extLst>
          </p:cNvPr>
          <p:cNvSpPr txBox="1"/>
          <p:nvPr/>
        </p:nvSpPr>
        <p:spPr>
          <a:xfrm>
            <a:off x="3384132" y="3149966"/>
            <a:ext cx="2270732" cy="276999"/>
          </a:xfrm>
          <a:prstGeom prst="rect">
            <a:avLst/>
          </a:prstGeom>
          <a:noFill/>
          <a:ln w="635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Pneumococcal Pneumonia Rate</a:t>
            </a:r>
          </a:p>
        </p:txBody>
      </p:sp>
      <p:sp>
        <p:nvSpPr>
          <p:cNvPr id="16" name="ZoneTexte 21">
            <a:extLst>
              <a:ext uri="{FF2B5EF4-FFF2-40B4-BE49-F238E27FC236}">
                <a16:creationId xmlns:a16="http://schemas.microsoft.com/office/drawing/2014/main" id="{68682E1D-223D-3B74-130B-7485C4CF73B3}"/>
              </a:ext>
            </a:extLst>
          </p:cNvPr>
          <p:cNvSpPr txBox="1"/>
          <p:nvPr/>
        </p:nvSpPr>
        <p:spPr>
          <a:xfrm>
            <a:off x="5834098" y="3149966"/>
            <a:ext cx="2278651" cy="276999"/>
          </a:xfrm>
          <a:prstGeom prst="rect">
            <a:avLst/>
          </a:prstGeom>
          <a:noFill/>
          <a:ln w="635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IPD Rate</a:t>
            </a:r>
          </a:p>
        </p:txBody>
      </p:sp>
      <p:sp>
        <p:nvSpPr>
          <p:cNvPr id="17" name="ZoneTexte 22">
            <a:extLst>
              <a:ext uri="{FF2B5EF4-FFF2-40B4-BE49-F238E27FC236}">
                <a16:creationId xmlns:a16="http://schemas.microsoft.com/office/drawing/2014/main" id="{EEC2D361-8722-73CA-0A1A-FA1692C84236}"/>
              </a:ext>
            </a:extLst>
          </p:cNvPr>
          <p:cNvSpPr txBox="1"/>
          <p:nvPr/>
        </p:nvSpPr>
        <p:spPr>
          <a:xfrm rot="16200000">
            <a:off x="-525263" y="4720678"/>
            <a:ext cx="2673797" cy="276927"/>
          </a:xfrm>
          <a:prstGeom prst="rect">
            <a:avLst/>
          </a:prstGeom>
          <a:solidFill>
            <a:sysClr val="window" lastClr="FFFFFF"/>
          </a:solidFill>
          <a:ln w="1270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Incidence </a:t>
            </a:r>
            <a:r>
              <a:rPr lang="fr-FR" sz="1200" kern="0" dirty="0">
                <a:solidFill>
                  <a:schemeClr val="bg1"/>
                </a:solidFill>
                <a:latin typeface="+mn-lt"/>
                <a:cs typeface="Segoe UI" panose="020B0502040204020203" pitchFamily="34" charset="0"/>
              </a:rPr>
              <a:t> per </a:t>
            </a: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100, 000 </a:t>
            </a:r>
            <a:r>
              <a:rPr lang="fr-FR" sz="1200" kern="0" dirty="0">
                <a:solidFill>
                  <a:schemeClr val="bg1"/>
                </a:solidFill>
                <a:latin typeface="+mn-lt"/>
                <a:cs typeface="Segoe UI" panose="020B0502040204020203" pitchFamily="34" charset="0"/>
              </a:rPr>
              <a:t>P</a:t>
            </a:r>
            <a:r>
              <a:rPr kumimoji="0" lang="fr-FR" sz="1200" i="0" u="none" strike="noStrike" kern="0" cap="none" spc="0" normalizeH="0" baseline="0" noProof="0" dirty="0" err="1">
                <a:ln>
                  <a:noFill/>
                </a:ln>
                <a:solidFill>
                  <a:schemeClr val="bg1"/>
                </a:solidFill>
                <a:uLnTx/>
                <a:uFillTx/>
                <a:latin typeface="+mn-lt"/>
                <a:ea typeface="+mn-ea"/>
                <a:cs typeface="Segoe UI" panose="020B0502040204020203" pitchFamily="34" charset="0"/>
              </a:rPr>
              <a:t>atient-Yr</a:t>
            </a:r>
            <a:endPar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endParaRPr>
          </a:p>
        </p:txBody>
      </p:sp>
      <p:sp>
        <p:nvSpPr>
          <p:cNvPr id="18" name="Espace réservé du texte 2">
            <a:extLst>
              <a:ext uri="{FF2B5EF4-FFF2-40B4-BE49-F238E27FC236}">
                <a16:creationId xmlns:a16="http://schemas.microsoft.com/office/drawing/2014/main" id="{6D35F22B-4602-5F99-5526-A952971B5EA1}"/>
              </a:ext>
            </a:extLst>
          </p:cNvPr>
          <p:cNvSpPr txBox="1">
            <a:spLocks/>
          </p:cNvSpPr>
          <p:nvPr/>
        </p:nvSpPr>
        <p:spPr bwMode="gray">
          <a:xfrm>
            <a:off x="433750" y="6387789"/>
            <a:ext cx="8141596" cy="250710"/>
          </a:xfrm>
          <a:prstGeom prst="rect">
            <a:avLst/>
          </a:prstGeom>
          <a:noFill/>
          <a:ln w="9525">
            <a:noFill/>
            <a:miter lim="800000"/>
            <a:headEnd/>
            <a:tailEnd/>
          </a:ln>
          <a:effectLst/>
        </p:spPr>
        <p:txBody>
          <a:bodyPr vert="horz" wrap="square" lIns="45720" tIns="45720" rIns="45720" bIns="45720" rtlCol="0" anchor="b">
            <a:spAutoFit/>
          </a:bodyPr>
          <a:lstStyle>
            <a:lvl1pPr marL="0" indent="0" algn="l" defTabSz="914400" rtl="0" eaLnBrk="1" latinLnBrk="0" hangingPunct="1">
              <a:lnSpc>
                <a:spcPct val="85000"/>
              </a:lnSpc>
              <a:spcBef>
                <a:spcPts val="200"/>
              </a:spcBef>
              <a:buClrTx/>
              <a:buSzPct val="100000"/>
              <a:buFont typeface="Arial" panose="020B0604020202020204" pitchFamily="34" charset="0"/>
              <a:buNone/>
              <a:defRPr kumimoji="0" lang="en-US" sz="1000" b="0" i="0" u="none" strike="noStrike" kern="1200" cap="none" normalizeH="0" baseline="0" dirty="0">
                <a:ln>
                  <a:noFill/>
                </a:ln>
                <a:solidFill>
                  <a:schemeClr val="tx1"/>
                </a:solidFill>
                <a:effectLst/>
                <a:latin typeface="+mn-lt"/>
                <a:ea typeface="+mn-ea"/>
                <a:cs typeface="+mn-cs"/>
              </a:defRPr>
            </a:lvl1pPr>
            <a:lvl2pPr marL="457200" indent="-169863" algn="l" defTabSz="914400" rtl="0" eaLnBrk="1" latinLnBrk="0" hangingPunct="1">
              <a:lnSpc>
                <a:spcPct val="90000"/>
              </a:lnSpc>
              <a:spcBef>
                <a:spcPts val="1000"/>
              </a:spcBef>
              <a:buClrTx/>
              <a:buFont typeface="Arial" panose="020B0604020202020204" pitchFamily="34" charset="0"/>
              <a:buChar char="•"/>
              <a:defRPr sz="1800" kern="1200">
                <a:solidFill>
                  <a:schemeClr val="tx1"/>
                </a:solidFill>
                <a:latin typeface="+mn-lt"/>
                <a:ea typeface="+mn-ea"/>
                <a:cs typeface="+mn-cs"/>
              </a:defRPr>
            </a:lvl2pPr>
            <a:lvl3pPr marL="685800" indent="-17145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400" kern="1200">
                <a:solidFill>
                  <a:schemeClr val="tx1"/>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200"/>
              </a:spcBef>
              <a:spcAft>
                <a:spcPts val="0"/>
              </a:spcAft>
              <a:buClrTx/>
              <a:buSzPct val="100000"/>
              <a:buFont typeface="Arial" panose="020B0604020202020204" pitchFamily="34" charset="0"/>
              <a:buNone/>
              <a:tabLst/>
              <a:defRPr/>
            </a:pPr>
            <a:r>
              <a:rPr kumimoji="0" lang="en-US" sz="1200" b="0" u="none" strike="noStrike" kern="1200" cap="none" spc="0" normalizeH="0" baseline="0" noProof="0" dirty="0">
                <a:ln>
                  <a:noFill/>
                </a:ln>
                <a:solidFill>
                  <a:schemeClr val="bg2"/>
                </a:solidFill>
                <a:effectLst/>
                <a:uLnTx/>
                <a:uFillTx/>
                <a:latin typeface="Calibri" panose="020F0502020204030204"/>
                <a:ea typeface="+mn-ea"/>
                <a:cs typeface="+mn-cs"/>
              </a:rPr>
              <a:t>Lindsay. Open Forum Infect Dis. 2023;10:ofad192.</a:t>
            </a:r>
          </a:p>
        </p:txBody>
      </p:sp>
      <p:grpSp>
        <p:nvGrpSpPr>
          <p:cNvPr id="24" name="Group 23">
            <a:extLst>
              <a:ext uri="{FF2B5EF4-FFF2-40B4-BE49-F238E27FC236}">
                <a16:creationId xmlns:a16="http://schemas.microsoft.com/office/drawing/2014/main" id="{C4FCC1EC-B451-2D60-642F-32CE5661EB50}"/>
              </a:ext>
            </a:extLst>
          </p:cNvPr>
          <p:cNvGrpSpPr/>
          <p:nvPr/>
        </p:nvGrpSpPr>
        <p:grpSpPr>
          <a:xfrm>
            <a:off x="1428187" y="6024954"/>
            <a:ext cx="1635837" cy="400110"/>
            <a:chOff x="1725524" y="5794345"/>
            <a:chExt cx="1635837" cy="400110"/>
          </a:xfrm>
        </p:grpSpPr>
        <p:sp>
          <p:nvSpPr>
            <p:cNvPr id="25" name="TextBox 24">
              <a:extLst>
                <a:ext uri="{FF2B5EF4-FFF2-40B4-BE49-F238E27FC236}">
                  <a16:creationId xmlns:a16="http://schemas.microsoft.com/office/drawing/2014/main" id="{5BDE9ED4-4561-E9D6-BC93-C081C3E189BE}"/>
                </a:ext>
              </a:extLst>
            </p:cNvPr>
            <p:cNvSpPr txBox="1"/>
            <p:nvPr/>
          </p:nvSpPr>
          <p:spPr bwMode="auto">
            <a:xfrm>
              <a:off x="1725524"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18-49</a:t>
              </a:r>
              <a:endParaRPr lang="en-US" sz="1000" b="0" dirty="0">
                <a:solidFill>
                  <a:schemeClr val="bg1"/>
                </a:solidFill>
                <a:latin typeface="+mn-lt"/>
              </a:endParaRPr>
            </a:p>
          </p:txBody>
        </p:sp>
        <p:sp>
          <p:nvSpPr>
            <p:cNvPr id="26" name="TextBox 25">
              <a:extLst>
                <a:ext uri="{FF2B5EF4-FFF2-40B4-BE49-F238E27FC236}">
                  <a16:creationId xmlns:a16="http://schemas.microsoft.com/office/drawing/2014/main" id="{B76CFD33-4DD0-6DF0-7121-E22AD4C69D58}"/>
                </a:ext>
              </a:extLst>
            </p:cNvPr>
            <p:cNvSpPr txBox="1"/>
            <p:nvPr/>
          </p:nvSpPr>
          <p:spPr bwMode="auto">
            <a:xfrm>
              <a:off x="2278056"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50-64</a:t>
              </a:r>
              <a:endParaRPr lang="en-US" sz="1000" b="0" dirty="0">
                <a:solidFill>
                  <a:schemeClr val="bg1"/>
                </a:solidFill>
                <a:latin typeface="+mn-lt"/>
              </a:endParaRPr>
            </a:p>
          </p:txBody>
        </p:sp>
        <p:sp>
          <p:nvSpPr>
            <p:cNvPr id="27" name="TextBox 26">
              <a:extLst>
                <a:ext uri="{FF2B5EF4-FFF2-40B4-BE49-F238E27FC236}">
                  <a16:creationId xmlns:a16="http://schemas.microsoft.com/office/drawing/2014/main" id="{04702F99-2345-5668-E9D2-09AD3B011A90}"/>
                </a:ext>
              </a:extLst>
            </p:cNvPr>
            <p:cNvSpPr txBox="1"/>
            <p:nvPr/>
          </p:nvSpPr>
          <p:spPr bwMode="auto">
            <a:xfrm>
              <a:off x="2816231" y="5794345"/>
              <a:ext cx="545130" cy="4001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≥65 </a:t>
              </a:r>
              <a:br>
                <a:rPr lang="en-US" sz="1000" dirty="0">
                  <a:solidFill>
                    <a:schemeClr val="bg1"/>
                  </a:solidFill>
                  <a:effectLst/>
                  <a:latin typeface="+mn-lt"/>
                </a:rPr>
              </a:br>
              <a:endParaRPr lang="en-US" sz="1000" b="0" dirty="0">
                <a:solidFill>
                  <a:schemeClr val="bg1"/>
                </a:solidFill>
                <a:latin typeface="+mn-lt"/>
              </a:endParaRPr>
            </a:p>
          </p:txBody>
        </p:sp>
      </p:grpSp>
      <p:grpSp>
        <p:nvGrpSpPr>
          <p:cNvPr id="33" name="Group 32">
            <a:extLst>
              <a:ext uri="{FF2B5EF4-FFF2-40B4-BE49-F238E27FC236}">
                <a16:creationId xmlns:a16="http://schemas.microsoft.com/office/drawing/2014/main" id="{1C3DEDBC-1687-3573-2A9E-50A9214BB82A}"/>
              </a:ext>
            </a:extLst>
          </p:cNvPr>
          <p:cNvGrpSpPr/>
          <p:nvPr/>
        </p:nvGrpSpPr>
        <p:grpSpPr>
          <a:xfrm>
            <a:off x="3910376" y="6024954"/>
            <a:ext cx="1635837" cy="246221"/>
            <a:chOff x="1725524" y="5794345"/>
            <a:chExt cx="1635837" cy="246221"/>
          </a:xfrm>
        </p:grpSpPr>
        <p:sp>
          <p:nvSpPr>
            <p:cNvPr id="34" name="TextBox 33">
              <a:extLst>
                <a:ext uri="{FF2B5EF4-FFF2-40B4-BE49-F238E27FC236}">
                  <a16:creationId xmlns:a16="http://schemas.microsoft.com/office/drawing/2014/main" id="{D0AA59F3-858E-15E1-1BBC-6A447B1FE048}"/>
                </a:ext>
              </a:extLst>
            </p:cNvPr>
            <p:cNvSpPr txBox="1"/>
            <p:nvPr/>
          </p:nvSpPr>
          <p:spPr bwMode="auto">
            <a:xfrm>
              <a:off x="1725524"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18-49</a:t>
              </a:r>
              <a:endParaRPr lang="en-US" sz="1000" b="0" dirty="0">
                <a:solidFill>
                  <a:schemeClr val="bg1"/>
                </a:solidFill>
                <a:latin typeface="+mn-lt"/>
              </a:endParaRPr>
            </a:p>
          </p:txBody>
        </p:sp>
        <p:sp>
          <p:nvSpPr>
            <p:cNvPr id="35" name="TextBox 34">
              <a:extLst>
                <a:ext uri="{FF2B5EF4-FFF2-40B4-BE49-F238E27FC236}">
                  <a16:creationId xmlns:a16="http://schemas.microsoft.com/office/drawing/2014/main" id="{5BE27911-2C96-A60B-FEF6-B43AE1AEF87A}"/>
                </a:ext>
              </a:extLst>
            </p:cNvPr>
            <p:cNvSpPr txBox="1"/>
            <p:nvPr/>
          </p:nvSpPr>
          <p:spPr bwMode="auto">
            <a:xfrm>
              <a:off x="2278056"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50-64</a:t>
              </a:r>
              <a:endParaRPr lang="en-US" sz="1000" b="0" dirty="0">
                <a:solidFill>
                  <a:schemeClr val="bg1"/>
                </a:solidFill>
                <a:latin typeface="+mn-lt"/>
              </a:endParaRPr>
            </a:p>
          </p:txBody>
        </p:sp>
        <p:sp>
          <p:nvSpPr>
            <p:cNvPr id="36" name="TextBox 35">
              <a:extLst>
                <a:ext uri="{FF2B5EF4-FFF2-40B4-BE49-F238E27FC236}">
                  <a16:creationId xmlns:a16="http://schemas.microsoft.com/office/drawing/2014/main" id="{ABF5F20B-6792-33A5-BAEF-744A2FEB3631}"/>
                </a:ext>
              </a:extLst>
            </p:cNvPr>
            <p:cNvSpPr txBox="1"/>
            <p:nvPr/>
          </p:nvSpPr>
          <p:spPr bwMode="auto">
            <a:xfrm>
              <a:off x="2816231"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≥65 </a:t>
              </a:r>
              <a:endParaRPr lang="en-US" sz="1000" b="0" dirty="0">
                <a:solidFill>
                  <a:schemeClr val="bg1"/>
                </a:solidFill>
                <a:latin typeface="+mn-lt"/>
              </a:endParaRPr>
            </a:p>
          </p:txBody>
        </p:sp>
      </p:grpSp>
      <p:grpSp>
        <p:nvGrpSpPr>
          <p:cNvPr id="37" name="Group 36">
            <a:extLst>
              <a:ext uri="{FF2B5EF4-FFF2-40B4-BE49-F238E27FC236}">
                <a16:creationId xmlns:a16="http://schemas.microsoft.com/office/drawing/2014/main" id="{7305122D-3DE4-8E2D-89A7-860684312250}"/>
              </a:ext>
            </a:extLst>
          </p:cNvPr>
          <p:cNvGrpSpPr/>
          <p:nvPr/>
        </p:nvGrpSpPr>
        <p:grpSpPr>
          <a:xfrm>
            <a:off x="6270706" y="6024954"/>
            <a:ext cx="1635837" cy="246221"/>
            <a:chOff x="1725524" y="5794345"/>
            <a:chExt cx="1635837" cy="246221"/>
          </a:xfrm>
        </p:grpSpPr>
        <p:sp>
          <p:nvSpPr>
            <p:cNvPr id="38" name="TextBox 37">
              <a:extLst>
                <a:ext uri="{FF2B5EF4-FFF2-40B4-BE49-F238E27FC236}">
                  <a16:creationId xmlns:a16="http://schemas.microsoft.com/office/drawing/2014/main" id="{A589639C-A707-A688-E855-8242BE672656}"/>
                </a:ext>
              </a:extLst>
            </p:cNvPr>
            <p:cNvSpPr txBox="1"/>
            <p:nvPr/>
          </p:nvSpPr>
          <p:spPr bwMode="auto">
            <a:xfrm>
              <a:off x="1725524"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18-49 </a:t>
              </a:r>
              <a:endParaRPr lang="en-US" sz="1000" b="0" dirty="0">
                <a:solidFill>
                  <a:schemeClr val="bg1"/>
                </a:solidFill>
                <a:latin typeface="+mn-lt"/>
              </a:endParaRPr>
            </a:p>
          </p:txBody>
        </p:sp>
        <p:sp>
          <p:nvSpPr>
            <p:cNvPr id="39" name="TextBox 38">
              <a:extLst>
                <a:ext uri="{FF2B5EF4-FFF2-40B4-BE49-F238E27FC236}">
                  <a16:creationId xmlns:a16="http://schemas.microsoft.com/office/drawing/2014/main" id="{314F81D9-63FD-5CEB-71B6-0CB887539940}"/>
                </a:ext>
              </a:extLst>
            </p:cNvPr>
            <p:cNvSpPr txBox="1"/>
            <p:nvPr/>
          </p:nvSpPr>
          <p:spPr bwMode="auto">
            <a:xfrm>
              <a:off x="2278056"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50-64</a:t>
              </a:r>
              <a:endParaRPr lang="en-US" sz="1000" b="0" dirty="0">
                <a:solidFill>
                  <a:schemeClr val="bg1"/>
                </a:solidFill>
                <a:latin typeface="+mn-lt"/>
              </a:endParaRPr>
            </a:p>
          </p:txBody>
        </p:sp>
        <p:sp>
          <p:nvSpPr>
            <p:cNvPr id="40" name="TextBox 39">
              <a:extLst>
                <a:ext uri="{FF2B5EF4-FFF2-40B4-BE49-F238E27FC236}">
                  <a16:creationId xmlns:a16="http://schemas.microsoft.com/office/drawing/2014/main" id="{E6C427AE-CB1C-8DD8-BC43-9F6B68607544}"/>
                </a:ext>
              </a:extLst>
            </p:cNvPr>
            <p:cNvSpPr txBox="1"/>
            <p:nvPr/>
          </p:nvSpPr>
          <p:spPr bwMode="auto">
            <a:xfrm>
              <a:off x="2816231" y="5794345"/>
              <a:ext cx="54513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effectLst/>
                  <a:latin typeface="+mn-lt"/>
                </a:rPr>
                <a:t>65+ </a:t>
              </a:r>
              <a:endParaRPr lang="en-US" sz="1000" b="0" dirty="0">
                <a:solidFill>
                  <a:schemeClr val="bg1"/>
                </a:solidFill>
                <a:latin typeface="+mn-lt"/>
              </a:endParaRPr>
            </a:p>
          </p:txBody>
        </p:sp>
      </p:grpSp>
      <p:grpSp>
        <p:nvGrpSpPr>
          <p:cNvPr id="48" name="Group 47">
            <a:extLst>
              <a:ext uri="{FF2B5EF4-FFF2-40B4-BE49-F238E27FC236}">
                <a16:creationId xmlns:a16="http://schemas.microsoft.com/office/drawing/2014/main" id="{6D78B00F-01FA-C3A7-CD2F-085050ED4D10}"/>
              </a:ext>
            </a:extLst>
          </p:cNvPr>
          <p:cNvGrpSpPr/>
          <p:nvPr/>
        </p:nvGrpSpPr>
        <p:grpSpPr>
          <a:xfrm>
            <a:off x="8055171" y="4640932"/>
            <a:ext cx="3850209" cy="1628323"/>
            <a:chOff x="8341791" y="4609182"/>
            <a:chExt cx="3850209" cy="1628323"/>
          </a:xfrm>
        </p:grpSpPr>
        <p:sp>
          <p:nvSpPr>
            <p:cNvPr id="15" name="TextBox 14">
              <a:extLst>
                <a:ext uri="{FF2B5EF4-FFF2-40B4-BE49-F238E27FC236}">
                  <a16:creationId xmlns:a16="http://schemas.microsoft.com/office/drawing/2014/main" id="{C9A0F28B-E97F-12C3-7153-31A12CC9E3DA}"/>
                </a:ext>
              </a:extLst>
            </p:cNvPr>
            <p:cNvSpPr txBox="1"/>
            <p:nvPr/>
          </p:nvSpPr>
          <p:spPr bwMode="auto">
            <a:xfrm>
              <a:off x="8664765" y="4621678"/>
              <a:ext cx="1878035"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Legend: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No risk factors</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Leukemia</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Hodgkin’s Disease</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Congenital immunodeficiency</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Asplenia</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Lymphoma</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Multiple myeloma</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Autoimmune disorders</a:t>
              </a:r>
            </a:p>
          </p:txBody>
        </p:sp>
        <p:cxnSp>
          <p:nvCxnSpPr>
            <p:cNvPr id="6" name="Straight Connector 5">
              <a:extLst>
                <a:ext uri="{FF2B5EF4-FFF2-40B4-BE49-F238E27FC236}">
                  <a16:creationId xmlns:a16="http://schemas.microsoft.com/office/drawing/2014/main" id="{38DF8432-C410-E34A-AE04-22C22A53B2EE}"/>
                </a:ext>
              </a:extLst>
            </p:cNvPr>
            <p:cNvCxnSpPr>
              <a:cxnSpLocks/>
            </p:cNvCxnSpPr>
            <p:nvPr/>
          </p:nvCxnSpPr>
          <p:spPr bwMode="auto">
            <a:xfrm>
              <a:off x="8341791" y="4913882"/>
              <a:ext cx="312503"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1B26947-3E2C-85C2-9031-2272D7AB9402}"/>
                </a:ext>
              </a:extLst>
            </p:cNvPr>
            <p:cNvCxnSpPr>
              <a:cxnSpLocks/>
            </p:cNvCxnSpPr>
            <p:nvPr/>
          </p:nvCxnSpPr>
          <p:spPr bwMode="auto">
            <a:xfrm>
              <a:off x="8341791" y="5085550"/>
              <a:ext cx="312503" cy="0"/>
            </a:xfrm>
            <a:prstGeom prst="line">
              <a:avLst/>
            </a:prstGeom>
            <a:noFill/>
            <a:ln w="28575"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4080C54-F595-C52C-F044-94EFEFD0E296}"/>
                </a:ext>
              </a:extLst>
            </p:cNvPr>
            <p:cNvCxnSpPr>
              <a:cxnSpLocks/>
            </p:cNvCxnSpPr>
            <p:nvPr/>
          </p:nvCxnSpPr>
          <p:spPr bwMode="auto">
            <a:xfrm>
              <a:off x="8341791" y="5244300"/>
              <a:ext cx="312503" cy="0"/>
            </a:xfrm>
            <a:prstGeom prst="line">
              <a:avLst/>
            </a:prstGeom>
            <a:noFill/>
            <a:ln w="28575" cap="flat" cmpd="sng" algn="ctr">
              <a:solidFill>
                <a:schemeClr val="accent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F9EDFD9-268C-3D68-1E22-B3FB5342583E}"/>
                </a:ext>
              </a:extLst>
            </p:cNvPr>
            <p:cNvCxnSpPr>
              <a:cxnSpLocks/>
            </p:cNvCxnSpPr>
            <p:nvPr/>
          </p:nvCxnSpPr>
          <p:spPr bwMode="auto">
            <a:xfrm>
              <a:off x="8341791" y="5417095"/>
              <a:ext cx="312503" cy="0"/>
            </a:xfrm>
            <a:prstGeom prst="line">
              <a:avLst/>
            </a:prstGeom>
            <a:noFill/>
            <a:ln w="28575" cap="flat" cmpd="sng" algn="ctr">
              <a:solidFill>
                <a:schemeClr val="accent4"/>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4B3E5B7-A9A0-1017-A4A6-ECB24CF203C8}"/>
                </a:ext>
              </a:extLst>
            </p:cNvPr>
            <p:cNvCxnSpPr>
              <a:cxnSpLocks/>
            </p:cNvCxnSpPr>
            <p:nvPr/>
          </p:nvCxnSpPr>
          <p:spPr bwMode="auto">
            <a:xfrm>
              <a:off x="8341791" y="5594968"/>
              <a:ext cx="312503" cy="0"/>
            </a:xfrm>
            <a:prstGeom prst="line">
              <a:avLst/>
            </a:prstGeom>
            <a:noFill/>
            <a:ln w="28575" cap="flat" cmpd="sng" algn="ctr">
              <a:solidFill>
                <a:schemeClr val="accent6"/>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0CA4974-BEF1-DA8E-F7C5-19061A6A8A3F}"/>
                </a:ext>
              </a:extLst>
            </p:cNvPr>
            <p:cNvCxnSpPr>
              <a:cxnSpLocks/>
            </p:cNvCxnSpPr>
            <p:nvPr/>
          </p:nvCxnSpPr>
          <p:spPr bwMode="auto">
            <a:xfrm>
              <a:off x="8341791" y="5753718"/>
              <a:ext cx="57578" cy="0"/>
            </a:xfrm>
            <a:prstGeom prst="line">
              <a:avLst/>
            </a:prstGeom>
            <a:noFill/>
            <a:ln w="28575" cap="flat" cmpd="sng" algn="ctr">
              <a:solidFill>
                <a:schemeClr val="accent5"/>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42DC985-7DC3-166C-92C4-3BB6AAAE8CC5}"/>
                </a:ext>
              </a:extLst>
            </p:cNvPr>
            <p:cNvCxnSpPr>
              <a:cxnSpLocks/>
            </p:cNvCxnSpPr>
            <p:nvPr/>
          </p:nvCxnSpPr>
          <p:spPr bwMode="auto">
            <a:xfrm>
              <a:off x="8341791" y="5916278"/>
              <a:ext cx="57578" cy="0"/>
            </a:xfrm>
            <a:prstGeom prst="line">
              <a:avLst/>
            </a:prstGeom>
            <a:noFill/>
            <a:ln w="28575" cap="flat" cmpd="sng" algn="ctr">
              <a:solidFill>
                <a:schemeClr val="accent2"/>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16F1E56F-C5BD-1308-FFC1-52CD0B8EC587}"/>
                </a:ext>
              </a:extLst>
            </p:cNvPr>
            <p:cNvSpPr txBox="1"/>
            <p:nvPr/>
          </p:nvSpPr>
          <p:spPr bwMode="auto">
            <a:xfrm>
              <a:off x="10696845" y="4609182"/>
              <a:ext cx="1495155"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Sickle cell anemia</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Taking immunosuppressing drugs</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Malignant tumors</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HIV</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Nephrotic syndrome </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Solid organ transplant</a:t>
              </a:r>
            </a:p>
          </p:txBody>
        </p:sp>
        <p:cxnSp>
          <p:nvCxnSpPr>
            <p:cNvPr id="41" name="Straight Connector 40">
              <a:extLst>
                <a:ext uri="{FF2B5EF4-FFF2-40B4-BE49-F238E27FC236}">
                  <a16:creationId xmlns:a16="http://schemas.microsoft.com/office/drawing/2014/main" id="{B4A0C364-E62E-F180-6AC0-10A953DD128D}"/>
                </a:ext>
              </a:extLst>
            </p:cNvPr>
            <p:cNvCxnSpPr>
              <a:cxnSpLocks/>
            </p:cNvCxnSpPr>
            <p:nvPr/>
          </p:nvCxnSpPr>
          <p:spPr bwMode="auto">
            <a:xfrm>
              <a:off x="8341791" y="6075028"/>
              <a:ext cx="57578" cy="0"/>
            </a:xfrm>
            <a:prstGeom prst="line">
              <a:avLst/>
            </a:prstGeom>
            <a:noFill/>
            <a:ln w="28575" cap="flat" cmpd="sng" algn="ctr">
              <a:solidFill>
                <a:schemeClr val="bg2"/>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9BB38AE-260D-2577-36EB-6BD03CDF4A06}"/>
                </a:ext>
              </a:extLst>
            </p:cNvPr>
            <p:cNvCxnSpPr>
              <a:cxnSpLocks/>
            </p:cNvCxnSpPr>
            <p:nvPr/>
          </p:nvCxnSpPr>
          <p:spPr bwMode="auto">
            <a:xfrm>
              <a:off x="10418298" y="4913882"/>
              <a:ext cx="312503" cy="0"/>
            </a:xfrm>
            <a:prstGeom prst="line">
              <a:avLst/>
            </a:prstGeom>
            <a:noFill/>
            <a:ln w="28575" cap="flat" cmpd="sng" algn="ctr">
              <a:solidFill>
                <a:schemeClr val="tx2">
                  <a:lumMod val="90000"/>
                </a:schemeClr>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D1EA7F2-5E81-E9C1-471C-4DD755868103}"/>
                </a:ext>
              </a:extLst>
            </p:cNvPr>
            <p:cNvCxnSpPr>
              <a:cxnSpLocks/>
            </p:cNvCxnSpPr>
            <p:nvPr/>
          </p:nvCxnSpPr>
          <p:spPr bwMode="auto">
            <a:xfrm>
              <a:off x="10418298" y="5072850"/>
              <a:ext cx="312503"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EE4327F-7EBE-172D-AC40-22BAE279D45E}"/>
                </a:ext>
              </a:extLst>
            </p:cNvPr>
            <p:cNvCxnSpPr>
              <a:cxnSpLocks/>
            </p:cNvCxnSpPr>
            <p:nvPr/>
          </p:nvCxnSpPr>
          <p:spPr bwMode="auto">
            <a:xfrm>
              <a:off x="10418298" y="5581468"/>
              <a:ext cx="312503" cy="0"/>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67D5167-24BA-1D4D-7FCD-EA540954C0DF}"/>
                </a:ext>
              </a:extLst>
            </p:cNvPr>
            <p:cNvCxnSpPr>
              <a:cxnSpLocks/>
            </p:cNvCxnSpPr>
            <p:nvPr/>
          </p:nvCxnSpPr>
          <p:spPr bwMode="auto">
            <a:xfrm>
              <a:off x="10418298" y="5747186"/>
              <a:ext cx="59629" cy="0"/>
            </a:xfrm>
            <a:prstGeom prst="line">
              <a:avLst/>
            </a:prstGeom>
            <a:noFill/>
            <a:ln w="28575" cap="flat" cmpd="sng" algn="ctr">
              <a:solidFill>
                <a:schemeClr val="accent4">
                  <a:lumMod val="60000"/>
                  <a:lumOff val="40000"/>
                </a:schemeClr>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DA217C3-2DCA-C58C-883B-E474AD2E71B0}"/>
                </a:ext>
              </a:extLst>
            </p:cNvPr>
            <p:cNvCxnSpPr>
              <a:cxnSpLocks/>
            </p:cNvCxnSpPr>
            <p:nvPr/>
          </p:nvCxnSpPr>
          <p:spPr bwMode="auto">
            <a:xfrm>
              <a:off x="10418298" y="5916278"/>
              <a:ext cx="312503" cy="0"/>
            </a:xfrm>
            <a:prstGeom prst="line">
              <a:avLst/>
            </a:prstGeom>
            <a:noFill/>
            <a:ln w="28575" cap="flat" cmpd="sng" algn="ctr">
              <a:solidFill>
                <a:schemeClr val="accent2">
                  <a:lumMod val="60000"/>
                  <a:lumOff val="40000"/>
                </a:schemeClr>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D42BD35-C535-39DC-035B-658BF9A02D6C}"/>
                </a:ext>
              </a:extLst>
            </p:cNvPr>
            <p:cNvCxnSpPr>
              <a:cxnSpLocks/>
            </p:cNvCxnSpPr>
            <p:nvPr/>
          </p:nvCxnSpPr>
          <p:spPr bwMode="auto">
            <a:xfrm>
              <a:off x="10418298" y="6092156"/>
              <a:ext cx="59629" cy="0"/>
            </a:xfrm>
            <a:prstGeom prst="line">
              <a:avLst/>
            </a:prstGeom>
            <a:noFill/>
            <a:ln w="28575" cap="flat" cmpd="sng" algn="ctr">
              <a:solidFill>
                <a:schemeClr val="bg2">
                  <a:lumMod val="60000"/>
                  <a:lumOff val="40000"/>
                </a:schemeClr>
              </a:solidFill>
              <a:prstDash val="solid"/>
              <a:round/>
              <a:headEnd type="none" w="med" len="med"/>
              <a:tailEnd type="none" w="med" len="med"/>
            </a:ln>
            <a:effectLst/>
          </p:spPr>
        </p:cxnSp>
      </p:grpSp>
      <p:sp>
        <p:nvSpPr>
          <p:cNvPr id="4" name="ZoneTexte 22">
            <a:extLst>
              <a:ext uri="{FF2B5EF4-FFF2-40B4-BE49-F238E27FC236}">
                <a16:creationId xmlns:a16="http://schemas.microsoft.com/office/drawing/2014/main" id="{460898ED-8A37-4627-65E7-035A7D6A08CA}"/>
              </a:ext>
            </a:extLst>
          </p:cNvPr>
          <p:cNvSpPr txBox="1"/>
          <p:nvPr/>
        </p:nvSpPr>
        <p:spPr>
          <a:xfrm>
            <a:off x="3113630" y="6230034"/>
            <a:ext cx="3236602" cy="276999"/>
          </a:xfrm>
          <a:prstGeom prst="rect">
            <a:avLst/>
          </a:prstGeom>
          <a:noFill/>
          <a:ln w="1270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Age (</a:t>
            </a:r>
            <a:r>
              <a:rPr kumimoji="0" lang="fr-FR" sz="1200" i="0" u="none" strike="noStrike" kern="0" cap="none" spc="0" normalizeH="0" baseline="0" noProof="0" dirty="0" err="1">
                <a:ln>
                  <a:noFill/>
                </a:ln>
                <a:solidFill>
                  <a:schemeClr val="bg1"/>
                </a:solidFill>
                <a:uLnTx/>
                <a:uFillTx/>
                <a:latin typeface="+mn-lt"/>
                <a:ea typeface="+mn-ea"/>
                <a:cs typeface="Segoe UI" panose="020B0502040204020203" pitchFamily="34" charset="0"/>
              </a:rPr>
              <a:t>Yr</a:t>
            </a:r>
            <a:r>
              <a:rPr kumimoji="0" lang="fr-FR" sz="1200" i="0" u="none" strike="noStrike" kern="0" cap="none" spc="0" normalizeH="0" baseline="0" noProof="0" dirty="0">
                <a:ln>
                  <a:noFill/>
                </a:ln>
                <a:solidFill>
                  <a:schemeClr val="bg1"/>
                </a:solidFill>
                <a:uLnTx/>
                <a:uFillTx/>
                <a:latin typeface="+mn-lt"/>
                <a:ea typeface="+mn-ea"/>
                <a:cs typeface="Segoe UI" panose="020B0502040204020203" pitchFamily="34" charset="0"/>
              </a:rPr>
              <a:t>)</a:t>
            </a:r>
          </a:p>
        </p:txBody>
      </p:sp>
      <p:cxnSp>
        <p:nvCxnSpPr>
          <p:cNvPr id="53" name="Straight Connector 52">
            <a:extLst>
              <a:ext uri="{FF2B5EF4-FFF2-40B4-BE49-F238E27FC236}">
                <a16:creationId xmlns:a16="http://schemas.microsoft.com/office/drawing/2014/main" id="{A46775F7-CEC0-4C87-2B72-BC5D55C576BD}"/>
              </a:ext>
            </a:extLst>
          </p:cNvPr>
          <p:cNvCxnSpPr>
            <a:cxnSpLocks/>
          </p:cNvCxnSpPr>
          <p:nvPr/>
        </p:nvCxnSpPr>
        <p:spPr bwMode="auto">
          <a:xfrm>
            <a:off x="8178760" y="5785468"/>
            <a:ext cx="57578" cy="0"/>
          </a:xfrm>
          <a:prstGeom prst="line">
            <a:avLst/>
          </a:prstGeom>
          <a:noFill/>
          <a:ln w="28575" cap="flat" cmpd="sng" algn="ctr">
            <a:solidFill>
              <a:schemeClr val="accent5"/>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A05895E-AE90-4507-C586-C616FF3EC690}"/>
              </a:ext>
            </a:extLst>
          </p:cNvPr>
          <p:cNvCxnSpPr>
            <a:cxnSpLocks/>
          </p:cNvCxnSpPr>
          <p:nvPr/>
        </p:nvCxnSpPr>
        <p:spPr bwMode="auto">
          <a:xfrm>
            <a:off x="8310096" y="5785468"/>
            <a:ext cx="57578" cy="0"/>
          </a:xfrm>
          <a:prstGeom prst="line">
            <a:avLst/>
          </a:prstGeom>
          <a:noFill/>
          <a:ln w="28575" cap="flat" cmpd="sng" algn="ctr">
            <a:solidFill>
              <a:schemeClr val="accent5"/>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A80CEFB-49E7-EE0E-EE39-1EB63E74BD01}"/>
              </a:ext>
            </a:extLst>
          </p:cNvPr>
          <p:cNvCxnSpPr>
            <a:cxnSpLocks/>
          </p:cNvCxnSpPr>
          <p:nvPr/>
        </p:nvCxnSpPr>
        <p:spPr bwMode="auto">
          <a:xfrm>
            <a:off x="10258114" y="5778936"/>
            <a:ext cx="59629" cy="0"/>
          </a:xfrm>
          <a:prstGeom prst="line">
            <a:avLst/>
          </a:prstGeom>
          <a:noFill/>
          <a:ln w="28575" cap="flat" cmpd="sng" algn="ctr">
            <a:solidFill>
              <a:schemeClr val="accent4">
                <a:lumMod val="60000"/>
                <a:lumOff val="40000"/>
              </a:schemeClr>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6790D17-F954-41B5-8593-CC651C75E3B2}"/>
              </a:ext>
            </a:extLst>
          </p:cNvPr>
          <p:cNvCxnSpPr>
            <a:cxnSpLocks/>
          </p:cNvCxnSpPr>
          <p:nvPr/>
        </p:nvCxnSpPr>
        <p:spPr bwMode="auto">
          <a:xfrm>
            <a:off x="10384552" y="5778936"/>
            <a:ext cx="59629" cy="0"/>
          </a:xfrm>
          <a:prstGeom prst="line">
            <a:avLst/>
          </a:prstGeom>
          <a:noFill/>
          <a:ln w="28575" cap="flat" cmpd="sng" algn="ctr">
            <a:solidFill>
              <a:schemeClr val="accent4">
                <a:lumMod val="60000"/>
                <a:lumOff val="40000"/>
              </a:schemeClr>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CACEAA2-30CA-F9EF-D3B1-D9EC45997024}"/>
              </a:ext>
            </a:extLst>
          </p:cNvPr>
          <p:cNvCxnSpPr>
            <a:cxnSpLocks/>
          </p:cNvCxnSpPr>
          <p:nvPr/>
        </p:nvCxnSpPr>
        <p:spPr bwMode="auto">
          <a:xfrm>
            <a:off x="10256180" y="6123906"/>
            <a:ext cx="59629" cy="0"/>
          </a:xfrm>
          <a:prstGeom prst="line">
            <a:avLst/>
          </a:prstGeom>
          <a:noFill/>
          <a:ln w="28575" cap="flat" cmpd="sng" algn="ctr">
            <a:solidFill>
              <a:schemeClr val="bg2">
                <a:lumMod val="60000"/>
                <a:lumOff val="40000"/>
              </a:schemeClr>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F5F0AAF-49A9-B479-E7DC-4834819186AD}"/>
              </a:ext>
            </a:extLst>
          </p:cNvPr>
          <p:cNvCxnSpPr>
            <a:cxnSpLocks/>
          </p:cNvCxnSpPr>
          <p:nvPr/>
        </p:nvCxnSpPr>
        <p:spPr bwMode="auto">
          <a:xfrm>
            <a:off x="10380410" y="6123906"/>
            <a:ext cx="59629" cy="0"/>
          </a:xfrm>
          <a:prstGeom prst="line">
            <a:avLst/>
          </a:prstGeom>
          <a:noFill/>
          <a:ln w="28575" cap="flat" cmpd="sng" algn="ctr">
            <a:solidFill>
              <a:schemeClr val="bg2">
                <a:lumMod val="60000"/>
                <a:lumOff val="40000"/>
              </a:schemeClr>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DA0522F-6064-00D7-A9E5-7949E273D443}"/>
              </a:ext>
            </a:extLst>
          </p:cNvPr>
          <p:cNvCxnSpPr>
            <a:cxnSpLocks/>
          </p:cNvCxnSpPr>
          <p:nvPr/>
        </p:nvCxnSpPr>
        <p:spPr bwMode="auto">
          <a:xfrm>
            <a:off x="8178760" y="5948028"/>
            <a:ext cx="57578" cy="0"/>
          </a:xfrm>
          <a:prstGeom prst="line">
            <a:avLst/>
          </a:prstGeom>
          <a:noFill/>
          <a:ln w="28575" cap="flat" cmpd="sng" algn="ctr">
            <a:solidFill>
              <a:schemeClr val="accent2"/>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DDDF7C1-2665-00E2-BACA-8DDB32381D47}"/>
              </a:ext>
            </a:extLst>
          </p:cNvPr>
          <p:cNvCxnSpPr>
            <a:cxnSpLocks/>
          </p:cNvCxnSpPr>
          <p:nvPr/>
        </p:nvCxnSpPr>
        <p:spPr bwMode="auto">
          <a:xfrm>
            <a:off x="8310096" y="5948028"/>
            <a:ext cx="57578" cy="0"/>
          </a:xfrm>
          <a:prstGeom prst="line">
            <a:avLst/>
          </a:prstGeom>
          <a:noFill/>
          <a:ln w="28575" cap="flat" cmpd="sng" algn="ctr">
            <a:solidFill>
              <a:schemeClr val="accent2"/>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88900D0-AA7D-EF39-281F-EC86F47B5C98}"/>
              </a:ext>
            </a:extLst>
          </p:cNvPr>
          <p:cNvCxnSpPr>
            <a:cxnSpLocks/>
          </p:cNvCxnSpPr>
          <p:nvPr/>
        </p:nvCxnSpPr>
        <p:spPr bwMode="auto">
          <a:xfrm>
            <a:off x="8178760" y="6106778"/>
            <a:ext cx="57578" cy="0"/>
          </a:xfrm>
          <a:prstGeom prst="line">
            <a:avLst/>
          </a:prstGeom>
          <a:noFill/>
          <a:ln w="28575" cap="flat" cmpd="sng" algn="ctr">
            <a:solidFill>
              <a:schemeClr val="bg2"/>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8AB2BAA-28A6-6BCB-902B-46A0B289335B}"/>
              </a:ext>
            </a:extLst>
          </p:cNvPr>
          <p:cNvCxnSpPr>
            <a:cxnSpLocks/>
          </p:cNvCxnSpPr>
          <p:nvPr/>
        </p:nvCxnSpPr>
        <p:spPr bwMode="auto">
          <a:xfrm>
            <a:off x="8310096" y="6106778"/>
            <a:ext cx="57578" cy="0"/>
          </a:xfrm>
          <a:prstGeom prst="line">
            <a:avLst/>
          </a:prstGeom>
          <a:noFill/>
          <a:ln w="28575" cap="flat" cmpd="sng" algn="ctr">
            <a:solidFill>
              <a:schemeClr val="bg2"/>
            </a:solidFill>
            <a:prstDash val="solid"/>
            <a:round/>
            <a:headEnd type="none" w="med" len="med"/>
            <a:tailEnd type="none" w="med" len="med"/>
          </a:ln>
          <a:effectLst/>
        </p:spPr>
      </p:cxnSp>
    </p:spTree>
    <p:extLst>
      <p:ext uri="{BB962C8B-B14F-4D97-AF65-F5344CB8AC3E}">
        <p14:creationId xmlns:p14="http://schemas.microsoft.com/office/powerpoint/2010/main" val="185965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C2632D-93AC-83C9-D4F2-1DA2BF2E5752}"/>
              </a:ext>
            </a:extLst>
          </p:cNvPr>
          <p:cNvSpPr>
            <a:spLocks noGrp="1"/>
          </p:cNvSpPr>
          <p:nvPr>
            <p:ph type="title"/>
          </p:nvPr>
        </p:nvSpPr>
        <p:spPr/>
        <p:txBody>
          <a:bodyPr/>
          <a:lstStyle/>
          <a:p>
            <a:r>
              <a:rPr lang="en-US" dirty="0"/>
              <a:t>Burden of IPD Among Older Adults</a:t>
            </a:r>
          </a:p>
        </p:txBody>
      </p:sp>
      <p:sp>
        <p:nvSpPr>
          <p:cNvPr id="4" name="Content Placeholder 3">
            <a:extLst>
              <a:ext uri="{FF2B5EF4-FFF2-40B4-BE49-F238E27FC236}">
                <a16:creationId xmlns:a16="http://schemas.microsoft.com/office/drawing/2014/main" id="{2FCCB493-E765-047F-1220-B7BF8D5B8DFB}"/>
              </a:ext>
            </a:extLst>
          </p:cNvPr>
          <p:cNvSpPr>
            <a:spLocks noGrp="1"/>
          </p:cNvSpPr>
          <p:nvPr>
            <p:ph idx="1"/>
          </p:nvPr>
        </p:nvSpPr>
        <p:spPr/>
        <p:txBody>
          <a:bodyPr/>
          <a:lstStyle/>
          <a:p>
            <a:r>
              <a:rPr lang="en-US" sz="2400" dirty="0"/>
              <a:t>Surveillance from 2014-2017 data of IPD in people ≥18 </a:t>
            </a:r>
            <a:r>
              <a:rPr lang="en-US" sz="2400" dirty="0" err="1"/>
              <a:t>yr</a:t>
            </a:r>
            <a:endParaRPr lang="en-US" sz="2400" dirty="0"/>
          </a:p>
        </p:txBody>
      </p:sp>
      <p:graphicFrame>
        <p:nvGraphicFramePr>
          <p:cNvPr id="7" name="Tableau 18">
            <a:extLst>
              <a:ext uri="{FF2B5EF4-FFF2-40B4-BE49-F238E27FC236}">
                <a16:creationId xmlns:a16="http://schemas.microsoft.com/office/drawing/2014/main" id="{5E8589AA-2C84-804E-45FF-A0AB4E5347BD}"/>
              </a:ext>
            </a:extLst>
          </p:cNvPr>
          <p:cNvGraphicFramePr>
            <a:graphicFrameLocks noGrp="1"/>
          </p:cNvGraphicFramePr>
          <p:nvPr>
            <p:extLst>
              <p:ext uri="{D42A27DB-BD31-4B8C-83A1-F6EECF244321}">
                <p14:modId xmlns:p14="http://schemas.microsoft.com/office/powerpoint/2010/main" val="1434846587"/>
              </p:ext>
            </p:extLst>
          </p:nvPr>
        </p:nvGraphicFramePr>
        <p:xfrm>
          <a:off x="1133575" y="2659675"/>
          <a:ext cx="4022139" cy="2118468"/>
        </p:xfrm>
        <a:graphic>
          <a:graphicData uri="http://schemas.openxmlformats.org/drawingml/2006/table">
            <a:tbl>
              <a:tblPr firstRow="1" bandRow="1">
                <a:tableStyleId>{EB344D84-9AFB-497E-A393-DC336BA19D2E}</a:tableStyleId>
              </a:tblPr>
              <a:tblGrid>
                <a:gridCol w="2459153">
                  <a:extLst>
                    <a:ext uri="{9D8B030D-6E8A-4147-A177-3AD203B41FA5}">
                      <a16:colId xmlns:a16="http://schemas.microsoft.com/office/drawing/2014/main" val="300386589"/>
                    </a:ext>
                  </a:extLst>
                </a:gridCol>
                <a:gridCol w="1562986">
                  <a:extLst>
                    <a:ext uri="{9D8B030D-6E8A-4147-A177-3AD203B41FA5}">
                      <a16:colId xmlns:a16="http://schemas.microsoft.com/office/drawing/2014/main" val="1228181310"/>
                    </a:ext>
                  </a:extLst>
                </a:gridCol>
              </a:tblGrid>
              <a:tr h="278202">
                <a:tc>
                  <a:txBody>
                    <a:bodyPr/>
                    <a:lstStyle/>
                    <a:p>
                      <a:r>
                        <a:rPr lang="fr-FR" sz="1600">
                          <a:effectLst/>
                        </a:rPr>
                        <a:t>Disease </a:t>
                      </a:r>
                      <a:br>
                        <a:rPr lang="fr-FR" sz="1600">
                          <a:effectLst/>
                        </a:rPr>
                      </a:br>
                      <a:r>
                        <a:rPr lang="fr-FR" sz="1600">
                          <a:effectLst/>
                        </a:rPr>
                        <a:t>characteristics, %</a:t>
                      </a:r>
                      <a:endParaRPr lang="fr-FR" sz="1600" dirty="0">
                        <a:effectLst/>
                      </a:endParaRPr>
                    </a:p>
                  </a:txBody>
                  <a:tcPr marL="68598" marR="68598" marT="34299" marB="34299">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fr-FR" sz="1600" dirty="0">
                          <a:effectLst/>
                        </a:rPr>
                        <a:t>IPD</a:t>
                      </a:r>
                      <a:br>
                        <a:rPr lang="fr-FR" sz="1600" dirty="0">
                          <a:effectLst/>
                        </a:rPr>
                      </a:br>
                      <a:r>
                        <a:rPr lang="fr-FR" sz="1600" dirty="0">
                          <a:effectLst/>
                        </a:rPr>
                        <a:t>  (N = 908)</a:t>
                      </a:r>
                    </a:p>
                  </a:txBody>
                  <a:tcPr marL="68598" marR="68598" marT="34299" marB="34299">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623613732"/>
                  </a:ext>
                </a:extLst>
              </a:tr>
              <a:tr h="278202">
                <a:tc>
                  <a:txBody>
                    <a:bodyPr/>
                    <a:lstStyle/>
                    <a:p>
                      <a:pPr algn="l"/>
                      <a:r>
                        <a:rPr lang="fr-FR" sz="1600" b="1">
                          <a:solidFill>
                            <a:schemeClr val="bg1"/>
                          </a:solidFill>
                          <a:effectLst/>
                        </a:rPr>
                        <a:t>Severe IPD</a:t>
                      </a:r>
                      <a:endParaRPr lang="fr-FR" sz="1600" b="1" dirty="0">
                        <a:solidFill>
                          <a:schemeClr val="bg1"/>
                        </a:solidFill>
                        <a:effectLst/>
                      </a:endParaRPr>
                    </a:p>
                  </a:txBody>
                  <a:tcPr marL="68598" marR="68598" marT="34299" marB="34299">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fr-FR" sz="1600" b="1" dirty="0">
                          <a:solidFill>
                            <a:schemeClr val="bg1"/>
                          </a:solidFill>
                          <a:effectLst/>
                        </a:rPr>
                        <a:t>48</a:t>
                      </a:r>
                    </a:p>
                  </a:txBody>
                  <a:tcPr marL="68598" marR="68598" marT="34299" marB="34299">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79395551"/>
                  </a:ext>
                </a:extLst>
              </a:tr>
              <a:tr h="278202">
                <a:tc>
                  <a:txBody>
                    <a:bodyPr/>
                    <a:lstStyle/>
                    <a:p>
                      <a:pPr algn="l"/>
                      <a:r>
                        <a:rPr lang="fr-FR" sz="1600">
                          <a:solidFill>
                            <a:schemeClr val="bg1"/>
                          </a:solidFill>
                          <a:effectLst/>
                        </a:rPr>
                        <a:t>Severe sepsis </a:t>
                      </a:r>
                      <a:endParaRPr lang="fr-FR" sz="1600" dirty="0">
                        <a:solidFill>
                          <a:schemeClr val="bg1"/>
                        </a:solidFill>
                        <a:effectLst/>
                      </a:endParaRP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fr-FR" sz="1600">
                          <a:solidFill>
                            <a:schemeClr val="bg1"/>
                          </a:solidFill>
                          <a:effectLst/>
                        </a:rPr>
                        <a:t>38</a:t>
                      </a:r>
                      <a:endParaRPr lang="fr-FR" sz="1600" dirty="0">
                        <a:solidFill>
                          <a:schemeClr val="bg1"/>
                        </a:solidFill>
                        <a:effectLst/>
                      </a:endParaRP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21686761"/>
                  </a:ext>
                </a:extLst>
              </a:tr>
              <a:tr h="278202">
                <a:tc>
                  <a:txBody>
                    <a:bodyPr/>
                    <a:lstStyle/>
                    <a:p>
                      <a:pPr algn="l"/>
                      <a:r>
                        <a:rPr lang="fr-FR" sz="1600">
                          <a:solidFill>
                            <a:schemeClr val="bg1"/>
                          </a:solidFill>
                          <a:effectLst/>
                        </a:rPr>
                        <a:t>Shock</a:t>
                      </a:r>
                      <a:endParaRPr lang="fr-FR" sz="1600" dirty="0">
                        <a:solidFill>
                          <a:schemeClr val="bg1"/>
                        </a:solidFill>
                        <a:effectLst/>
                      </a:endParaRP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fr-FR" sz="1600">
                          <a:solidFill>
                            <a:schemeClr val="bg1"/>
                          </a:solidFill>
                          <a:effectLst/>
                        </a:rPr>
                        <a:t>19</a:t>
                      </a:r>
                      <a:endParaRPr lang="fr-FR" sz="1600" dirty="0">
                        <a:solidFill>
                          <a:schemeClr val="bg1"/>
                        </a:solidFill>
                        <a:effectLst/>
                      </a:endParaRP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81381182"/>
                  </a:ext>
                </a:extLst>
              </a:tr>
              <a:tr h="278202">
                <a:tc>
                  <a:txBody>
                    <a:bodyPr/>
                    <a:lstStyle/>
                    <a:p>
                      <a:pPr algn="l"/>
                      <a:r>
                        <a:rPr lang="fr-FR" sz="1600">
                          <a:solidFill>
                            <a:schemeClr val="bg1"/>
                          </a:solidFill>
                          <a:effectLst/>
                        </a:rPr>
                        <a:t>Mechanical ventillation </a:t>
                      </a:r>
                      <a:endParaRPr lang="fr-FR" sz="1600" dirty="0">
                        <a:solidFill>
                          <a:schemeClr val="bg1"/>
                        </a:solidFill>
                        <a:effectLst/>
                      </a:endParaRP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fr-FR" sz="1600" dirty="0">
                          <a:solidFill>
                            <a:schemeClr val="bg1"/>
                          </a:solidFill>
                          <a:effectLst/>
                        </a:rPr>
                        <a:t>21</a:t>
                      </a: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34717773"/>
                  </a:ext>
                </a:extLst>
              </a:tr>
              <a:tr h="278202">
                <a:tc>
                  <a:txBody>
                    <a:bodyPr/>
                    <a:lstStyle/>
                    <a:p>
                      <a:pPr algn="l"/>
                      <a:r>
                        <a:rPr lang="fr-FR" sz="1600">
                          <a:solidFill>
                            <a:schemeClr val="bg1"/>
                          </a:solidFill>
                          <a:effectLst/>
                        </a:rPr>
                        <a:t>ICU admission</a:t>
                      </a:r>
                      <a:endParaRPr lang="fr-FR" sz="1600" dirty="0">
                        <a:solidFill>
                          <a:schemeClr val="bg1"/>
                        </a:solidFill>
                        <a:effectLst/>
                      </a:endParaRPr>
                    </a:p>
                  </a:txBody>
                  <a:tcPr marL="68598" marR="68598" marT="34299" marB="34299">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fr-FR" sz="1600" dirty="0">
                          <a:solidFill>
                            <a:schemeClr val="bg1"/>
                          </a:solidFill>
                          <a:effectLst/>
                        </a:rPr>
                        <a:t>31</a:t>
                      </a:r>
                    </a:p>
                  </a:txBody>
                  <a:tcPr marL="68598" marR="68598" marT="34299" marB="34299">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7215367"/>
                  </a:ext>
                </a:extLst>
              </a:tr>
            </a:tbl>
          </a:graphicData>
        </a:graphic>
      </p:graphicFrame>
      <p:sp>
        <p:nvSpPr>
          <p:cNvPr id="9" name="Rectangle : coins arrondis 20">
            <a:extLst>
              <a:ext uri="{FF2B5EF4-FFF2-40B4-BE49-F238E27FC236}">
                <a16:creationId xmlns:a16="http://schemas.microsoft.com/office/drawing/2014/main" id="{87BCC821-1F02-3298-B08E-654CB842E431}"/>
              </a:ext>
            </a:extLst>
          </p:cNvPr>
          <p:cNvSpPr/>
          <p:nvPr/>
        </p:nvSpPr>
        <p:spPr>
          <a:xfrm>
            <a:off x="1133574" y="5193299"/>
            <a:ext cx="4022139" cy="307777"/>
          </a:xfrm>
          <a:prstGeom prst="roundRect">
            <a:avLst/>
          </a:prstGeom>
          <a:solidFill>
            <a:schemeClr val="accent2"/>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257312"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1"/>
                </a:solidFill>
                <a:effectLst/>
                <a:uLnTx/>
                <a:uFillTx/>
                <a:ea typeface="+mn-ea"/>
                <a:cs typeface="+mn-cs"/>
                <a:sym typeface="Arial"/>
              </a:rPr>
              <a:t>22% mortality during hospitalization</a:t>
            </a:r>
          </a:p>
        </p:txBody>
      </p:sp>
      <p:sp>
        <p:nvSpPr>
          <p:cNvPr id="10" name="ZoneTexte 23">
            <a:extLst>
              <a:ext uri="{FF2B5EF4-FFF2-40B4-BE49-F238E27FC236}">
                <a16:creationId xmlns:a16="http://schemas.microsoft.com/office/drawing/2014/main" id="{191DF034-4076-B4FC-F46C-C4AC67AAA3F8}"/>
              </a:ext>
            </a:extLst>
          </p:cNvPr>
          <p:cNvSpPr txBox="1"/>
          <p:nvPr/>
        </p:nvSpPr>
        <p:spPr bwMode="gray">
          <a:xfrm>
            <a:off x="6006791" y="2074900"/>
            <a:ext cx="5475412" cy="58477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kumimoji="0" lang="fr-FR" sz="1600" b="1" i="0" strike="noStrike" kern="0" cap="none" spc="0" normalizeH="0" baseline="0" noProof="0" dirty="0" err="1">
                <a:ln>
                  <a:noFill/>
                </a:ln>
                <a:solidFill>
                  <a:schemeClr val="bg1"/>
                </a:solidFill>
                <a:effectLst/>
                <a:uLnTx/>
                <a:uFillTx/>
                <a:latin typeface="+mn-lt"/>
                <a:ea typeface="+mn-ea"/>
                <a:cs typeface="Arial"/>
                <a:sym typeface="Arial"/>
              </a:rPr>
              <a:t>Effects</a:t>
            </a:r>
            <a:r>
              <a:rPr kumimoji="0" lang="fr-FR" sz="1600" b="1" i="0" strike="noStrike" kern="0" cap="none" spc="0" normalizeH="0" baseline="0" noProof="0" dirty="0">
                <a:ln>
                  <a:noFill/>
                </a:ln>
                <a:solidFill>
                  <a:schemeClr val="bg1"/>
                </a:solidFill>
                <a:effectLst/>
                <a:uLnTx/>
                <a:uFillTx/>
                <a:latin typeface="+mn-lt"/>
                <a:ea typeface="+mn-ea"/>
                <a:cs typeface="Arial"/>
                <a:sym typeface="Arial"/>
              </a:rPr>
              <a:t> of Age, </a:t>
            </a:r>
            <a:r>
              <a:rPr kumimoji="0" lang="fr-FR" sz="1600" b="1" i="0" strike="noStrike" kern="0" cap="none" spc="0" normalizeH="0" baseline="0" noProof="0" dirty="0" err="1">
                <a:ln>
                  <a:noFill/>
                </a:ln>
                <a:solidFill>
                  <a:schemeClr val="bg1"/>
                </a:solidFill>
                <a:effectLst/>
                <a:uLnTx/>
                <a:uFillTx/>
                <a:latin typeface="+mn-lt"/>
                <a:ea typeface="+mn-ea"/>
                <a:cs typeface="Arial"/>
                <a:sym typeface="Arial"/>
              </a:rPr>
              <a:t>Comorbidities</a:t>
            </a:r>
            <a:r>
              <a:rPr kumimoji="0" lang="fr-FR" sz="1600" b="1" i="0" strike="noStrike" kern="0" cap="none" spc="0" normalizeH="0" baseline="0" noProof="0" dirty="0">
                <a:ln>
                  <a:noFill/>
                </a:ln>
                <a:solidFill>
                  <a:schemeClr val="bg1"/>
                </a:solidFill>
                <a:effectLst/>
                <a:uLnTx/>
                <a:uFillTx/>
                <a:latin typeface="+mn-lt"/>
                <a:ea typeface="+mn-ea"/>
                <a:cs typeface="Arial"/>
                <a:sym typeface="Arial"/>
              </a:rPr>
              <a:t>, and </a:t>
            </a:r>
            <a:br>
              <a:rPr kumimoji="0" lang="fr-FR" sz="1600" b="1" i="0" strike="noStrike" kern="0" cap="none" spc="0" normalizeH="0" baseline="0" noProof="0" dirty="0">
                <a:ln>
                  <a:noFill/>
                </a:ln>
                <a:solidFill>
                  <a:schemeClr val="bg1"/>
                </a:solidFill>
                <a:effectLst/>
                <a:uLnTx/>
                <a:uFillTx/>
                <a:latin typeface="+mn-lt"/>
                <a:ea typeface="+mn-ea"/>
                <a:cs typeface="Arial"/>
                <a:sym typeface="Arial"/>
              </a:rPr>
            </a:br>
            <a:r>
              <a:rPr kumimoji="0" lang="fr-FR" sz="1600" b="1" i="0" strike="noStrike" kern="0" cap="none" spc="0" normalizeH="0" baseline="0" noProof="0" dirty="0">
                <a:ln>
                  <a:noFill/>
                </a:ln>
                <a:solidFill>
                  <a:schemeClr val="bg1"/>
                </a:solidFill>
                <a:effectLst/>
                <a:uLnTx/>
                <a:uFillTx/>
                <a:latin typeface="+mn-lt"/>
                <a:ea typeface="+mn-ea"/>
                <a:cs typeface="Arial"/>
                <a:sym typeface="Arial"/>
              </a:rPr>
              <a:t>Vaccination </a:t>
            </a:r>
            <a:r>
              <a:rPr kumimoji="0" lang="fr-FR" sz="1600" b="1" i="0" strike="noStrike" kern="0" cap="none" spc="0" normalizeH="0" baseline="0" noProof="0" dirty="0" err="1">
                <a:ln>
                  <a:noFill/>
                </a:ln>
                <a:solidFill>
                  <a:schemeClr val="bg1"/>
                </a:solidFill>
                <a:effectLst/>
                <a:uLnTx/>
                <a:uFillTx/>
                <a:latin typeface="+mn-lt"/>
                <a:ea typeface="+mn-ea"/>
                <a:cs typeface="Arial"/>
                <a:sym typeface="Arial"/>
              </a:rPr>
              <a:t>Status</a:t>
            </a:r>
            <a:r>
              <a:rPr kumimoji="0" lang="fr-FR" sz="1600" b="1" i="0" strike="noStrike" kern="0" cap="none" spc="0" normalizeH="0" baseline="0" noProof="0" dirty="0">
                <a:ln>
                  <a:noFill/>
                </a:ln>
                <a:solidFill>
                  <a:schemeClr val="bg1"/>
                </a:solidFill>
                <a:effectLst/>
                <a:uLnTx/>
                <a:uFillTx/>
                <a:latin typeface="+mn-lt"/>
                <a:ea typeface="+mn-ea"/>
                <a:cs typeface="Arial"/>
                <a:sym typeface="Arial"/>
              </a:rPr>
              <a:t> on </a:t>
            </a:r>
            <a:r>
              <a:rPr kumimoji="0" lang="fr-FR" sz="1600" b="1" i="0" strike="noStrike" kern="0" cap="none" spc="0" normalizeH="0" baseline="0" noProof="0" dirty="0" err="1">
                <a:ln>
                  <a:noFill/>
                </a:ln>
                <a:solidFill>
                  <a:schemeClr val="bg1"/>
                </a:solidFill>
                <a:effectLst/>
                <a:uLnTx/>
                <a:uFillTx/>
                <a:latin typeface="+mn-lt"/>
                <a:ea typeface="+mn-ea"/>
                <a:cs typeface="Arial"/>
                <a:sym typeface="Arial"/>
              </a:rPr>
              <a:t>Mortality</a:t>
            </a:r>
            <a:endParaRPr kumimoji="0" lang="fr-FR" sz="1600" b="1" i="0" strike="noStrike" kern="0" cap="none" spc="0" normalizeH="0" baseline="30000" noProof="0" dirty="0">
              <a:ln>
                <a:noFill/>
              </a:ln>
              <a:solidFill>
                <a:schemeClr val="bg1"/>
              </a:solidFill>
              <a:effectLst/>
              <a:uLnTx/>
              <a:uFillTx/>
              <a:latin typeface="+mn-lt"/>
              <a:ea typeface="+mn-ea"/>
              <a:cs typeface="Arial"/>
              <a:sym typeface="Arial"/>
            </a:endParaRPr>
          </a:p>
        </p:txBody>
      </p:sp>
      <p:sp>
        <p:nvSpPr>
          <p:cNvPr id="12" name="ZoneTexte 23">
            <a:extLst>
              <a:ext uri="{FF2B5EF4-FFF2-40B4-BE49-F238E27FC236}">
                <a16:creationId xmlns:a16="http://schemas.microsoft.com/office/drawing/2014/main" id="{56C2819A-2B69-E500-BD09-854B3CD8E4D0}"/>
              </a:ext>
            </a:extLst>
          </p:cNvPr>
          <p:cNvSpPr txBox="1"/>
          <p:nvPr/>
        </p:nvSpPr>
        <p:spPr bwMode="gray">
          <a:xfrm>
            <a:off x="1133573" y="2308267"/>
            <a:ext cx="4022140" cy="338554"/>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kumimoji="0" lang="fr-FR" sz="1600" b="1" i="0" strike="noStrike" kern="0" cap="none" spc="0" normalizeH="0" baseline="0" noProof="0" dirty="0" err="1">
                <a:ln>
                  <a:noFill/>
                </a:ln>
                <a:solidFill>
                  <a:schemeClr val="bg1"/>
                </a:solidFill>
                <a:effectLst/>
                <a:uLnTx/>
                <a:uFillTx/>
                <a:latin typeface="+mn-lt"/>
                <a:ea typeface="+mn-ea"/>
                <a:cs typeface="Arial"/>
                <a:sym typeface="Arial"/>
              </a:rPr>
              <a:t>Disease</a:t>
            </a:r>
            <a:r>
              <a:rPr kumimoji="0" lang="fr-FR" sz="1600" b="1" i="0" strike="noStrike" kern="0" cap="none" spc="0" normalizeH="0" baseline="0" noProof="0" dirty="0">
                <a:ln>
                  <a:noFill/>
                </a:ln>
                <a:solidFill>
                  <a:schemeClr val="bg1"/>
                </a:solidFill>
                <a:effectLst/>
                <a:uLnTx/>
                <a:uFillTx/>
                <a:latin typeface="+mn-lt"/>
                <a:ea typeface="+mn-ea"/>
                <a:cs typeface="Arial"/>
                <a:sym typeface="Arial"/>
              </a:rPr>
              <a:t> </a:t>
            </a:r>
            <a:r>
              <a:rPr kumimoji="0" lang="fr-FR" sz="1600" b="1" i="0" strike="noStrike" kern="0" cap="none" spc="0" normalizeH="0" baseline="0" noProof="0" dirty="0" err="1">
                <a:ln>
                  <a:noFill/>
                </a:ln>
                <a:solidFill>
                  <a:schemeClr val="bg1"/>
                </a:solidFill>
                <a:effectLst/>
                <a:uLnTx/>
                <a:uFillTx/>
                <a:latin typeface="+mn-lt"/>
                <a:ea typeface="+mn-ea"/>
                <a:cs typeface="Arial"/>
                <a:sym typeface="Arial"/>
              </a:rPr>
              <a:t>Severity</a:t>
            </a:r>
            <a:endParaRPr kumimoji="0" lang="fr-FR" sz="1600" b="1" i="0" strike="noStrike" kern="0" cap="none" spc="0" normalizeH="0" baseline="30000" noProof="0" dirty="0">
              <a:ln>
                <a:noFill/>
              </a:ln>
              <a:solidFill>
                <a:schemeClr val="bg1"/>
              </a:solidFill>
              <a:effectLst/>
              <a:uLnTx/>
              <a:uFillTx/>
              <a:latin typeface="+mn-lt"/>
              <a:ea typeface="+mn-ea"/>
              <a:cs typeface="Arial"/>
              <a:sym typeface="Arial"/>
            </a:endParaRPr>
          </a:p>
        </p:txBody>
      </p:sp>
      <p:sp>
        <p:nvSpPr>
          <p:cNvPr id="13" name="TextBox 12">
            <a:extLst>
              <a:ext uri="{FF2B5EF4-FFF2-40B4-BE49-F238E27FC236}">
                <a16:creationId xmlns:a16="http://schemas.microsoft.com/office/drawing/2014/main" id="{5C40970C-178D-385F-52DF-A6665E1E4ACF}"/>
              </a:ext>
            </a:extLst>
          </p:cNvPr>
          <p:cNvSpPr txBox="1"/>
          <p:nvPr/>
        </p:nvSpPr>
        <p:spPr bwMode="auto">
          <a:xfrm>
            <a:off x="400489" y="6369508"/>
            <a:ext cx="3217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fr-FR" sz="1200" b="0" dirty="0">
                <a:solidFill>
                  <a:schemeClr val="bg2"/>
                </a:solidFill>
                <a:latin typeface="+mn-lt"/>
              </a:rPr>
              <a:t>Danis. Open Forum Infect Dis. 2019;10:ofad192. </a:t>
            </a:r>
          </a:p>
        </p:txBody>
      </p:sp>
      <p:graphicFrame>
        <p:nvGraphicFramePr>
          <p:cNvPr id="2" name="Tableau 18">
            <a:extLst>
              <a:ext uri="{FF2B5EF4-FFF2-40B4-BE49-F238E27FC236}">
                <a16:creationId xmlns:a16="http://schemas.microsoft.com/office/drawing/2014/main" id="{D0A3B473-C3E1-CDFC-9C48-38C15CBB4F86}"/>
              </a:ext>
            </a:extLst>
          </p:cNvPr>
          <p:cNvGraphicFramePr>
            <a:graphicFrameLocks noGrp="1"/>
          </p:cNvGraphicFramePr>
          <p:nvPr>
            <p:extLst>
              <p:ext uri="{D42A27DB-BD31-4B8C-83A1-F6EECF244321}">
                <p14:modId xmlns:p14="http://schemas.microsoft.com/office/powerpoint/2010/main" val="2361383380"/>
              </p:ext>
            </p:extLst>
          </p:nvPr>
        </p:nvGraphicFramePr>
        <p:xfrm>
          <a:off x="6006791" y="2659675"/>
          <a:ext cx="5499410" cy="3200472"/>
        </p:xfrm>
        <a:graphic>
          <a:graphicData uri="http://schemas.openxmlformats.org/drawingml/2006/table">
            <a:tbl>
              <a:tblPr firstRow="1" bandRow="1">
                <a:tableStyleId>{EB344D84-9AFB-497E-A393-DC336BA19D2E}</a:tableStyleId>
              </a:tblPr>
              <a:tblGrid>
                <a:gridCol w="2014409">
                  <a:extLst>
                    <a:ext uri="{9D8B030D-6E8A-4147-A177-3AD203B41FA5}">
                      <a16:colId xmlns:a16="http://schemas.microsoft.com/office/drawing/2014/main" val="300386589"/>
                    </a:ext>
                  </a:extLst>
                </a:gridCol>
                <a:gridCol w="1622530">
                  <a:extLst>
                    <a:ext uri="{9D8B030D-6E8A-4147-A177-3AD203B41FA5}">
                      <a16:colId xmlns:a16="http://schemas.microsoft.com/office/drawing/2014/main" val="1228181310"/>
                    </a:ext>
                  </a:extLst>
                </a:gridCol>
                <a:gridCol w="1862471">
                  <a:extLst>
                    <a:ext uri="{9D8B030D-6E8A-4147-A177-3AD203B41FA5}">
                      <a16:colId xmlns:a16="http://schemas.microsoft.com/office/drawing/2014/main" val="386047748"/>
                    </a:ext>
                  </a:extLst>
                </a:gridCol>
              </a:tblGrid>
              <a:tr h="278202">
                <a:tc>
                  <a:txBody>
                    <a:bodyPr/>
                    <a:lstStyle/>
                    <a:p>
                      <a:r>
                        <a:rPr lang="fr-FR" sz="1600" dirty="0">
                          <a:effectLst/>
                        </a:rPr>
                        <a:t>Characteristic</a:t>
                      </a:r>
                    </a:p>
                  </a:txBody>
                  <a:tcPr marL="68598" marR="68598" marT="34299" marB="34299">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fr-FR" sz="1600" dirty="0" err="1">
                          <a:effectLst/>
                        </a:rPr>
                        <a:t>Mortality</a:t>
                      </a:r>
                      <a:r>
                        <a:rPr lang="fr-FR" sz="1600" dirty="0">
                          <a:effectLst/>
                        </a:rPr>
                        <a:t> Rate, %</a:t>
                      </a:r>
                    </a:p>
                  </a:txBody>
                  <a:tcPr marL="68598" marR="68598" marT="34299" marB="34299">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fr-FR" sz="1600" dirty="0">
                          <a:effectLst/>
                        </a:rPr>
                        <a:t>Adj. HR (95% CI)</a:t>
                      </a:r>
                    </a:p>
                  </a:txBody>
                  <a:tcPr marL="68598" marR="68598" marT="34299" marB="34299">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623613732"/>
                  </a:ext>
                </a:extLst>
              </a:tr>
              <a:tr h="278202">
                <a:tc>
                  <a:txBody>
                    <a:bodyPr/>
                    <a:lstStyle/>
                    <a:p>
                      <a:pPr marL="0" indent="0" algn="l">
                        <a:buFont typeface="Arial" panose="020B0604020202020204" pitchFamily="34" charset="0"/>
                        <a:buNone/>
                      </a:pPr>
                      <a:r>
                        <a:rPr lang="fr-FR" sz="1600" b="0" dirty="0">
                          <a:solidFill>
                            <a:schemeClr val="bg1"/>
                          </a:solidFill>
                          <a:effectLst/>
                        </a:rPr>
                        <a:t>Age, </a:t>
                      </a:r>
                      <a:r>
                        <a:rPr lang="fr-FR" sz="1600" b="0" dirty="0" err="1">
                          <a:solidFill>
                            <a:schemeClr val="bg1"/>
                          </a:solidFill>
                          <a:effectLst/>
                        </a:rPr>
                        <a:t>yr</a:t>
                      </a:r>
                      <a:endParaRPr lang="fr-FR" sz="1600" b="0" dirty="0">
                        <a:solidFill>
                          <a:schemeClr val="bg1"/>
                        </a:solidFill>
                        <a:effectLst/>
                      </a:endParaRPr>
                    </a:p>
                    <a:p>
                      <a:pPr marL="285750" indent="-285750" algn="l">
                        <a:buFont typeface="Wingdings" panose="05000000000000000000" pitchFamily="2" charset="2"/>
                        <a:buChar char="§"/>
                      </a:pPr>
                      <a:r>
                        <a:rPr lang="fr-FR" sz="1600" b="0" dirty="0">
                          <a:solidFill>
                            <a:schemeClr val="bg1"/>
                          </a:solidFill>
                          <a:effectLst/>
                        </a:rPr>
                        <a:t>18-49</a:t>
                      </a:r>
                    </a:p>
                    <a:p>
                      <a:pPr marL="285750" indent="-285750" algn="l">
                        <a:buFont typeface="Wingdings" panose="05000000000000000000" pitchFamily="2" charset="2"/>
                        <a:buChar char="§"/>
                      </a:pPr>
                      <a:r>
                        <a:rPr lang="fr-FR" sz="1600" b="0" dirty="0">
                          <a:solidFill>
                            <a:schemeClr val="bg1"/>
                          </a:solidFill>
                          <a:effectLst/>
                        </a:rPr>
                        <a:t>50-64</a:t>
                      </a:r>
                    </a:p>
                    <a:p>
                      <a:pPr marL="285750" indent="-285750" algn="l">
                        <a:buFont typeface="Wingdings" panose="05000000000000000000" pitchFamily="2" charset="2"/>
                        <a:buChar char="§"/>
                      </a:pPr>
                      <a:r>
                        <a:rPr lang="fr-FR" sz="1600" b="0" dirty="0">
                          <a:solidFill>
                            <a:schemeClr val="bg1"/>
                          </a:solidFill>
                          <a:effectLst/>
                        </a:rPr>
                        <a:t>65-84</a:t>
                      </a:r>
                    </a:p>
                    <a:p>
                      <a:pPr marL="285750" indent="-285750" algn="l">
                        <a:buFont typeface="Wingdings" panose="05000000000000000000" pitchFamily="2" charset="2"/>
                        <a:buChar char="§"/>
                      </a:pPr>
                      <a:r>
                        <a:rPr lang="fr-FR" sz="1600" b="0" dirty="0">
                          <a:solidFill>
                            <a:schemeClr val="bg1"/>
                          </a:solidFill>
                          <a:effectLst/>
                        </a:rPr>
                        <a:t>≥85</a:t>
                      </a:r>
                    </a:p>
                  </a:txBody>
                  <a:tcPr marL="68598" marR="68598" marT="34299" marB="34299">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br>
                        <a:rPr lang="fr-FR" sz="1600" b="0" dirty="0">
                          <a:solidFill>
                            <a:schemeClr val="bg1"/>
                          </a:solidFill>
                          <a:effectLst/>
                        </a:rPr>
                      </a:br>
                      <a:r>
                        <a:rPr lang="fr-FR" sz="1600" b="0" dirty="0">
                          <a:solidFill>
                            <a:schemeClr val="bg1"/>
                          </a:solidFill>
                          <a:effectLst/>
                        </a:rPr>
                        <a:t>8</a:t>
                      </a:r>
                      <a:br>
                        <a:rPr lang="fr-FR" sz="1600" b="0" dirty="0">
                          <a:solidFill>
                            <a:schemeClr val="bg1"/>
                          </a:solidFill>
                          <a:effectLst/>
                        </a:rPr>
                      </a:br>
                      <a:r>
                        <a:rPr lang="fr-FR" sz="1600" b="0" dirty="0">
                          <a:solidFill>
                            <a:schemeClr val="bg1"/>
                          </a:solidFill>
                          <a:effectLst/>
                        </a:rPr>
                        <a:t>21</a:t>
                      </a:r>
                      <a:br>
                        <a:rPr lang="fr-FR" sz="1600" b="0" dirty="0">
                          <a:solidFill>
                            <a:schemeClr val="bg1"/>
                          </a:solidFill>
                          <a:effectLst/>
                        </a:rPr>
                      </a:br>
                      <a:r>
                        <a:rPr lang="fr-FR" sz="1600" b="0" dirty="0">
                          <a:solidFill>
                            <a:schemeClr val="bg1"/>
                          </a:solidFill>
                          <a:effectLst/>
                        </a:rPr>
                        <a:t>18</a:t>
                      </a:r>
                      <a:br>
                        <a:rPr lang="fr-FR" sz="1600" b="0" dirty="0">
                          <a:solidFill>
                            <a:schemeClr val="bg1"/>
                          </a:solidFill>
                          <a:effectLst/>
                        </a:rPr>
                      </a:br>
                      <a:r>
                        <a:rPr lang="fr-FR" sz="1600" b="0" dirty="0">
                          <a:solidFill>
                            <a:schemeClr val="bg1"/>
                          </a:solidFill>
                          <a:effectLst/>
                        </a:rPr>
                        <a:t>35</a:t>
                      </a:r>
                    </a:p>
                  </a:txBody>
                  <a:tcPr marL="68598" marR="68598" marT="34299" marB="34299">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br>
                        <a:rPr lang="fr-FR" sz="1600" b="1" dirty="0">
                          <a:solidFill>
                            <a:schemeClr val="bg1"/>
                          </a:solidFill>
                          <a:effectLst/>
                        </a:rPr>
                      </a:br>
                      <a:r>
                        <a:rPr lang="fr-FR" sz="1600" b="0" dirty="0">
                          <a:solidFill>
                            <a:schemeClr val="bg1"/>
                          </a:solidFill>
                          <a:effectLst/>
                        </a:rPr>
                        <a:t>Reference</a:t>
                      </a:r>
                      <a:br>
                        <a:rPr lang="fr-FR" sz="1600" b="0" dirty="0">
                          <a:solidFill>
                            <a:schemeClr val="bg1"/>
                          </a:solidFill>
                          <a:effectLst/>
                        </a:rPr>
                      </a:br>
                      <a:r>
                        <a:rPr lang="fr-FR" sz="1600" b="0" dirty="0">
                          <a:solidFill>
                            <a:schemeClr val="bg1"/>
                          </a:solidFill>
                          <a:effectLst/>
                        </a:rPr>
                        <a:t>3.7 (1.5-9.1)</a:t>
                      </a:r>
                      <a:br>
                        <a:rPr lang="fr-FR" sz="1600" b="0" dirty="0">
                          <a:solidFill>
                            <a:schemeClr val="bg1"/>
                          </a:solidFill>
                          <a:effectLst/>
                        </a:rPr>
                      </a:br>
                      <a:r>
                        <a:rPr lang="fr-FR" sz="1600" b="0" dirty="0">
                          <a:solidFill>
                            <a:schemeClr val="bg1"/>
                          </a:solidFill>
                          <a:effectLst/>
                        </a:rPr>
                        <a:t>3.5 (1.5-9.0)</a:t>
                      </a:r>
                      <a:br>
                        <a:rPr lang="fr-FR" sz="1600" b="0" dirty="0">
                          <a:solidFill>
                            <a:schemeClr val="bg1"/>
                          </a:solidFill>
                          <a:effectLst/>
                        </a:rPr>
                      </a:br>
                      <a:r>
                        <a:rPr lang="fr-FR" sz="1600" b="0" dirty="0">
                          <a:solidFill>
                            <a:schemeClr val="bg1"/>
                          </a:solidFill>
                          <a:effectLst/>
                        </a:rPr>
                        <a:t>9.3 (3.7-23.0)</a:t>
                      </a:r>
                    </a:p>
                  </a:txBody>
                  <a:tcPr marL="68598" marR="68598" marT="34299" marB="34299">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79395551"/>
                  </a:ext>
                </a:extLst>
              </a:tr>
              <a:tr h="278202">
                <a:tc>
                  <a:txBody>
                    <a:bodyPr/>
                    <a:lstStyle/>
                    <a:p>
                      <a:pPr algn="l"/>
                      <a:r>
                        <a:rPr lang="fr-FR" sz="1600" dirty="0">
                          <a:solidFill>
                            <a:schemeClr val="bg1"/>
                          </a:solidFill>
                          <a:effectLst/>
                        </a:rPr>
                        <a:t>No. of comorbidities</a:t>
                      </a:r>
                    </a:p>
                    <a:p>
                      <a:pPr marL="285750" indent="-285750" algn="l">
                        <a:buFont typeface="Wingdings" panose="05000000000000000000" pitchFamily="2" charset="2"/>
                        <a:buChar char="§"/>
                      </a:pPr>
                      <a:r>
                        <a:rPr lang="fr-FR" sz="1600" dirty="0">
                          <a:solidFill>
                            <a:schemeClr val="bg1"/>
                          </a:solidFill>
                          <a:effectLst/>
                        </a:rPr>
                        <a:t>≤2</a:t>
                      </a:r>
                    </a:p>
                    <a:p>
                      <a:pPr marL="285750" indent="-285750" algn="l">
                        <a:buFont typeface="Wingdings" panose="05000000000000000000" pitchFamily="2" charset="2"/>
                        <a:buChar char="§"/>
                      </a:pPr>
                      <a:r>
                        <a:rPr lang="fr-FR" sz="1600" dirty="0">
                          <a:solidFill>
                            <a:schemeClr val="bg1"/>
                          </a:solidFill>
                          <a:effectLst/>
                        </a:rPr>
                        <a:t>&gt;2</a:t>
                      </a: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br>
                        <a:rPr lang="fr-FR" sz="1600" dirty="0">
                          <a:solidFill>
                            <a:schemeClr val="bg1"/>
                          </a:solidFill>
                          <a:effectLst/>
                        </a:rPr>
                      </a:br>
                      <a:r>
                        <a:rPr lang="fr-FR" sz="1600" dirty="0">
                          <a:solidFill>
                            <a:schemeClr val="bg1"/>
                          </a:solidFill>
                          <a:effectLst/>
                        </a:rPr>
                        <a:t>19</a:t>
                      </a:r>
                      <a:br>
                        <a:rPr lang="fr-FR" sz="1600" dirty="0">
                          <a:solidFill>
                            <a:schemeClr val="bg1"/>
                          </a:solidFill>
                          <a:effectLst/>
                        </a:rPr>
                      </a:br>
                      <a:r>
                        <a:rPr lang="fr-FR" sz="1600" dirty="0">
                          <a:solidFill>
                            <a:schemeClr val="bg1"/>
                          </a:solidFill>
                          <a:effectLst/>
                        </a:rPr>
                        <a:t>36</a:t>
                      </a: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br>
                        <a:rPr lang="fr-FR" sz="1600" dirty="0">
                          <a:solidFill>
                            <a:schemeClr val="bg1"/>
                          </a:solidFill>
                          <a:effectLst/>
                        </a:rPr>
                      </a:br>
                      <a:r>
                        <a:rPr lang="fr-FR" sz="1600" dirty="0">
                          <a:solidFill>
                            <a:schemeClr val="bg1"/>
                          </a:solidFill>
                          <a:effectLst/>
                        </a:rPr>
                        <a:t>Reference</a:t>
                      </a:r>
                      <a:br>
                        <a:rPr lang="fr-FR" sz="1600" dirty="0">
                          <a:solidFill>
                            <a:schemeClr val="bg1"/>
                          </a:solidFill>
                          <a:effectLst/>
                        </a:rPr>
                      </a:br>
                      <a:r>
                        <a:rPr lang="fr-FR" sz="1600" dirty="0">
                          <a:solidFill>
                            <a:schemeClr val="bg1"/>
                          </a:solidFill>
                          <a:effectLst/>
                        </a:rPr>
                        <a:t>1.9 (1.1-2.5)</a:t>
                      </a: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21686761"/>
                  </a:ext>
                </a:extLst>
              </a:tr>
              <a:tr h="278202">
                <a:tc>
                  <a:txBody>
                    <a:bodyPr/>
                    <a:lstStyle/>
                    <a:p>
                      <a:pPr algn="l"/>
                      <a:r>
                        <a:rPr lang="fr-FR" sz="1600" dirty="0">
                          <a:solidFill>
                            <a:schemeClr val="bg1"/>
                          </a:solidFill>
                          <a:effectLst/>
                        </a:rPr>
                        <a:t>Vaccination </a:t>
                      </a:r>
                      <a:r>
                        <a:rPr lang="fr-FR" sz="1600" dirty="0" err="1">
                          <a:solidFill>
                            <a:schemeClr val="bg1"/>
                          </a:solidFill>
                          <a:effectLst/>
                        </a:rPr>
                        <a:t>status</a:t>
                      </a:r>
                      <a:endParaRPr lang="fr-FR" sz="1600" dirty="0">
                        <a:solidFill>
                          <a:schemeClr val="bg1"/>
                        </a:solidFill>
                        <a:effectLst/>
                      </a:endParaRPr>
                    </a:p>
                    <a:p>
                      <a:pPr marL="285750" indent="-285750" algn="l">
                        <a:buFont typeface="Wingdings" panose="05000000000000000000" pitchFamily="2" charset="2"/>
                        <a:buChar char="§"/>
                      </a:pPr>
                      <a:r>
                        <a:rPr lang="fr-FR" sz="1600" dirty="0">
                          <a:solidFill>
                            <a:schemeClr val="bg1"/>
                          </a:solidFill>
                          <a:effectLst/>
                        </a:rPr>
                        <a:t>None</a:t>
                      </a:r>
                    </a:p>
                    <a:p>
                      <a:pPr marL="285750" indent="-285750" algn="l">
                        <a:buFont typeface="Wingdings" panose="05000000000000000000" pitchFamily="2" charset="2"/>
                        <a:buChar char="§"/>
                      </a:pPr>
                      <a:r>
                        <a:rPr lang="fr-FR" sz="1600" dirty="0">
                          <a:solidFill>
                            <a:schemeClr val="bg1"/>
                          </a:solidFill>
                          <a:effectLst/>
                        </a:rPr>
                        <a:t>PCV13 ≥1 dose</a:t>
                      </a: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br>
                        <a:rPr lang="fr-FR" sz="1600" dirty="0">
                          <a:solidFill>
                            <a:schemeClr val="bg1"/>
                          </a:solidFill>
                          <a:effectLst/>
                        </a:rPr>
                      </a:br>
                      <a:r>
                        <a:rPr lang="fr-FR" sz="1600" dirty="0">
                          <a:solidFill>
                            <a:schemeClr val="bg1"/>
                          </a:solidFill>
                          <a:effectLst/>
                        </a:rPr>
                        <a:t>20</a:t>
                      </a:r>
                      <a:br>
                        <a:rPr lang="fr-FR" sz="1600" dirty="0">
                          <a:solidFill>
                            <a:schemeClr val="bg1"/>
                          </a:solidFill>
                          <a:effectLst/>
                        </a:rPr>
                      </a:br>
                      <a:r>
                        <a:rPr lang="fr-FR" sz="1600" dirty="0">
                          <a:solidFill>
                            <a:schemeClr val="bg1"/>
                          </a:solidFill>
                          <a:effectLst/>
                        </a:rPr>
                        <a:t>10</a:t>
                      </a: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br>
                        <a:rPr lang="fr-FR" sz="1600" dirty="0">
                          <a:solidFill>
                            <a:schemeClr val="bg1"/>
                          </a:solidFill>
                          <a:effectLst/>
                        </a:rPr>
                      </a:br>
                      <a:r>
                        <a:rPr lang="fr-FR" sz="1600" dirty="0">
                          <a:solidFill>
                            <a:schemeClr val="bg1"/>
                          </a:solidFill>
                          <a:effectLst/>
                        </a:rPr>
                        <a:t>Reference</a:t>
                      </a:r>
                      <a:br>
                        <a:rPr lang="fr-FR" sz="1600" dirty="0">
                          <a:solidFill>
                            <a:schemeClr val="bg1"/>
                          </a:solidFill>
                          <a:effectLst/>
                        </a:rPr>
                      </a:br>
                      <a:r>
                        <a:rPr lang="fr-FR" sz="1600" dirty="0">
                          <a:solidFill>
                            <a:schemeClr val="bg1"/>
                          </a:solidFill>
                          <a:effectLst/>
                        </a:rPr>
                        <a:t>0.25 (0.03-0.91)</a:t>
                      </a:r>
                    </a:p>
                  </a:txBody>
                  <a:tcPr marL="68598" marR="68598" marT="34299" marB="34299">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81381182"/>
                  </a:ext>
                </a:extLst>
              </a:tr>
            </a:tbl>
          </a:graphicData>
        </a:graphic>
      </p:graphicFrame>
    </p:spTree>
    <p:extLst>
      <p:ext uri="{BB962C8B-B14F-4D97-AF65-F5344CB8AC3E}">
        <p14:creationId xmlns:p14="http://schemas.microsoft.com/office/powerpoint/2010/main" val="3798432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Spotlight on </a:t>
            </a:r>
            <a:r>
              <a:rPr lang="en-US" i="1" dirty="0"/>
              <a:t>S. </a:t>
            </a:r>
            <a:r>
              <a:rPr lang="en-US" i="1" dirty="0" err="1"/>
              <a:t>pneumoniae</a:t>
            </a:r>
            <a:endParaRPr lang="fr-FR" dirty="0"/>
          </a:p>
        </p:txBody>
      </p:sp>
    </p:spTree>
    <p:extLst>
      <p:ext uri="{BB962C8B-B14F-4D97-AF65-F5344CB8AC3E}">
        <p14:creationId xmlns:p14="http://schemas.microsoft.com/office/powerpoint/2010/main" val="3427615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 139">
            <a:extLst>
              <a:ext uri="{FF2B5EF4-FFF2-40B4-BE49-F238E27FC236}">
                <a16:creationId xmlns:a16="http://schemas.microsoft.com/office/drawing/2014/main" id="{E2DE6519-EB86-4010-A919-C3E8B06DEC8F}"/>
              </a:ext>
            </a:extLst>
          </p:cNvPr>
          <p:cNvGrpSpPr/>
          <p:nvPr/>
        </p:nvGrpSpPr>
        <p:grpSpPr>
          <a:xfrm>
            <a:off x="3776292" y="2411113"/>
            <a:ext cx="6141723" cy="3368643"/>
            <a:chOff x="3776292" y="2411113"/>
            <a:chExt cx="6141723" cy="3368643"/>
          </a:xfrm>
          <a:solidFill>
            <a:schemeClr val="accent5">
              <a:lumMod val="60000"/>
              <a:lumOff val="40000"/>
            </a:schemeClr>
          </a:solidFill>
        </p:grpSpPr>
        <p:sp>
          <p:nvSpPr>
            <p:cNvPr id="125" name="Rectangle 124">
              <a:extLst>
                <a:ext uri="{FF2B5EF4-FFF2-40B4-BE49-F238E27FC236}">
                  <a16:creationId xmlns:a16="http://schemas.microsoft.com/office/drawing/2014/main" id="{5D2F0A88-B7B2-41FD-7B7A-E5372F92B231}"/>
                </a:ext>
              </a:extLst>
            </p:cNvPr>
            <p:cNvSpPr/>
            <p:nvPr/>
          </p:nvSpPr>
          <p:spPr bwMode="auto">
            <a:xfrm>
              <a:off x="9632788" y="2411113"/>
              <a:ext cx="285227" cy="3368643"/>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E4045C50-E508-C16D-E108-9AB28EAA3236}"/>
                </a:ext>
              </a:extLst>
            </p:cNvPr>
            <p:cNvSpPr/>
            <p:nvPr/>
          </p:nvSpPr>
          <p:spPr bwMode="auto">
            <a:xfrm>
              <a:off x="9222673" y="2486025"/>
              <a:ext cx="285227" cy="329373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057EB435-8E86-C121-3A3E-D18023DF4571}"/>
                </a:ext>
              </a:extLst>
            </p:cNvPr>
            <p:cNvSpPr/>
            <p:nvPr/>
          </p:nvSpPr>
          <p:spPr bwMode="auto">
            <a:xfrm>
              <a:off x="8801880" y="2514600"/>
              <a:ext cx="285227" cy="326515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F5FE5B26-BC18-5702-B058-4E020C3B3878}"/>
                </a:ext>
              </a:extLst>
            </p:cNvPr>
            <p:cNvSpPr/>
            <p:nvPr/>
          </p:nvSpPr>
          <p:spPr bwMode="auto">
            <a:xfrm>
              <a:off x="8382092" y="2514600"/>
              <a:ext cx="285227" cy="326515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87F81205-7A5E-8567-A9EA-7541B4B360DC}"/>
                </a:ext>
              </a:extLst>
            </p:cNvPr>
            <p:cNvSpPr/>
            <p:nvPr/>
          </p:nvSpPr>
          <p:spPr bwMode="auto">
            <a:xfrm>
              <a:off x="7957766" y="2533650"/>
              <a:ext cx="285227" cy="324610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A25D8139-2C5A-9250-19DF-44F4C8779CFC}"/>
                </a:ext>
              </a:extLst>
            </p:cNvPr>
            <p:cNvSpPr/>
            <p:nvPr/>
          </p:nvSpPr>
          <p:spPr bwMode="auto">
            <a:xfrm>
              <a:off x="7538666" y="2552700"/>
              <a:ext cx="285227" cy="322705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406E8E54-8ECC-AD0F-D86B-1501D68B22A9}"/>
                </a:ext>
              </a:extLst>
            </p:cNvPr>
            <p:cNvSpPr/>
            <p:nvPr/>
          </p:nvSpPr>
          <p:spPr bwMode="auto">
            <a:xfrm>
              <a:off x="7129091" y="2628900"/>
              <a:ext cx="285227" cy="315085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95A13D4B-D732-EFA8-AE7A-E3B8385A739C}"/>
                </a:ext>
              </a:extLst>
            </p:cNvPr>
            <p:cNvSpPr/>
            <p:nvPr/>
          </p:nvSpPr>
          <p:spPr bwMode="auto">
            <a:xfrm>
              <a:off x="6705228" y="2633662"/>
              <a:ext cx="285227" cy="3146093"/>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6C27EBC4-3123-0818-8505-21975046A594}"/>
                </a:ext>
              </a:extLst>
            </p:cNvPr>
            <p:cNvSpPr/>
            <p:nvPr/>
          </p:nvSpPr>
          <p:spPr bwMode="auto">
            <a:xfrm>
              <a:off x="6290891" y="2638425"/>
              <a:ext cx="285227" cy="314133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E8F88B20-10C6-D92F-ED13-F28B112DB407}"/>
                </a:ext>
              </a:extLst>
            </p:cNvPr>
            <p:cNvSpPr/>
            <p:nvPr/>
          </p:nvSpPr>
          <p:spPr bwMode="auto">
            <a:xfrm>
              <a:off x="5871791" y="2643187"/>
              <a:ext cx="285227" cy="313656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AB1E7437-E0F2-9EE0-8CCB-40AE4D5B8070}"/>
                </a:ext>
              </a:extLst>
            </p:cNvPr>
            <p:cNvSpPr/>
            <p:nvPr/>
          </p:nvSpPr>
          <p:spPr bwMode="auto">
            <a:xfrm>
              <a:off x="5447929" y="2643188"/>
              <a:ext cx="285227" cy="313656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FFD3E1A5-65E7-F868-8B48-D5AD4512CBD9}"/>
                </a:ext>
              </a:extLst>
            </p:cNvPr>
            <p:cNvSpPr/>
            <p:nvPr/>
          </p:nvSpPr>
          <p:spPr bwMode="auto">
            <a:xfrm>
              <a:off x="5028829" y="2652712"/>
              <a:ext cx="285227" cy="312704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C74536A7-259D-1246-317D-6C2A04F2A07A}"/>
                </a:ext>
              </a:extLst>
            </p:cNvPr>
            <p:cNvSpPr/>
            <p:nvPr/>
          </p:nvSpPr>
          <p:spPr bwMode="auto">
            <a:xfrm>
              <a:off x="4604967" y="2862263"/>
              <a:ext cx="285227" cy="291749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9F651F30-37CE-13B6-ED40-ADBAF2A05667}"/>
                </a:ext>
              </a:extLst>
            </p:cNvPr>
            <p:cNvSpPr/>
            <p:nvPr/>
          </p:nvSpPr>
          <p:spPr bwMode="auto">
            <a:xfrm>
              <a:off x="4185867" y="3309937"/>
              <a:ext cx="285227" cy="2469815"/>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F92BA83F-771C-AD6E-A20F-429ADED00345}"/>
                </a:ext>
              </a:extLst>
            </p:cNvPr>
            <p:cNvSpPr/>
            <p:nvPr/>
          </p:nvSpPr>
          <p:spPr bwMode="auto">
            <a:xfrm>
              <a:off x="3776292" y="3814763"/>
              <a:ext cx="285227" cy="1964989"/>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917A9105-EB42-39A3-4DA8-5F8A32F04E4B}"/>
              </a:ext>
            </a:extLst>
          </p:cNvPr>
          <p:cNvSpPr>
            <a:spLocks noGrp="1"/>
          </p:cNvSpPr>
          <p:nvPr>
            <p:ph type="title"/>
          </p:nvPr>
        </p:nvSpPr>
        <p:spPr/>
        <p:txBody>
          <a:bodyPr/>
          <a:lstStyle/>
          <a:p>
            <a:r>
              <a:rPr lang="en-US" dirty="0"/>
              <a:t>Evolution of IPD Incidence Rate by Age and Vaccination Coverage at the Age of 24 Mo in Metropolitan France </a:t>
            </a:r>
          </a:p>
        </p:txBody>
      </p:sp>
      <p:sp>
        <p:nvSpPr>
          <p:cNvPr id="7" name="TextBox 6">
            <a:extLst>
              <a:ext uri="{FF2B5EF4-FFF2-40B4-BE49-F238E27FC236}">
                <a16:creationId xmlns:a16="http://schemas.microsoft.com/office/drawing/2014/main" id="{F37F59FB-3B25-EF34-00BC-FEDDACD9AA6F}"/>
              </a:ext>
            </a:extLst>
          </p:cNvPr>
          <p:cNvSpPr txBox="1"/>
          <p:nvPr/>
        </p:nvSpPr>
        <p:spPr bwMode="auto">
          <a:xfrm rot="16200000">
            <a:off x="-466647" y="3890324"/>
            <a:ext cx="3205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Cases per 100,000 Population</a:t>
            </a:r>
          </a:p>
        </p:txBody>
      </p:sp>
      <p:sp>
        <p:nvSpPr>
          <p:cNvPr id="8" name="TextBox 7">
            <a:extLst>
              <a:ext uri="{FF2B5EF4-FFF2-40B4-BE49-F238E27FC236}">
                <a16:creationId xmlns:a16="http://schemas.microsoft.com/office/drawing/2014/main" id="{CB07F6CA-184F-C43C-7459-6FE1036017AB}"/>
              </a:ext>
            </a:extLst>
          </p:cNvPr>
          <p:cNvSpPr txBox="1"/>
          <p:nvPr/>
        </p:nvSpPr>
        <p:spPr bwMode="auto">
          <a:xfrm rot="5400000">
            <a:off x="9215225" y="3868721"/>
            <a:ext cx="3493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Primary Vaccination at 24 Mo Old</a:t>
            </a:r>
          </a:p>
        </p:txBody>
      </p:sp>
      <p:sp>
        <p:nvSpPr>
          <p:cNvPr id="9" name="TextBox 8">
            <a:extLst>
              <a:ext uri="{FF2B5EF4-FFF2-40B4-BE49-F238E27FC236}">
                <a16:creationId xmlns:a16="http://schemas.microsoft.com/office/drawing/2014/main" id="{D04E7476-3E77-9C68-C826-EBB9275F0E4E}"/>
              </a:ext>
            </a:extLst>
          </p:cNvPr>
          <p:cNvSpPr txBox="1"/>
          <p:nvPr/>
        </p:nvSpPr>
        <p:spPr bwMode="auto">
          <a:xfrm>
            <a:off x="609758" y="1488341"/>
            <a:ext cx="108724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2021, overall incidence rate of IPD decreased (-9% compared to 2020); decrease possibly due to herd immunity</a:t>
            </a:r>
          </a:p>
        </p:txBody>
      </p:sp>
      <p:sp>
        <p:nvSpPr>
          <p:cNvPr id="3" name="ZoneTexte 3">
            <a:extLst>
              <a:ext uri="{FF2B5EF4-FFF2-40B4-BE49-F238E27FC236}">
                <a16:creationId xmlns:a16="http://schemas.microsoft.com/office/drawing/2014/main" id="{F9471B23-32F3-E091-EEE7-A3080DF57764}"/>
              </a:ext>
            </a:extLst>
          </p:cNvPr>
          <p:cNvSpPr txBox="1"/>
          <p:nvPr/>
        </p:nvSpPr>
        <p:spPr>
          <a:xfrm>
            <a:off x="390720" y="6368085"/>
            <a:ext cx="57052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has-sante.fr/upload/docs/evamed/CT-19827_APEXXNAR_PIC_INS_AvisDef_CT19827.pdf.</a:t>
            </a:r>
          </a:p>
        </p:txBody>
      </p:sp>
      <p:grpSp>
        <p:nvGrpSpPr>
          <p:cNvPr id="32" name="Group 31">
            <a:extLst>
              <a:ext uri="{FF2B5EF4-FFF2-40B4-BE49-F238E27FC236}">
                <a16:creationId xmlns:a16="http://schemas.microsoft.com/office/drawing/2014/main" id="{89F4D134-4D6F-241E-8A23-46907644EED1}"/>
              </a:ext>
            </a:extLst>
          </p:cNvPr>
          <p:cNvGrpSpPr/>
          <p:nvPr/>
        </p:nvGrpSpPr>
        <p:grpSpPr>
          <a:xfrm>
            <a:off x="1560056" y="5769606"/>
            <a:ext cx="8908113" cy="307777"/>
            <a:chOff x="1560056" y="5769606"/>
            <a:chExt cx="8908113" cy="307777"/>
          </a:xfrm>
        </p:grpSpPr>
        <p:sp>
          <p:nvSpPr>
            <p:cNvPr id="11" name="TextBox 10">
              <a:extLst>
                <a:ext uri="{FF2B5EF4-FFF2-40B4-BE49-F238E27FC236}">
                  <a16:creationId xmlns:a16="http://schemas.microsoft.com/office/drawing/2014/main" id="{BB4C0E5E-1F4A-701C-D4E3-A31F1D57EF73}"/>
                </a:ext>
              </a:extLst>
            </p:cNvPr>
            <p:cNvSpPr txBox="1"/>
            <p:nvPr/>
          </p:nvSpPr>
          <p:spPr bwMode="auto">
            <a:xfrm>
              <a:off x="1560056" y="576960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2001</a:t>
              </a:r>
            </a:p>
          </p:txBody>
        </p:sp>
        <p:sp>
          <p:nvSpPr>
            <p:cNvPr id="12" name="TextBox 11">
              <a:extLst>
                <a:ext uri="{FF2B5EF4-FFF2-40B4-BE49-F238E27FC236}">
                  <a16:creationId xmlns:a16="http://schemas.microsoft.com/office/drawing/2014/main" id="{080D426D-A66C-D887-606F-09EFAC50AE37}"/>
                </a:ext>
              </a:extLst>
            </p:cNvPr>
            <p:cNvSpPr txBox="1"/>
            <p:nvPr/>
          </p:nvSpPr>
          <p:spPr bwMode="auto">
            <a:xfrm>
              <a:off x="1958031" y="576960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2002</a:t>
              </a:r>
            </a:p>
          </p:txBody>
        </p:sp>
        <p:sp>
          <p:nvSpPr>
            <p:cNvPr id="13" name="TextBox 12">
              <a:extLst>
                <a:ext uri="{FF2B5EF4-FFF2-40B4-BE49-F238E27FC236}">
                  <a16:creationId xmlns:a16="http://schemas.microsoft.com/office/drawing/2014/main" id="{5CB43549-49DC-9A38-8C75-09293B584562}"/>
                </a:ext>
              </a:extLst>
            </p:cNvPr>
            <p:cNvSpPr txBox="1"/>
            <p:nvPr/>
          </p:nvSpPr>
          <p:spPr bwMode="auto">
            <a:xfrm>
              <a:off x="2386485"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2003</a:t>
              </a:r>
            </a:p>
          </p:txBody>
        </p:sp>
        <p:sp>
          <p:nvSpPr>
            <p:cNvPr id="14" name="TextBox 13">
              <a:extLst>
                <a:ext uri="{FF2B5EF4-FFF2-40B4-BE49-F238E27FC236}">
                  <a16:creationId xmlns:a16="http://schemas.microsoft.com/office/drawing/2014/main" id="{CBC5BBC8-6534-7519-FDE1-3A6967B86B65}"/>
                </a:ext>
              </a:extLst>
            </p:cNvPr>
            <p:cNvSpPr txBox="1"/>
            <p:nvPr/>
          </p:nvSpPr>
          <p:spPr bwMode="auto">
            <a:xfrm>
              <a:off x="2784461" y="576960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2004</a:t>
              </a:r>
            </a:p>
          </p:txBody>
        </p:sp>
        <p:sp>
          <p:nvSpPr>
            <p:cNvPr id="15" name="TextBox 14">
              <a:extLst>
                <a:ext uri="{FF2B5EF4-FFF2-40B4-BE49-F238E27FC236}">
                  <a16:creationId xmlns:a16="http://schemas.microsoft.com/office/drawing/2014/main" id="{35E9D519-CC1B-086E-2FEB-805C943B1804}"/>
                </a:ext>
              </a:extLst>
            </p:cNvPr>
            <p:cNvSpPr txBox="1"/>
            <p:nvPr/>
          </p:nvSpPr>
          <p:spPr bwMode="auto">
            <a:xfrm>
              <a:off x="3219264"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2005</a:t>
              </a:r>
            </a:p>
          </p:txBody>
        </p:sp>
        <p:sp>
          <p:nvSpPr>
            <p:cNvPr id="16" name="TextBox 15">
              <a:extLst>
                <a:ext uri="{FF2B5EF4-FFF2-40B4-BE49-F238E27FC236}">
                  <a16:creationId xmlns:a16="http://schemas.microsoft.com/office/drawing/2014/main" id="{64BA3578-11B5-A7CF-8138-9129D162C56F}"/>
                </a:ext>
              </a:extLst>
            </p:cNvPr>
            <p:cNvSpPr txBox="1"/>
            <p:nvPr/>
          </p:nvSpPr>
          <p:spPr bwMode="auto">
            <a:xfrm>
              <a:off x="3629940" y="576960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2006</a:t>
              </a:r>
            </a:p>
          </p:txBody>
        </p:sp>
        <p:sp>
          <p:nvSpPr>
            <p:cNvPr id="17" name="TextBox 16">
              <a:extLst>
                <a:ext uri="{FF2B5EF4-FFF2-40B4-BE49-F238E27FC236}">
                  <a16:creationId xmlns:a16="http://schemas.microsoft.com/office/drawing/2014/main" id="{71E60DD1-6327-13E2-CE5B-A11CCAD205CB}"/>
                </a:ext>
              </a:extLst>
            </p:cNvPr>
            <p:cNvSpPr txBox="1"/>
            <p:nvPr/>
          </p:nvSpPr>
          <p:spPr bwMode="auto">
            <a:xfrm>
              <a:off x="4055219"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2007</a:t>
              </a:r>
            </a:p>
          </p:txBody>
        </p:sp>
        <p:sp>
          <p:nvSpPr>
            <p:cNvPr id="18" name="TextBox 17">
              <a:extLst>
                <a:ext uri="{FF2B5EF4-FFF2-40B4-BE49-F238E27FC236}">
                  <a16:creationId xmlns:a16="http://schemas.microsoft.com/office/drawing/2014/main" id="{E6164516-6BEC-7B7F-ECB3-EDE3C8BD8067}"/>
                </a:ext>
              </a:extLst>
            </p:cNvPr>
            <p:cNvSpPr txBox="1"/>
            <p:nvPr/>
          </p:nvSpPr>
          <p:spPr bwMode="auto">
            <a:xfrm>
              <a:off x="4472244"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2008</a:t>
              </a:r>
            </a:p>
          </p:txBody>
        </p:sp>
        <p:sp>
          <p:nvSpPr>
            <p:cNvPr id="19" name="TextBox 18">
              <a:extLst>
                <a:ext uri="{FF2B5EF4-FFF2-40B4-BE49-F238E27FC236}">
                  <a16:creationId xmlns:a16="http://schemas.microsoft.com/office/drawing/2014/main" id="{98B6B965-372C-CC6A-2234-A49166B69F7F}"/>
                </a:ext>
              </a:extLst>
            </p:cNvPr>
            <p:cNvSpPr txBox="1"/>
            <p:nvPr/>
          </p:nvSpPr>
          <p:spPr bwMode="auto">
            <a:xfrm>
              <a:off x="4891174"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2009</a:t>
              </a:r>
            </a:p>
          </p:txBody>
        </p:sp>
        <p:sp>
          <p:nvSpPr>
            <p:cNvPr id="20" name="TextBox 19">
              <a:extLst>
                <a:ext uri="{FF2B5EF4-FFF2-40B4-BE49-F238E27FC236}">
                  <a16:creationId xmlns:a16="http://schemas.microsoft.com/office/drawing/2014/main" id="{F9FA554A-BC38-5601-9CBC-86C6E4A0DCC0}"/>
                </a:ext>
              </a:extLst>
            </p:cNvPr>
            <p:cNvSpPr txBox="1"/>
            <p:nvPr/>
          </p:nvSpPr>
          <p:spPr bwMode="auto">
            <a:xfrm>
              <a:off x="5308199"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2010</a:t>
              </a:r>
            </a:p>
          </p:txBody>
        </p:sp>
        <p:sp>
          <p:nvSpPr>
            <p:cNvPr id="21" name="TextBox 20">
              <a:extLst>
                <a:ext uri="{FF2B5EF4-FFF2-40B4-BE49-F238E27FC236}">
                  <a16:creationId xmlns:a16="http://schemas.microsoft.com/office/drawing/2014/main" id="{211870EB-4A4C-57F5-7191-19C85DE6838C}"/>
                </a:ext>
              </a:extLst>
            </p:cNvPr>
            <p:cNvSpPr txBox="1"/>
            <p:nvPr/>
          </p:nvSpPr>
          <p:spPr bwMode="auto">
            <a:xfrm>
              <a:off x="5727129"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2011</a:t>
              </a:r>
            </a:p>
          </p:txBody>
        </p:sp>
        <p:sp>
          <p:nvSpPr>
            <p:cNvPr id="22" name="TextBox 21">
              <a:extLst>
                <a:ext uri="{FF2B5EF4-FFF2-40B4-BE49-F238E27FC236}">
                  <a16:creationId xmlns:a16="http://schemas.microsoft.com/office/drawing/2014/main" id="{02FB4304-274A-40C8-B049-07D5BA8D13DA}"/>
                </a:ext>
              </a:extLst>
            </p:cNvPr>
            <p:cNvSpPr txBox="1"/>
            <p:nvPr/>
          </p:nvSpPr>
          <p:spPr bwMode="auto">
            <a:xfrm>
              <a:off x="6177429"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2012</a:t>
              </a:r>
            </a:p>
          </p:txBody>
        </p:sp>
        <p:sp>
          <p:nvSpPr>
            <p:cNvPr id="23" name="TextBox 22">
              <a:extLst>
                <a:ext uri="{FF2B5EF4-FFF2-40B4-BE49-F238E27FC236}">
                  <a16:creationId xmlns:a16="http://schemas.microsoft.com/office/drawing/2014/main" id="{2F06F452-774D-F713-F1F1-8E6515AFEA90}"/>
                </a:ext>
              </a:extLst>
            </p:cNvPr>
            <p:cNvSpPr txBox="1"/>
            <p:nvPr/>
          </p:nvSpPr>
          <p:spPr bwMode="auto">
            <a:xfrm>
              <a:off x="6577373"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2013</a:t>
              </a:r>
            </a:p>
          </p:txBody>
        </p:sp>
        <p:sp>
          <p:nvSpPr>
            <p:cNvPr id="24" name="TextBox 23">
              <a:extLst>
                <a:ext uri="{FF2B5EF4-FFF2-40B4-BE49-F238E27FC236}">
                  <a16:creationId xmlns:a16="http://schemas.microsoft.com/office/drawing/2014/main" id="{80BEB4D1-255E-6E63-47CC-F563C4AB5DD1}"/>
                </a:ext>
              </a:extLst>
            </p:cNvPr>
            <p:cNvSpPr txBox="1"/>
            <p:nvPr/>
          </p:nvSpPr>
          <p:spPr bwMode="auto">
            <a:xfrm>
              <a:off x="6975349" y="576960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2014</a:t>
              </a:r>
            </a:p>
          </p:txBody>
        </p:sp>
        <p:sp>
          <p:nvSpPr>
            <p:cNvPr id="25" name="TextBox 24">
              <a:extLst>
                <a:ext uri="{FF2B5EF4-FFF2-40B4-BE49-F238E27FC236}">
                  <a16:creationId xmlns:a16="http://schemas.microsoft.com/office/drawing/2014/main" id="{20E9537C-007A-0A82-AD3C-76B4BCDDA2D6}"/>
                </a:ext>
              </a:extLst>
            </p:cNvPr>
            <p:cNvSpPr txBox="1"/>
            <p:nvPr/>
          </p:nvSpPr>
          <p:spPr bwMode="auto">
            <a:xfrm>
              <a:off x="7410152"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2015</a:t>
              </a:r>
            </a:p>
          </p:txBody>
        </p:sp>
        <p:sp>
          <p:nvSpPr>
            <p:cNvPr id="26" name="TextBox 25">
              <a:extLst>
                <a:ext uri="{FF2B5EF4-FFF2-40B4-BE49-F238E27FC236}">
                  <a16:creationId xmlns:a16="http://schemas.microsoft.com/office/drawing/2014/main" id="{CE29B1CA-60C2-F7A3-44D0-31B659E98143}"/>
                </a:ext>
              </a:extLst>
            </p:cNvPr>
            <p:cNvSpPr txBox="1"/>
            <p:nvPr/>
          </p:nvSpPr>
          <p:spPr bwMode="auto">
            <a:xfrm>
              <a:off x="7820828" y="576960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2016</a:t>
              </a:r>
            </a:p>
          </p:txBody>
        </p:sp>
        <p:sp>
          <p:nvSpPr>
            <p:cNvPr id="27" name="TextBox 26">
              <a:extLst>
                <a:ext uri="{FF2B5EF4-FFF2-40B4-BE49-F238E27FC236}">
                  <a16:creationId xmlns:a16="http://schemas.microsoft.com/office/drawing/2014/main" id="{1E702BA7-61F3-EEFC-23EF-10577150A638}"/>
                </a:ext>
              </a:extLst>
            </p:cNvPr>
            <p:cNvSpPr txBox="1"/>
            <p:nvPr/>
          </p:nvSpPr>
          <p:spPr bwMode="auto">
            <a:xfrm>
              <a:off x="8246107"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2017</a:t>
              </a:r>
            </a:p>
          </p:txBody>
        </p:sp>
        <p:sp>
          <p:nvSpPr>
            <p:cNvPr id="28" name="TextBox 27">
              <a:extLst>
                <a:ext uri="{FF2B5EF4-FFF2-40B4-BE49-F238E27FC236}">
                  <a16:creationId xmlns:a16="http://schemas.microsoft.com/office/drawing/2014/main" id="{787FD7F8-EE44-5DB1-6B12-E3DBA8EF92D2}"/>
                </a:ext>
              </a:extLst>
            </p:cNvPr>
            <p:cNvSpPr txBox="1"/>
            <p:nvPr/>
          </p:nvSpPr>
          <p:spPr bwMode="auto">
            <a:xfrm>
              <a:off x="8663132"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2018</a:t>
              </a:r>
            </a:p>
          </p:txBody>
        </p:sp>
        <p:sp>
          <p:nvSpPr>
            <p:cNvPr id="29" name="TextBox 28">
              <a:extLst>
                <a:ext uri="{FF2B5EF4-FFF2-40B4-BE49-F238E27FC236}">
                  <a16:creationId xmlns:a16="http://schemas.microsoft.com/office/drawing/2014/main" id="{548C9F4D-F9A1-383D-1DDF-9C925E1F22EF}"/>
                </a:ext>
              </a:extLst>
            </p:cNvPr>
            <p:cNvSpPr txBox="1"/>
            <p:nvPr/>
          </p:nvSpPr>
          <p:spPr bwMode="auto">
            <a:xfrm>
              <a:off x="9082062"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2019</a:t>
              </a:r>
            </a:p>
          </p:txBody>
        </p:sp>
        <p:sp>
          <p:nvSpPr>
            <p:cNvPr id="30" name="TextBox 29">
              <a:extLst>
                <a:ext uri="{FF2B5EF4-FFF2-40B4-BE49-F238E27FC236}">
                  <a16:creationId xmlns:a16="http://schemas.microsoft.com/office/drawing/2014/main" id="{A8FD2388-DF9B-C8BB-2F12-27F3D097E3A7}"/>
                </a:ext>
              </a:extLst>
            </p:cNvPr>
            <p:cNvSpPr txBox="1"/>
            <p:nvPr/>
          </p:nvSpPr>
          <p:spPr bwMode="auto">
            <a:xfrm>
              <a:off x="9499087"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2020</a:t>
              </a:r>
            </a:p>
          </p:txBody>
        </p:sp>
        <p:sp>
          <p:nvSpPr>
            <p:cNvPr id="31" name="TextBox 30">
              <a:extLst>
                <a:ext uri="{FF2B5EF4-FFF2-40B4-BE49-F238E27FC236}">
                  <a16:creationId xmlns:a16="http://schemas.microsoft.com/office/drawing/2014/main" id="{A01B7DAB-BC96-FA59-DFFB-ADFB1D1A314D}"/>
                </a:ext>
              </a:extLst>
            </p:cNvPr>
            <p:cNvSpPr txBox="1"/>
            <p:nvPr/>
          </p:nvSpPr>
          <p:spPr bwMode="auto">
            <a:xfrm>
              <a:off x="9918017" y="5769606"/>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2021</a:t>
              </a:r>
            </a:p>
          </p:txBody>
        </p:sp>
      </p:grpSp>
      <p:sp>
        <p:nvSpPr>
          <p:cNvPr id="33" name="TextBox 32">
            <a:extLst>
              <a:ext uri="{FF2B5EF4-FFF2-40B4-BE49-F238E27FC236}">
                <a16:creationId xmlns:a16="http://schemas.microsoft.com/office/drawing/2014/main" id="{7C90CC59-97BC-DAC2-4F0D-A382F4CB08E9}"/>
              </a:ext>
            </a:extLst>
          </p:cNvPr>
          <p:cNvSpPr txBox="1"/>
          <p:nvPr/>
        </p:nvSpPr>
        <p:spPr bwMode="auto">
          <a:xfrm>
            <a:off x="2490538" y="2146688"/>
            <a:ext cx="5725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PCV7</a:t>
            </a:r>
          </a:p>
        </p:txBody>
      </p:sp>
      <p:cxnSp>
        <p:nvCxnSpPr>
          <p:cNvPr id="35" name="Straight Arrow Connector 34">
            <a:extLst>
              <a:ext uri="{FF2B5EF4-FFF2-40B4-BE49-F238E27FC236}">
                <a16:creationId xmlns:a16="http://schemas.microsoft.com/office/drawing/2014/main" id="{4A9D6B56-C4D8-1C78-21A9-9EDDE2E084EC}"/>
              </a:ext>
            </a:extLst>
          </p:cNvPr>
          <p:cNvCxnSpPr>
            <a:cxnSpLocks/>
          </p:cNvCxnSpPr>
          <p:nvPr/>
        </p:nvCxnSpPr>
        <p:spPr bwMode="auto">
          <a:xfrm>
            <a:off x="2776834" y="2411113"/>
            <a:ext cx="0" cy="208139"/>
          </a:xfrm>
          <a:prstGeom prst="straightConnector1">
            <a:avLst/>
          </a:prstGeom>
          <a:noFill/>
          <a:ln w="28575" cap="flat" cmpd="sng" algn="ctr">
            <a:solidFill>
              <a:schemeClr val="bg1"/>
            </a:solidFill>
            <a:prstDash val="solid"/>
            <a:round/>
            <a:headEnd type="none" w="med" len="med"/>
            <a:tailEnd type="triangle"/>
          </a:ln>
          <a:effectLst/>
        </p:spPr>
      </p:cxnSp>
      <p:sp>
        <p:nvSpPr>
          <p:cNvPr id="37" name="TextBox 36">
            <a:extLst>
              <a:ext uri="{FF2B5EF4-FFF2-40B4-BE49-F238E27FC236}">
                <a16:creationId xmlns:a16="http://schemas.microsoft.com/office/drawing/2014/main" id="{4F23AE14-70E5-98FA-0B00-ACA44B8023FF}"/>
              </a:ext>
            </a:extLst>
          </p:cNvPr>
          <p:cNvSpPr txBox="1"/>
          <p:nvPr/>
        </p:nvSpPr>
        <p:spPr bwMode="auto">
          <a:xfrm>
            <a:off x="5462852" y="2146688"/>
            <a:ext cx="663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a:t>
            </a:r>
          </a:p>
        </p:txBody>
      </p:sp>
      <p:cxnSp>
        <p:nvCxnSpPr>
          <p:cNvPr id="38" name="Straight Arrow Connector 37">
            <a:extLst>
              <a:ext uri="{FF2B5EF4-FFF2-40B4-BE49-F238E27FC236}">
                <a16:creationId xmlns:a16="http://schemas.microsoft.com/office/drawing/2014/main" id="{4A561E22-A4D1-5FAA-F40C-2581A8620A97}"/>
              </a:ext>
            </a:extLst>
          </p:cNvPr>
          <p:cNvCxnSpPr>
            <a:cxnSpLocks/>
          </p:cNvCxnSpPr>
          <p:nvPr/>
        </p:nvCxnSpPr>
        <p:spPr bwMode="auto">
          <a:xfrm>
            <a:off x="5794834" y="2411113"/>
            <a:ext cx="0" cy="208139"/>
          </a:xfrm>
          <a:prstGeom prst="straightConnector1">
            <a:avLst/>
          </a:prstGeom>
          <a:noFill/>
          <a:ln w="28575" cap="flat" cmpd="sng" algn="ctr">
            <a:solidFill>
              <a:schemeClr val="bg1"/>
            </a:solidFill>
            <a:prstDash val="solid"/>
            <a:round/>
            <a:headEnd type="none" w="med" len="med"/>
            <a:tailEnd type="triangle"/>
          </a:ln>
          <a:effectLst/>
        </p:spPr>
      </p:cxnSp>
      <p:grpSp>
        <p:nvGrpSpPr>
          <p:cNvPr id="45" name="Group 44">
            <a:extLst>
              <a:ext uri="{FF2B5EF4-FFF2-40B4-BE49-F238E27FC236}">
                <a16:creationId xmlns:a16="http://schemas.microsoft.com/office/drawing/2014/main" id="{B5C0F4E8-7CED-46BD-1191-6041912D537D}"/>
              </a:ext>
            </a:extLst>
          </p:cNvPr>
          <p:cNvGrpSpPr/>
          <p:nvPr/>
        </p:nvGrpSpPr>
        <p:grpSpPr>
          <a:xfrm>
            <a:off x="1232915" y="2090403"/>
            <a:ext cx="367408" cy="3865787"/>
            <a:chOff x="1258315" y="2090403"/>
            <a:chExt cx="367408" cy="3865787"/>
          </a:xfrm>
        </p:grpSpPr>
        <p:sp>
          <p:nvSpPr>
            <p:cNvPr id="39" name="TextBox 38">
              <a:extLst>
                <a:ext uri="{FF2B5EF4-FFF2-40B4-BE49-F238E27FC236}">
                  <a16:creationId xmlns:a16="http://schemas.microsoft.com/office/drawing/2014/main" id="{39842AFC-9840-DC1C-6628-7565532211EB}"/>
                </a:ext>
              </a:extLst>
            </p:cNvPr>
            <p:cNvSpPr txBox="1"/>
            <p:nvPr/>
          </p:nvSpPr>
          <p:spPr bwMode="auto">
            <a:xfrm>
              <a:off x="1258315" y="209040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0" name="TextBox 39">
              <a:extLst>
                <a:ext uri="{FF2B5EF4-FFF2-40B4-BE49-F238E27FC236}">
                  <a16:creationId xmlns:a16="http://schemas.microsoft.com/office/drawing/2014/main" id="{227870F9-45A7-222B-2FC3-FB8519BEB530}"/>
                </a:ext>
              </a:extLst>
            </p:cNvPr>
            <p:cNvSpPr txBox="1"/>
            <p:nvPr/>
          </p:nvSpPr>
          <p:spPr bwMode="auto">
            <a:xfrm>
              <a:off x="1258315" y="28020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41" name="TextBox 40">
              <a:extLst>
                <a:ext uri="{FF2B5EF4-FFF2-40B4-BE49-F238E27FC236}">
                  <a16:creationId xmlns:a16="http://schemas.microsoft.com/office/drawing/2014/main" id="{7AF593C2-B4B5-997C-9D96-70666CC02630}"/>
                </a:ext>
              </a:extLst>
            </p:cNvPr>
            <p:cNvSpPr txBox="1"/>
            <p:nvPr/>
          </p:nvSpPr>
          <p:spPr bwMode="auto">
            <a:xfrm>
              <a:off x="1258315" y="35136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2" name="TextBox 41">
              <a:extLst>
                <a:ext uri="{FF2B5EF4-FFF2-40B4-BE49-F238E27FC236}">
                  <a16:creationId xmlns:a16="http://schemas.microsoft.com/office/drawing/2014/main" id="{694526FA-74DE-B488-7C6F-9CE22F5A86D1}"/>
                </a:ext>
              </a:extLst>
            </p:cNvPr>
            <p:cNvSpPr txBox="1"/>
            <p:nvPr/>
          </p:nvSpPr>
          <p:spPr bwMode="auto">
            <a:xfrm>
              <a:off x="1258315" y="42252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43" name="TextBox 42">
              <a:extLst>
                <a:ext uri="{FF2B5EF4-FFF2-40B4-BE49-F238E27FC236}">
                  <a16:creationId xmlns:a16="http://schemas.microsoft.com/office/drawing/2014/main" id="{AD0D0503-DCA3-1983-6029-E834BF808379}"/>
                </a:ext>
              </a:extLst>
            </p:cNvPr>
            <p:cNvSpPr txBox="1"/>
            <p:nvPr/>
          </p:nvSpPr>
          <p:spPr bwMode="auto">
            <a:xfrm>
              <a:off x="1349686" y="493681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44" name="TextBox 43">
              <a:extLst>
                <a:ext uri="{FF2B5EF4-FFF2-40B4-BE49-F238E27FC236}">
                  <a16:creationId xmlns:a16="http://schemas.microsoft.com/office/drawing/2014/main" id="{0A5EB233-859F-8D06-8102-3F4F62801370}"/>
                </a:ext>
              </a:extLst>
            </p:cNvPr>
            <p:cNvSpPr txBox="1"/>
            <p:nvPr/>
          </p:nvSpPr>
          <p:spPr bwMode="auto">
            <a:xfrm>
              <a:off x="1349686" y="564841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53" name="Group 52">
            <a:extLst>
              <a:ext uri="{FF2B5EF4-FFF2-40B4-BE49-F238E27FC236}">
                <a16:creationId xmlns:a16="http://schemas.microsoft.com/office/drawing/2014/main" id="{5B71614F-5783-815E-AE7C-9D55FBEA274A}"/>
              </a:ext>
            </a:extLst>
          </p:cNvPr>
          <p:cNvGrpSpPr/>
          <p:nvPr/>
        </p:nvGrpSpPr>
        <p:grpSpPr>
          <a:xfrm>
            <a:off x="10441286" y="2090403"/>
            <a:ext cx="458780" cy="3865787"/>
            <a:chOff x="10441286" y="2090403"/>
            <a:chExt cx="458780" cy="3865787"/>
          </a:xfrm>
        </p:grpSpPr>
        <p:sp>
          <p:nvSpPr>
            <p:cNvPr id="47" name="TextBox 46">
              <a:extLst>
                <a:ext uri="{FF2B5EF4-FFF2-40B4-BE49-F238E27FC236}">
                  <a16:creationId xmlns:a16="http://schemas.microsoft.com/office/drawing/2014/main" id="{D15672ED-0C3A-A3A5-CC27-095774640E97}"/>
                </a:ext>
              </a:extLst>
            </p:cNvPr>
            <p:cNvSpPr txBox="1"/>
            <p:nvPr/>
          </p:nvSpPr>
          <p:spPr bwMode="auto">
            <a:xfrm>
              <a:off x="10441286" y="209040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8" name="TextBox 47">
              <a:extLst>
                <a:ext uri="{FF2B5EF4-FFF2-40B4-BE49-F238E27FC236}">
                  <a16:creationId xmlns:a16="http://schemas.microsoft.com/office/drawing/2014/main" id="{7C151CD7-232B-D3C3-C309-5B4DF5085E59}"/>
                </a:ext>
              </a:extLst>
            </p:cNvPr>
            <p:cNvSpPr txBox="1"/>
            <p:nvPr/>
          </p:nvSpPr>
          <p:spPr bwMode="auto">
            <a:xfrm>
              <a:off x="10441286" y="28020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9" name="TextBox 48">
              <a:extLst>
                <a:ext uri="{FF2B5EF4-FFF2-40B4-BE49-F238E27FC236}">
                  <a16:creationId xmlns:a16="http://schemas.microsoft.com/office/drawing/2014/main" id="{5CBB380A-FE6D-FAE4-3BE0-E598FEC8A8F0}"/>
                </a:ext>
              </a:extLst>
            </p:cNvPr>
            <p:cNvSpPr txBox="1"/>
            <p:nvPr/>
          </p:nvSpPr>
          <p:spPr bwMode="auto">
            <a:xfrm>
              <a:off x="10441286" y="35136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0" name="TextBox 49">
              <a:extLst>
                <a:ext uri="{FF2B5EF4-FFF2-40B4-BE49-F238E27FC236}">
                  <a16:creationId xmlns:a16="http://schemas.microsoft.com/office/drawing/2014/main" id="{E60D4443-3E41-DA62-2061-9C1741697192}"/>
                </a:ext>
              </a:extLst>
            </p:cNvPr>
            <p:cNvSpPr txBox="1"/>
            <p:nvPr/>
          </p:nvSpPr>
          <p:spPr bwMode="auto">
            <a:xfrm>
              <a:off x="10441286" y="42252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1" name="TextBox 50">
              <a:extLst>
                <a:ext uri="{FF2B5EF4-FFF2-40B4-BE49-F238E27FC236}">
                  <a16:creationId xmlns:a16="http://schemas.microsoft.com/office/drawing/2014/main" id="{A87B1DE9-CEA0-CC64-A01B-61A8EC4E5601}"/>
                </a:ext>
              </a:extLst>
            </p:cNvPr>
            <p:cNvSpPr txBox="1"/>
            <p:nvPr/>
          </p:nvSpPr>
          <p:spPr bwMode="auto">
            <a:xfrm>
              <a:off x="10441286" y="49368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2" name="TextBox 51">
              <a:extLst>
                <a:ext uri="{FF2B5EF4-FFF2-40B4-BE49-F238E27FC236}">
                  <a16:creationId xmlns:a16="http://schemas.microsoft.com/office/drawing/2014/main" id="{EC4D5219-1B8A-D302-00C6-A9E37F7D1F97}"/>
                </a:ext>
              </a:extLst>
            </p:cNvPr>
            <p:cNvSpPr txBox="1"/>
            <p:nvPr/>
          </p:nvSpPr>
          <p:spPr bwMode="auto">
            <a:xfrm>
              <a:off x="10441286" y="564841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54" name="Freeform: Shape 53">
            <a:extLst>
              <a:ext uri="{FF2B5EF4-FFF2-40B4-BE49-F238E27FC236}">
                <a16:creationId xmlns:a16="http://schemas.microsoft.com/office/drawing/2014/main" id="{108AEC2D-C925-9EB3-FB83-6C4B3CB3BF45}"/>
              </a:ext>
            </a:extLst>
          </p:cNvPr>
          <p:cNvSpPr/>
          <p:nvPr/>
        </p:nvSpPr>
        <p:spPr bwMode="auto">
          <a:xfrm>
            <a:off x="1606550" y="2235200"/>
            <a:ext cx="8801100" cy="3562350"/>
          </a:xfrm>
          <a:custGeom>
            <a:avLst/>
            <a:gdLst>
              <a:gd name="connsiteX0" fmla="*/ 0 w 8801100"/>
              <a:gd name="connsiteY0" fmla="*/ 0 h 3562350"/>
              <a:gd name="connsiteX1" fmla="*/ 0 w 8801100"/>
              <a:gd name="connsiteY1" fmla="*/ 3562350 h 3562350"/>
              <a:gd name="connsiteX2" fmla="*/ 8801100 w 8801100"/>
              <a:gd name="connsiteY2" fmla="*/ 3562350 h 3562350"/>
              <a:gd name="connsiteX3" fmla="*/ 8801100 w 8801100"/>
              <a:gd name="connsiteY3" fmla="*/ 6350 h 3562350"/>
            </a:gdLst>
            <a:ahLst/>
            <a:cxnLst>
              <a:cxn ang="0">
                <a:pos x="connsiteX0" y="connsiteY0"/>
              </a:cxn>
              <a:cxn ang="0">
                <a:pos x="connsiteX1" y="connsiteY1"/>
              </a:cxn>
              <a:cxn ang="0">
                <a:pos x="connsiteX2" y="connsiteY2"/>
              </a:cxn>
              <a:cxn ang="0">
                <a:pos x="connsiteX3" y="connsiteY3"/>
              </a:cxn>
            </a:cxnLst>
            <a:rect l="l" t="t" r="r" b="b"/>
            <a:pathLst>
              <a:path w="8801100" h="3562350">
                <a:moveTo>
                  <a:pt x="0" y="0"/>
                </a:moveTo>
                <a:lnTo>
                  <a:pt x="0" y="3562350"/>
                </a:lnTo>
                <a:lnTo>
                  <a:pt x="8801100" y="3562350"/>
                </a:lnTo>
                <a:lnTo>
                  <a:pt x="8801100" y="63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2" name="Group 61">
            <a:extLst>
              <a:ext uri="{FF2B5EF4-FFF2-40B4-BE49-F238E27FC236}">
                <a16:creationId xmlns:a16="http://schemas.microsoft.com/office/drawing/2014/main" id="{2264DB13-0309-F02F-E805-85B59816AC4E}"/>
              </a:ext>
            </a:extLst>
          </p:cNvPr>
          <p:cNvGrpSpPr/>
          <p:nvPr/>
        </p:nvGrpSpPr>
        <p:grpSpPr>
          <a:xfrm>
            <a:off x="1517650" y="2239726"/>
            <a:ext cx="95250" cy="3560790"/>
            <a:chOff x="1390801" y="2239726"/>
            <a:chExt cx="842305" cy="3560790"/>
          </a:xfrm>
        </p:grpSpPr>
        <p:cxnSp>
          <p:nvCxnSpPr>
            <p:cNvPr id="56" name="Straight Connector 55">
              <a:extLst>
                <a:ext uri="{FF2B5EF4-FFF2-40B4-BE49-F238E27FC236}">
                  <a16:creationId xmlns:a16="http://schemas.microsoft.com/office/drawing/2014/main" id="{1CFD816F-F08F-1FB1-95D0-C4159E3E559A}"/>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70B0FE0-75EC-7C9A-1EC3-D8377E056010}"/>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7D4C37E-04E5-53A4-F7E5-E74A43342130}"/>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8FDF5AE-7268-4478-17C5-1A4552346810}"/>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D47DDBC-9D2F-35F1-F839-C2633FFDB330}"/>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2020BCD-843C-6362-948F-841D948708D4}"/>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DA1E878F-E80D-4B01-7536-965BEDD71958}"/>
              </a:ext>
            </a:extLst>
          </p:cNvPr>
          <p:cNvGrpSpPr/>
          <p:nvPr/>
        </p:nvGrpSpPr>
        <p:grpSpPr>
          <a:xfrm>
            <a:off x="10395009" y="2239726"/>
            <a:ext cx="95250" cy="3560790"/>
            <a:chOff x="1390801" y="2239726"/>
            <a:chExt cx="842305" cy="3560790"/>
          </a:xfrm>
        </p:grpSpPr>
        <p:cxnSp>
          <p:nvCxnSpPr>
            <p:cNvPr id="64" name="Straight Connector 63">
              <a:extLst>
                <a:ext uri="{FF2B5EF4-FFF2-40B4-BE49-F238E27FC236}">
                  <a16:creationId xmlns:a16="http://schemas.microsoft.com/office/drawing/2014/main" id="{EFB60382-ECE3-D398-CCC6-AEFC8CC112D1}"/>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43AEFEC-7270-7CDA-F004-F235205009E3}"/>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02E253C-4988-50C6-402D-EFCDEE9279D3}"/>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0C7A436-4292-CFAD-EF79-C807A31FF231}"/>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C02E253-8972-BCED-BC86-E61D70F8776D}"/>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2E815F8-4300-3BF7-1C30-D4245E5D3C23}"/>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DA025F69-B0F2-2307-0997-5C51E219A125}"/>
              </a:ext>
            </a:extLst>
          </p:cNvPr>
          <p:cNvGrpSpPr/>
          <p:nvPr/>
        </p:nvGrpSpPr>
        <p:grpSpPr>
          <a:xfrm rot="16200000">
            <a:off x="2627536" y="4775986"/>
            <a:ext cx="60352" cy="2103477"/>
            <a:chOff x="1390801" y="2239726"/>
            <a:chExt cx="842305" cy="3560790"/>
          </a:xfrm>
        </p:grpSpPr>
        <p:cxnSp>
          <p:nvCxnSpPr>
            <p:cNvPr id="71" name="Straight Connector 70">
              <a:extLst>
                <a:ext uri="{FF2B5EF4-FFF2-40B4-BE49-F238E27FC236}">
                  <a16:creationId xmlns:a16="http://schemas.microsoft.com/office/drawing/2014/main" id="{3D08A8EF-D750-B3C0-26D0-EE86CFEF1891}"/>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BCBCB2A-30D5-0DDF-A89A-0FF88576C894}"/>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895A1CC-1ABC-9E46-57BC-99B295D737F5}"/>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5771BE9-8AA1-5B29-62C7-3AF7EA88F6FA}"/>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8CC6A48-547B-A92E-32CE-882DE94DF56B}"/>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35FB18A-5675-0998-05D9-C34EC82D435F}"/>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836E8F55-0738-A5B9-B33C-5D1CE58C2438}"/>
              </a:ext>
            </a:extLst>
          </p:cNvPr>
          <p:cNvGrpSpPr/>
          <p:nvPr/>
        </p:nvGrpSpPr>
        <p:grpSpPr>
          <a:xfrm rot="16200000">
            <a:off x="5141538" y="4775987"/>
            <a:ext cx="60352" cy="2103477"/>
            <a:chOff x="1390801" y="2239726"/>
            <a:chExt cx="842305" cy="3560790"/>
          </a:xfrm>
        </p:grpSpPr>
        <p:cxnSp>
          <p:nvCxnSpPr>
            <p:cNvPr id="78" name="Straight Connector 77">
              <a:extLst>
                <a:ext uri="{FF2B5EF4-FFF2-40B4-BE49-F238E27FC236}">
                  <a16:creationId xmlns:a16="http://schemas.microsoft.com/office/drawing/2014/main" id="{A817D27A-ED14-01BF-3E4C-BCE234138E66}"/>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166573C-B240-EB8D-E8DD-F5125A63CFDA}"/>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12FE902-B2D7-8EED-2F62-0DF8B5BE691B}"/>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8EBF566-E8AD-1607-D1DB-58C9BA493AC2}"/>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ABDC5DA-F81C-7412-A8DC-129246054C63}"/>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1D7456A-45D1-A519-0F71-D7827DDB9B00}"/>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1E3E5317-3AAA-D603-659D-76A8182C712D}"/>
              </a:ext>
            </a:extLst>
          </p:cNvPr>
          <p:cNvGrpSpPr/>
          <p:nvPr/>
        </p:nvGrpSpPr>
        <p:grpSpPr>
          <a:xfrm rot="16200000">
            <a:off x="7663087" y="4775987"/>
            <a:ext cx="60352" cy="2103477"/>
            <a:chOff x="1390801" y="2239726"/>
            <a:chExt cx="842305" cy="3560790"/>
          </a:xfrm>
        </p:grpSpPr>
        <p:cxnSp>
          <p:nvCxnSpPr>
            <p:cNvPr id="85" name="Straight Connector 84">
              <a:extLst>
                <a:ext uri="{FF2B5EF4-FFF2-40B4-BE49-F238E27FC236}">
                  <a16:creationId xmlns:a16="http://schemas.microsoft.com/office/drawing/2014/main" id="{D3184F84-67FC-507D-FC45-2C6154AC58F9}"/>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23E0D09-3F2A-DDE4-926C-0DC224315A97}"/>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E04027D-0107-5DAA-BC8F-E92EB0B3E386}"/>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EE334C0-0B82-E867-41D9-FBE364B2647B}"/>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5C4C860-01E2-2D56-D47A-B03B2DF36FAA}"/>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54E72B0-9E18-F35A-B705-F157D94658FD}"/>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ACC34411-D8BA-D86C-3E3B-647A8864CEB6}"/>
              </a:ext>
            </a:extLst>
          </p:cNvPr>
          <p:cNvGrpSpPr/>
          <p:nvPr/>
        </p:nvGrpSpPr>
        <p:grpSpPr>
          <a:xfrm rot="16200000">
            <a:off x="9748236" y="5198486"/>
            <a:ext cx="60353" cy="1258475"/>
            <a:chOff x="1390801" y="2239726"/>
            <a:chExt cx="842305" cy="2143936"/>
          </a:xfrm>
        </p:grpSpPr>
        <p:cxnSp>
          <p:nvCxnSpPr>
            <p:cNvPr id="92" name="Straight Connector 91">
              <a:extLst>
                <a:ext uri="{FF2B5EF4-FFF2-40B4-BE49-F238E27FC236}">
                  <a16:creationId xmlns:a16="http://schemas.microsoft.com/office/drawing/2014/main" id="{5088AE3F-8E51-7C26-A327-F1471588C3A3}"/>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AF6FA82-C093-3FF6-D823-9D05FFDB8E8F}"/>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EC396B7-DD64-D7E4-DED1-5A5F8743C214}"/>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BBA7F09-54D3-8E1B-2498-7C4BBC8E4FBB}"/>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grpSp>
      <p:sp>
        <p:nvSpPr>
          <p:cNvPr id="98" name="Rectangle 97">
            <a:extLst>
              <a:ext uri="{FF2B5EF4-FFF2-40B4-BE49-F238E27FC236}">
                <a16:creationId xmlns:a16="http://schemas.microsoft.com/office/drawing/2014/main" id="{E195DE06-292A-A835-BA93-9D281BD30390}"/>
              </a:ext>
            </a:extLst>
          </p:cNvPr>
          <p:cNvSpPr/>
          <p:nvPr/>
        </p:nvSpPr>
        <p:spPr bwMode="auto">
          <a:xfrm>
            <a:off x="722589" y="6075708"/>
            <a:ext cx="142689" cy="142689"/>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TextBox 98">
            <a:extLst>
              <a:ext uri="{FF2B5EF4-FFF2-40B4-BE49-F238E27FC236}">
                <a16:creationId xmlns:a16="http://schemas.microsoft.com/office/drawing/2014/main" id="{F7D5E6CC-6EFA-4562-8FD6-287B159FF4EB}"/>
              </a:ext>
            </a:extLst>
          </p:cNvPr>
          <p:cNvSpPr txBox="1"/>
          <p:nvPr/>
        </p:nvSpPr>
        <p:spPr bwMode="auto">
          <a:xfrm>
            <a:off x="848862" y="5993164"/>
            <a:ext cx="27983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VC for primary vaccination at 24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 name="TextBox 99">
            <a:extLst>
              <a:ext uri="{FF2B5EF4-FFF2-40B4-BE49-F238E27FC236}">
                <a16:creationId xmlns:a16="http://schemas.microsoft.com/office/drawing/2014/main" id="{F6138A94-997B-8BF5-3C20-CD40C4298917}"/>
              </a:ext>
            </a:extLst>
          </p:cNvPr>
          <p:cNvSpPr txBox="1"/>
          <p:nvPr/>
        </p:nvSpPr>
        <p:spPr bwMode="auto">
          <a:xfrm>
            <a:off x="3978614" y="5993164"/>
            <a:ext cx="1003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 &lt;2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old</a:t>
            </a:r>
          </a:p>
        </p:txBody>
      </p:sp>
      <p:grpSp>
        <p:nvGrpSpPr>
          <p:cNvPr id="107" name="Group 106">
            <a:extLst>
              <a:ext uri="{FF2B5EF4-FFF2-40B4-BE49-F238E27FC236}">
                <a16:creationId xmlns:a16="http://schemas.microsoft.com/office/drawing/2014/main" id="{0C0B599C-5C04-D59F-0F35-98DB54944C83}"/>
              </a:ext>
            </a:extLst>
          </p:cNvPr>
          <p:cNvGrpSpPr/>
          <p:nvPr/>
        </p:nvGrpSpPr>
        <p:grpSpPr>
          <a:xfrm>
            <a:off x="3650026" y="6112939"/>
            <a:ext cx="360413" cy="79954"/>
            <a:chOff x="3650026" y="6077383"/>
            <a:chExt cx="360413" cy="79954"/>
          </a:xfrm>
        </p:grpSpPr>
        <p:cxnSp>
          <p:nvCxnSpPr>
            <p:cNvPr id="102" name="Straight Connector 101">
              <a:extLst>
                <a:ext uri="{FF2B5EF4-FFF2-40B4-BE49-F238E27FC236}">
                  <a16:creationId xmlns:a16="http://schemas.microsoft.com/office/drawing/2014/main" id="{361F54B4-5059-CD46-9B43-A6EFAB1516C8}"/>
                </a:ext>
              </a:extLst>
            </p:cNvPr>
            <p:cNvCxnSpPr>
              <a:cxnSpLocks/>
            </p:cNvCxnSpPr>
            <p:nvPr/>
          </p:nvCxnSpPr>
          <p:spPr bwMode="auto">
            <a:xfrm>
              <a:off x="3650026" y="6117360"/>
              <a:ext cx="360413" cy="0"/>
            </a:xfrm>
            <a:prstGeom prst="line">
              <a:avLst/>
            </a:prstGeom>
            <a:noFill/>
            <a:ln w="28575" cap="flat" cmpd="sng" algn="ctr">
              <a:solidFill>
                <a:schemeClr val="accent1"/>
              </a:solidFill>
              <a:prstDash val="solid"/>
              <a:round/>
              <a:headEnd type="none" w="med" len="med"/>
              <a:tailEnd type="none" w="med" len="med"/>
            </a:ln>
            <a:effectLst/>
          </p:spPr>
        </p:cxnSp>
        <p:sp>
          <p:nvSpPr>
            <p:cNvPr id="103" name="Rectangle 102">
              <a:extLst>
                <a:ext uri="{FF2B5EF4-FFF2-40B4-BE49-F238E27FC236}">
                  <a16:creationId xmlns:a16="http://schemas.microsoft.com/office/drawing/2014/main" id="{7E87BFE0-10A8-4566-75B2-4417C81FE25E}"/>
                </a:ext>
              </a:extLst>
            </p:cNvPr>
            <p:cNvSpPr/>
            <p:nvPr/>
          </p:nvSpPr>
          <p:spPr bwMode="auto">
            <a:xfrm>
              <a:off x="3790255" y="6077383"/>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4" name="TextBox 103">
            <a:extLst>
              <a:ext uri="{FF2B5EF4-FFF2-40B4-BE49-F238E27FC236}">
                <a16:creationId xmlns:a16="http://schemas.microsoft.com/office/drawing/2014/main" id="{5C64DFC9-3286-F0DE-E539-F4146E8586CE}"/>
              </a:ext>
            </a:extLst>
          </p:cNvPr>
          <p:cNvSpPr txBox="1"/>
          <p:nvPr/>
        </p:nvSpPr>
        <p:spPr bwMode="auto">
          <a:xfrm>
            <a:off x="5341084" y="5993164"/>
            <a:ext cx="10599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 2-4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old</a:t>
            </a:r>
          </a:p>
        </p:txBody>
      </p:sp>
      <p:grpSp>
        <p:nvGrpSpPr>
          <p:cNvPr id="108" name="Group 107">
            <a:extLst>
              <a:ext uri="{FF2B5EF4-FFF2-40B4-BE49-F238E27FC236}">
                <a16:creationId xmlns:a16="http://schemas.microsoft.com/office/drawing/2014/main" id="{21554296-473F-3372-F3CC-FD0C44C944FA}"/>
              </a:ext>
            </a:extLst>
          </p:cNvPr>
          <p:cNvGrpSpPr/>
          <p:nvPr/>
        </p:nvGrpSpPr>
        <p:grpSpPr>
          <a:xfrm>
            <a:off x="5012496" y="6112939"/>
            <a:ext cx="360413" cy="79954"/>
            <a:chOff x="5012496" y="6077383"/>
            <a:chExt cx="360413" cy="79954"/>
          </a:xfrm>
        </p:grpSpPr>
        <p:cxnSp>
          <p:nvCxnSpPr>
            <p:cNvPr id="105" name="Straight Connector 104">
              <a:extLst>
                <a:ext uri="{FF2B5EF4-FFF2-40B4-BE49-F238E27FC236}">
                  <a16:creationId xmlns:a16="http://schemas.microsoft.com/office/drawing/2014/main" id="{5012B469-E90C-0FFF-1F83-F7BF011F8A6A}"/>
                </a:ext>
              </a:extLst>
            </p:cNvPr>
            <p:cNvCxnSpPr>
              <a:cxnSpLocks/>
            </p:cNvCxnSpPr>
            <p:nvPr/>
          </p:nvCxnSpPr>
          <p:spPr bwMode="auto">
            <a:xfrm>
              <a:off x="5012496" y="6117360"/>
              <a:ext cx="360413" cy="0"/>
            </a:xfrm>
            <a:prstGeom prst="line">
              <a:avLst/>
            </a:prstGeom>
            <a:noFill/>
            <a:ln w="28575" cap="flat" cmpd="sng" algn="ctr">
              <a:solidFill>
                <a:schemeClr val="accent3"/>
              </a:solidFill>
              <a:prstDash val="solid"/>
              <a:round/>
              <a:headEnd type="none" w="med" len="med"/>
              <a:tailEnd type="none" w="med" len="med"/>
            </a:ln>
            <a:effectLst/>
          </p:spPr>
        </p:cxnSp>
        <p:sp>
          <p:nvSpPr>
            <p:cNvPr id="106" name="Rectangle 105">
              <a:extLst>
                <a:ext uri="{FF2B5EF4-FFF2-40B4-BE49-F238E27FC236}">
                  <a16:creationId xmlns:a16="http://schemas.microsoft.com/office/drawing/2014/main" id="{F5BB556E-D90A-775B-732D-C53FA355BF3B}"/>
                </a:ext>
              </a:extLst>
            </p:cNvPr>
            <p:cNvSpPr/>
            <p:nvPr/>
          </p:nvSpPr>
          <p:spPr bwMode="auto">
            <a:xfrm>
              <a:off x="5152725" y="6077383"/>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9" name="TextBox 108">
            <a:extLst>
              <a:ext uri="{FF2B5EF4-FFF2-40B4-BE49-F238E27FC236}">
                <a16:creationId xmlns:a16="http://schemas.microsoft.com/office/drawing/2014/main" id="{828CC2FD-81B2-82A3-DBBB-16B6941D1826}"/>
              </a:ext>
            </a:extLst>
          </p:cNvPr>
          <p:cNvSpPr txBox="1"/>
          <p:nvPr/>
        </p:nvSpPr>
        <p:spPr bwMode="auto">
          <a:xfrm>
            <a:off x="6710673" y="5993164"/>
            <a:ext cx="11512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 5-14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old</a:t>
            </a:r>
          </a:p>
        </p:txBody>
      </p:sp>
      <p:grpSp>
        <p:nvGrpSpPr>
          <p:cNvPr id="110" name="Group 109">
            <a:extLst>
              <a:ext uri="{FF2B5EF4-FFF2-40B4-BE49-F238E27FC236}">
                <a16:creationId xmlns:a16="http://schemas.microsoft.com/office/drawing/2014/main" id="{B73D62B1-6B5A-0EC9-23D2-6FFFD9B258C1}"/>
              </a:ext>
            </a:extLst>
          </p:cNvPr>
          <p:cNvGrpSpPr/>
          <p:nvPr/>
        </p:nvGrpSpPr>
        <p:grpSpPr>
          <a:xfrm>
            <a:off x="6382085" y="6112939"/>
            <a:ext cx="360413" cy="79954"/>
            <a:chOff x="5012496" y="6077383"/>
            <a:chExt cx="360413" cy="79954"/>
          </a:xfrm>
        </p:grpSpPr>
        <p:cxnSp>
          <p:nvCxnSpPr>
            <p:cNvPr id="111" name="Straight Connector 110">
              <a:extLst>
                <a:ext uri="{FF2B5EF4-FFF2-40B4-BE49-F238E27FC236}">
                  <a16:creationId xmlns:a16="http://schemas.microsoft.com/office/drawing/2014/main" id="{C6FA1407-87E3-99E7-1CA4-7FB5710557B9}"/>
                </a:ext>
              </a:extLst>
            </p:cNvPr>
            <p:cNvCxnSpPr>
              <a:cxnSpLocks/>
            </p:cNvCxnSpPr>
            <p:nvPr/>
          </p:nvCxnSpPr>
          <p:spPr bwMode="auto">
            <a:xfrm>
              <a:off x="5012496" y="6117360"/>
              <a:ext cx="360413" cy="0"/>
            </a:xfrm>
            <a:prstGeom prst="line">
              <a:avLst/>
            </a:prstGeom>
            <a:noFill/>
            <a:ln w="28575" cap="flat" cmpd="sng" algn="ctr">
              <a:solidFill>
                <a:schemeClr val="accent4"/>
              </a:solidFill>
              <a:prstDash val="solid"/>
              <a:round/>
              <a:headEnd type="none" w="med" len="med"/>
              <a:tailEnd type="none" w="med" len="med"/>
            </a:ln>
            <a:effectLst/>
          </p:spPr>
        </p:cxnSp>
        <p:sp>
          <p:nvSpPr>
            <p:cNvPr id="112" name="Rectangle 111">
              <a:extLst>
                <a:ext uri="{FF2B5EF4-FFF2-40B4-BE49-F238E27FC236}">
                  <a16:creationId xmlns:a16="http://schemas.microsoft.com/office/drawing/2014/main" id="{1AA3980B-DA54-3263-CD2E-DB393467E1CA}"/>
                </a:ext>
              </a:extLst>
            </p:cNvPr>
            <p:cNvSpPr/>
            <p:nvPr/>
          </p:nvSpPr>
          <p:spPr bwMode="auto">
            <a:xfrm>
              <a:off x="5152725" y="6077383"/>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3" name="TextBox 112">
            <a:extLst>
              <a:ext uri="{FF2B5EF4-FFF2-40B4-BE49-F238E27FC236}">
                <a16:creationId xmlns:a16="http://schemas.microsoft.com/office/drawing/2014/main" id="{AC59A1DC-6F23-6BE4-46A5-7298E95007AD}"/>
              </a:ext>
            </a:extLst>
          </p:cNvPr>
          <p:cNvSpPr txBox="1"/>
          <p:nvPr/>
        </p:nvSpPr>
        <p:spPr bwMode="auto">
          <a:xfrm>
            <a:off x="8150051" y="5993164"/>
            <a:ext cx="1242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 15-64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old</a:t>
            </a:r>
          </a:p>
        </p:txBody>
      </p:sp>
      <p:grpSp>
        <p:nvGrpSpPr>
          <p:cNvPr id="114" name="Group 113">
            <a:extLst>
              <a:ext uri="{FF2B5EF4-FFF2-40B4-BE49-F238E27FC236}">
                <a16:creationId xmlns:a16="http://schemas.microsoft.com/office/drawing/2014/main" id="{BF9B1405-441B-18AF-1FF1-4D7D640CD57A}"/>
              </a:ext>
            </a:extLst>
          </p:cNvPr>
          <p:cNvGrpSpPr/>
          <p:nvPr/>
        </p:nvGrpSpPr>
        <p:grpSpPr>
          <a:xfrm>
            <a:off x="7821463" y="6112939"/>
            <a:ext cx="360413" cy="79954"/>
            <a:chOff x="5012496" y="6077383"/>
            <a:chExt cx="360413" cy="79954"/>
          </a:xfrm>
        </p:grpSpPr>
        <p:cxnSp>
          <p:nvCxnSpPr>
            <p:cNvPr id="115" name="Straight Connector 114">
              <a:extLst>
                <a:ext uri="{FF2B5EF4-FFF2-40B4-BE49-F238E27FC236}">
                  <a16:creationId xmlns:a16="http://schemas.microsoft.com/office/drawing/2014/main" id="{F3AB540C-D0F5-8CCA-261C-4CD147F08E2B}"/>
                </a:ext>
              </a:extLst>
            </p:cNvPr>
            <p:cNvCxnSpPr>
              <a:cxnSpLocks/>
            </p:cNvCxnSpPr>
            <p:nvPr/>
          </p:nvCxnSpPr>
          <p:spPr bwMode="auto">
            <a:xfrm>
              <a:off x="5012496" y="6117360"/>
              <a:ext cx="360413" cy="0"/>
            </a:xfrm>
            <a:prstGeom prst="line">
              <a:avLst/>
            </a:prstGeom>
            <a:noFill/>
            <a:ln w="28575" cap="flat" cmpd="sng" algn="ctr">
              <a:solidFill>
                <a:schemeClr val="accent6"/>
              </a:solidFill>
              <a:prstDash val="solid"/>
              <a:round/>
              <a:headEnd type="none" w="med" len="med"/>
              <a:tailEnd type="none" w="med" len="med"/>
            </a:ln>
            <a:effectLst/>
          </p:spPr>
        </p:cxnSp>
        <p:sp>
          <p:nvSpPr>
            <p:cNvPr id="116" name="Rectangle 115">
              <a:extLst>
                <a:ext uri="{FF2B5EF4-FFF2-40B4-BE49-F238E27FC236}">
                  <a16:creationId xmlns:a16="http://schemas.microsoft.com/office/drawing/2014/main" id="{4EBE4F7E-FA4B-84F6-9CE8-3ABAF263679D}"/>
                </a:ext>
              </a:extLst>
            </p:cNvPr>
            <p:cNvSpPr/>
            <p:nvPr/>
          </p:nvSpPr>
          <p:spPr bwMode="auto">
            <a:xfrm>
              <a:off x="5152725" y="6077383"/>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7" name="TextBox 116">
            <a:extLst>
              <a:ext uri="{FF2B5EF4-FFF2-40B4-BE49-F238E27FC236}">
                <a16:creationId xmlns:a16="http://schemas.microsoft.com/office/drawing/2014/main" id="{A7BB5A70-C51D-22C0-3228-279D9B4ABEA6}"/>
              </a:ext>
            </a:extLst>
          </p:cNvPr>
          <p:cNvSpPr txBox="1"/>
          <p:nvPr/>
        </p:nvSpPr>
        <p:spPr bwMode="auto">
          <a:xfrm>
            <a:off x="9702159" y="5993164"/>
            <a:ext cx="1095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 ≥65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old</a:t>
            </a:r>
          </a:p>
        </p:txBody>
      </p:sp>
      <p:grpSp>
        <p:nvGrpSpPr>
          <p:cNvPr id="118" name="Group 117">
            <a:extLst>
              <a:ext uri="{FF2B5EF4-FFF2-40B4-BE49-F238E27FC236}">
                <a16:creationId xmlns:a16="http://schemas.microsoft.com/office/drawing/2014/main" id="{37D346CF-450A-EBDF-353C-90D938B6B54E}"/>
              </a:ext>
            </a:extLst>
          </p:cNvPr>
          <p:cNvGrpSpPr/>
          <p:nvPr/>
        </p:nvGrpSpPr>
        <p:grpSpPr>
          <a:xfrm>
            <a:off x="9373571" y="6112939"/>
            <a:ext cx="360413" cy="79954"/>
            <a:chOff x="5012496" y="6077383"/>
            <a:chExt cx="360413" cy="79954"/>
          </a:xfrm>
        </p:grpSpPr>
        <p:cxnSp>
          <p:nvCxnSpPr>
            <p:cNvPr id="119" name="Straight Connector 118">
              <a:extLst>
                <a:ext uri="{FF2B5EF4-FFF2-40B4-BE49-F238E27FC236}">
                  <a16:creationId xmlns:a16="http://schemas.microsoft.com/office/drawing/2014/main" id="{0247D2B1-241C-F33A-E5F0-9E3B7A24A78A}"/>
                </a:ext>
              </a:extLst>
            </p:cNvPr>
            <p:cNvCxnSpPr>
              <a:cxnSpLocks/>
            </p:cNvCxnSpPr>
            <p:nvPr/>
          </p:nvCxnSpPr>
          <p:spPr bwMode="auto">
            <a:xfrm>
              <a:off x="5012496" y="6117360"/>
              <a:ext cx="360413" cy="0"/>
            </a:xfrm>
            <a:prstGeom prst="line">
              <a:avLst/>
            </a:prstGeom>
            <a:noFill/>
            <a:ln w="28575" cap="flat" cmpd="sng" algn="ctr">
              <a:solidFill>
                <a:schemeClr val="accent2"/>
              </a:solidFill>
              <a:prstDash val="solid"/>
              <a:round/>
              <a:headEnd type="none" w="med" len="med"/>
              <a:tailEnd type="none" w="med" len="med"/>
            </a:ln>
            <a:effectLst/>
          </p:spPr>
        </p:cxnSp>
        <p:sp>
          <p:nvSpPr>
            <p:cNvPr id="120" name="Rectangle 119">
              <a:extLst>
                <a:ext uri="{FF2B5EF4-FFF2-40B4-BE49-F238E27FC236}">
                  <a16:creationId xmlns:a16="http://schemas.microsoft.com/office/drawing/2014/main" id="{43192BC4-FAB6-7450-6B65-E581415077FF}"/>
                </a:ext>
              </a:extLst>
            </p:cNvPr>
            <p:cNvSpPr/>
            <p:nvPr/>
          </p:nvSpPr>
          <p:spPr bwMode="auto">
            <a:xfrm>
              <a:off x="5152725" y="6077383"/>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1" name="TextBox 120">
            <a:extLst>
              <a:ext uri="{FF2B5EF4-FFF2-40B4-BE49-F238E27FC236}">
                <a16:creationId xmlns:a16="http://schemas.microsoft.com/office/drawing/2014/main" id="{E767C397-39A4-7692-B6A7-5C75B4E5AEA3}"/>
              </a:ext>
            </a:extLst>
          </p:cNvPr>
          <p:cNvSpPr txBox="1"/>
          <p:nvPr/>
        </p:nvSpPr>
        <p:spPr bwMode="auto">
          <a:xfrm>
            <a:off x="11132890" y="5993164"/>
            <a:ext cx="7426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ages</a:t>
            </a:r>
          </a:p>
        </p:txBody>
      </p:sp>
      <p:grpSp>
        <p:nvGrpSpPr>
          <p:cNvPr id="122" name="Group 121">
            <a:extLst>
              <a:ext uri="{FF2B5EF4-FFF2-40B4-BE49-F238E27FC236}">
                <a16:creationId xmlns:a16="http://schemas.microsoft.com/office/drawing/2014/main" id="{EF737B07-9F2E-045F-B989-A832D0AC38CB}"/>
              </a:ext>
            </a:extLst>
          </p:cNvPr>
          <p:cNvGrpSpPr/>
          <p:nvPr/>
        </p:nvGrpSpPr>
        <p:grpSpPr>
          <a:xfrm>
            <a:off x="10804302" y="6112939"/>
            <a:ext cx="360413" cy="79954"/>
            <a:chOff x="5012496" y="6077383"/>
            <a:chExt cx="360413" cy="79954"/>
          </a:xfrm>
        </p:grpSpPr>
        <p:cxnSp>
          <p:nvCxnSpPr>
            <p:cNvPr id="123" name="Straight Connector 122">
              <a:extLst>
                <a:ext uri="{FF2B5EF4-FFF2-40B4-BE49-F238E27FC236}">
                  <a16:creationId xmlns:a16="http://schemas.microsoft.com/office/drawing/2014/main" id="{51EF7716-8AA0-84CB-687A-75B3046751CF}"/>
                </a:ext>
              </a:extLst>
            </p:cNvPr>
            <p:cNvCxnSpPr>
              <a:cxnSpLocks/>
            </p:cNvCxnSpPr>
            <p:nvPr/>
          </p:nvCxnSpPr>
          <p:spPr bwMode="auto">
            <a:xfrm>
              <a:off x="5012496" y="6117360"/>
              <a:ext cx="360413" cy="0"/>
            </a:xfrm>
            <a:prstGeom prst="line">
              <a:avLst/>
            </a:prstGeom>
            <a:noFill/>
            <a:ln w="28575" cap="flat" cmpd="sng" algn="ctr">
              <a:solidFill>
                <a:schemeClr val="bg2"/>
              </a:solidFill>
              <a:prstDash val="solid"/>
              <a:round/>
              <a:headEnd type="none" w="med" len="med"/>
              <a:tailEnd type="none" w="med" len="med"/>
            </a:ln>
            <a:effectLst/>
          </p:spPr>
        </p:cxnSp>
        <p:sp>
          <p:nvSpPr>
            <p:cNvPr id="124" name="Rectangle 123">
              <a:extLst>
                <a:ext uri="{FF2B5EF4-FFF2-40B4-BE49-F238E27FC236}">
                  <a16:creationId xmlns:a16="http://schemas.microsoft.com/office/drawing/2014/main" id="{0807F30E-0CD6-16F4-D2FB-CB82F4FA5E37}"/>
                </a:ext>
              </a:extLst>
            </p:cNvPr>
            <p:cNvSpPr/>
            <p:nvPr/>
          </p:nvSpPr>
          <p:spPr bwMode="auto">
            <a:xfrm>
              <a:off x="5152725" y="6077383"/>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41" name="Freeform: Shape 140">
            <a:extLst>
              <a:ext uri="{FF2B5EF4-FFF2-40B4-BE49-F238E27FC236}">
                <a16:creationId xmlns:a16="http://schemas.microsoft.com/office/drawing/2014/main" id="{D61BB080-D5CD-8634-3950-003CB26CBE74}"/>
              </a:ext>
            </a:extLst>
          </p:cNvPr>
          <p:cNvSpPr/>
          <p:nvPr/>
        </p:nvSpPr>
        <p:spPr bwMode="auto">
          <a:xfrm>
            <a:off x="1809750" y="2984500"/>
            <a:ext cx="8401050" cy="1797050"/>
          </a:xfrm>
          <a:custGeom>
            <a:avLst/>
            <a:gdLst>
              <a:gd name="connsiteX0" fmla="*/ 0 w 8401050"/>
              <a:gd name="connsiteY0" fmla="*/ 234950 h 1797050"/>
              <a:gd name="connsiteX1" fmla="*/ 425450 w 8401050"/>
              <a:gd name="connsiteY1" fmla="*/ 0 h 1797050"/>
              <a:gd name="connsiteX2" fmla="*/ 844550 w 8401050"/>
              <a:gd name="connsiteY2" fmla="*/ 63500 h 1797050"/>
              <a:gd name="connsiteX3" fmla="*/ 1257300 w 8401050"/>
              <a:gd name="connsiteY3" fmla="*/ 571500 h 1797050"/>
              <a:gd name="connsiteX4" fmla="*/ 1689100 w 8401050"/>
              <a:gd name="connsiteY4" fmla="*/ 762000 h 1797050"/>
              <a:gd name="connsiteX5" fmla="*/ 2101850 w 8401050"/>
              <a:gd name="connsiteY5" fmla="*/ 679450 h 1797050"/>
              <a:gd name="connsiteX6" fmla="*/ 2533650 w 8401050"/>
              <a:gd name="connsiteY6" fmla="*/ 876300 h 1797050"/>
              <a:gd name="connsiteX7" fmla="*/ 2946400 w 8401050"/>
              <a:gd name="connsiteY7" fmla="*/ 704850 h 1797050"/>
              <a:gd name="connsiteX8" fmla="*/ 3359150 w 8401050"/>
              <a:gd name="connsiteY8" fmla="*/ 539750 h 1797050"/>
              <a:gd name="connsiteX9" fmla="*/ 3778250 w 8401050"/>
              <a:gd name="connsiteY9" fmla="*/ 812800 h 1797050"/>
              <a:gd name="connsiteX10" fmla="*/ 4203700 w 8401050"/>
              <a:gd name="connsiteY10" fmla="*/ 1149350 h 1797050"/>
              <a:gd name="connsiteX11" fmla="*/ 4610100 w 8401050"/>
              <a:gd name="connsiteY11" fmla="*/ 1282700 h 1797050"/>
              <a:gd name="connsiteX12" fmla="*/ 5035550 w 8401050"/>
              <a:gd name="connsiteY12" fmla="*/ 1600200 h 1797050"/>
              <a:gd name="connsiteX13" fmla="*/ 5461000 w 8401050"/>
              <a:gd name="connsiteY13" fmla="*/ 1797050 h 1797050"/>
              <a:gd name="connsiteX14" fmla="*/ 5873750 w 8401050"/>
              <a:gd name="connsiteY14" fmla="*/ 1339850 h 1797050"/>
              <a:gd name="connsiteX15" fmla="*/ 6292850 w 8401050"/>
              <a:gd name="connsiteY15" fmla="*/ 1295400 h 1797050"/>
              <a:gd name="connsiteX16" fmla="*/ 6711950 w 8401050"/>
              <a:gd name="connsiteY16" fmla="*/ 1333500 h 1797050"/>
              <a:gd name="connsiteX17" fmla="*/ 7131050 w 8401050"/>
              <a:gd name="connsiteY17" fmla="*/ 1308100 h 1797050"/>
              <a:gd name="connsiteX18" fmla="*/ 7556500 w 8401050"/>
              <a:gd name="connsiteY18" fmla="*/ 1143000 h 1797050"/>
              <a:gd name="connsiteX19" fmla="*/ 7981950 w 8401050"/>
              <a:gd name="connsiteY19" fmla="*/ 1657350 h 1797050"/>
              <a:gd name="connsiteX20" fmla="*/ 8401050 w 8401050"/>
              <a:gd name="connsiteY20" fmla="*/ 1555750 h 179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401050" h="1797050">
                <a:moveTo>
                  <a:pt x="0" y="234950"/>
                </a:moveTo>
                <a:lnTo>
                  <a:pt x="425450" y="0"/>
                </a:lnTo>
                <a:lnTo>
                  <a:pt x="844550" y="63500"/>
                </a:lnTo>
                <a:lnTo>
                  <a:pt x="1257300" y="571500"/>
                </a:lnTo>
                <a:lnTo>
                  <a:pt x="1689100" y="762000"/>
                </a:lnTo>
                <a:lnTo>
                  <a:pt x="2101850" y="679450"/>
                </a:lnTo>
                <a:lnTo>
                  <a:pt x="2533650" y="876300"/>
                </a:lnTo>
                <a:lnTo>
                  <a:pt x="2946400" y="704850"/>
                </a:lnTo>
                <a:lnTo>
                  <a:pt x="3359150" y="539750"/>
                </a:lnTo>
                <a:lnTo>
                  <a:pt x="3778250" y="812800"/>
                </a:lnTo>
                <a:lnTo>
                  <a:pt x="4203700" y="1149350"/>
                </a:lnTo>
                <a:lnTo>
                  <a:pt x="4610100" y="1282700"/>
                </a:lnTo>
                <a:lnTo>
                  <a:pt x="5035550" y="1600200"/>
                </a:lnTo>
                <a:lnTo>
                  <a:pt x="5461000" y="1797050"/>
                </a:lnTo>
                <a:lnTo>
                  <a:pt x="5873750" y="1339850"/>
                </a:lnTo>
                <a:lnTo>
                  <a:pt x="6292850" y="1295400"/>
                </a:lnTo>
                <a:lnTo>
                  <a:pt x="6711950" y="1333500"/>
                </a:lnTo>
                <a:lnTo>
                  <a:pt x="7131050" y="1308100"/>
                </a:lnTo>
                <a:lnTo>
                  <a:pt x="7556500" y="1143000"/>
                </a:lnTo>
                <a:lnTo>
                  <a:pt x="7981950" y="1657350"/>
                </a:lnTo>
                <a:lnTo>
                  <a:pt x="8401050" y="15557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3" name="Group 162">
            <a:extLst>
              <a:ext uri="{FF2B5EF4-FFF2-40B4-BE49-F238E27FC236}">
                <a16:creationId xmlns:a16="http://schemas.microsoft.com/office/drawing/2014/main" id="{F861F2EF-B728-9661-CB14-2B37BB92B176}"/>
              </a:ext>
            </a:extLst>
          </p:cNvPr>
          <p:cNvGrpSpPr/>
          <p:nvPr/>
        </p:nvGrpSpPr>
        <p:grpSpPr>
          <a:xfrm>
            <a:off x="1768465" y="2943814"/>
            <a:ext cx="8483620" cy="1879196"/>
            <a:chOff x="1768465" y="2943814"/>
            <a:chExt cx="8483620" cy="1879196"/>
          </a:xfrm>
        </p:grpSpPr>
        <p:sp>
          <p:nvSpPr>
            <p:cNvPr id="142" name="Rectangle 141">
              <a:extLst>
                <a:ext uri="{FF2B5EF4-FFF2-40B4-BE49-F238E27FC236}">
                  <a16:creationId xmlns:a16="http://schemas.microsoft.com/office/drawing/2014/main" id="{4A1FCC17-0003-A859-EFAC-96B40224CD77}"/>
                </a:ext>
              </a:extLst>
            </p:cNvPr>
            <p:cNvSpPr/>
            <p:nvPr/>
          </p:nvSpPr>
          <p:spPr bwMode="auto">
            <a:xfrm>
              <a:off x="3874166" y="3626762"/>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046FE924-CCBB-0393-6583-43790DB61522}"/>
                </a:ext>
              </a:extLst>
            </p:cNvPr>
            <p:cNvSpPr/>
            <p:nvPr/>
          </p:nvSpPr>
          <p:spPr bwMode="auto">
            <a:xfrm>
              <a:off x="3455510" y="3706716"/>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C0DBCCCA-94C3-FC39-D95B-63C2C326A867}"/>
                </a:ext>
              </a:extLst>
            </p:cNvPr>
            <p:cNvSpPr/>
            <p:nvPr/>
          </p:nvSpPr>
          <p:spPr bwMode="auto">
            <a:xfrm>
              <a:off x="3032356" y="3519317"/>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E413F9BB-FE4A-6E3C-EF82-DA9C97896FCA}"/>
                </a:ext>
              </a:extLst>
            </p:cNvPr>
            <p:cNvSpPr/>
            <p:nvPr/>
          </p:nvSpPr>
          <p:spPr bwMode="auto">
            <a:xfrm>
              <a:off x="2611520" y="2987875"/>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01DD2AD3-756E-7132-7BDF-304E6D9BD0F2}"/>
                </a:ext>
              </a:extLst>
            </p:cNvPr>
            <p:cNvSpPr/>
            <p:nvPr/>
          </p:nvSpPr>
          <p:spPr bwMode="auto">
            <a:xfrm>
              <a:off x="2199424" y="2943814"/>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518D1437-F06A-D7F2-F504-E34F40A0C0D9}"/>
                </a:ext>
              </a:extLst>
            </p:cNvPr>
            <p:cNvSpPr/>
            <p:nvPr/>
          </p:nvSpPr>
          <p:spPr bwMode="auto">
            <a:xfrm>
              <a:off x="1768465" y="3177024"/>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F0D8065E-FE88-CC2B-A4D4-18F339C2681C}"/>
                </a:ext>
              </a:extLst>
            </p:cNvPr>
            <p:cNvSpPr/>
            <p:nvPr/>
          </p:nvSpPr>
          <p:spPr bwMode="auto">
            <a:xfrm>
              <a:off x="4301044" y="3814763"/>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1F7682F3-AE49-44B6-298F-8099BD5583E1}"/>
                </a:ext>
              </a:extLst>
            </p:cNvPr>
            <p:cNvSpPr/>
            <p:nvPr/>
          </p:nvSpPr>
          <p:spPr bwMode="auto">
            <a:xfrm>
              <a:off x="4712404" y="3653333"/>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C58B9977-E8BE-80F7-D6D9-D32042E60D83}"/>
                </a:ext>
              </a:extLst>
            </p:cNvPr>
            <p:cNvSpPr/>
            <p:nvPr/>
          </p:nvSpPr>
          <p:spPr bwMode="auto">
            <a:xfrm>
              <a:off x="5126273" y="3485807"/>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Rectangle 150">
              <a:extLst>
                <a:ext uri="{FF2B5EF4-FFF2-40B4-BE49-F238E27FC236}">
                  <a16:creationId xmlns:a16="http://schemas.microsoft.com/office/drawing/2014/main" id="{E98781A3-DDA6-7D87-358F-3D86995A96DD}"/>
                </a:ext>
              </a:extLst>
            </p:cNvPr>
            <p:cNvSpPr/>
            <p:nvPr/>
          </p:nvSpPr>
          <p:spPr bwMode="auto">
            <a:xfrm>
              <a:off x="5549472" y="3746693"/>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Rectangle 151">
              <a:extLst>
                <a:ext uri="{FF2B5EF4-FFF2-40B4-BE49-F238E27FC236}">
                  <a16:creationId xmlns:a16="http://schemas.microsoft.com/office/drawing/2014/main" id="{0556A286-5ACC-1D6E-30E5-A670CCED097D}"/>
                </a:ext>
              </a:extLst>
            </p:cNvPr>
            <p:cNvSpPr/>
            <p:nvPr/>
          </p:nvSpPr>
          <p:spPr bwMode="auto">
            <a:xfrm>
              <a:off x="5968418" y="4092913"/>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Rectangle 152">
              <a:extLst>
                <a:ext uri="{FF2B5EF4-FFF2-40B4-BE49-F238E27FC236}">
                  <a16:creationId xmlns:a16="http://schemas.microsoft.com/office/drawing/2014/main" id="{9F6924DC-555A-D795-D1F0-60F5357050B9}"/>
                </a:ext>
              </a:extLst>
            </p:cNvPr>
            <p:cNvSpPr/>
            <p:nvPr/>
          </p:nvSpPr>
          <p:spPr bwMode="auto">
            <a:xfrm>
              <a:off x="6387193" y="4230814"/>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Rectangle 153">
              <a:extLst>
                <a:ext uri="{FF2B5EF4-FFF2-40B4-BE49-F238E27FC236}">
                  <a16:creationId xmlns:a16="http://schemas.microsoft.com/office/drawing/2014/main" id="{091CBCFD-A0FB-D5D5-7565-D14E7DDD2AE1}"/>
                </a:ext>
              </a:extLst>
            </p:cNvPr>
            <p:cNvSpPr/>
            <p:nvPr/>
          </p:nvSpPr>
          <p:spPr bwMode="auto">
            <a:xfrm>
              <a:off x="6808818" y="4544844"/>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Rectangle 154">
              <a:extLst>
                <a:ext uri="{FF2B5EF4-FFF2-40B4-BE49-F238E27FC236}">
                  <a16:creationId xmlns:a16="http://schemas.microsoft.com/office/drawing/2014/main" id="{2E432043-E406-36F3-CF85-BF36B94DF227}"/>
                </a:ext>
              </a:extLst>
            </p:cNvPr>
            <p:cNvSpPr/>
            <p:nvPr/>
          </p:nvSpPr>
          <p:spPr bwMode="auto">
            <a:xfrm>
              <a:off x="7218393" y="4743056"/>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Rectangle 155">
              <a:extLst>
                <a:ext uri="{FF2B5EF4-FFF2-40B4-BE49-F238E27FC236}">
                  <a16:creationId xmlns:a16="http://schemas.microsoft.com/office/drawing/2014/main" id="{D98F4435-1CED-9A5C-4BAD-9CA8AA89DFA6}"/>
                </a:ext>
              </a:extLst>
            </p:cNvPr>
            <p:cNvSpPr/>
            <p:nvPr/>
          </p:nvSpPr>
          <p:spPr bwMode="auto">
            <a:xfrm>
              <a:off x="7651054" y="4298754"/>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Rectangle 156">
              <a:extLst>
                <a:ext uri="{FF2B5EF4-FFF2-40B4-BE49-F238E27FC236}">
                  <a16:creationId xmlns:a16="http://schemas.microsoft.com/office/drawing/2014/main" id="{DCC7EB03-B714-9DBE-1786-2606B6008871}"/>
                </a:ext>
              </a:extLst>
            </p:cNvPr>
            <p:cNvSpPr/>
            <p:nvPr/>
          </p:nvSpPr>
          <p:spPr bwMode="auto">
            <a:xfrm>
              <a:off x="8068103" y="4248047"/>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Rectangle 157">
              <a:extLst>
                <a:ext uri="{FF2B5EF4-FFF2-40B4-BE49-F238E27FC236}">
                  <a16:creationId xmlns:a16="http://schemas.microsoft.com/office/drawing/2014/main" id="{B89DCC1E-726D-2857-3340-DDB1FA19E474}"/>
                </a:ext>
              </a:extLst>
            </p:cNvPr>
            <p:cNvSpPr/>
            <p:nvPr/>
          </p:nvSpPr>
          <p:spPr bwMode="auto">
            <a:xfrm>
              <a:off x="8484226" y="4279039"/>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Rectangle 158">
              <a:extLst>
                <a:ext uri="{FF2B5EF4-FFF2-40B4-BE49-F238E27FC236}">
                  <a16:creationId xmlns:a16="http://schemas.microsoft.com/office/drawing/2014/main" id="{0AF3E94A-1F0E-0B74-11C8-5AFC8905DBD2}"/>
                </a:ext>
              </a:extLst>
            </p:cNvPr>
            <p:cNvSpPr/>
            <p:nvPr/>
          </p:nvSpPr>
          <p:spPr bwMode="auto">
            <a:xfrm>
              <a:off x="8905019" y="4258777"/>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524FC9A7-2FD1-225A-A1A7-DD7FBB62EB83}"/>
                </a:ext>
              </a:extLst>
            </p:cNvPr>
            <p:cNvSpPr/>
            <p:nvPr/>
          </p:nvSpPr>
          <p:spPr bwMode="auto">
            <a:xfrm>
              <a:off x="9323843" y="4093006"/>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911F6B50-A4F5-1F76-DB00-AF155770C869}"/>
                </a:ext>
              </a:extLst>
            </p:cNvPr>
            <p:cNvSpPr/>
            <p:nvPr/>
          </p:nvSpPr>
          <p:spPr bwMode="auto">
            <a:xfrm>
              <a:off x="9750661" y="4597521"/>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74BCA89B-6423-E696-D750-161FBB16FBBC}"/>
                </a:ext>
              </a:extLst>
            </p:cNvPr>
            <p:cNvSpPr/>
            <p:nvPr/>
          </p:nvSpPr>
          <p:spPr bwMode="auto">
            <a:xfrm>
              <a:off x="10172131" y="4504867"/>
              <a:ext cx="79954" cy="7995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64" name="Freeform: Shape 163">
            <a:extLst>
              <a:ext uri="{FF2B5EF4-FFF2-40B4-BE49-F238E27FC236}">
                <a16:creationId xmlns:a16="http://schemas.microsoft.com/office/drawing/2014/main" id="{CFF85CEF-2434-2E52-DC7F-B2BB79D9AB41}"/>
              </a:ext>
            </a:extLst>
          </p:cNvPr>
          <p:cNvSpPr/>
          <p:nvPr/>
        </p:nvSpPr>
        <p:spPr bwMode="auto">
          <a:xfrm>
            <a:off x="1809750" y="3009900"/>
            <a:ext cx="8394700" cy="1898650"/>
          </a:xfrm>
          <a:custGeom>
            <a:avLst/>
            <a:gdLst>
              <a:gd name="connsiteX0" fmla="*/ 0 w 8394700"/>
              <a:gd name="connsiteY0" fmla="*/ 374650 h 1898650"/>
              <a:gd name="connsiteX1" fmla="*/ 419100 w 8394700"/>
              <a:gd name="connsiteY1" fmla="*/ 273050 h 1898650"/>
              <a:gd name="connsiteX2" fmla="*/ 863600 w 8394700"/>
              <a:gd name="connsiteY2" fmla="*/ 76200 h 1898650"/>
              <a:gd name="connsiteX3" fmla="*/ 1270000 w 8394700"/>
              <a:gd name="connsiteY3" fmla="*/ 292100 h 1898650"/>
              <a:gd name="connsiteX4" fmla="*/ 1689100 w 8394700"/>
              <a:gd name="connsiteY4" fmla="*/ 127000 h 1898650"/>
              <a:gd name="connsiteX5" fmla="*/ 2101850 w 8394700"/>
              <a:gd name="connsiteY5" fmla="*/ 107950 h 1898650"/>
              <a:gd name="connsiteX6" fmla="*/ 2527300 w 8394700"/>
              <a:gd name="connsiteY6" fmla="*/ 120650 h 1898650"/>
              <a:gd name="connsiteX7" fmla="*/ 2940050 w 8394700"/>
              <a:gd name="connsiteY7" fmla="*/ 44450 h 1898650"/>
              <a:gd name="connsiteX8" fmla="*/ 3359150 w 8394700"/>
              <a:gd name="connsiteY8" fmla="*/ 0 h 1898650"/>
              <a:gd name="connsiteX9" fmla="*/ 3790950 w 8394700"/>
              <a:gd name="connsiteY9" fmla="*/ 133350 h 1898650"/>
              <a:gd name="connsiteX10" fmla="*/ 4210050 w 8394700"/>
              <a:gd name="connsiteY10" fmla="*/ 196850 h 1898650"/>
              <a:gd name="connsiteX11" fmla="*/ 4629150 w 8394700"/>
              <a:gd name="connsiteY11" fmla="*/ 438150 h 1898650"/>
              <a:gd name="connsiteX12" fmla="*/ 5054600 w 8394700"/>
              <a:gd name="connsiteY12" fmla="*/ 838200 h 1898650"/>
              <a:gd name="connsiteX13" fmla="*/ 5480050 w 8394700"/>
              <a:gd name="connsiteY13" fmla="*/ 1162050 h 1898650"/>
              <a:gd name="connsiteX14" fmla="*/ 5873750 w 8394700"/>
              <a:gd name="connsiteY14" fmla="*/ 1035050 h 1898650"/>
              <a:gd name="connsiteX15" fmla="*/ 6299200 w 8394700"/>
              <a:gd name="connsiteY15" fmla="*/ 863600 h 1898650"/>
              <a:gd name="connsiteX16" fmla="*/ 6724650 w 8394700"/>
              <a:gd name="connsiteY16" fmla="*/ 806450 h 1898650"/>
              <a:gd name="connsiteX17" fmla="*/ 7137400 w 8394700"/>
              <a:gd name="connsiteY17" fmla="*/ 933450 h 1898650"/>
              <a:gd name="connsiteX18" fmla="*/ 7562850 w 8394700"/>
              <a:gd name="connsiteY18" fmla="*/ 857250 h 1898650"/>
              <a:gd name="connsiteX19" fmla="*/ 7969250 w 8394700"/>
              <a:gd name="connsiteY19" fmla="*/ 1822450 h 1898650"/>
              <a:gd name="connsiteX20" fmla="*/ 8394700 w 8394700"/>
              <a:gd name="connsiteY20" fmla="*/ 1898650 h 1898650"/>
              <a:gd name="connsiteX0" fmla="*/ 0 w 8394700"/>
              <a:gd name="connsiteY0" fmla="*/ 374650 h 1898650"/>
              <a:gd name="connsiteX1" fmla="*/ 419100 w 8394700"/>
              <a:gd name="connsiteY1" fmla="*/ 273050 h 1898650"/>
              <a:gd name="connsiteX2" fmla="*/ 863600 w 8394700"/>
              <a:gd name="connsiteY2" fmla="*/ 76200 h 1898650"/>
              <a:gd name="connsiteX3" fmla="*/ 1270000 w 8394700"/>
              <a:gd name="connsiteY3" fmla="*/ 292100 h 1898650"/>
              <a:gd name="connsiteX4" fmla="*/ 1689100 w 8394700"/>
              <a:gd name="connsiteY4" fmla="*/ 127000 h 1898650"/>
              <a:gd name="connsiteX5" fmla="*/ 2101850 w 8394700"/>
              <a:gd name="connsiteY5" fmla="*/ 107950 h 1898650"/>
              <a:gd name="connsiteX6" fmla="*/ 2527300 w 8394700"/>
              <a:gd name="connsiteY6" fmla="*/ 120650 h 1898650"/>
              <a:gd name="connsiteX7" fmla="*/ 2940050 w 8394700"/>
              <a:gd name="connsiteY7" fmla="*/ 44450 h 1898650"/>
              <a:gd name="connsiteX8" fmla="*/ 3359150 w 8394700"/>
              <a:gd name="connsiteY8" fmla="*/ 0 h 1898650"/>
              <a:gd name="connsiteX9" fmla="*/ 3790950 w 8394700"/>
              <a:gd name="connsiteY9" fmla="*/ 133350 h 1898650"/>
              <a:gd name="connsiteX10" fmla="*/ 4210050 w 8394700"/>
              <a:gd name="connsiteY10" fmla="*/ 196850 h 1898650"/>
              <a:gd name="connsiteX11" fmla="*/ 4629150 w 8394700"/>
              <a:gd name="connsiteY11" fmla="*/ 438150 h 1898650"/>
              <a:gd name="connsiteX12" fmla="*/ 5054600 w 8394700"/>
              <a:gd name="connsiteY12" fmla="*/ 838200 h 1898650"/>
              <a:gd name="connsiteX13" fmla="*/ 5470525 w 8394700"/>
              <a:gd name="connsiteY13" fmla="*/ 1158875 h 1898650"/>
              <a:gd name="connsiteX14" fmla="*/ 5873750 w 8394700"/>
              <a:gd name="connsiteY14" fmla="*/ 1035050 h 1898650"/>
              <a:gd name="connsiteX15" fmla="*/ 6299200 w 8394700"/>
              <a:gd name="connsiteY15" fmla="*/ 863600 h 1898650"/>
              <a:gd name="connsiteX16" fmla="*/ 6724650 w 8394700"/>
              <a:gd name="connsiteY16" fmla="*/ 806450 h 1898650"/>
              <a:gd name="connsiteX17" fmla="*/ 7137400 w 8394700"/>
              <a:gd name="connsiteY17" fmla="*/ 933450 h 1898650"/>
              <a:gd name="connsiteX18" fmla="*/ 7562850 w 8394700"/>
              <a:gd name="connsiteY18" fmla="*/ 857250 h 1898650"/>
              <a:gd name="connsiteX19" fmla="*/ 7969250 w 8394700"/>
              <a:gd name="connsiteY19" fmla="*/ 1822450 h 1898650"/>
              <a:gd name="connsiteX20" fmla="*/ 8394700 w 8394700"/>
              <a:gd name="connsiteY20" fmla="*/ 1898650 h 189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94700" h="1898650">
                <a:moveTo>
                  <a:pt x="0" y="374650"/>
                </a:moveTo>
                <a:lnTo>
                  <a:pt x="419100" y="273050"/>
                </a:lnTo>
                <a:lnTo>
                  <a:pt x="863600" y="76200"/>
                </a:lnTo>
                <a:lnTo>
                  <a:pt x="1270000" y="292100"/>
                </a:lnTo>
                <a:lnTo>
                  <a:pt x="1689100" y="127000"/>
                </a:lnTo>
                <a:lnTo>
                  <a:pt x="2101850" y="107950"/>
                </a:lnTo>
                <a:lnTo>
                  <a:pt x="2527300" y="120650"/>
                </a:lnTo>
                <a:lnTo>
                  <a:pt x="2940050" y="44450"/>
                </a:lnTo>
                <a:lnTo>
                  <a:pt x="3359150" y="0"/>
                </a:lnTo>
                <a:lnTo>
                  <a:pt x="3790950" y="133350"/>
                </a:lnTo>
                <a:lnTo>
                  <a:pt x="4210050" y="196850"/>
                </a:lnTo>
                <a:lnTo>
                  <a:pt x="4629150" y="438150"/>
                </a:lnTo>
                <a:lnTo>
                  <a:pt x="5054600" y="838200"/>
                </a:lnTo>
                <a:lnTo>
                  <a:pt x="5470525" y="1158875"/>
                </a:lnTo>
                <a:lnTo>
                  <a:pt x="5873750" y="1035050"/>
                </a:lnTo>
                <a:lnTo>
                  <a:pt x="6299200" y="863600"/>
                </a:lnTo>
                <a:lnTo>
                  <a:pt x="6724650" y="806450"/>
                </a:lnTo>
                <a:lnTo>
                  <a:pt x="7137400" y="933450"/>
                </a:lnTo>
                <a:lnTo>
                  <a:pt x="7562850" y="857250"/>
                </a:lnTo>
                <a:lnTo>
                  <a:pt x="7969250" y="1822450"/>
                </a:lnTo>
                <a:lnTo>
                  <a:pt x="8394700" y="189865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6" name="Group 185">
            <a:extLst>
              <a:ext uri="{FF2B5EF4-FFF2-40B4-BE49-F238E27FC236}">
                <a16:creationId xmlns:a16="http://schemas.microsoft.com/office/drawing/2014/main" id="{B88C5066-ECFE-186D-762F-97B697D3DF61}"/>
              </a:ext>
            </a:extLst>
          </p:cNvPr>
          <p:cNvGrpSpPr/>
          <p:nvPr/>
        </p:nvGrpSpPr>
        <p:grpSpPr>
          <a:xfrm>
            <a:off x="1776114" y="2981534"/>
            <a:ext cx="8469621" cy="1970985"/>
            <a:chOff x="1776114" y="2981534"/>
            <a:chExt cx="8469621" cy="1970985"/>
          </a:xfrm>
        </p:grpSpPr>
        <p:sp>
          <p:nvSpPr>
            <p:cNvPr id="165" name="Rectangle 164">
              <a:extLst>
                <a:ext uri="{FF2B5EF4-FFF2-40B4-BE49-F238E27FC236}">
                  <a16:creationId xmlns:a16="http://schemas.microsoft.com/office/drawing/2014/main" id="{E1B65012-9725-FE19-B8CD-9911B236DE4C}"/>
                </a:ext>
              </a:extLst>
            </p:cNvPr>
            <p:cNvSpPr/>
            <p:nvPr/>
          </p:nvSpPr>
          <p:spPr bwMode="auto">
            <a:xfrm>
              <a:off x="1776114" y="3347727"/>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3F0114C3-5D32-48EA-03E6-CC94DEBF7F46}"/>
                </a:ext>
              </a:extLst>
            </p:cNvPr>
            <p:cNvSpPr/>
            <p:nvPr/>
          </p:nvSpPr>
          <p:spPr bwMode="auto">
            <a:xfrm>
              <a:off x="2193129" y="3252830"/>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01712915-BE6E-3B8F-E325-9F138F1DC49B}"/>
                </a:ext>
              </a:extLst>
            </p:cNvPr>
            <p:cNvSpPr/>
            <p:nvPr/>
          </p:nvSpPr>
          <p:spPr bwMode="auto">
            <a:xfrm>
              <a:off x="2624686" y="3047024"/>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EE575559-C2F0-ABB0-1A52-E45633DFA242}"/>
                </a:ext>
              </a:extLst>
            </p:cNvPr>
            <p:cNvSpPr/>
            <p:nvPr/>
          </p:nvSpPr>
          <p:spPr bwMode="auto">
            <a:xfrm>
              <a:off x="3033691" y="3255433"/>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8136C398-08D6-0DEE-4830-8C47E4CEB1D9}"/>
                </a:ext>
              </a:extLst>
            </p:cNvPr>
            <p:cNvSpPr/>
            <p:nvPr/>
          </p:nvSpPr>
          <p:spPr bwMode="auto">
            <a:xfrm>
              <a:off x="3455510" y="3097070"/>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E7053607-4D1B-7781-4DC4-6FE8A372BE46}"/>
                </a:ext>
              </a:extLst>
            </p:cNvPr>
            <p:cNvSpPr/>
            <p:nvPr/>
          </p:nvSpPr>
          <p:spPr bwMode="auto">
            <a:xfrm>
              <a:off x="3865524" y="3076303"/>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18A09ECF-AFB1-F421-962B-CC01C402F6F4}"/>
                </a:ext>
              </a:extLst>
            </p:cNvPr>
            <p:cNvSpPr/>
            <p:nvPr/>
          </p:nvSpPr>
          <p:spPr bwMode="auto">
            <a:xfrm>
              <a:off x="4292442" y="3097070"/>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8A123733-FC42-5E1D-F6D4-8B2CDD00E0A8}"/>
                </a:ext>
              </a:extLst>
            </p:cNvPr>
            <p:cNvSpPr/>
            <p:nvPr/>
          </p:nvSpPr>
          <p:spPr bwMode="auto">
            <a:xfrm>
              <a:off x="4712368" y="3013605"/>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25F89694-38B8-C3E0-4E2D-38BA64D08033}"/>
                </a:ext>
              </a:extLst>
            </p:cNvPr>
            <p:cNvSpPr/>
            <p:nvPr/>
          </p:nvSpPr>
          <p:spPr bwMode="auto">
            <a:xfrm>
              <a:off x="5130326" y="2981534"/>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302D5D21-DC0D-20A5-5B02-2672255F54E8}"/>
                </a:ext>
              </a:extLst>
            </p:cNvPr>
            <p:cNvSpPr/>
            <p:nvPr/>
          </p:nvSpPr>
          <p:spPr bwMode="auto">
            <a:xfrm>
              <a:off x="5545379" y="3093559"/>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82901F4C-DAD0-7E48-93A2-91BC05B5BF4C}"/>
                </a:ext>
              </a:extLst>
            </p:cNvPr>
            <p:cNvSpPr/>
            <p:nvPr/>
          </p:nvSpPr>
          <p:spPr bwMode="auto">
            <a:xfrm>
              <a:off x="5964063" y="3163788"/>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4635A746-8422-15AF-68E6-206E3A44B222}"/>
                </a:ext>
              </a:extLst>
            </p:cNvPr>
            <p:cNvSpPr/>
            <p:nvPr/>
          </p:nvSpPr>
          <p:spPr bwMode="auto">
            <a:xfrm>
              <a:off x="6379137" y="3403083"/>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1634CF23-C242-F717-E359-8B4E0E1112E3}"/>
                </a:ext>
              </a:extLst>
            </p:cNvPr>
            <p:cNvSpPr/>
            <p:nvPr/>
          </p:nvSpPr>
          <p:spPr bwMode="auto">
            <a:xfrm>
              <a:off x="6804897" y="3804059"/>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D43642D1-B7A0-4DBC-31EA-7F1BA83201D5}"/>
                </a:ext>
              </a:extLst>
            </p:cNvPr>
            <p:cNvSpPr/>
            <p:nvPr/>
          </p:nvSpPr>
          <p:spPr bwMode="auto">
            <a:xfrm>
              <a:off x="7233320" y="4120512"/>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Rectangle 178">
              <a:extLst>
                <a:ext uri="{FF2B5EF4-FFF2-40B4-BE49-F238E27FC236}">
                  <a16:creationId xmlns:a16="http://schemas.microsoft.com/office/drawing/2014/main" id="{BBF9BFA4-6985-F486-E625-AF4C7528CFCB}"/>
                </a:ext>
              </a:extLst>
            </p:cNvPr>
            <p:cNvSpPr/>
            <p:nvPr/>
          </p:nvSpPr>
          <p:spPr bwMode="auto">
            <a:xfrm>
              <a:off x="7641302" y="4006163"/>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27EB949F-3759-91D7-F8F5-7CE0E4F3E518}"/>
                </a:ext>
              </a:extLst>
            </p:cNvPr>
            <p:cNvSpPr/>
            <p:nvPr/>
          </p:nvSpPr>
          <p:spPr bwMode="auto">
            <a:xfrm>
              <a:off x="8064438" y="3828490"/>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Rectangle 180">
              <a:extLst>
                <a:ext uri="{FF2B5EF4-FFF2-40B4-BE49-F238E27FC236}">
                  <a16:creationId xmlns:a16="http://schemas.microsoft.com/office/drawing/2014/main" id="{211067C9-7D7A-9BCE-4C24-F66C31A1C242}"/>
                </a:ext>
              </a:extLst>
            </p:cNvPr>
            <p:cNvSpPr/>
            <p:nvPr/>
          </p:nvSpPr>
          <p:spPr bwMode="auto">
            <a:xfrm>
              <a:off x="8484226" y="3784458"/>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id="{17F2D6BA-EEDF-12B7-E003-7C57923A9ABF}"/>
                </a:ext>
              </a:extLst>
            </p:cNvPr>
            <p:cNvSpPr/>
            <p:nvPr/>
          </p:nvSpPr>
          <p:spPr bwMode="auto">
            <a:xfrm>
              <a:off x="8902400" y="3898990"/>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BB7C3049-8CC1-553D-80F1-4077B019B4DB}"/>
                </a:ext>
              </a:extLst>
            </p:cNvPr>
            <p:cNvSpPr/>
            <p:nvPr/>
          </p:nvSpPr>
          <p:spPr bwMode="auto">
            <a:xfrm>
              <a:off x="9317161" y="3834041"/>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Rectangle 183">
              <a:extLst>
                <a:ext uri="{FF2B5EF4-FFF2-40B4-BE49-F238E27FC236}">
                  <a16:creationId xmlns:a16="http://schemas.microsoft.com/office/drawing/2014/main" id="{93E972C4-EA3B-CD27-93D8-C1DF8B8B6194}"/>
                </a:ext>
              </a:extLst>
            </p:cNvPr>
            <p:cNvSpPr/>
            <p:nvPr/>
          </p:nvSpPr>
          <p:spPr bwMode="auto">
            <a:xfrm>
              <a:off x="9743504" y="4793360"/>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Rectangle 184">
              <a:extLst>
                <a:ext uri="{FF2B5EF4-FFF2-40B4-BE49-F238E27FC236}">
                  <a16:creationId xmlns:a16="http://schemas.microsoft.com/office/drawing/2014/main" id="{F3700280-AB02-39A6-524E-F4D9F2D357D5}"/>
                </a:ext>
              </a:extLst>
            </p:cNvPr>
            <p:cNvSpPr/>
            <p:nvPr/>
          </p:nvSpPr>
          <p:spPr bwMode="auto">
            <a:xfrm>
              <a:off x="10165781" y="4872565"/>
              <a:ext cx="79954" cy="79954"/>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7" name="Freeform: Shape 186">
            <a:extLst>
              <a:ext uri="{FF2B5EF4-FFF2-40B4-BE49-F238E27FC236}">
                <a16:creationId xmlns:a16="http://schemas.microsoft.com/office/drawing/2014/main" id="{9711C387-2EEF-DB79-2645-C79FD80B77F0}"/>
              </a:ext>
            </a:extLst>
          </p:cNvPr>
          <p:cNvSpPr/>
          <p:nvPr/>
        </p:nvSpPr>
        <p:spPr bwMode="auto">
          <a:xfrm>
            <a:off x="1797050" y="4813300"/>
            <a:ext cx="8420100" cy="704850"/>
          </a:xfrm>
          <a:custGeom>
            <a:avLst/>
            <a:gdLst>
              <a:gd name="connsiteX0" fmla="*/ 0 w 8420100"/>
              <a:gd name="connsiteY0" fmla="*/ 222250 h 704850"/>
              <a:gd name="connsiteX1" fmla="*/ 438150 w 8420100"/>
              <a:gd name="connsiteY1" fmla="*/ 285750 h 704850"/>
              <a:gd name="connsiteX2" fmla="*/ 869950 w 8420100"/>
              <a:gd name="connsiteY2" fmla="*/ 152400 h 704850"/>
              <a:gd name="connsiteX3" fmla="*/ 1276350 w 8420100"/>
              <a:gd name="connsiteY3" fmla="*/ 88900 h 704850"/>
              <a:gd name="connsiteX4" fmla="*/ 1701800 w 8420100"/>
              <a:gd name="connsiteY4" fmla="*/ 88900 h 704850"/>
              <a:gd name="connsiteX5" fmla="*/ 2133600 w 8420100"/>
              <a:gd name="connsiteY5" fmla="*/ 222250 h 704850"/>
              <a:gd name="connsiteX6" fmla="*/ 2540000 w 8420100"/>
              <a:gd name="connsiteY6" fmla="*/ 203200 h 704850"/>
              <a:gd name="connsiteX7" fmla="*/ 2959100 w 8420100"/>
              <a:gd name="connsiteY7" fmla="*/ 101600 h 704850"/>
              <a:gd name="connsiteX8" fmla="*/ 3384550 w 8420100"/>
              <a:gd name="connsiteY8" fmla="*/ 0 h 704850"/>
              <a:gd name="connsiteX9" fmla="*/ 3803650 w 8420100"/>
              <a:gd name="connsiteY9" fmla="*/ 127000 h 704850"/>
              <a:gd name="connsiteX10" fmla="*/ 4210050 w 8420100"/>
              <a:gd name="connsiteY10" fmla="*/ 114300 h 704850"/>
              <a:gd name="connsiteX11" fmla="*/ 4648200 w 8420100"/>
              <a:gd name="connsiteY11" fmla="*/ 419100 h 704850"/>
              <a:gd name="connsiteX12" fmla="*/ 5073650 w 8420100"/>
              <a:gd name="connsiteY12" fmla="*/ 546100 h 704850"/>
              <a:gd name="connsiteX13" fmla="*/ 5473700 w 8420100"/>
              <a:gd name="connsiteY13" fmla="*/ 603250 h 704850"/>
              <a:gd name="connsiteX14" fmla="*/ 5892800 w 8420100"/>
              <a:gd name="connsiteY14" fmla="*/ 558800 h 704850"/>
              <a:gd name="connsiteX15" fmla="*/ 6305550 w 8420100"/>
              <a:gd name="connsiteY15" fmla="*/ 558800 h 704850"/>
              <a:gd name="connsiteX16" fmla="*/ 6711950 w 8420100"/>
              <a:gd name="connsiteY16" fmla="*/ 571500 h 704850"/>
              <a:gd name="connsiteX17" fmla="*/ 7150100 w 8420100"/>
              <a:gd name="connsiteY17" fmla="*/ 482600 h 704850"/>
              <a:gd name="connsiteX18" fmla="*/ 7562850 w 8420100"/>
              <a:gd name="connsiteY18" fmla="*/ 501650 h 704850"/>
              <a:gd name="connsiteX19" fmla="*/ 7994650 w 8420100"/>
              <a:gd name="connsiteY19" fmla="*/ 704850 h 704850"/>
              <a:gd name="connsiteX20" fmla="*/ 8420100 w 8420100"/>
              <a:gd name="connsiteY20" fmla="*/ 64770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420100" h="704850">
                <a:moveTo>
                  <a:pt x="0" y="222250"/>
                </a:moveTo>
                <a:lnTo>
                  <a:pt x="438150" y="285750"/>
                </a:lnTo>
                <a:lnTo>
                  <a:pt x="869950" y="152400"/>
                </a:lnTo>
                <a:lnTo>
                  <a:pt x="1276350" y="88900"/>
                </a:lnTo>
                <a:lnTo>
                  <a:pt x="1701800" y="88900"/>
                </a:lnTo>
                <a:lnTo>
                  <a:pt x="2133600" y="222250"/>
                </a:lnTo>
                <a:lnTo>
                  <a:pt x="2540000" y="203200"/>
                </a:lnTo>
                <a:lnTo>
                  <a:pt x="2959100" y="101600"/>
                </a:lnTo>
                <a:lnTo>
                  <a:pt x="3384550" y="0"/>
                </a:lnTo>
                <a:lnTo>
                  <a:pt x="3803650" y="127000"/>
                </a:lnTo>
                <a:lnTo>
                  <a:pt x="4210050" y="114300"/>
                </a:lnTo>
                <a:lnTo>
                  <a:pt x="4648200" y="419100"/>
                </a:lnTo>
                <a:lnTo>
                  <a:pt x="5073650" y="546100"/>
                </a:lnTo>
                <a:lnTo>
                  <a:pt x="5473700" y="603250"/>
                </a:lnTo>
                <a:lnTo>
                  <a:pt x="5892800" y="558800"/>
                </a:lnTo>
                <a:lnTo>
                  <a:pt x="6305550" y="558800"/>
                </a:lnTo>
                <a:lnTo>
                  <a:pt x="6711950" y="571500"/>
                </a:lnTo>
                <a:lnTo>
                  <a:pt x="7150100" y="482600"/>
                </a:lnTo>
                <a:lnTo>
                  <a:pt x="7562850" y="501650"/>
                </a:lnTo>
                <a:lnTo>
                  <a:pt x="7994650" y="704850"/>
                </a:lnTo>
                <a:lnTo>
                  <a:pt x="8420100" y="6477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0" name="Group 209">
            <a:extLst>
              <a:ext uri="{FF2B5EF4-FFF2-40B4-BE49-F238E27FC236}">
                <a16:creationId xmlns:a16="http://schemas.microsoft.com/office/drawing/2014/main" id="{46B06878-B498-9919-8C76-F3AB0EBB2B9E}"/>
              </a:ext>
            </a:extLst>
          </p:cNvPr>
          <p:cNvGrpSpPr/>
          <p:nvPr/>
        </p:nvGrpSpPr>
        <p:grpSpPr>
          <a:xfrm>
            <a:off x="1776114" y="4770865"/>
            <a:ext cx="8468313" cy="788745"/>
            <a:chOff x="1776114" y="4770865"/>
            <a:chExt cx="8468313" cy="788745"/>
          </a:xfrm>
        </p:grpSpPr>
        <p:sp>
          <p:nvSpPr>
            <p:cNvPr id="188" name="Rectangle 187">
              <a:extLst>
                <a:ext uri="{FF2B5EF4-FFF2-40B4-BE49-F238E27FC236}">
                  <a16:creationId xmlns:a16="http://schemas.microsoft.com/office/drawing/2014/main" id="{0AE504D4-79F2-6292-AED2-0D12E2B7C672}"/>
                </a:ext>
              </a:extLst>
            </p:cNvPr>
            <p:cNvSpPr/>
            <p:nvPr/>
          </p:nvSpPr>
          <p:spPr bwMode="auto">
            <a:xfrm>
              <a:off x="1776114" y="4991538"/>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50E2877E-9CDF-C3C7-FB28-E2DEDB5D175B}"/>
                </a:ext>
              </a:extLst>
            </p:cNvPr>
            <p:cNvSpPr/>
            <p:nvPr/>
          </p:nvSpPr>
          <p:spPr bwMode="auto">
            <a:xfrm>
              <a:off x="2193129" y="5059503"/>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D73F88FA-11A9-E0DF-8D0E-0EB49AA8E905}"/>
                </a:ext>
              </a:extLst>
            </p:cNvPr>
            <p:cNvSpPr/>
            <p:nvPr/>
          </p:nvSpPr>
          <p:spPr bwMode="auto">
            <a:xfrm>
              <a:off x="2615015" y="4936040"/>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0E32DFE2-F6E2-A7D6-A9A7-F016B695285A}"/>
                </a:ext>
              </a:extLst>
            </p:cNvPr>
            <p:cNvSpPr/>
            <p:nvPr/>
          </p:nvSpPr>
          <p:spPr bwMode="auto">
            <a:xfrm>
              <a:off x="3029738" y="4856086"/>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C207CC79-4EF3-3AF8-56BA-9F2F09E53FAD}"/>
                </a:ext>
              </a:extLst>
            </p:cNvPr>
            <p:cNvSpPr/>
            <p:nvPr/>
          </p:nvSpPr>
          <p:spPr bwMode="auto">
            <a:xfrm>
              <a:off x="3455510" y="4863810"/>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Rectangle 192">
              <a:extLst>
                <a:ext uri="{FF2B5EF4-FFF2-40B4-BE49-F238E27FC236}">
                  <a16:creationId xmlns:a16="http://schemas.microsoft.com/office/drawing/2014/main" id="{58B6AD7C-9070-8286-12E1-682BC445BB7F}"/>
                </a:ext>
              </a:extLst>
            </p:cNvPr>
            <p:cNvSpPr/>
            <p:nvPr/>
          </p:nvSpPr>
          <p:spPr bwMode="auto">
            <a:xfrm>
              <a:off x="3887264" y="4990872"/>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Rectangle 193">
              <a:extLst>
                <a:ext uri="{FF2B5EF4-FFF2-40B4-BE49-F238E27FC236}">
                  <a16:creationId xmlns:a16="http://schemas.microsoft.com/office/drawing/2014/main" id="{ED03200A-CD14-4D40-7F15-9D122C4CD1F7}"/>
                </a:ext>
              </a:extLst>
            </p:cNvPr>
            <p:cNvSpPr/>
            <p:nvPr/>
          </p:nvSpPr>
          <p:spPr bwMode="auto">
            <a:xfrm>
              <a:off x="4305832" y="4979549"/>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Rectangle 194">
              <a:extLst>
                <a:ext uri="{FF2B5EF4-FFF2-40B4-BE49-F238E27FC236}">
                  <a16:creationId xmlns:a16="http://schemas.microsoft.com/office/drawing/2014/main" id="{2A92E837-7EF2-CCAA-849B-73E090A015B9}"/>
                </a:ext>
              </a:extLst>
            </p:cNvPr>
            <p:cNvSpPr/>
            <p:nvPr/>
          </p:nvSpPr>
          <p:spPr bwMode="auto">
            <a:xfrm>
              <a:off x="4715878" y="4877468"/>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7CB57129-E1B2-702D-5A27-652F9B530A2D}"/>
                </a:ext>
              </a:extLst>
            </p:cNvPr>
            <p:cNvSpPr/>
            <p:nvPr/>
          </p:nvSpPr>
          <p:spPr bwMode="auto">
            <a:xfrm>
              <a:off x="5139934" y="4770865"/>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Rectangle 196">
              <a:extLst>
                <a:ext uri="{FF2B5EF4-FFF2-40B4-BE49-F238E27FC236}">
                  <a16:creationId xmlns:a16="http://schemas.microsoft.com/office/drawing/2014/main" id="{DE1D68B9-8FC7-78F2-99F5-065D43B2B26D}"/>
                </a:ext>
              </a:extLst>
            </p:cNvPr>
            <p:cNvSpPr/>
            <p:nvPr/>
          </p:nvSpPr>
          <p:spPr bwMode="auto">
            <a:xfrm>
              <a:off x="5557709" y="4904720"/>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F9A3AC73-5AA3-C72C-792B-10B213028D28}"/>
                </a:ext>
              </a:extLst>
            </p:cNvPr>
            <p:cNvSpPr/>
            <p:nvPr/>
          </p:nvSpPr>
          <p:spPr bwMode="auto">
            <a:xfrm>
              <a:off x="5968418" y="4898749"/>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CF24F00A-81D1-A3B7-044E-A3EB3F7183C9}"/>
                </a:ext>
              </a:extLst>
            </p:cNvPr>
            <p:cNvSpPr/>
            <p:nvPr/>
          </p:nvSpPr>
          <p:spPr bwMode="auto">
            <a:xfrm>
              <a:off x="6401516" y="5191279"/>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586DCC25-A5C4-408B-CB42-0D47B64DD4C0}"/>
                </a:ext>
              </a:extLst>
            </p:cNvPr>
            <p:cNvSpPr/>
            <p:nvPr/>
          </p:nvSpPr>
          <p:spPr bwMode="auto">
            <a:xfrm>
              <a:off x="6825636" y="5314960"/>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D026A23B-B98F-B609-BE06-056599E20AF0}"/>
                </a:ext>
              </a:extLst>
            </p:cNvPr>
            <p:cNvSpPr/>
            <p:nvPr/>
          </p:nvSpPr>
          <p:spPr bwMode="auto">
            <a:xfrm>
              <a:off x="7226320" y="5379280"/>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AA6DADA3-5A07-2839-CC70-843A358BD324}"/>
                </a:ext>
              </a:extLst>
            </p:cNvPr>
            <p:cNvSpPr/>
            <p:nvPr/>
          </p:nvSpPr>
          <p:spPr bwMode="auto">
            <a:xfrm>
              <a:off x="7646742" y="5339303"/>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9241A205-9C8A-105C-96B9-BE07976F8C02}"/>
                </a:ext>
              </a:extLst>
            </p:cNvPr>
            <p:cNvSpPr/>
            <p:nvPr/>
          </p:nvSpPr>
          <p:spPr bwMode="auto">
            <a:xfrm>
              <a:off x="8069250" y="5341747"/>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10636C55-9887-007E-6B66-96EEEBCD6851}"/>
                </a:ext>
              </a:extLst>
            </p:cNvPr>
            <p:cNvSpPr/>
            <p:nvPr/>
          </p:nvSpPr>
          <p:spPr bwMode="auto">
            <a:xfrm>
              <a:off x="8489271" y="5338572"/>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8D16A90E-3536-061B-627B-7AA2E22CB0D5}"/>
                </a:ext>
              </a:extLst>
            </p:cNvPr>
            <p:cNvSpPr/>
            <p:nvPr/>
          </p:nvSpPr>
          <p:spPr bwMode="auto">
            <a:xfrm>
              <a:off x="8904516" y="5261062"/>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10CA97BB-65E2-E196-053B-2260BF89C0BD}"/>
                </a:ext>
              </a:extLst>
            </p:cNvPr>
            <p:cNvSpPr/>
            <p:nvPr/>
          </p:nvSpPr>
          <p:spPr bwMode="auto">
            <a:xfrm>
              <a:off x="9322447" y="5276392"/>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Rectangle 206">
              <a:extLst>
                <a:ext uri="{FF2B5EF4-FFF2-40B4-BE49-F238E27FC236}">
                  <a16:creationId xmlns:a16="http://schemas.microsoft.com/office/drawing/2014/main" id="{FB1D3A25-E236-8CE9-0D9C-0115449B5F55}"/>
                </a:ext>
              </a:extLst>
            </p:cNvPr>
            <p:cNvSpPr/>
            <p:nvPr/>
          </p:nvSpPr>
          <p:spPr bwMode="auto">
            <a:xfrm>
              <a:off x="9743504" y="5479656"/>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Rectangle 207">
              <a:extLst>
                <a:ext uri="{FF2B5EF4-FFF2-40B4-BE49-F238E27FC236}">
                  <a16:creationId xmlns:a16="http://schemas.microsoft.com/office/drawing/2014/main" id="{FC23CCA5-B378-23F7-58E4-A08FF07E4204}"/>
                </a:ext>
              </a:extLst>
            </p:cNvPr>
            <p:cNvSpPr/>
            <p:nvPr/>
          </p:nvSpPr>
          <p:spPr bwMode="auto">
            <a:xfrm>
              <a:off x="10164473" y="5419257"/>
              <a:ext cx="79954" cy="79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11" name="Freeform: Shape 210">
            <a:extLst>
              <a:ext uri="{FF2B5EF4-FFF2-40B4-BE49-F238E27FC236}">
                <a16:creationId xmlns:a16="http://schemas.microsoft.com/office/drawing/2014/main" id="{C5706F76-1934-D5C7-8366-B715C54DE6E2}"/>
              </a:ext>
            </a:extLst>
          </p:cNvPr>
          <p:cNvSpPr/>
          <p:nvPr/>
        </p:nvSpPr>
        <p:spPr bwMode="auto">
          <a:xfrm>
            <a:off x="1797050" y="4756150"/>
            <a:ext cx="8439150" cy="692150"/>
          </a:xfrm>
          <a:custGeom>
            <a:avLst/>
            <a:gdLst>
              <a:gd name="connsiteX0" fmla="*/ 0 w 8439150"/>
              <a:gd name="connsiteY0" fmla="*/ 222250 h 692150"/>
              <a:gd name="connsiteX1" fmla="*/ 438150 w 8439150"/>
              <a:gd name="connsiteY1" fmla="*/ 190500 h 692150"/>
              <a:gd name="connsiteX2" fmla="*/ 863600 w 8439150"/>
              <a:gd name="connsiteY2" fmla="*/ 101600 h 692150"/>
              <a:gd name="connsiteX3" fmla="*/ 1276350 w 8439150"/>
              <a:gd name="connsiteY3" fmla="*/ 209550 h 692150"/>
              <a:gd name="connsiteX4" fmla="*/ 1701800 w 8439150"/>
              <a:gd name="connsiteY4" fmla="*/ 139700 h 692150"/>
              <a:gd name="connsiteX5" fmla="*/ 2139950 w 8439150"/>
              <a:gd name="connsiteY5" fmla="*/ 146050 h 692150"/>
              <a:gd name="connsiteX6" fmla="*/ 2565400 w 8439150"/>
              <a:gd name="connsiteY6" fmla="*/ 139700 h 692150"/>
              <a:gd name="connsiteX7" fmla="*/ 2952750 w 8439150"/>
              <a:gd name="connsiteY7" fmla="*/ 88900 h 692150"/>
              <a:gd name="connsiteX8" fmla="*/ 3371850 w 8439150"/>
              <a:gd name="connsiteY8" fmla="*/ 0 h 692150"/>
              <a:gd name="connsiteX9" fmla="*/ 3797300 w 8439150"/>
              <a:gd name="connsiteY9" fmla="*/ 88900 h 692150"/>
              <a:gd name="connsiteX10" fmla="*/ 4222750 w 8439150"/>
              <a:gd name="connsiteY10" fmla="*/ 95250 h 692150"/>
              <a:gd name="connsiteX11" fmla="*/ 4635500 w 8439150"/>
              <a:gd name="connsiteY11" fmla="*/ 228600 h 692150"/>
              <a:gd name="connsiteX12" fmla="*/ 5060950 w 8439150"/>
              <a:gd name="connsiteY12" fmla="*/ 349250 h 692150"/>
              <a:gd name="connsiteX13" fmla="*/ 5486400 w 8439150"/>
              <a:gd name="connsiteY13" fmla="*/ 450850 h 692150"/>
              <a:gd name="connsiteX14" fmla="*/ 5918200 w 8439150"/>
              <a:gd name="connsiteY14" fmla="*/ 400050 h 692150"/>
              <a:gd name="connsiteX15" fmla="*/ 6311900 w 8439150"/>
              <a:gd name="connsiteY15" fmla="*/ 355600 h 692150"/>
              <a:gd name="connsiteX16" fmla="*/ 6737350 w 8439150"/>
              <a:gd name="connsiteY16" fmla="*/ 349250 h 692150"/>
              <a:gd name="connsiteX17" fmla="*/ 7162800 w 8439150"/>
              <a:gd name="connsiteY17" fmla="*/ 349250 h 692150"/>
              <a:gd name="connsiteX18" fmla="*/ 7581900 w 8439150"/>
              <a:gd name="connsiteY18" fmla="*/ 298450 h 692150"/>
              <a:gd name="connsiteX19" fmla="*/ 7994650 w 8439150"/>
              <a:gd name="connsiteY19" fmla="*/ 635000 h 692150"/>
              <a:gd name="connsiteX20" fmla="*/ 8439150 w 8439150"/>
              <a:gd name="connsiteY20" fmla="*/ 692150 h 69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439150" h="692150">
                <a:moveTo>
                  <a:pt x="0" y="222250"/>
                </a:moveTo>
                <a:lnTo>
                  <a:pt x="438150" y="190500"/>
                </a:lnTo>
                <a:lnTo>
                  <a:pt x="863600" y="101600"/>
                </a:lnTo>
                <a:lnTo>
                  <a:pt x="1276350" y="209550"/>
                </a:lnTo>
                <a:lnTo>
                  <a:pt x="1701800" y="139700"/>
                </a:lnTo>
                <a:lnTo>
                  <a:pt x="2139950" y="146050"/>
                </a:lnTo>
                <a:lnTo>
                  <a:pt x="2565400" y="139700"/>
                </a:lnTo>
                <a:lnTo>
                  <a:pt x="2952750" y="88900"/>
                </a:lnTo>
                <a:lnTo>
                  <a:pt x="3371850" y="0"/>
                </a:lnTo>
                <a:lnTo>
                  <a:pt x="3797300" y="88900"/>
                </a:lnTo>
                <a:lnTo>
                  <a:pt x="4222750" y="95250"/>
                </a:lnTo>
                <a:lnTo>
                  <a:pt x="4635500" y="228600"/>
                </a:lnTo>
                <a:lnTo>
                  <a:pt x="5060950" y="349250"/>
                </a:lnTo>
                <a:lnTo>
                  <a:pt x="5486400" y="450850"/>
                </a:lnTo>
                <a:lnTo>
                  <a:pt x="5918200" y="400050"/>
                </a:lnTo>
                <a:lnTo>
                  <a:pt x="6311900" y="355600"/>
                </a:lnTo>
                <a:lnTo>
                  <a:pt x="6737350" y="349250"/>
                </a:lnTo>
                <a:lnTo>
                  <a:pt x="7162800" y="349250"/>
                </a:lnTo>
                <a:lnTo>
                  <a:pt x="7581900" y="298450"/>
                </a:lnTo>
                <a:lnTo>
                  <a:pt x="7994650" y="635000"/>
                </a:lnTo>
                <a:lnTo>
                  <a:pt x="8439150" y="692150"/>
                </a:lnTo>
              </a:path>
            </a:pathLst>
          </a:custGeom>
          <a:noFill/>
          <a:ln w="28575">
            <a:solidFill>
              <a:schemeClr val="bg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33" name="Group 232">
            <a:extLst>
              <a:ext uri="{FF2B5EF4-FFF2-40B4-BE49-F238E27FC236}">
                <a16:creationId xmlns:a16="http://schemas.microsoft.com/office/drawing/2014/main" id="{547012D1-A617-B7F1-7290-D00E952F95B1}"/>
              </a:ext>
            </a:extLst>
          </p:cNvPr>
          <p:cNvGrpSpPr/>
          <p:nvPr/>
        </p:nvGrpSpPr>
        <p:grpSpPr>
          <a:xfrm>
            <a:off x="1775649" y="4713166"/>
            <a:ext cx="8461125" cy="772575"/>
            <a:chOff x="1775649" y="4713166"/>
            <a:chExt cx="8461125" cy="772575"/>
          </a:xfrm>
        </p:grpSpPr>
        <p:sp>
          <p:nvSpPr>
            <p:cNvPr id="212" name="Rectangle 211">
              <a:extLst>
                <a:ext uri="{FF2B5EF4-FFF2-40B4-BE49-F238E27FC236}">
                  <a16:creationId xmlns:a16="http://schemas.microsoft.com/office/drawing/2014/main" id="{83EBB2B0-A170-A259-016F-340272298C40}"/>
                </a:ext>
              </a:extLst>
            </p:cNvPr>
            <p:cNvSpPr/>
            <p:nvPr/>
          </p:nvSpPr>
          <p:spPr bwMode="auto">
            <a:xfrm>
              <a:off x="1775649" y="4934392"/>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Rectangle 212">
              <a:extLst>
                <a:ext uri="{FF2B5EF4-FFF2-40B4-BE49-F238E27FC236}">
                  <a16:creationId xmlns:a16="http://schemas.microsoft.com/office/drawing/2014/main" id="{D97F1E21-24F2-CCA4-5147-966BF12D98AA}"/>
                </a:ext>
              </a:extLst>
            </p:cNvPr>
            <p:cNvSpPr/>
            <p:nvPr/>
          </p:nvSpPr>
          <p:spPr bwMode="auto">
            <a:xfrm>
              <a:off x="2194922" y="4902652"/>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Rectangle 213">
              <a:extLst>
                <a:ext uri="{FF2B5EF4-FFF2-40B4-BE49-F238E27FC236}">
                  <a16:creationId xmlns:a16="http://schemas.microsoft.com/office/drawing/2014/main" id="{DA754256-D51E-594A-333B-9CA4E8715528}"/>
                </a:ext>
              </a:extLst>
            </p:cNvPr>
            <p:cNvSpPr/>
            <p:nvPr/>
          </p:nvSpPr>
          <p:spPr bwMode="auto">
            <a:xfrm>
              <a:off x="2607937" y="4819371"/>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5" name="Rectangle 214">
              <a:extLst>
                <a:ext uri="{FF2B5EF4-FFF2-40B4-BE49-F238E27FC236}">
                  <a16:creationId xmlns:a16="http://schemas.microsoft.com/office/drawing/2014/main" id="{A24634FA-A2BA-F505-288D-E50052E6038F}"/>
                </a:ext>
              </a:extLst>
            </p:cNvPr>
            <p:cNvSpPr/>
            <p:nvPr/>
          </p:nvSpPr>
          <p:spPr bwMode="auto">
            <a:xfrm>
              <a:off x="3031874" y="4914628"/>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Rectangle 215">
              <a:extLst>
                <a:ext uri="{FF2B5EF4-FFF2-40B4-BE49-F238E27FC236}">
                  <a16:creationId xmlns:a16="http://schemas.microsoft.com/office/drawing/2014/main" id="{FC665706-D463-1ACB-EAD0-708776E02D8E}"/>
                </a:ext>
              </a:extLst>
            </p:cNvPr>
            <p:cNvSpPr/>
            <p:nvPr/>
          </p:nvSpPr>
          <p:spPr bwMode="auto">
            <a:xfrm>
              <a:off x="3457067" y="4844563"/>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Rectangle 216">
              <a:extLst>
                <a:ext uri="{FF2B5EF4-FFF2-40B4-BE49-F238E27FC236}">
                  <a16:creationId xmlns:a16="http://schemas.microsoft.com/office/drawing/2014/main" id="{8AC5644F-A2B6-A808-C01D-52BF50A29B96}"/>
                </a:ext>
              </a:extLst>
            </p:cNvPr>
            <p:cNvSpPr/>
            <p:nvPr/>
          </p:nvSpPr>
          <p:spPr bwMode="auto">
            <a:xfrm>
              <a:off x="3875389" y="4862530"/>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Rectangle 217">
              <a:extLst>
                <a:ext uri="{FF2B5EF4-FFF2-40B4-BE49-F238E27FC236}">
                  <a16:creationId xmlns:a16="http://schemas.microsoft.com/office/drawing/2014/main" id="{33E9DCFF-9C4E-67AE-50EE-9833BA264BEF}"/>
                </a:ext>
              </a:extLst>
            </p:cNvPr>
            <p:cNvSpPr/>
            <p:nvPr/>
          </p:nvSpPr>
          <p:spPr bwMode="auto">
            <a:xfrm>
              <a:off x="4292974" y="4856086"/>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7B9F3213-94BA-1F20-CF26-B573FED279C8}"/>
                </a:ext>
              </a:extLst>
            </p:cNvPr>
            <p:cNvSpPr/>
            <p:nvPr/>
          </p:nvSpPr>
          <p:spPr bwMode="auto">
            <a:xfrm>
              <a:off x="4710372" y="4802064"/>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Rectangle 219">
              <a:extLst>
                <a:ext uri="{FF2B5EF4-FFF2-40B4-BE49-F238E27FC236}">
                  <a16:creationId xmlns:a16="http://schemas.microsoft.com/office/drawing/2014/main" id="{B288BA09-B933-D438-4E68-46A0B273E2BB}"/>
                </a:ext>
              </a:extLst>
            </p:cNvPr>
            <p:cNvSpPr/>
            <p:nvPr/>
          </p:nvSpPr>
          <p:spPr bwMode="auto">
            <a:xfrm>
              <a:off x="5129472" y="4713166"/>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C07840D9-A394-033C-36F2-DD31BC491587}"/>
                </a:ext>
              </a:extLst>
            </p:cNvPr>
            <p:cNvSpPr/>
            <p:nvPr/>
          </p:nvSpPr>
          <p:spPr bwMode="auto">
            <a:xfrm>
              <a:off x="5554977" y="4808891"/>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337544F6-B16C-C945-C12E-D5D6760BBB24}"/>
                </a:ext>
              </a:extLst>
            </p:cNvPr>
            <p:cNvSpPr/>
            <p:nvPr/>
          </p:nvSpPr>
          <p:spPr bwMode="auto">
            <a:xfrm>
              <a:off x="5967248" y="4808705"/>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334B2E71-B64B-0208-CDD9-0854342DA101}"/>
                </a:ext>
              </a:extLst>
            </p:cNvPr>
            <p:cNvSpPr/>
            <p:nvPr/>
          </p:nvSpPr>
          <p:spPr bwMode="auto">
            <a:xfrm>
              <a:off x="6393754" y="4955109"/>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BD17BED6-BDEE-0868-DF56-BCFB950C61D5}"/>
                </a:ext>
              </a:extLst>
            </p:cNvPr>
            <p:cNvSpPr/>
            <p:nvPr/>
          </p:nvSpPr>
          <p:spPr bwMode="auto">
            <a:xfrm>
              <a:off x="6806808" y="5062345"/>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Rectangle 224">
              <a:extLst>
                <a:ext uri="{FF2B5EF4-FFF2-40B4-BE49-F238E27FC236}">
                  <a16:creationId xmlns:a16="http://schemas.microsoft.com/office/drawing/2014/main" id="{E10F7936-D0A9-7302-BEA5-70A6CF76CDE8}"/>
                </a:ext>
              </a:extLst>
            </p:cNvPr>
            <p:cNvSpPr/>
            <p:nvPr/>
          </p:nvSpPr>
          <p:spPr bwMode="auto">
            <a:xfrm>
              <a:off x="7231727" y="5165725"/>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Rectangle 225">
              <a:extLst>
                <a:ext uri="{FF2B5EF4-FFF2-40B4-BE49-F238E27FC236}">
                  <a16:creationId xmlns:a16="http://schemas.microsoft.com/office/drawing/2014/main" id="{24FFF15E-8110-3916-3374-8080CEECC978}"/>
                </a:ext>
              </a:extLst>
            </p:cNvPr>
            <p:cNvSpPr/>
            <p:nvPr/>
          </p:nvSpPr>
          <p:spPr bwMode="auto">
            <a:xfrm>
              <a:off x="7652412" y="5133621"/>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761BA54C-5961-58D6-9B85-EBEF0A405567}"/>
                </a:ext>
              </a:extLst>
            </p:cNvPr>
            <p:cNvSpPr/>
            <p:nvPr/>
          </p:nvSpPr>
          <p:spPr bwMode="auto">
            <a:xfrm>
              <a:off x="8055951" y="5077613"/>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CF4E1351-4341-4991-91AC-F64DB9DFB0E7}"/>
                </a:ext>
              </a:extLst>
            </p:cNvPr>
            <p:cNvSpPr/>
            <p:nvPr/>
          </p:nvSpPr>
          <p:spPr bwMode="auto">
            <a:xfrm>
              <a:off x="8475468" y="5063190"/>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Rectangle 228">
              <a:extLst>
                <a:ext uri="{FF2B5EF4-FFF2-40B4-BE49-F238E27FC236}">
                  <a16:creationId xmlns:a16="http://schemas.microsoft.com/office/drawing/2014/main" id="{B14245DE-DA0C-848B-6D3A-FF4B5B9274B0}"/>
                </a:ext>
              </a:extLst>
            </p:cNvPr>
            <p:cNvSpPr/>
            <p:nvPr/>
          </p:nvSpPr>
          <p:spPr bwMode="auto">
            <a:xfrm>
              <a:off x="8894953" y="5063190"/>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Rectangle 229">
              <a:extLst>
                <a:ext uri="{FF2B5EF4-FFF2-40B4-BE49-F238E27FC236}">
                  <a16:creationId xmlns:a16="http://schemas.microsoft.com/office/drawing/2014/main" id="{2E0CA1AB-B326-E23C-7F48-4AE2F302F3C5}"/>
                </a:ext>
              </a:extLst>
            </p:cNvPr>
            <p:cNvSpPr/>
            <p:nvPr/>
          </p:nvSpPr>
          <p:spPr bwMode="auto">
            <a:xfrm>
              <a:off x="9322447" y="5018589"/>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Rectangle 230">
              <a:extLst>
                <a:ext uri="{FF2B5EF4-FFF2-40B4-BE49-F238E27FC236}">
                  <a16:creationId xmlns:a16="http://schemas.microsoft.com/office/drawing/2014/main" id="{942CA987-77CE-8B7B-1BFE-FF3046F7AD90}"/>
                </a:ext>
              </a:extLst>
            </p:cNvPr>
            <p:cNvSpPr/>
            <p:nvPr/>
          </p:nvSpPr>
          <p:spPr bwMode="auto">
            <a:xfrm>
              <a:off x="9749814" y="5354941"/>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Rectangle 231">
              <a:extLst>
                <a:ext uri="{FF2B5EF4-FFF2-40B4-BE49-F238E27FC236}">
                  <a16:creationId xmlns:a16="http://schemas.microsoft.com/office/drawing/2014/main" id="{F469AC53-1AD8-9693-32ED-1CC720AA05D2}"/>
                </a:ext>
              </a:extLst>
            </p:cNvPr>
            <p:cNvSpPr/>
            <p:nvPr/>
          </p:nvSpPr>
          <p:spPr bwMode="auto">
            <a:xfrm>
              <a:off x="10156820" y="5405787"/>
              <a:ext cx="79954" cy="79954"/>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34" name="Freeform: Shape 233">
            <a:extLst>
              <a:ext uri="{FF2B5EF4-FFF2-40B4-BE49-F238E27FC236}">
                <a16:creationId xmlns:a16="http://schemas.microsoft.com/office/drawing/2014/main" id="{762CA60D-5AA4-06BF-3950-A4417FE13B10}"/>
              </a:ext>
            </a:extLst>
          </p:cNvPr>
          <p:cNvSpPr/>
          <p:nvPr/>
        </p:nvSpPr>
        <p:spPr bwMode="auto">
          <a:xfrm>
            <a:off x="1803400" y="5118100"/>
            <a:ext cx="8407400" cy="463550"/>
          </a:xfrm>
          <a:custGeom>
            <a:avLst/>
            <a:gdLst>
              <a:gd name="connsiteX0" fmla="*/ 0 w 8407400"/>
              <a:gd name="connsiteY0" fmla="*/ 222250 h 463550"/>
              <a:gd name="connsiteX1" fmla="*/ 438150 w 8407400"/>
              <a:gd name="connsiteY1" fmla="*/ 190500 h 463550"/>
              <a:gd name="connsiteX2" fmla="*/ 857250 w 8407400"/>
              <a:gd name="connsiteY2" fmla="*/ 127000 h 463550"/>
              <a:gd name="connsiteX3" fmla="*/ 1270000 w 8407400"/>
              <a:gd name="connsiteY3" fmla="*/ 203200 h 463550"/>
              <a:gd name="connsiteX4" fmla="*/ 1708150 w 8407400"/>
              <a:gd name="connsiteY4" fmla="*/ 152400 h 463550"/>
              <a:gd name="connsiteX5" fmla="*/ 2114550 w 8407400"/>
              <a:gd name="connsiteY5" fmla="*/ 158750 h 463550"/>
              <a:gd name="connsiteX6" fmla="*/ 2533650 w 8407400"/>
              <a:gd name="connsiteY6" fmla="*/ 133350 h 463550"/>
              <a:gd name="connsiteX7" fmla="*/ 2946400 w 8407400"/>
              <a:gd name="connsiteY7" fmla="*/ 101600 h 463550"/>
              <a:gd name="connsiteX8" fmla="*/ 3384550 w 8407400"/>
              <a:gd name="connsiteY8" fmla="*/ 0 h 463550"/>
              <a:gd name="connsiteX9" fmla="*/ 3797300 w 8407400"/>
              <a:gd name="connsiteY9" fmla="*/ 76200 h 463550"/>
              <a:gd name="connsiteX10" fmla="*/ 4203700 w 8407400"/>
              <a:gd name="connsiteY10" fmla="*/ 76200 h 463550"/>
              <a:gd name="connsiteX11" fmla="*/ 4629150 w 8407400"/>
              <a:gd name="connsiteY11" fmla="*/ 177800 h 463550"/>
              <a:gd name="connsiteX12" fmla="*/ 5054600 w 8407400"/>
              <a:gd name="connsiteY12" fmla="*/ 254000 h 463550"/>
              <a:gd name="connsiteX13" fmla="*/ 5473700 w 8407400"/>
              <a:gd name="connsiteY13" fmla="*/ 323850 h 463550"/>
              <a:gd name="connsiteX14" fmla="*/ 5886450 w 8407400"/>
              <a:gd name="connsiteY14" fmla="*/ 317500 h 463550"/>
              <a:gd name="connsiteX15" fmla="*/ 6318250 w 8407400"/>
              <a:gd name="connsiteY15" fmla="*/ 285750 h 463550"/>
              <a:gd name="connsiteX16" fmla="*/ 6731000 w 8407400"/>
              <a:gd name="connsiteY16" fmla="*/ 298450 h 463550"/>
              <a:gd name="connsiteX17" fmla="*/ 7156450 w 8407400"/>
              <a:gd name="connsiteY17" fmla="*/ 247650 h 463550"/>
              <a:gd name="connsiteX18" fmla="*/ 7569200 w 8407400"/>
              <a:gd name="connsiteY18" fmla="*/ 247650 h 463550"/>
              <a:gd name="connsiteX19" fmla="*/ 7981950 w 8407400"/>
              <a:gd name="connsiteY19" fmla="*/ 425450 h 463550"/>
              <a:gd name="connsiteX20" fmla="*/ 8407400 w 8407400"/>
              <a:gd name="connsiteY20" fmla="*/ 463550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407400" h="463550">
                <a:moveTo>
                  <a:pt x="0" y="222250"/>
                </a:moveTo>
                <a:lnTo>
                  <a:pt x="438150" y="190500"/>
                </a:lnTo>
                <a:lnTo>
                  <a:pt x="857250" y="127000"/>
                </a:lnTo>
                <a:lnTo>
                  <a:pt x="1270000" y="203200"/>
                </a:lnTo>
                <a:lnTo>
                  <a:pt x="1708150" y="152400"/>
                </a:lnTo>
                <a:lnTo>
                  <a:pt x="2114550" y="158750"/>
                </a:lnTo>
                <a:lnTo>
                  <a:pt x="2533650" y="133350"/>
                </a:lnTo>
                <a:lnTo>
                  <a:pt x="2946400" y="101600"/>
                </a:lnTo>
                <a:lnTo>
                  <a:pt x="3384550" y="0"/>
                </a:lnTo>
                <a:lnTo>
                  <a:pt x="3797300" y="76200"/>
                </a:lnTo>
                <a:lnTo>
                  <a:pt x="4203700" y="76200"/>
                </a:lnTo>
                <a:lnTo>
                  <a:pt x="4629150" y="177800"/>
                </a:lnTo>
                <a:lnTo>
                  <a:pt x="5054600" y="254000"/>
                </a:lnTo>
                <a:lnTo>
                  <a:pt x="5473700" y="323850"/>
                </a:lnTo>
                <a:lnTo>
                  <a:pt x="5886450" y="317500"/>
                </a:lnTo>
                <a:lnTo>
                  <a:pt x="6318250" y="285750"/>
                </a:lnTo>
                <a:lnTo>
                  <a:pt x="6731000" y="298450"/>
                </a:lnTo>
                <a:lnTo>
                  <a:pt x="7156450" y="247650"/>
                </a:lnTo>
                <a:lnTo>
                  <a:pt x="7569200" y="247650"/>
                </a:lnTo>
                <a:lnTo>
                  <a:pt x="7981950" y="425450"/>
                </a:lnTo>
                <a:lnTo>
                  <a:pt x="8407400" y="46355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56" name="Group 255">
            <a:extLst>
              <a:ext uri="{FF2B5EF4-FFF2-40B4-BE49-F238E27FC236}">
                <a16:creationId xmlns:a16="http://schemas.microsoft.com/office/drawing/2014/main" id="{0D148DB3-57A2-5224-E3B7-EB2B06DA0E22}"/>
              </a:ext>
            </a:extLst>
          </p:cNvPr>
          <p:cNvGrpSpPr/>
          <p:nvPr/>
        </p:nvGrpSpPr>
        <p:grpSpPr>
          <a:xfrm>
            <a:off x="1777362" y="5086641"/>
            <a:ext cx="8454265" cy="536991"/>
            <a:chOff x="1777362" y="5086641"/>
            <a:chExt cx="8454265" cy="536991"/>
          </a:xfrm>
        </p:grpSpPr>
        <p:sp>
          <p:nvSpPr>
            <p:cNvPr id="235" name="Rectangle 234">
              <a:extLst>
                <a:ext uri="{FF2B5EF4-FFF2-40B4-BE49-F238E27FC236}">
                  <a16:creationId xmlns:a16="http://schemas.microsoft.com/office/drawing/2014/main" id="{9B33CBB0-4194-0CD3-2569-EB3E65D19A27}"/>
                </a:ext>
              </a:extLst>
            </p:cNvPr>
            <p:cNvSpPr/>
            <p:nvPr/>
          </p:nvSpPr>
          <p:spPr bwMode="auto">
            <a:xfrm>
              <a:off x="1777362" y="5290027"/>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Rectangle 235">
              <a:extLst>
                <a:ext uri="{FF2B5EF4-FFF2-40B4-BE49-F238E27FC236}">
                  <a16:creationId xmlns:a16="http://schemas.microsoft.com/office/drawing/2014/main" id="{35AF7830-7DAB-7B38-2B87-DAC098B6D151}"/>
                </a:ext>
              </a:extLst>
            </p:cNvPr>
            <p:cNvSpPr/>
            <p:nvPr/>
          </p:nvSpPr>
          <p:spPr bwMode="auto">
            <a:xfrm>
              <a:off x="2193129" y="5270809"/>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Rectangle 236">
              <a:extLst>
                <a:ext uri="{FF2B5EF4-FFF2-40B4-BE49-F238E27FC236}">
                  <a16:creationId xmlns:a16="http://schemas.microsoft.com/office/drawing/2014/main" id="{395A8553-5922-EE0C-350C-18D37F1AD83B}"/>
                </a:ext>
              </a:extLst>
            </p:cNvPr>
            <p:cNvSpPr/>
            <p:nvPr/>
          </p:nvSpPr>
          <p:spPr bwMode="auto">
            <a:xfrm>
              <a:off x="2617337" y="5200071"/>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Rectangle 237">
              <a:extLst>
                <a:ext uri="{FF2B5EF4-FFF2-40B4-BE49-F238E27FC236}">
                  <a16:creationId xmlns:a16="http://schemas.microsoft.com/office/drawing/2014/main" id="{B6493087-FF82-8A16-6143-119A73C16E0A}"/>
                </a:ext>
              </a:extLst>
            </p:cNvPr>
            <p:cNvSpPr/>
            <p:nvPr/>
          </p:nvSpPr>
          <p:spPr bwMode="auto">
            <a:xfrm>
              <a:off x="3022306" y="5284235"/>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Rectangle 238">
              <a:extLst>
                <a:ext uri="{FF2B5EF4-FFF2-40B4-BE49-F238E27FC236}">
                  <a16:creationId xmlns:a16="http://schemas.microsoft.com/office/drawing/2014/main" id="{F3B3AD66-620F-C968-4AFC-8E3C6D92EE58}"/>
                </a:ext>
              </a:extLst>
            </p:cNvPr>
            <p:cNvSpPr/>
            <p:nvPr/>
          </p:nvSpPr>
          <p:spPr bwMode="auto">
            <a:xfrm>
              <a:off x="3453758" y="5227177"/>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Rectangle 239">
              <a:extLst>
                <a:ext uri="{FF2B5EF4-FFF2-40B4-BE49-F238E27FC236}">
                  <a16:creationId xmlns:a16="http://schemas.microsoft.com/office/drawing/2014/main" id="{50F9A3FF-B929-3BC9-399D-D0A5725C3B93}"/>
                </a:ext>
              </a:extLst>
            </p:cNvPr>
            <p:cNvSpPr/>
            <p:nvPr/>
          </p:nvSpPr>
          <p:spPr bwMode="auto">
            <a:xfrm>
              <a:off x="3867410" y="5246442"/>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Rectangle 240">
              <a:extLst>
                <a:ext uri="{FF2B5EF4-FFF2-40B4-BE49-F238E27FC236}">
                  <a16:creationId xmlns:a16="http://schemas.microsoft.com/office/drawing/2014/main" id="{C17A4703-367F-9B2E-755D-FEE6FB7CE8F5}"/>
                </a:ext>
              </a:extLst>
            </p:cNvPr>
            <p:cNvSpPr/>
            <p:nvPr/>
          </p:nvSpPr>
          <p:spPr bwMode="auto">
            <a:xfrm>
              <a:off x="4286510" y="5221085"/>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3441435E-B582-06C8-E9B9-B73B683AE322}"/>
                </a:ext>
              </a:extLst>
            </p:cNvPr>
            <p:cNvSpPr/>
            <p:nvPr/>
          </p:nvSpPr>
          <p:spPr bwMode="auto">
            <a:xfrm>
              <a:off x="4710517" y="5182024"/>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Rectangle 242">
              <a:extLst>
                <a:ext uri="{FF2B5EF4-FFF2-40B4-BE49-F238E27FC236}">
                  <a16:creationId xmlns:a16="http://schemas.microsoft.com/office/drawing/2014/main" id="{F5A20715-4AD8-FBE7-4C35-4FAA52060136}"/>
                </a:ext>
              </a:extLst>
            </p:cNvPr>
            <p:cNvSpPr/>
            <p:nvPr/>
          </p:nvSpPr>
          <p:spPr bwMode="auto">
            <a:xfrm>
              <a:off x="5129472" y="5086641"/>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Rectangle 243">
              <a:extLst>
                <a:ext uri="{FF2B5EF4-FFF2-40B4-BE49-F238E27FC236}">
                  <a16:creationId xmlns:a16="http://schemas.microsoft.com/office/drawing/2014/main" id="{4DF6C56D-FA6C-A447-C42C-3CE8A1B663C0}"/>
                </a:ext>
              </a:extLst>
            </p:cNvPr>
            <p:cNvSpPr/>
            <p:nvPr/>
          </p:nvSpPr>
          <p:spPr bwMode="auto">
            <a:xfrm>
              <a:off x="5548416" y="5150255"/>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A863C1F7-E120-A263-E859-B66F6453340B}"/>
                </a:ext>
              </a:extLst>
            </p:cNvPr>
            <p:cNvSpPr/>
            <p:nvPr/>
          </p:nvSpPr>
          <p:spPr bwMode="auto">
            <a:xfrm>
              <a:off x="5979099" y="5161864"/>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Rectangle 245">
              <a:extLst>
                <a:ext uri="{FF2B5EF4-FFF2-40B4-BE49-F238E27FC236}">
                  <a16:creationId xmlns:a16="http://schemas.microsoft.com/office/drawing/2014/main" id="{5EFDEDE5-9B30-62F4-A000-A0928AEDEFF3}"/>
                </a:ext>
              </a:extLst>
            </p:cNvPr>
            <p:cNvSpPr/>
            <p:nvPr/>
          </p:nvSpPr>
          <p:spPr bwMode="auto">
            <a:xfrm>
              <a:off x="6392522" y="5269921"/>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Rectangle 246">
              <a:extLst>
                <a:ext uri="{FF2B5EF4-FFF2-40B4-BE49-F238E27FC236}">
                  <a16:creationId xmlns:a16="http://schemas.microsoft.com/office/drawing/2014/main" id="{3D245EFD-3210-A0E2-E66A-8869D6A07973}"/>
                </a:ext>
              </a:extLst>
            </p:cNvPr>
            <p:cNvSpPr/>
            <p:nvPr/>
          </p:nvSpPr>
          <p:spPr bwMode="auto">
            <a:xfrm>
              <a:off x="6800314" y="5321759"/>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Rectangle 247">
              <a:extLst>
                <a:ext uri="{FF2B5EF4-FFF2-40B4-BE49-F238E27FC236}">
                  <a16:creationId xmlns:a16="http://schemas.microsoft.com/office/drawing/2014/main" id="{48960050-684C-BF28-62D5-505B3C0930DC}"/>
                </a:ext>
              </a:extLst>
            </p:cNvPr>
            <p:cNvSpPr/>
            <p:nvPr/>
          </p:nvSpPr>
          <p:spPr bwMode="auto">
            <a:xfrm>
              <a:off x="7226320" y="5405787"/>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Rectangle 248">
              <a:extLst>
                <a:ext uri="{FF2B5EF4-FFF2-40B4-BE49-F238E27FC236}">
                  <a16:creationId xmlns:a16="http://schemas.microsoft.com/office/drawing/2014/main" id="{CB431473-6B6B-DFD4-DADE-2DE1147DEA54}"/>
                </a:ext>
              </a:extLst>
            </p:cNvPr>
            <p:cNvSpPr/>
            <p:nvPr/>
          </p:nvSpPr>
          <p:spPr bwMode="auto">
            <a:xfrm>
              <a:off x="7644159" y="5405787"/>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Rectangle 249">
              <a:extLst>
                <a:ext uri="{FF2B5EF4-FFF2-40B4-BE49-F238E27FC236}">
                  <a16:creationId xmlns:a16="http://schemas.microsoft.com/office/drawing/2014/main" id="{C63B09F5-A307-6DAA-BFC5-947E981872F8}"/>
                </a:ext>
              </a:extLst>
            </p:cNvPr>
            <p:cNvSpPr/>
            <p:nvPr/>
          </p:nvSpPr>
          <p:spPr bwMode="auto">
            <a:xfrm>
              <a:off x="8063229" y="5372945"/>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90357459-0899-700D-B38F-F356373CA74E}"/>
                </a:ext>
              </a:extLst>
            </p:cNvPr>
            <p:cNvSpPr/>
            <p:nvPr/>
          </p:nvSpPr>
          <p:spPr bwMode="auto">
            <a:xfrm>
              <a:off x="8488516" y="5378964"/>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Rectangle 251">
              <a:extLst>
                <a:ext uri="{FF2B5EF4-FFF2-40B4-BE49-F238E27FC236}">
                  <a16:creationId xmlns:a16="http://schemas.microsoft.com/office/drawing/2014/main" id="{46C1ACEC-5A3C-6BD6-8582-D1D65A5B231D}"/>
                </a:ext>
              </a:extLst>
            </p:cNvPr>
            <p:cNvSpPr/>
            <p:nvPr/>
          </p:nvSpPr>
          <p:spPr bwMode="auto">
            <a:xfrm>
              <a:off x="8902400" y="5333125"/>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Rectangle 252">
              <a:extLst>
                <a:ext uri="{FF2B5EF4-FFF2-40B4-BE49-F238E27FC236}">
                  <a16:creationId xmlns:a16="http://schemas.microsoft.com/office/drawing/2014/main" id="{0F398DC7-F29D-AAAE-ABA7-A586E6C3D918}"/>
                </a:ext>
              </a:extLst>
            </p:cNvPr>
            <p:cNvSpPr/>
            <p:nvPr/>
          </p:nvSpPr>
          <p:spPr bwMode="auto">
            <a:xfrm>
              <a:off x="9314700" y="5327605"/>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FB081669-C906-064D-4D90-C358C93839C2}"/>
                </a:ext>
              </a:extLst>
            </p:cNvPr>
            <p:cNvSpPr/>
            <p:nvPr/>
          </p:nvSpPr>
          <p:spPr bwMode="auto">
            <a:xfrm>
              <a:off x="9733984" y="5525181"/>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8AC971BB-534A-64FB-8E24-04B2206BDC1A}"/>
                </a:ext>
              </a:extLst>
            </p:cNvPr>
            <p:cNvSpPr/>
            <p:nvPr/>
          </p:nvSpPr>
          <p:spPr bwMode="auto">
            <a:xfrm>
              <a:off x="10151673" y="5543678"/>
              <a:ext cx="79954" cy="79954"/>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57" name="Freeform: Shape 256">
            <a:extLst>
              <a:ext uri="{FF2B5EF4-FFF2-40B4-BE49-F238E27FC236}">
                <a16:creationId xmlns:a16="http://schemas.microsoft.com/office/drawing/2014/main" id="{C111645A-BBF5-D5BB-B575-0311D0B33017}"/>
              </a:ext>
            </a:extLst>
          </p:cNvPr>
          <p:cNvSpPr/>
          <p:nvPr/>
        </p:nvSpPr>
        <p:spPr bwMode="auto">
          <a:xfrm>
            <a:off x="1797050" y="5486400"/>
            <a:ext cx="8401050" cy="260350"/>
          </a:xfrm>
          <a:custGeom>
            <a:avLst/>
            <a:gdLst>
              <a:gd name="connsiteX0" fmla="*/ 0 w 8401050"/>
              <a:gd name="connsiteY0" fmla="*/ 127000 h 260350"/>
              <a:gd name="connsiteX1" fmla="*/ 431800 w 8401050"/>
              <a:gd name="connsiteY1" fmla="*/ 165100 h 260350"/>
              <a:gd name="connsiteX2" fmla="*/ 863600 w 8401050"/>
              <a:gd name="connsiteY2" fmla="*/ 57150 h 260350"/>
              <a:gd name="connsiteX3" fmla="*/ 1276350 w 8401050"/>
              <a:gd name="connsiteY3" fmla="*/ 133350 h 260350"/>
              <a:gd name="connsiteX4" fmla="*/ 1695450 w 8401050"/>
              <a:gd name="connsiteY4" fmla="*/ 63500 h 260350"/>
              <a:gd name="connsiteX5" fmla="*/ 2114550 w 8401050"/>
              <a:gd name="connsiteY5" fmla="*/ 88900 h 260350"/>
              <a:gd name="connsiteX6" fmla="*/ 2540000 w 8401050"/>
              <a:gd name="connsiteY6" fmla="*/ 101600 h 260350"/>
              <a:gd name="connsiteX7" fmla="*/ 2952750 w 8401050"/>
              <a:gd name="connsiteY7" fmla="*/ 88900 h 260350"/>
              <a:gd name="connsiteX8" fmla="*/ 3365500 w 8401050"/>
              <a:gd name="connsiteY8" fmla="*/ 0 h 260350"/>
              <a:gd name="connsiteX9" fmla="*/ 3797300 w 8401050"/>
              <a:gd name="connsiteY9" fmla="*/ 101600 h 260350"/>
              <a:gd name="connsiteX10" fmla="*/ 4216400 w 8401050"/>
              <a:gd name="connsiteY10" fmla="*/ 69850 h 260350"/>
              <a:gd name="connsiteX11" fmla="*/ 4641850 w 8401050"/>
              <a:gd name="connsiteY11" fmla="*/ 190500 h 260350"/>
              <a:gd name="connsiteX12" fmla="*/ 5054600 w 8401050"/>
              <a:gd name="connsiteY12" fmla="*/ 165100 h 260350"/>
              <a:gd name="connsiteX13" fmla="*/ 5511800 w 8401050"/>
              <a:gd name="connsiteY13" fmla="*/ 209550 h 260350"/>
              <a:gd name="connsiteX14" fmla="*/ 5899150 w 8401050"/>
              <a:gd name="connsiteY14" fmla="*/ 209550 h 260350"/>
              <a:gd name="connsiteX15" fmla="*/ 6311900 w 8401050"/>
              <a:gd name="connsiteY15" fmla="*/ 215900 h 260350"/>
              <a:gd name="connsiteX16" fmla="*/ 6731000 w 8401050"/>
              <a:gd name="connsiteY16" fmla="*/ 215900 h 260350"/>
              <a:gd name="connsiteX17" fmla="*/ 7156450 w 8401050"/>
              <a:gd name="connsiteY17" fmla="*/ 241300 h 260350"/>
              <a:gd name="connsiteX18" fmla="*/ 7575550 w 8401050"/>
              <a:gd name="connsiteY18" fmla="*/ 190500 h 260350"/>
              <a:gd name="connsiteX19" fmla="*/ 7994650 w 8401050"/>
              <a:gd name="connsiteY19" fmla="*/ 260350 h 260350"/>
              <a:gd name="connsiteX20" fmla="*/ 8401050 w 8401050"/>
              <a:gd name="connsiteY20" fmla="*/ 2603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401050" h="260350">
                <a:moveTo>
                  <a:pt x="0" y="127000"/>
                </a:moveTo>
                <a:lnTo>
                  <a:pt x="431800" y="165100"/>
                </a:lnTo>
                <a:lnTo>
                  <a:pt x="863600" y="57150"/>
                </a:lnTo>
                <a:lnTo>
                  <a:pt x="1276350" y="133350"/>
                </a:lnTo>
                <a:lnTo>
                  <a:pt x="1695450" y="63500"/>
                </a:lnTo>
                <a:lnTo>
                  <a:pt x="2114550" y="88900"/>
                </a:lnTo>
                <a:lnTo>
                  <a:pt x="2540000" y="101600"/>
                </a:lnTo>
                <a:lnTo>
                  <a:pt x="2952750" y="88900"/>
                </a:lnTo>
                <a:lnTo>
                  <a:pt x="3365500" y="0"/>
                </a:lnTo>
                <a:lnTo>
                  <a:pt x="3797300" y="101600"/>
                </a:lnTo>
                <a:lnTo>
                  <a:pt x="4216400" y="69850"/>
                </a:lnTo>
                <a:lnTo>
                  <a:pt x="4641850" y="190500"/>
                </a:lnTo>
                <a:lnTo>
                  <a:pt x="5054600" y="165100"/>
                </a:lnTo>
                <a:lnTo>
                  <a:pt x="5511800" y="209550"/>
                </a:lnTo>
                <a:lnTo>
                  <a:pt x="5899150" y="209550"/>
                </a:lnTo>
                <a:lnTo>
                  <a:pt x="6311900" y="215900"/>
                </a:lnTo>
                <a:lnTo>
                  <a:pt x="6731000" y="215900"/>
                </a:lnTo>
                <a:lnTo>
                  <a:pt x="7156450" y="241300"/>
                </a:lnTo>
                <a:lnTo>
                  <a:pt x="7575550" y="190500"/>
                </a:lnTo>
                <a:lnTo>
                  <a:pt x="7994650" y="260350"/>
                </a:lnTo>
                <a:lnTo>
                  <a:pt x="8401050" y="26035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9" name="Group 278">
            <a:extLst>
              <a:ext uri="{FF2B5EF4-FFF2-40B4-BE49-F238E27FC236}">
                <a16:creationId xmlns:a16="http://schemas.microsoft.com/office/drawing/2014/main" id="{B9F9F192-609C-81EC-0DF2-39E76D4BA90C}"/>
              </a:ext>
            </a:extLst>
          </p:cNvPr>
          <p:cNvGrpSpPr/>
          <p:nvPr/>
        </p:nvGrpSpPr>
        <p:grpSpPr>
          <a:xfrm>
            <a:off x="1775649" y="5442825"/>
            <a:ext cx="8453399" cy="348671"/>
            <a:chOff x="1775649" y="5442825"/>
            <a:chExt cx="8453399" cy="348671"/>
          </a:xfrm>
        </p:grpSpPr>
        <p:sp>
          <p:nvSpPr>
            <p:cNvPr id="258" name="Rectangle 257">
              <a:extLst>
                <a:ext uri="{FF2B5EF4-FFF2-40B4-BE49-F238E27FC236}">
                  <a16:creationId xmlns:a16="http://schemas.microsoft.com/office/drawing/2014/main" id="{BC6AF0D1-BAAD-ACF3-69A5-73A3788B1AFE}"/>
                </a:ext>
              </a:extLst>
            </p:cNvPr>
            <p:cNvSpPr/>
            <p:nvPr/>
          </p:nvSpPr>
          <p:spPr bwMode="auto">
            <a:xfrm>
              <a:off x="1775649" y="5578583"/>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Rectangle 258">
              <a:extLst>
                <a:ext uri="{FF2B5EF4-FFF2-40B4-BE49-F238E27FC236}">
                  <a16:creationId xmlns:a16="http://schemas.microsoft.com/office/drawing/2014/main" id="{4962EA22-CB2E-0AD6-DA9C-87F34153F807}"/>
                </a:ext>
              </a:extLst>
            </p:cNvPr>
            <p:cNvSpPr/>
            <p:nvPr/>
          </p:nvSpPr>
          <p:spPr bwMode="auto">
            <a:xfrm>
              <a:off x="2193129" y="5609525"/>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D424D4E2-D411-1283-399C-3F3CA7ED50CE}"/>
                </a:ext>
              </a:extLst>
            </p:cNvPr>
            <p:cNvSpPr/>
            <p:nvPr/>
          </p:nvSpPr>
          <p:spPr bwMode="auto">
            <a:xfrm>
              <a:off x="2621584" y="5512077"/>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23033719-26AC-54CA-5469-17AB994B8792}"/>
                </a:ext>
              </a:extLst>
            </p:cNvPr>
            <p:cNvSpPr/>
            <p:nvPr/>
          </p:nvSpPr>
          <p:spPr bwMode="auto">
            <a:xfrm>
              <a:off x="3025762" y="5581593"/>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0E6E366F-7E01-A15C-411D-927DEC53972A}"/>
                </a:ext>
              </a:extLst>
            </p:cNvPr>
            <p:cNvSpPr/>
            <p:nvPr/>
          </p:nvSpPr>
          <p:spPr bwMode="auto">
            <a:xfrm>
              <a:off x="3450899" y="5513872"/>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875B7C1F-0407-F946-BDA0-76929DCE8D6B}"/>
                </a:ext>
              </a:extLst>
            </p:cNvPr>
            <p:cNvSpPr/>
            <p:nvPr/>
          </p:nvSpPr>
          <p:spPr bwMode="auto">
            <a:xfrm>
              <a:off x="3874698" y="5535731"/>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CBA8927B-5196-A9B1-A028-BCA4F59FF4BE}"/>
                </a:ext>
              </a:extLst>
            </p:cNvPr>
            <p:cNvSpPr/>
            <p:nvPr/>
          </p:nvSpPr>
          <p:spPr bwMode="auto">
            <a:xfrm>
              <a:off x="4291355" y="5548304"/>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4C3AB307-DA8B-75A2-9E8D-23407BFCE79B}"/>
                </a:ext>
              </a:extLst>
            </p:cNvPr>
            <p:cNvSpPr/>
            <p:nvPr/>
          </p:nvSpPr>
          <p:spPr bwMode="auto">
            <a:xfrm>
              <a:off x="4701109" y="5534246"/>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A70513A4-819D-7AA3-05FA-A7A85752FDE0}"/>
                </a:ext>
              </a:extLst>
            </p:cNvPr>
            <p:cNvSpPr/>
            <p:nvPr/>
          </p:nvSpPr>
          <p:spPr bwMode="auto">
            <a:xfrm>
              <a:off x="5129810" y="5442825"/>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1DC568C6-4EC1-F434-8C4D-A2A9AB76416C}"/>
                </a:ext>
              </a:extLst>
            </p:cNvPr>
            <p:cNvSpPr/>
            <p:nvPr/>
          </p:nvSpPr>
          <p:spPr bwMode="auto">
            <a:xfrm>
              <a:off x="5544071" y="5556250"/>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D4DD7066-2F0A-C20B-B69D-41EE07E4A414}"/>
                </a:ext>
              </a:extLst>
            </p:cNvPr>
            <p:cNvSpPr/>
            <p:nvPr/>
          </p:nvSpPr>
          <p:spPr bwMode="auto">
            <a:xfrm>
              <a:off x="5968586" y="5512077"/>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D9D85EB7-6889-6EA2-5DB6-9E885152CFB4}"/>
                </a:ext>
              </a:extLst>
            </p:cNvPr>
            <p:cNvSpPr/>
            <p:nvPr/>
          </p:nvSpPr>
          <p:spPr bwMode="auto">
            <a:xfrm>
              <a:off x="6387431" y="5633311"/>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8A9A49F7-BDA1-5C3E-BCB1-D175DCC82427}"/>
                </a:ext>
              </a:extLst>
            </p:cNvPr>
            <p:cNvSpPr/>
            <p:nvPr/>
          </p:nvSpPr>
          <p:spPr bwMode="auto">
            <a:xfrm>
              <a:off x="6801371" y="5609525"/>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Rectangle 270">
              <a:extLst>
                <a:ext uri="{FF2B5EF4-FFF2-40B4-BE49-F238E27FC236}">
                  <a16:creationId xmlns:a16="http://schemas.microsoft.com/office/drawing/2014/main" id="{0ABFF678-51B1-D371-3A81-8A0E40A25359}"/>
                </a:ext>
              </a:extLst>
            </p:cNvPr>
            <p:cNvSpPr/>
            <p:nvPr/>
          </p:nvSpPr>
          <p:spPr bwMode="auto">
            <a:xfrm>
              <a:off x="7234414" y="5656882"/>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1CB2ADCF-069E-2F18-34C9-BF95D5AA3AB8}"/>
                </a:ext>
              </a:extLst>
            </p:cNvPr>
            <p:cNvSpPr/>
            <p:nvPr/>
          </p:nvSpPr>
          <p:spPr bwMode="auto">
            <a:xfrm>
              <a:off x="7639445" y="5656882"/>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Rectangle 272">
              <a:extLst>
                <a:ext uri="{FF2B5EF4-FFF2-40B4-BE49-F238E27FC236}">
                  <a16:creationId xmlns:a16="http://schemas.microsoft.com/office/drawing/2014/main" id="{934114B5-FC7A-C03E-A03C-39E7634F33BD}"/>
                </a:ext>
              </a:extLst>
            </p:cNvPr>
            <p:cNvSpPr/>
            <p:nvPr/>
          </p:nvSpPr>
          <p:spPr bwMode="auto">
            <a:xfrm>
              <a:off x="8068480" y="5660233"/>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48225812-52EE-706C-851D-75B46F8DD864}"/>
                </a:ext>
              </a:extLst>
            </p:cNvPr>
            <p:cNvSpPr/>
            <p:nvPr/>
          </p:nvSpPr>
          <p:spPr bwMode="auto">
            <a:xfrm>
              <a:off x="8486908" y="5665078"/>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Rectangle 274">
              <a:extLst>
                <a:ext uri="{FF2B5EF4-FFF2-40B4-BE49-F238E27FC236}">
                  <a16:creationId xmlns:a16="http://schemas.microsoft.com/office/drawing/2014/main" id="{234744AE-4155-8AED-CCB6-D41733020E93}"/>
                </a:ext>
              </a:extLst>
            </p:cNvPr>
            <p:cNvSpPr/>
            <p:nvPr/>
          </p:nvSpPr>
          <p:spPr bwMode="auto">
            <a:xfrm>
              <a:off x="8901945" y="5683404"/>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Rectangle 275">
              <a:extLst>
                <a:ext uri="{FF2B5EF4-FFF2-40B4-BE49-F238E27FC236}">
                  <a16:creationId xmlns:a16="http://schemas.microsoft.com/office/drawing/2014/main" id="{2652C9C8-2005-29AB-BCA7-6DBA2ACE35A3}"/>
                </a:ext>
              </a:extLst>
            </p:cNvPr>
            <p:cNvSpPr/>
            <p:nvPr/>
          </p:nvSpPr>
          <p:spPr bwMode="auto">
            <a:xfrm>
              <a:off x="9315224" y="5639799"/>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Rectangle 276">
              <a:extLst>
                <a:ext uri="{FF2B5EF4-FFF2-40B4-BE49-F238E27FC236}">
                  <a16:creationId xmlns:a16="http://schemas.microsoft.com/office/drawing/2014/main" id="{FD537303-59A6-6547-543A-3CE75F5885AA}"/>
                </a:ext>
              </a:extLst>
            </p:cNvPr>
            <p:cNvSpPr/>
            <p:nvPr/>
          </p:nvSpPr>
          <p:spPr bwMode="auto">
            <a:xfrm>
              <a:off x="9733984" y="5710751"/>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Rectangle 277">
              <a:extLst>
                <a:ext uri="{FF2B5EF4-FFF2-40B4-BE49-F238E27FC236}">
                  <a16:creationId xmlns:a16="http://schemas.microsoft.com/office/drawing/2014/main" id="{7EE75DEF-6A64-1E2B-EDD1-AA3D4042FD35}"/>
                </a:ext>
              </a:extLst>
            </p:cNvPr>
            <p:cNvSpPr/>
            <p:nvPr/>
          </p:nvSpPr>
          <p:spPr bwMode="auto">
            <a:xfrm>
              <a:off x="10149094" y="5711542"/>
              <a:ext cx="79954" cy="7995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81" name="Rectangle: Rounded Corners 280">
            <a:extLst>
              <a:ext uri="{FF2B5EF4-FFF2-40B4-BE49-F238E27FC236}">
                <a16:creationId xmlns:a16="http://schemas.microsoft.com/office/drawing/2014/main" id="{3E6D5D8C-63AE-7149-364F-9874A453A421}"/>
              </a:ext>
            </a:extLst>
          </p:cNvPr>
          <p:cNvSpPr/>
          <p:nvPr/>
        </p:nvSpPr>
        <p:spPr bwMode="auto">
          <a:xfrm>
            <a:off x="9330027" y="6019267"/>
            <a:ext cx="1430730" cy="248368"/>
          </a:xfrm>
          <a:prstGeom prst="round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Rectangle: Rounded Corners 281">
            <a:extLst>
              <a:ext uri="{FF2B5EF4-FFF2-40B4-BE49-F238E27FC236}">
                <a16:creationId xmlns:a16="http://schemas.microsoft.com/office/drawing/2014/main" id="{56D0D67F-B95F-196D-AF32-B261571CC856}"/>
              </a:ext>
            </a:extLst>
          </p:cNvPr>
          <p:cNvSpPr/>
          <p:nvPr/>
        </p:nvSpPr>
        <p:spPr bwMode="auto">
          <a:xfrm>
            <a:off x="3552521" y="6019267"/>
            <a:ext cx="1430730" cy="248368"/>
          </a:xfrm>
          <a:prstGeom prst="round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75487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3DDA-51E1-389D-EEB9-E336A7234D2F}"/>
              </a:ext>
            </a:extLst>
          </p:cNvPr>
          <p:cNvSpPr>
            <a:spLocks noGrp="1"/>
          </p:cNvSpPr>
          <p:nvPr>
            <p:ph type="title"/>
          </p:nvPr>
        </p:nvSpPr>
        <p:spPr>
          <a:xfrm>
            <a:off x="422945" y="238127"/>
            <a:ext cx="11483918" cy="1103313"/>
          </a:xfrm>
        </p:spPr>
        <p:txBody>
          <a:bodyPr/>
          <a:lstStyle/>
          <a:p>
            <a:r>
              <a:rPr lang="en-US" dirty="0"/>
              <a:t>Representation of Vaccine Serotypes (PCV13) in IPD by Age</a:t>
            </a:r>
          </a:p>
        </p:txBody>
      </p:sp>
      <p:sp>
        <p:nvSpPr>
          <p:cNvPr id="6" name="ZoneTexte 15">
            <a:extLst>
              <a:ext uri="{FF2B5EF4-FFF2-40B4-BE49-F238E27FC236}">
                <a16:creationId xmlns:a16="http://schemas.microsoft.com/office/drawing/2014/main" id="{A34F83F5-4F58-5AB6-4F6B-8A24E7AD2B20}"/>
              </a:ext>
            </a:extLst>
          </p:cNvPr>
          <p:cNvSpPr txBox="1"/>
          <p:nvPr/>
        </p:nvSpPr>
        <p:spPr>
          <a:xfrm>
            <a:off x="410254" y="6359500"/>
            <a:ext cx="684019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cnr-pneumo.com/docman/rapports/92-2023-epidemiologie-2022/file. </a:t>
            </a:r>
          </a:p>
        </p:txBody>
      </p:sp>
      <p:grpSp>
        <p:nvGrpSpPr>
          <p:cNvPr id="467" name="Group 466">
            <a:extLst>
              <a:ext uri="{FF2B5EF4-FFF2-40B4-BE49-F238E27FC236}">
                <a16:creationId xmlns:a16="http://schemas.microsoft.com/office/drawing/2014/main" id="{2E454389-A3C5-9C49-1BCC-72E4340C42EF}"/>
              </a:ext>
            </a:extLst>
          </p:cNvPr>
          <p:cNvGrpSpPr/>
          <p:nvPr/>
        </p:nvGrpSpPr>
        <p:grpSpPr>
          <a:xfrm>
            <a:off x="7046204" y="1893323"/>
            <a:ext cx="1524000" cy="2308324"/>
            <a:chOff x="6997700" y="1511300"/>
            <a:chExt cx="1524000" cy="2308324"/>
          </a:xfrm>
        </p:grpSpPr>
        <p:sp>
          <p:nvSpPr>
            <p:cNvPr id="3" name="TextBox 2">
              <a:extLst>
                <a:ext uri="{FF2B5EF4-FFF2-40B4-BE49-F238E27FC236}">
                  <a16:creationId xmlns:a16="http://schemas.microsoft.com/office/drawing/2014/main" id="{33D47F2C-DDD1-86E0-6D79-035490E7D772}"/>
                </a:ext>
              </a:extLst>
            </p:cNvPr>
            <p:cNvSpPr txBox="1"/>
            <p:nvPr/>
          </p:nvSpPr>
          <p:spPr bwMode="auto">
            <a:xfrm>
              <a:off x="7124700" y="1511300"/>
              <a:ext cx="1397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eaLnBrk="1" fontAlgn="auto" hangingPunct="1">
                <a:spcBef>
                  <a:spcPct val="50000"/>
                </a:spcBef>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vaccine PPSV23 </a:t>
              </a:r>
              <a:r>
                <a:rPr lang="en-US" b="0" dirty="0">
                  <a:solidFill>
                    <a:srgbClr val="000000"/>
                  </a:solidFill>
                  <a:latin typeface="Calibri" panose="020F0502020204030204" pitchFamily="34" charset="0"/>
                  <a:cs typeface="+mn-cs"/>
                </a:rPr>
                <a:t>only PCV20</a:t>
              </a:r>
              <a:br>
                <a:rPr lang="en-US" b="0" dirty="0">
                  <a:solidFill>
                    <a:srgbClr val="000000"/>
                  </a:solidFill>
                  <a:latin typeface="Calibri" panose="020F0502020204030204" pitchFamily="34" charset="0"/>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PCV15</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PCV13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Rectangle 6">
              <a:extLst>
                <a:ext uri="{FF2B5EF4-FFF2-40B4-BE49-F238E27FC236}">
                  <a16:creationId xmlns:a16="http://schemas.microsoft.com/office/drawing/2014/main" id="{77A44E1B-AEB5-DAD7-58B4-6CD6183E983A}"/>
                </a:ext>
              </a:extLst>
            </p:cNvPr>
            <p:cNvSpPr/>
            <p:nvPr/>
          </p:nvSpPr>
          <p:spPr bwMode="auto">
            <a:xfrm>
              <a:off x="6997700" y="1612900"/>
              <a:ext cx="152400" cy="15240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77F78AA6-5044-0DD5-EAC2-2A909045BB71}"/>
                </a:ext>
              </a:extLst>
            </p:cNvPr>
            <p:cNvSpPr/>
            <p:nvPr/>
          </p:nvSpPr>
          <p:spPr bwMode="auto">
            <a:xfrm>
              <a:off x="6997700" y="2717800"/>
              <a:ext cx="152400" cy="1524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 name="Rectangle 8">
              <a:extLst>
                <a:ext uri="{FF2B5EF4-FFF2-40B4-BE49-F238E27FC236}">
                  <a16:creationId xmlns:a16="http://schemas.microsoft.com/office/drawing/2014/main" id="{32AB67FB-9AC2-014D-DE81-B9671DB93927}"/>
                </a:ext>
              </a:extLst>
            </p:cNvPr>
            <p:cNvSpPr/>
            <p:nvPr/>
          </p:nvSpPr>
          <p:spPr bwMode="auto">
            <a:xfrm>
              <a:off x="6997700" y="1889125"/>
              <a:ext cx="152400" cy="15240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9">
              <a:extLst>
                <a:ext uri="{FF2B5EF4-FFF2-40B4-BE49-F238E27FC236}">
                  <a16:creationId xmlns:a16="http://schemas.microsoft.com/office/drawing/2014/main" id="{E1C17107-DCDA-796C-3536-8210F15FCF18}"/>
                </a:ext>
              </a:extLst>
            </p:cNvPr>
            <p:cNvSpPr/>
            <p:nvPr/>
          </p:nvSpPr>
          <p:spPr bwMode="auto">
            <a:xfrm>
              <a:off x="6997700" y="2165350"/>
              <a:ext cx="152400" cy="1524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0D2EA741-09A2-5E12-F642-6674B6CEF554}"/>
                </a:ext>
              </a:extLst>
            </p:cNvPr>
            <p:cNvSpPr/>
            <p:nvPr/>
          </p:nvSpPr>
          <p:spPr bwMode="auto">
            <a:xfrm>
              <a:off x="6997700" y="2441575"/>
              <a:ext cx="152400" cy="1524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25" name="Straight Connector 24">
            <a:extLst>
              <a:ext uri="{FF2B5EF4-FFF2-40B4-BE49-F238E27FC236}">
                <a16:creationId xmlns:a16="http://schemas.microsoft.com/office/drawing/2014/main" id="{672ABB98-938E-6285-B133-7656A0F6B25E}"/>
              </a:ext>
            </a:extLst>
          </p:cNvPr>
          <p:cNvCxnSpPr>
            <a:cxnSpLocks/>
          </p:cNvCxnSpPr>
          <p:nvPr/>
        </p:nvCxnSpPr>
        <p:spPr bwMode="auto">
          <a:xfrm>
            <a:off x="1333500" y="16713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5A1F485-203A-2984-6B6A-08D893057617}"/>
              </a:ext>
            </a:extLst>
          </p:cNvPr>
          <p:cNvCxnSpPr>
            <a:cxnSpLocks/>
          </p:cNvCxnSpPr>
          <p:nvPr/>
        </p:nvCxnSpPr>
        <p:spPr bwMode="auto">
          <a:xfrm>
            <a:off x="1333500" y="21052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A0D19A7-BAFE-440D-595C-4B0153B9198D}"/>
              </a:ext>
            </a:extLst>
          </p:cNvPr>
          <p:cNvCxnSpPr>
            <a:cxnSpLocks/>
          </p:cNvCxnSpPr>
          <p:nvPr/>
        </p:nvCxnSpPr>
        <p:spPr bwMode="auto">
          <a:xfrm>
            <a:off x="1333500" y="25392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7FBE8E3-218C-3B07-CCC3-678404C9CB2D}"/>
              </a:ext>
            </a:extLst>
          </p:cNvPr>
          <p:cNvCxnSpPr>
            <a:cxnSpLocks/>
          </p:cNvCxnSpPr>
          <p:nvPr/>
        </p:nvCxnSpPr>
        <p:spPr bwMode="auto">
          <a:xfrm>
            <a:off x="1333500" y="2973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5B7FDA8-FB11-B965-1F1B-982220A6A64A}"/>
              </a:ext>
            </a:extLst>
          </p:cNvPr>
          <p:cNvCxnSpPr>
            <a:cxnSpLocks/>
          </p:cNvCxnSpPr>
          <p:nvPr/>
        </p:nvCxnSpPr>
        <p:spPr bwMode="auto">
          <a:xfrm>
            <a:off x="1333500" y="34071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3A80D03-96B8-4141-CA71-8F2C1EAB1C80}"/>
              </a:ext>
            </a:extLst>
          </p:cNvPr>
          <p:cNvCxnSpPr>
            <a:cxnSpLocks/>
          </p:cNvCxnSpPr>
          <p:nvPr/>
        </p:nvCxnSpPr>
        <p:spPr bwMode="auto">
          <a:xfrm>
            <a:off x="1333500" y="38410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87BF854-77C5-E565-2D81-C732E0B614E8}"/>
              </a:ext>
            </a:extLst>
          </p:cNvPr>
          <p:cNvCxnSpPr>
            <a:cxnSpLocks/>
          </p:cNvCxnSpPr>
          <p:nvPr/>
        </p:nvCxnSpPr>
        <p:spPr bwMode="auto">
          <a:xfrm>
            <a:off x="1333500" y="42750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0C48C8E-7DE4-ECDE-C88E-4A523CE81BA3}"/>
              </a:ext>
            </a:extLst>
          </p:cNvPr>
          <p:cNvCxnSpPr>
            <a:cxnSpLocks/>
          </p:cNvCxnSpPr>
          <p:nvPr/>
        </p:nvCxnSpPr>
        <p:spPr bwMode="auto">
          <a:xfrm>
            <a:off x="1333500" y="4708987"/>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05C50C12-A78E-C9DD-478C-5ECBA436F9C5}"/>
              </a:ext>
            </a:extLst>
          </p:cNvPr>
          <p:cNvSpPr txBox="1"/>
          <p:nvPr/>
        </p:nvSpPr>
        <p:spPr bwMode="auto">
          <a:xfrm>
            <a:off x="717550" y="1491449"/>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35.0</a:t>
            </a:r>
          </a:p>
        </p:txBody>
      </p:sp>
      <p:sp>
        <p:nvSpPr>
          <p:cNvPr id="34" name="TextBox 33">
            <a:extLst>
              <a:ext uri="{FF2B5EF4-FFF2-40B4-BE49-F238E27FC236}">
                <a16:creationId xmlns:a16="http://schemas.microsoft.com/office/drawing/2014/main" id="{148FC892-764C-ECC9-7A35-08FF771E69B2}"/>
              </a:ext>
            </a:extLst>
          </p:cNvPr>
          <p:cNvSpPr txBox="1"/>
          <p:nvPr/>
        </p:nvSpPr>
        <p:spPr bwMode="auto">
          <a:xfrm>
            <a:off x="717550" y="1925398"/>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p>
        </p:txBody>
      </p:sp>
      <p:sp>
        <p:nvSpPr>
          <p:cNvPr id="35" name="TextBox 34">
            <a:extLst>
              <a:ext uri="{FF2B5EF4-FFF2-40B4-BE49-F238E27FC236}">
                <a16:creationId xmlns:a16="http://schemas.microsoft.com/office/drawing/2014/main" id="{13578DEF-A8F4-8489-4C32-CFA6FD4C0980}"/>
              </a:ext>
            </a:extLst>
          </p:cNvPr>
          <p:cNvSpPr txBox="1"/>
          <p:nvPr/>
        </p:nvSpPr>
        <p:spPr bwMode="auto">
          <a:xfrm>
            <a:off x="717550" y="2359347"/>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25.0</a:t>
            </a:r>
          </a:p>
        </p:txBody>
      </p:sp>
      <p:sp>
        <p:nvSpPr>
          <p:cNvPr id="36" name="TextBox 35">
            <a:extLst>
              <a:ext uri="{FF2B5EF4-FFF2-40B4-BE49-F238E27FC236}">
                <a16:creationId xmlns:a16="http://schemas.microsoft.com/office/drawing/2014/main" id="{3A0D9F79-73E8-2300-3F46-E6C9570FFD31}"/>
              </a:ext>
            </a:extLst>
          </p:cNvPr>
          <p:cNvSpPr txBox="1"/>
          <p:nvPr/>
        </p:nvSpPr>
        <p:spPr bwMode="auto">
          <a:xfrm>
            <a:off x="717550" y="2793296"/>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sp>
        <p:nvSpPr>
          <p:cNvPr id="37" name="TextBox 36">
            <a:extLst>
              <a:ext uri="{FF2B5EF4-FFF2-40B4-BE49-F238E27FC236}">
                <a16:creationId xmlns:a16="http://schemas.microsoft.com/office/drawing/2014/main" id="{E59D7EDB-E50E-2252-4040-29936A5D5E87}"/>
              </a:ext>
            </a:extLst>
          </p:cNvPr>
          <p:cNvSpPr txBox="1"/>
          <p:nvPr/>
        </p:nvSpPr>
        <p:spPr bwMode="auto">
          <a:xfrm>
            <a:off x="717550" y="3227245"/>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a:t>
            </a:r>
          </a:p>
        </p:txBody>
      </p:sp>
      <p:sp>
        <p:nvSpPr>
          <p:cNvPr id="38" name="TextBox 37">
            <a:extLst>
              <a:ext uri="{FF2B5EF4-FFF2-40B4-BE49-F238E27FC236}">
                <a16:creationId xmlns:a16="http://schemas.microsoft.com/office/drawing/2014/main" id="{3C71B669-737F-A425-58FA-5F10DCCE11DC}"/>
              </a:ext>
            </a:extLst>
          </p:cNvPr>
          <p:cNvSpPr txBox="1"/>
          <p:nvPr/>
        </p:nvSpPr>
        <p:spPr bwMode="auto">
          <a:xfrm>
            <a:off x="717550" y="3661194"/>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9" name="TextBox 38">
            <a:extLst>
              <a:ext uri="{FF2B5EF4-FFF2-40B4-BE49-F238E27FC236}">
                <a16:creationId xmlns:a16="http://schemas.microsoft.com/office/drawing/2014/main" id="{C3F7159A-A0C2-3987-9485-69D9964081C0}"/>
              </a:ext>
            </a:extLst>
          </p:cNvPr>
          <p:cNvSpPr txBox="1"/>
          <p:nvPr/>
        </p:nvSpPr>
        <p:spPr bwMode="auto">
          <a:xfrm>
            <a:off x="717550" y="4095143"/>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40" name="TextBox 39">
            <a:extLst>
              <a:ext uri="{FF2B5EF4-FFF2-40B4-BE49-F238E27FC236}">
                <a16:creationId xmlns:a16="http://schemas.microsoft.com/office/drawing/2014/main" id="{0CDC8636-5D46-8780-3B82-86DE5977EC6F}"/>
              </a:ext>
            </a:extLst>
          </p:cNvPr>
          <p:cNvSpPr txBox="1"/>
          <p:nvPr/>
        </p:nvSpPr>
        <p:spPr bwMode="auto">
          <a:xfrm>
            <a:off x="717550" y="4529091"/>
            <a:ext cx="647762"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1" name="TextBox 40">
            <a:extLst>
              <a:ext uri="{FF2B5EF4-FFF2-40B4-BE49-F238E27FC236}">
                <a16:creationId xmlns:a16="http://schemas.microsoft.com/office/drawing/2014/main" id="{940139EC-CC24-1397-41AD-23EAE1C10F67}"/>
              </a:ext>
            </a:extLst>
          </p:cNvPr>
          <p:cNvSpPr txBox="1"/>
          <p:nvPr/>
        </p:nvSpPr>
        <p:spPr bwMode="auto">
          <a:xfrm rot="16200000">
            <a:off x="-889311" y="3027287"/>
            <a:ext cx="3089431"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IPD cases/ 100,000</a:t>
            </a:r>
          </a:p>
        </p:txBody>
      </p:sp>
      <p:sp>
        <p:nvSpPr>
          <p:cNvPr id="42" name="TextBox 41">
            <a:extLst>
              <a:ext uri="{FF2B5EF4-FFF2-40B4-BE49-F238E27FC236}">
                <a16:creationId xmlns:a16="http://schemas.microsoft.com/office/drawing/2014/main" id="{4192A95C-B5A9-DFE3-DD4A-693D2B2498E4}"/>
              </a:ext>
            </a:extLst>
          </p:cNvPr>
          <p:cNvSpPr txBox="1"/>
          <p:nvPr/>
        </p:nvSpPr>
        <p:spPr bwMode="auto">
          <a:xfrm>
            <a:off x="1402671" y="5285173"/>
            <a:ext cx="1978767"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0-23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mo</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3" name="TextBox 42">
            <a:extLst>
              <a:ext uri="{FF2B5EF4-FFF2-40B4-BE49-F238E27FC236}">
                <a16:creationId xmlns:a16="http://schemas.microsoft.com/office/drawing/2014/main" id="{8CEA3AFF-3AF9-4B8B-9AB0-ACBBCDF08466}"/>
              </a:ext>
            </a:extLst>
          </p:cNvPr>
          <p:cNvSpPr txBox="1"/>
          <p:nvPr/>
        </p:nvSpPr>
        <p:spPr bwMode="auto">
          <a:xfrm>
            <a:off x="3406066" y="5285173"/>
            <a:ext cx="1957596"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24-59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mo</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4" name="TextBox 43">
            <a:extLst>
              <a:ext uri="{FF2B5EF4-FFF2-40B4-BE49-F238E27FC236}">
                <a16:creationId xmlns:a16="http://schemas.microsoft.com/office/drawing/2014/main" id="{CBC4D197-0DAA-246E-7784-8AC6BA376D26}"/>
              </a:ext>
            </a:extLst>
          </p:cNvPr>
          <p:cNvSpPr txBox="1"/>
          <p:nvPr/>
        </p:nvSpPr>
        <p:spPr bwMode="auto">
          <a:xfrm>
            <a:off x="5409459" y="5285173"/>
            <a:ext cx="1979383"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5-14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yr</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5" name="TextBox 44">
            <a:extLst>
              <a:ext uri="{FF2B5EF4-FFF2-40B4-BE49-F238E27FC236}">
                <a16:creationId xmlns:a16="http://schemas.microsoft.com/office/drawing/2014/main" id="{B6057762-5966-18D4-1202-3DA84590EC89}"/>
              </a:ext>
            </a:extLst>
          </p:cNvPr>
          <p:cNvSpPr txBox="1"/>
          <p:nvPr/>
        </p:nvSpPr>
        <p:spPr bwMode="auto">
          <a:xfrm>
            <a:off x="7412853" y="5285173"/>
            <a:ext cx="1995033"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15-64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yr</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6" name="TextBox 45">
            <a:extLst>
              <a:ext uri="{FF2B5EF4-FFF2-40B4-BE49-F238E27FC236}">
                <a16:creationId xmlns:a16="http://schemas.microsoft.com/office/drawing/2014/main" id="{0EC44759-A15F-FA45-EBE9-F4340B601871}"/>
              </a:ext>
            </a:extLst>
          </p:cNvPr>
          <p:cNvSpPr txBox="1"/>
          <p:nvPr/>
        </p:nvSpPr>
        <p:spPr bwMode="auto">
          <a:xfrm>
            <a:off x="9416248" y="5285173"/>
            <a:ext cx="1944210" cy="37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 64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yr</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52" name="Group 51">
            <a:extLst>
              <a:ext uri="{FF2B5EF4-FFF2-40B4-BE49-F238E27FC236}">
                <a16:creationId xmlns:a16="http://schemas.microsoft.com/office/drawing/2014/main" id="{852C1959-01A9-DDA0-74F4-D06D0BB5CA6E}"/>
              </a:ext>
            </a:extLst>
          </p:cNvPr>
          <p:cNvGrpSpPr/>
          <p:nvPr/>
        </p:nvGrpSpPr>
        <p:grpSpPr>
          <a:xfrm>
            <a:off x="1455876" y="2103553"/>
            <a:ext cx="76324" cy="2605842"/>
            <a:chOff x="2249626" y="2108200"/>
            <a:chExt cx="76324" cy="2605842"/>
          </a:xfrm>
        </p:grpSpPr>
        <p:sp>
          <p:nvSpPr>
            <p:cNvPr id="47" name="Rectangle 46">
              <a:extLst>
                <a:ext uri="{FF2B5EF4-FFF2-40B4-BE49-F238E27FC236}">
                  <a16:creationId xmlns:a16="http://schemas.microsoft.com/office/drawing/2014/main" id="{1887FB78-D9C6-A2C4-5AA6-0EAD1B7707E8}"/>
                </a:ext>
              </a:extLst>
            </p:cNvPr>
            <p:cNvSpPr/>
            <p:nvPr/>
          </p:nvSpPr>
          <p:spPr bwMode="auto">
            <a:xfrm>
              <a:off x="2249626" y="2108200"/>
              <a:ext cx="76324" cy="260584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2A096BB8-DD40-1E6F-BF62-72496749AB8B}"/>
                </a:ext>
              </a:extLst>
            </p:cNvPr>
            <p:cNvSpPr/>
            <p:nvPr/>
          </p:nvSpPr>
          <p:spPr bwMode="auto">
            <a:xfrm>
              <a:off x="2249626" y="2219325"/>
              <a:ext cx="76324" cy="249471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65DE4DAE-FCA4-A31D-3D6E-F031079BAFCA}"/>
                </a:ext>
              </a:extLst>
            </p:cNvPr>
            <p:cNvSpPr/>
            <p:nvPr/>
          </p:nvSpPr>
          <p:spPr bwMode="auto">
            <a:xfrm>
              <a:off x="2249626" y="2241550"/>
              <a:ext cx="76324" cy="247249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0D8C6E8E-80D1-927D-591A-914D10F3E064}"/>
                </a:ext>
              </a:extLst>
            </p:cNvPr>
            <p:cNvSpPr/>
            <p:nvPr/>
          </p:nvSpPr>
          <p:spPr bwMode="auto">
            <a:xfrm>
              <a:off x="2249626" y="2343150"/>
              <a:ext cx="76324" cy="23708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C2D36600-BD55-D367-FCE8-8F2F1D619B5F}"/>
                </a:ext>
              </a:extLst>
            </p:cNvPr>
            <p:cNvSpPr/>
            <p:nvPr/>
          </p:nvSpPr>
          <p:spPr bwMode="auto">
            <a:xfrm>
              <a:off x="2249626" y="2381250"/>
              <a:ext cx="76324" cy="23327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3" name="Group 52">
            <a:extLst>
              <a:ext uri="{FF2B5EF4-FFF2-40B4-BE49-F238E27FC236}">
                <a16:creationId xmlns:a16="http://schemas.microsoft.com/office/drawing/2014/main" id="{9119C2D1-9892-7A88-27D5-2C3211569012}"/>
              </a:ext>
            </a:extLst>
          </p:cNvPr>
          <p:cNvGrpSpPr/>
          <p:nvPr/>
        </p:nvGrpSpPr>
        <p:grpSpPr>
          <a:xfrm>
            <a:off x="1596035" y="2533649"/>
            <a:ext cx="76324" cy="2175746"/>
            <a:chOff x="2249626" y="2538296"/>
            <a:chExt cx="76324" cy="2175746"/>
          </a:xfrm>
        </p:grpSpPr>
        <p:sp>
          <p:nvSpPr>
            <p:cNvPr id="54" name="Rectangle 53">
              <a:extLst>
                <a:ext uri="{FF2B5EF4-FFF2-40B4-BE49-F238E27FC236}">
                  <a16:creationId xmlns:a16="http://schemas.microsoft.com/office/drawing/2014/main" id="{41B29D4C-5E73-A34D-62C7-60D455AAAC7D}"/>
                </a:ext>
              </a:extLst>
            </p:cNvPr>
            <p:cNvSpPr/>
            <p:nvPr/>
          </p:nvSpPr>
          <p:spPr bwMode="auto">
            <a:xfrm>
              <a:off x="2249626" y="2538296"/>
              <a:ext cx="76324" cy="21757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AB149CEB-967A-2CC4-A23E-B87C6095E551}"/>
                </a:ext>
              </a:extLst>
            </p:cNvPr>
            <p:cNvSpPr/>
            <p:nvPr/>
          </p:nvSpPr>
          <p:spPr bwMode="auto">
            <a:xfrm>
              <a:off x="2249626" y="2887547"/>
              <a:ext cx="76324" cy="18264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882BADFD-726C-535B-38A3-48D4257C73CA}"/>
                </a:ext>
              </a:extLst>
            </p:cNvPr>
            <p:cNvSpPr/>
            <p:nvPr/>
          </p:nvSpPr>
          <p:spPr bwMode="auto">
            <a:xfrm>
              <a:off x="2249626" y="2919296"/>
              <a:ext cx="76324" cy="17947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24C85D1A-8ABE-63EE-81FD-9D6201FE2FD7}"/>
                </a:ext>
              </a:extLst>
            </p:cNvPr>
            <p:cNvSpPr/>
            <p:nvPr/>
          </p:nvSpPr>
          <p:spPr bwMode="auto">
            <a:xfrm>
              <a:off x="2249626" y="3119322"/>
              <a:ext cx="76324" cy="15947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EB3EF899-AB4F-90EC-B846-7A9F97C05B45}"/>
                </a:ext>
              </a:extLst>
            </p:cNvPr>
            <p:cNvSpPr/>
            <p:nvPr/>
          </p:nvSpPr>
          <p:spPr bwMode="auto">
            <a:xfrm>
              <a:off x="2249626" y="3195522"/>
              <a:ext cx="76324" cy="1518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9" name="Group 58">
            <a:extLst>
              <a:ext uri="{FF2B5EF4-FFF2-40B4-BE49-F238E27FC236}">
                <a16:creationId xmlns:a16="http://schemas.microsoft.com/office/drawing/2014/main" id="{AABD9765-198F-B9DD-379F-399A4321B3AC}"/>
              </a:ext>
            </a:extLst>
          </p:cNvPr>
          <p:cNvGrpSpPr/>
          <p:nvPr/>
        </p:nvGrpSpPr>
        <p:grpSpPr>
          <a:xfrm>
            <a:off x="1736194" y="2714625"/>
            <a:ext cx="76324" cy="1994770"/>
            <a:chOff x="2249626" y="2719272"/>
            <a:chExt cx="76324" cy="1994770"/>
          </a:xfrm>
        </p:grpSpPr>
        <p:sp>
          <p:nvSpPr>
            <p:cNvPr id="60" name="Rectangle 59">
              <a:extLst>
                <a:ext uri="{FF2B5EF4-FFF2-40B4-BE49-F238E27FC236}">
                  <a16:creationId xmlns:a16="http://schemas.microsoft.com/office/drawing/2014/main" id="{2BBE7276-C032-6B6E-CED1-35F47A758769}"/>
                </a:ext>
              </a:extLst>
            </p:cNvPr>
            <p:cNvSpPr/>
            <p:nvPr/>
          </p:nvSpPr>
          <p:spPr bwMode="auto">
            <a:xfrm>
              <a:off x="2249626" y="2719272"/>
              <a:ext cx="76324" cy="19947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285B16F9-EEBC-D589-1F52-D9FAAD2BF2C9}"/>
                </a:ext>
              </a:extLst>
            </p:cNvPr>
            <p:cNvSpPr/>
            <p:nvPr/>
          </p:nvSpPr>
          <p:spPr bwMode="auto">
            <a:xfrm>
              <a:off x="2249626" y="3141547"/>
              <a:ext cx="76324" cy="15724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4EDB78B9-100B-4EFF-C549-411D64E82BCB}"/>
                </a:ext>
              </a:extLst>
            </p:cNvPr>
            <p:cNvSpPr/>
            <p:nvPr/>
          </p:nvSpPr>
          <p:spPr bwMode="auto">
            <a:xfrm>
              <a:off x="2249626" y="3166946"/>
              <a:ext cx="76324" cy="15470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2AF1BF85-2A68-F29D-A05B-23082254BE58}"/>
                </a:ext>
              </a:extLst>
            </p:cNvPr>
            <p:cNvSpPr/>
            <p:nvPr/>
          </p:nvSpPr>
          <p:spPr bwMode="auto">
            <a:xfrm>
              <a:off x="2249626" y="3386022"/>
              <a:ext cx="76324" cy="1328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BDB945F6-1AA6-0B4F-5837-18F2522F1138}"/>
                </a:ext>
              </a:extLst>
            </p:cNvPr>
            <p:cNvSpPr/>
            <p:nvPr/>
          </p:nvSpPr>
          <p:spPr bwMode="auto">
            <a:xfrm>
              <a:off x="2249626" y="3439996"/>
              <a:ext cx="76324" cy="12740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5" name="Group 64">
            <a:extLst>
              <a:ext uri="{FF2B5EF4-FFF2-40B4-BE49-F238E27FC236}">
                <a16:creationId xmlns:a16="http://schemas.microsoft.com/office/drawing/2014/main" id="{E25AB7BF-5371-EB30-7226-E17B8578626A}"/>
              </a:ext>
            </a:extLst>
          </p:cNvPr>
          <p:cNvGrpSpPr/>
          <p:nvPr/>
        </p:nvGrpSpPr>
        <p:grpSpPr>
          <a:xfrm>
            <a:off x="1876353" y="3044825"/>
            <a:ext cx="76324" cy="1664570"/>
            <a:chOff x="2249626" y="3049472"/>
            <a:chExt cx="76324" cy="1664570"/>
          </a:xfrm>
        </p:grpSpPr>
        <p:sp>
          <p:nvSpPr>
            <p:cNvPr id="66" name="Rectangle 65">
              <a:extLst>
                <a:ext uri="{FF2B5EF4-FFF2-40B4-BE49-F238E27FC236}">
                  <a16:creationId xmlns:a16="http://schemas.microsoft.com/office/drawing/2014/main" id="{0BEA03C1-4801-6C9D-41AF-F7E821A34A5A}"/>
                </a:ext>
              </a:extLst>
            </p:cNvPr>
            <p:cNvSpPr/>
            <p:nvPr/>
          </p:nvSpPr>
          <p:spPr bwMode="auto">
            <a:xfrm>
              <a:off x="2249626" y="3049472"/>
              <a:ext cx="76324" cy="16645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4A2845CD-ACAD-22BD-46DB-F98F65D294B5}"/>
                </a:ext>
              </a:extLst>
            </p:cNvPr>
            <p:cNvSpPr/>
            <p:nvPr/>
          </p:nvSpPr>
          <p:spPr bwMode="auto">
            <a:xfrm>
              <a:off x="2249626" y="3528897"/>
              <a:ext cx="76324" cy="11851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3EE47D50-5EB8-0FC2-87D0-99F6D895BF3E}"/>
                </a:ext>
              </a:extLst>
            </p:cNvPr>
            <p:cNvSpPr/>
            <p:nvPr/>
          </p:nvSpPr>
          <p:spPr bwMode="auto">
            <a:xfrm>
              <a:off x="2249626" y="3573346"/>
              <a:ext cx="76324" cy="11406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FCFCC5AD-5EFB-E79E-A590-147A593EF573}"/>
                </a:ext>
              </a:extLst>
            </p:cNvPr>
            <p:cNvSpPr/>
            <p:nvPr/>
          </p:nvSpPr>
          <p:spPr bwMode="auto">
            <a:xfrm>
              <a:off x="2249626" y="4071822"/>
              <a:ext cx="76324" cy="6422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EDEB3560-65BD-4423-DD55-27C38841ECA9}"/>
                </a:ext>
              </a:extLst>
            </p:cNvPr>
            <p:cNvSpPr/>
            <p:nvPr/>
          </p:nvSpPr>
          <p:spPr bwMode="auto">
            <a:xfrm>
              <a:off x="2249626" y="4211522"/>
              <a:ext cx="76324" cy="502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1" name="Group 70">
            <a:extLst>
              <a:ext uri="{FF2B5EF4-FFF2-40B4-BE49-F238E27FC236}">
                <a16:creationId xmlns:a16="http://schemas.microsoft.com/office/drawing/2014/main" id="{38082C3C-2EB0-9657-E87D-729A2DBFDAFD}"/>
              </a:ext>
            </a:extLst>
          </p:cNvPr>
          <p:cNvGrpSpPr/>
          <p:nvPr/>
        </p:nvGrpSpPr>
        <p:grpSpPr>
          <a:xfrm>
            <a:off x="2016512" y="3222625"/>
            <a:ext cx="76324" cy="1486770"/>
            <a:chOff x="2249626" y="3227272"/>
            <a:chExt cx="76324" cy="1486770"/>
          </a:xfrm>
        </p:grpSpPr>
        <p:sp>
          <p:nvSpPr>
            <p:cNvPr id="72" name="Rectangle 71">
              <a:extLst>
                <a:ext uri="{FF2B5EF4-FFF2-40B4-BE49-F238E27FC236}">
                  <a16:creationId xmlns:a16="http://schemas.microsoft.com/office/drawing/2014/main" id="{AA558A08-B9D0-1192-0F45-31EA2B59F79D}"/>
                </a:ext>
              </a:extLst>
            </p:cNvPr>
            <p:cNvSpPr/>
            <p:nvPr/>
          </p:nvSpPr>
          <p:spPr bwMode="auto">
            <a:xfrm>
              <a:off x="2249626" y="3227272"/>
              <a:ext cx="76324" cy="14867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AF1DB864-71A1-844C-F83B-6A0994C98901}"/>
                </a:ext>
              </a:extLst>
            </p:cNvPr>
            <p:cNvSpPr/>
            <p:nvPr/>
          </p:nvSpPr>
          <p:spPr bwMode="auto">
            <a:xfrm>
              <a:off x="2249626" y="3820997"/>
              <a:ext cx="76324" cy="8930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33284F8D-A4AC-5772-6CFD-C52C08319CE5}"/>
                </a:ext>
              </a:extLst>
            </p:cNvPr>
            <p:cNvSpPr/>
            <p:nvPr/>
          </p:nvSpPr>
          <p:spPr bwMode="auto">
            <a:xfrm>
              <a:off x="2249626" y="3871796"/>
              <a:ext cx="76324" cy="8422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23723A0E-C36E-222C-D1F3-787CB9F5E2F5}"/>
                </a:ext>
              </a:extLst>
            </p:cNvPr>
            <p:cNvSpPr/>
            <p:nvPr/>
          </p:nvSpPr>
          <p:spPr bwMode="auto">
            <a:xfrm>
              <a:off x="2249626" y="4240096"/>
              <a:ext cx="76324" cy="4739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AE074DCB-D72C-EC67-5C1D-88C6B469B554}"/>
                </a:ext>
              </a:extLst>
            </p:cNvPr>
            <p:cNvSpPr/>
            <p:nvPr/>
          </p:nvSpPr>
          <p:spPr bwMode="auto">
            <a:xfrm>
              <a:off x="2249626" y="4367096"/>
              <a:ext cx="76324" cy="3469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7" name="Group 76">
            <a:extLst>
              <a:ext uri="{FF2B5EF4-FFF2-40B4-BE49-F238E27FC236}">
                <a16:creationId xmlns:a16="http://schemas.microsoft.com/office/drawing/2014/main" id="{18CEFB8C-3876-F8D1-8990-A03B0FC84810}"/>
              </a:ext>
            </a:extLst>
          </p:cNvPr>
          <p:cNvGrpSpPr/>
          <p:nvPr/>
        </p:nvGrpSpPr>
        <p:grpSpPr>
          <a:xfrm>
            <a:off x="2156671" y="3536949"/>
            <a:ext cx="76324" cy="1172446"/>
            <a:chOff x="2249626" y="3541596"/>
            <a:chExt cx="76324" cy="1172446"/>
          </a:xfrm>
        </p:grpSpPr>
        <p:sp>
          <p:nvSpPr>
            <p:cNvPr id="78" name="Rectangle 77">
              <a:extLst>
                <a:ext uri="{FF2B5EF4-FFF2-40B4-BE49-F238E27FC236}">
                  <a16:creationId xmlns:a16="http://schemas.microsoft.com/office/drawing/2014/main" id="{4A715C28-B9E6-4CDB-2AC1-C10B2A6E85C1}"/>
                </a:ext>
              </a:extLst>
            </p:cNvPr>
            <p:cNvSpPr/>
            <p:nvPr/>
          </p:nvSpPr>
          <p:spPr bwMode="auto">
            <a:xfrm>
              <a:off x="2249626" y="3541596"/>
              <a:ext cx="76324" cy="11724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817B022D-DF9A-0A54-6203-4C08D137D608}"/>
                </a:ext>
              </a:extLst>
            </p:cNvPr>
            <p:cNvSpPr/>
            <p:nvPr/>
          </p:nvSpPr>
          <p:spPr bwMode="auto">
            <a:xfrm>
              <a:off x="2249626" y="3998797"/>
              <a:ext cx="76324" cy="7152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1AA0ECB5-C81D-AF3A-5FCF-EE3C44243925}"/>
                </a:ext>
              </a:extLst>
            </p:cNvPr>
            <p:cNvSpPr/>
            <p:nvPr/>
          </p:nvSpPr>
          <p:spPr bwMode="auto">
            <a:xfrm>
              <a:off x="2249626" y="4036896"/>
              <a:ext cx="76324" cy="6771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31579D34-7D84-C7D2-3CF1-998FADEC7E91}"/>
                </a:ext>
              </a:extLst>
            </p:cNvPr>
            <p:cNvSpPr/>
            <p:nvPr/>
          </p:nvSpPr>
          <p:spPr bwMode="auto">
            <a:xfrm>
              <a:off x="2249626" y="4376622"/>
              <a:ext cx="76324" cy="3374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774F1E37-2AA6-8F80-BC4C-8FE9E60E0394}"/>
                </a:ext>
              </a:extLst>
            </p:cNvPr>
            <p:cNvSpPr/>
            <p:nvPr/>
          </p:nvSpPr>
          <p:spPr bwMode="auto">
            <a:xfrm>
              <a:off x="2249626" y="4490922"/>
              <a:ext cx="76324" cy="2231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83" name="Group 82">
            <a:extLst>
              <a:ext uri="{FF2B5EF4-FFF2-40B4-BE49-F238E27FC236}">
                <a16:creationId xmlns:a16="http://schemas.microsoft.com/office/drawing/2014/main" id="{DFE4FF63-1CE3-5BED-AF23-4DB9AAE6CF31}"/>
              </a:ext>
            </a:extLst>
          </p:cNvPr>
          <p:cNvGrpSpPr/>
          <p:nvPr/>
        </p:nvGrpSpPr>
        <p:grpSpPr>
          <a:xfrm>
            <a:off x="2296830" y="3730625"/>
            <a:ext cx="76324" cy="978770"/>
            <a:chOff x="2249626" y="3735272"/>
            <a:chExt cx="76324" cy="978770"/>
          </a:xfrm>
        </p:grpSpPr>
        <p:sp>
          <p:nvSpPr>
            <p:cNvPr id="84" name="Rectangle 83">
              <a:extLst>
                <a:ext uri="{FF2B5EF4-FFF2-40B4-BE49-F238E27FC236}">
                  <a16:creationId xmlns:a16="http://schemas.microsoft.com/office/drawing/2014/main" id="{4A3D70E2-CB7E-ADEF-74D4-598DD90D97D6}"/>
                </a:ext>
              </a:extLst>
            </p:cNvPr>
            <p:cNvSpPr/>
            <p:nvPr/>
          </p:nvSpPr>
          <p:spPr bwMode="auto">
            <a:xfrm>
              <a:off x="2249626" y="3735272"/>
              <a:ext cx="76324" cy="9787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C510982E-C8B0-2041-7BE4-F6FBD50E008A}"/>
                </a:ext>
              </a:extLst>
            </p:cNvPr>
            <p:cNvSpPr/>
            <p:nvPr/>
          </p:nvSpPr>
          <p:spPr bwMode="auto">
            <a:xfrm>
              <a:off x="2249626" y="4163897"/>
              <a:ext cx="76324" cy="5501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6965743B-34A2-CD49-9134-75C3D125F04A}"/>
                </a:ext>
              </a:extLst>
            </p:cNvPr>
            <p:cNvSpPr/>
            <p:nvPr/>
          </p:nvSpPr>
          <p:spPr bwMode="auto">
            <a:xfrm>
              <a:off x="2249626" y="4211522"/>
              <a:ext cx="76324" cy="5025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9D2AA634-A418-C32F-EB53-3EDED15DE0E7}"/>
                </a:ext>
              </a:extLst>
            </p:cNvPr>
            <p:cNvSpPr/>
            <p:nvPr/>
          </p:nvSpPr>
          <p:spPr bwMode="auto">
            <a:xfrm>
              <a:off x="2249626" y="4471872"/>
              <a:ext cx="76324" cy="2421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C7933FAE-475E-9E5D-E4AD-8B947F2AD949}"/>
                </a:ext>
              </a:extLst>
            </p:cNvPr>
            <p:cNvSpPr/>
            <p:nvPr/>
          </p:nvSpPr>
          <p:spPr bwMode="auto">
            <a:xfrm>
              <a:off x="2249626" y="4582996"/>
              <a:ext cx="76324" cy="1310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89" name="Group 88">
            <a:extLst>
              <a:ext uri="{FF2B5EF4-FFF2-40B4-BE49-F238E27FC236}">
                <a16:creationId xmlns:a16="http://schemas.microsoft.com/office/drawing/2014/main" id="{8E8C8BEE-D136-D0E1-6EA2-8770B5A5D34A}"/>
              </a:ext>
            </a:extLst>
          </p:cNvPr>
          <p:cNvGrpSpPr/>
          <p:nvPr/>
        </p:nvGrpSpPr>
        <p:grpSpPr>
          <a:xfrm>
            <a:off x="2436989" y="3260725"/>
            <a:ext cx="76324" cy="1448670"/>
            <a:chOff x="2249626" y="3265372"/>
            <a:chExt cx="76324" cy="1448670"/>
          </a:xfrm>
        </p:grpSpPr>
        <p:sp>
          <p:nvSpPr>
            <p:cNvPr id="90" name="Rectangle 89">
              <a:extLst>
                <a:ext uri="{FF2B5EF4-FFF2-40B4-BE49-F238E27FC236}">
                  <a16:creationId xmlns:a16="http://schemas.microsoft.com/office/drawing/2014/main" id="{7C62F430-6973-1865-F83C-7F0271DAE02A}"/>
                </a:ext>
              </a:extLst>
            </p:cNvPr>
            <p:cNvSpPr/>
            <p:nvPr/>
          </p:nvSpPr>
          <p:spPr bwMode="auto">
            <a:xfrm>
              <a:off x="2249626" y="3265372"/>
              <a:ext cx="76324" cy="14486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E050B360-F5CF-B1F0-F8F2-AEBABCB1A452}"/>
                </a:ext>
              </a:extLst>
            </p:cNvPr>
            <p:cNvSpPr/>
            <p:nvPr/>
          </p:nvSpPr>
          <p:spPr bwMode="auto">
            <a:xfrm>
              <a:off x="2249626" y="3808297"/>
              <a:ext cx="76324" cy="9057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0F78E1D1-1C38-A694-6373-72605D777888}"/>
                </a:ext>
              </a:extLst>
            </p:cNvPr>
            <p:cNvSpPr/>
            <p:nvPr/>
          </p:nvSpPr>
          <p:spPr bwMode="auto">
            <a:xfrm>
              <a:off x="2249626" y="3897196"/>
              <a:ext cx="76324" cy="8168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933C5A8B-931F-E93F-D129-6D757B035835}"/>
                </a:ext>
              </a:extLst>
            </p:cNvPr>
            <p:cNvSpPr/>
            <p:nvPr/>
          </p:nvSpPr>
          <p:spPr bwMode="auto">
            <a:xfrm>
              <a:off x="2249626" y="4344872"/>
              <a:ext cx="76324" cy="3691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A3CB8831-0843-37D4-D21D-F2C482D25A9F}"/>
                </a:ext>
              </a:extLst>
            </p:cNvPr>
            <p:cNvSpPr/>
            <p:nvPr/>
          </p:nvSpPr>
          <p:spPr bwMode="auto">
            <a:xfrm>
              <a:off x="2249626" y="4455996"/>
              <a:ext cx="76324" cy="2580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 name="Group 94">
            <a:extLst>
              <a:ext uri="{FF2B5EF4-FFF2-40B4-BE49-F238E27FC236}">
                <a16:creationId xmlns:a16="http://schemas.microsoft.com/office/drawing/2014/main" id="{3282071B-27C3-25E8-7094-DB66642FA140}"/>
              </a:ext>
            </a:extLst>
          </p:cNvPr>
          <p:cNvGrpSpPr/>
          <p:nvPr/>
        </p:nvGrpSpPr>
        <p:grpSpPr>
          <a:xfrm>
            <a:off x="2577148" y="3235325"/>
            <a:ext cx="76324" cy="1474070"/>
            <a:chOff x="2249626" y="3239972"/>
            <a:chExt cx="76324" cy="1474070"/>
          </a:xfrm>
        </p:grpSpPr>
        <p:sp>
          <p:nvSpPr>
            <p:cNvPr id="96" name="Rectangle 95">
              <a:extLst>
                <a:ext uri="{FF2B5EF4-FFF2-40B4-BE49-F238E27FC236}">
                  <a16:creationId xmlns:a16="http://schemas.microsoft.com/office/drawing/2014/main" id="{A9554C53-888E-F03A-90FC-EA85621221BB}"/>
                </a:ext>
              </a:extLst>
            </p:cNvPr>
            <p:cNvSpPr/>
            <p:nvPr/>
          </p:nvSpPr>
          <p:spPr bwMode="auto">
            <a:xfrm>
              <a:off x="2249626" y="3239972"/>
              <a:ext cx="76324" cy="14740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1E426A83-EB00-ED66-07D9-D3723653C082}"/>
                </a:ext>
              </a:extLst>
            </p:cNvPr>
            <p:cNvSpPr/>
            <p:nvPr/>
          </p:nvSpPr>
          <p:spPr bwMode="auto">
            <a:xfrm>
              <a:off x="2249626" y="3919422"/>
              <a:ext cx="76324" cy="7946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05A007F6-9769-3DE4-90AF-641CE645116C}"/>
                </a:ext>
              </a:extLst>
            </p:cNvPr>
            <p:cNvSpPr/>
            <p:nvPr/>
          </p:nvSpPr>
          <p:spPr bwMode="auto">
            <a:xfrm>
              <a:off x="2249626" y="3963872"/>
              <a:ext cx="76324" cy="7501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6DD86301-B90B-C031-741C-5CB79F00642A}"/>
                </a:ext>
              </a:extLst>
            </p:cNvPr>
            <p:cNvSpPr/>
            <p:nvPr/>
          </p:nvSpPr>
          <p:spPr bwMode="auto">
            <a:xfrm>
              <a:off x="2249626" y="4433772"/>
              <a:ext cx="76324" cy="2802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EBF06016-D647-3113-E066-F8C6B978F276}"/>
                </a:ext>
              </a:extLst>
            </p:cNvPr>
            <p:cNvSpPr/>
            <p:nvPr/>
          </p:nvSpPr>
          <p:spPr bwMode="auto">
            <a:xfrm>
              <a:off x="2249626" y="4513146"/>
              <a:ext cx="76324" cy="2008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1" name="Group 100">
            <a:extLst>
              <a:ext uri="{FF2B5EF4-FFF2-40B4-BE49-F238E27FC236}">
                <a16:creationId xmlns:a16="http://schemas.microsoft.com/office/drawing/2014/main" id="{0CBFBD1C-4CF9-4C63-B65D-E6E8A8F69A87}"/>
              </a:ext>
            </a:extLst>
          </p:cNvPr>
          <p:cNvGrpSpPr/>
          <p:nvPr/>
        </p:nvGrpSpPr>
        <p:grpSpPr>
          <a:xfrm>
            <a:off x="2717307" y="3378199"/>
            <a:ext cx="76324" cy="1331196"/>
            <a:chOff x="2249626" y="3382846"/>
            <a:chExt cx="76324" cy="1331196"/>
          </a:xfrm>
        </p:grpSpPr>
        <p:sp>
          <p:nvSpPr>
            <p:cNvPr id="102" name="Rectangle 101">
              <a:extLst>
                <a:ext uri="{FF2B5EF4-FFF2-40B4-BE49-F238E27FC236}">
                  <a16:creationId xmlns:a16="http://schemas.microsoft.com/office/drawing/2014/main" id="{54091773-A484-6D0D-2869-D6DE2C437FD0}"/>
                </a:ext>
              </a:extLst>
            </p:cNvPr>
            <p:cNvSpPr/>
            <p:nvPr/>
          </p:nvSpPr>
          <p:spPr bwMode="auto">
            <a:xfrm>
              <a:off x="2249626" y="3382846"/>
              <a:ext cx="76324" cy="13311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89E8A246-9D17-297A-6454-33890AB128E3}"/>
                </a:ext>
              </a:extLst>
            </p:cNvPr>
            <p:cNvSpPr/>
            <p:nvPr/>
          </p:nvSpPr>
          <p:spPr bwMode="auto">
            <a:xfrm>
              <a:off x="2249626" y="3963872"/>
              <a:ext cx="76324" cy="7501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3E313A69-B5A7-C0AC-0CEF-CA8685602CAA}"/>
                </a:ext>
              </a:extLst>
            </p:cNvPr>
            <p:cNvSpPr/>
            <p:nvPr/>
          </p:nvSpPr>
          <p:spPr bwMode="auto">
            <a:xfrm>
              <a:off x="2249626" y="4040072"/>
              <a:ext cx="76324" cy="6739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A8CFA3E1-4EEE-ACBB-F458-B2161E9F3D05}"/>
                </a:ext>
              </a:extLst>
            </p:cNvPr>
            <p:cNvSpPr/>
            <p:nvPr/>
          </p:nvSpPr>
          <p:spPr bwMode="auto">
            <a:xfrm>
              <a:off x="2249626" y="4332172"/>
              <a:ext cx="76324" cy="3818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3FD5C548-06F1-8948-696B-533461C00D24}"/>
                </a:ext>
              </a:extLst>
            </p:cNvPr>
            <p:cNvSpPr/>
            <p:nvPr/>
          </p:nvSpPr>
          <p:spPr bwMode="auto">
            <a:xfrm>
              <a:off x="2249626" y="4497272"/>
              <a:ext cx="76324" cy="2167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7" name="Group 106">
            <a:extLst>
              <a:ext uri="{FF2B5EF4-FFF2-40B4-BE49-F238E27FC236}">
                <a16:creationId xmlns:a16="http://schemas.microsoft.com/office/drawing/2014/main" id="{DC1F61EB-B831-F343-57BE-25BA4660367E}"/>
              </a:ext>
            </a:extLst>
          </p:cNvPr>
          <p:cNvGrpSpPr/>
          <p:nvPr/>
        </p:nvGrpSpPr>
        <p:grpSpPr>
          <a:xfrm>
            <a:off x="2857466" y="3248025"/>
            <a:ext cx="76324" cy="1461370"/>
            <a:chOff x="2249626" y="3252672"/>
            <a:chExt cx="76324" cy="1461370"/>
          </a:xfrm>
        </p:grpSpPr>
        <p:sp>
          <p:nvSpPr>
            <p:cNvPr id="108" name="Rectangle 107">
              <a:extLst>
                <a:ext uri="{FF2B5EF4-FFF2-40B4-BE49-F238E27FC236}">
                  <a16:creationId xmlns:a16="http://schemas.microsoft.com/office/drawing/2014/main" id="{773B7EB3-7160-2DD4-3552-ABC1E4233875}"/>
                </a:ext>
              </a:extLst>
            </p:cNvPr>
            <p:cNvSpPr/>
            <p:nvPr/>
          </p:nvSpPr>
          <p:spPr bwMode="auto">
            <a:xfrm>
              <a:off x="2249626" y="3252672"/>
              <a:ext cx="76324" cy="14613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7D0CBD13-0E7E-EC1F-9A0C-99CA7FC76367}"/>
                </a:ext>
              </a:extLst>
            </p:cNvPr>
            <p:cNvSpPr/>
            <p:nvPr/>
          </p:nvSpPr>
          <p:spPr bwMode="auto">
            <a:xfrm>
              <a:off x="2249626" y="3951172"/>
              <a:ext cx="76324" cy="7628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FEF34E6C-564A-6DF5-2845-73999DFBADDC}"/>
                </a:ext>
              </a:extLst>
            </p:cNvPr>
            <p:cNvSpPr/>
            <p:nvPr/>
          </p:nvSpPr>
          <p:spPr bwMode="auto">
            <a:xfrm>
              <a:off x="2249626" y="4011496"/>
              <a:ext cx="76324" cy="7025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8B0D046F-175F-9307-A536-FD3BB688587B}"/>
                </a:ext>
              </a:extLst>
            </p:cNvPr>
            <p:cNvSpPr/>
            <p:nvPr/>
          </p:nvSpPr>
          <p:spPr bwMode="auto">
            <a:xfrm>
              <a:off x="2249626" y="4414722"/>
              <a:ext cx="76324" cy="2993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BCA29123-1B46-0540-4251-63DCF2AFD1A7}"/>
                </a:ext>
              </a:extLst>
            </p:cNvPr>
            <p:cNvSpPr/>
            <p:nvPr/>
          </p:nvSpPr>
          <p:spPr bwMode="auto">
            <a:xfrm>
              <a:off x="2249626" y="4567122"/>
              <a:ext cx="76324" cy="1469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3" name="Group 112">
            <a:extLst>
              <a:ext uri="{FF2B5EF4-FFF2-40B4-BE49-F238E27FC236}">
                <a16:creationId xmlns:a16="http://schemas.microsoft.com/office/drawing/2014/main" id="{AE5AB157-5681-E015-49D4-E74C437A518E}"/>
              </a:ext>
            </a:extLst>
          </p:cNvPr>
          <p:cNvGrpSpPr/>
          <p:nvPr/>
        </p:nvGrpSpPr>
        <p:grpSpPr>
          <a:xfrm>
            <a:off x="2997625" y="3092449"/>
            <a:ext cx="76324" cy="1616946"/>
            <a:chOff x="2249626" y="3097096"/>
            <a:chExt cx="76324" cy="1616946"/>
          </a:xfrm>
        </p:grpSpPr>
        <p:sp>
          <p:nvSpPr>
            <p:cNvPr id="114" name="Rectangle 113">
              <a:extLst>
                <a:ext uri="{FF2B5EF4-FFF2-40B4-BE49-F238E27FC236}">
                  <a16:creationId xmlns:a16="http://schemas.microsoft.com/office/drawing/2014/main" id="{50362030-C125-53FC-EF1F-58E13F473C10}"/>
                </a:ext>
              </a:extLst>
            </p:cNvPr>
            <p:cNvSpPr/>
            <p:nvPr/>
          </p:nvSpPr>
          <p:spPr bwMode="auto">
            <a:xfrm>
              <a:off x="2249626" y="3097096"/>
              <a:ext cx="76324" cy="16169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468C1E9D-0419-7BA6-D896-A1F56D704353}"/>
                </a:ext>
              </a:extLst>
            </p:cNvPr>
            <p:cNvSpPr/>
            <p:nvPr/>
          </p:nvSpPr>
          <p:spPr bwMode="auto">
            <a:xfrm>
              <a:off x="2249626" y="3871797"/>
              <a:ext cx="76324" cy="8422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F38E9FCB-2592-76CE-DF8A-58CD85D628D3}"/>
                </a:ext>
              </a:extLst>
            </p:cNvPr>
            <p:cNvSpPr/>
            <p:nvPr/>
          </p:nvSpPr>
          <p:spPr bwMode="auto">
            <a:xfrm>
              <a:off x="2249626" y="3938472"/>
              <a:ext cx="76324" cy="7755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78A4BAED-7322-3423-7805-D5CDC2AD870B}"/>
                </a:ext>
              </a:extLst>
            </p:cNvPr>
            <p:cNvSpPr/>
            <p:nvPr/>
          </p:nvSpPr>
          <p:spPr bwMode="auto">
            <a:xfrm>
              <a:off x="2249626" y="4433772"/>
              <a:ext cx="76324" cy="2802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FB3DF32A-46A0-638D-67A5-65F93B8DE8C7}"/>
                </a:ext>
              </a:extLst>
            </p:cNvPr>
            <p:cNvSpPr/>
            <p:nvPr/>
          </p:nvSpPr>
          <p:spPr bwMode="auto">
            <a:xfrm>
              <a:off x="2249626" y="4548072"/>
              <a:ext cx="76324" cy="1659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9" name="Group 118">
            <a:extLst>
              <a:ext uri="{FF2B5EF4-FFF2-40B4-BE49-F238E27FC236}">
                <a16:creationId xmlns:a16="http://schemas.microsoft.com/office/drawing/2014/main" id="{F04F3D49-879D-21FF-7C9B-A85CE9F899DC}"/>
              </a:ext>
            </a:extLst>
          </p:cNvPr>
          <p:cNvGrpSpPr/>
          <p:nvPr/>
        </p:nvGrpSpPr>
        <p:grpSpPr>
          <a:xfrm>
            <a:off x="3137784" y="3571875"/>
            <a:ext cx="76324" cy="1137520"/>
            <a:chOff x="2249626" y="3576522"/>
            <a:chExt cx="76324" cy="1137520"/>
          </a:xfrm>
        </p:grpSpPr>
        <p:sp>
          <p:nvSpPr>
            <p:cNvPr id="120" name="Rectangle 119">
              <a:extLst>
                <a:ext uri="{FF2B5EF4-FFF2-40B4-BE49-F238E27FC236}">
                  <a16:creationId xmlns:a16="http://schemas.microsoft.com/office/drawing/2014/main" id="{DE6BFEC7-D68D-AF3E-31A0-39D1F4F3695E}"/>
                </a:ext>
              </a:extLst>
            </p:cNvPr>
            <p:cNvSpPr/>
            <p:nvPr/>
          </p:nvSpPr>
          <p:spPr bwMode="auto">
            <a:xfrm>
              <a:off x="2249626" y="3576522"/>
              <a:ext cx="76324" cy="11375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DD106EA4-E42E-BB3F-AFEA-8A7540D7FA49}"/>
                </a:ext>
              </a:extLst>
            </p:cNvPr>
            <p:cNvSpPr/>
            <p:nvPr/>
          </p:nvSpPr>
          <p:spPr bwMode="auto">
            <a:xfrm>
              <a:off x="2249626" y="4116272"/>
              <a:ext cx="76324" cy="5977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3EB426AE-D7DB-40DE-EA62-CD8FDD50FC41}"/>
                </a:ext>
              </a:extLst>
            </p:cNvPr>
            <p:cNvSpPr/>
            <p:nvPr/>
          </p:nvSpPr>
          <p:spPr bwMode="auto">
            <a:xfrm>
              <a:off x="2249626" y="4141672"/>
              <a:ext cx="76324" cy="5723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41BA5E83-CB05-D44A-AE25-8B78B5E0C15D}"/>
                </a:ext>
              </a:extLst>
            </p:cNvPr>
            <p:cNvSpPr/>
            <p:nvPr/>
          </p:nvSpPr>
          <p:spPr bwMode="auto">
            <a:xfrm>
              <a:off x="2249626" y="4535372"/>
              <a:ext cx="76324" cy="1786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C1C0C41E-3DC5-CD1A-C720-1CAF7586F0E2}"/>
                </a:ext>
              </a:extLst>
            </p:cNvPr>
            <p:cNvSpPr/>
            <p:nvPr/>
          </p:nvSpPr>
          <p:spPr bwMode="auto">
            <a:xfrm>
              <a:off x="2249626" y="4646496"/>
              <a:ext cx="76324" cy="675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5" name="Group 124">
            <a:extLst>
              <a:ext uri="{FF2B5EF4-FFF2-40B4-BE49-F238E27FC236}">
                <a16:creationId xmlns:a16="http://schemas.microsoft.com/office/drawing/2014/main" id="{54F127B4-149B-234D-AD21-688529F3951F}"/>
              </a:ext>
            </a:extLst>
          </p:cNvPr>
          <p:cNvGrpSpPr/>
          <p:nvPr/>
        </p:nvGrpSpPr>
        <p:grpSpPr>
          <a:xfrm>
            <a:off x="3277941" y="3482975"/>
            <a:ext cx="76324" cy="1226420"/>
            <a:chOff x="2249626" y="3487622"/>
            <a:chExt cx="76324" cy="1226420"/>
          </a:xfrm>
        </p:grpSpPr>
        <p:sp>
          <p:nvSpPr>
            <p:cNvPr id="126" name="Rectangle 125">
              <a:extLst>
                <a:ext uri="{FF2B5EF4-FFF2-40B4-BE49-F238E27FC236}">
                  <a16:creationId xmlns:a16="http://schemas.microsoft.com/office/drawing/2014/main" id="{17AABD76-60A4-ED52-FF32-D2251248EC0A}"/>
                </a:ext>
              </a:extLst>
            </p:cNvPr>
            <p:cNvSpPr/>
            <p:nvPr/>
          </p:nvSpPr>
          <p:spPr bwMode="auto">
            <a:xfrm>
              <a:off x="2249626" y="3487622"/>
              <a:ext cx="76324" cy="12264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DE6D8F4E-938D-5896-DCD7-FF3F358CD218}"/>
                </a:ext>
              </a:extLst>
            </p:cNvPr>
            <p:cNvSpPr/>
            <p:nvPr/>
          </p:nvSpPr>
          <p:spPr bwMode="auto">
            <a:xfrm>
              <a:off x="2249626" y="4052772"/>
              <a:ext cx="76324" cy="6612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6D702DC4-ED6A-0F6E-DF63-D5B78C5EB694}"/>
                </a:ext>
              </a:extLst>
            </p:cNvPr>
            <p:cNvSpPr/>
            <p:nvPr/>
          </p:nvSpPr>
          <p:spPr bwMode="auto">
            <a:xfrm>
              <a:off x="2249626" y="4087696"/>
              <a:ext cx="76324" cy="6263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0CEE8E0C-7099-0056-C809-6F5FE3B56C95}"/>
                </a:ext>
              </a:extLst>
            </p:cNvPr>
            <p:cNvSpPr/>
            <p:nvPr/>
          </p:nvSpPr>
          <p:spPr bwMode="auto">
            <a:xfrm>
              <a:off x="2249626" y="4497272"/>
              <a:ext cx="76324" cy="2167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ACA35FBD-A3C5-4DB2-97D5-96663E1A505A}"/>
                </a:ext>
              </a:extLst>
            </p:cNvPr>
            <p:cNvSpPr/>
            <p:nvPr/>
          </p:nvSpPr>
          <p:spPr bwMode="auto">
            <a:xfrm>
              <a:off x="2249626" y="4579822"/>
              <a:ext cx="76324" cy="1342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31" name="Group 130">
            <a:extLst>
              <a:ext uri="{FF2B5EF4-FFF2-40B4-BE49-F238E27FC236}">
                <a16:creationId xmlns:a16="http://schemas.microsoft.com/office/drawing/2014/main" id="{FD8A3D60-C98C-9E6B-454C-52A35D714D76}"/>
              </a:ext>
            </a:extLst>
          </p:cNvPr>
          <p:cNvGrpSpPr/>
          <p:nvPr/>
        </p:nvGrpSpPr>
        <p:grpSpPr>
          <a:xfrm>
            <a:off x="3436922" y="4003675"/>
            <a:ext cx="76324" cy="705720"/>
            <a:chOff x="2249626" y="4008322"/>
            <a:chExt cx="76324" cy="705720"/>
          </a:xfrm>
        </p:grpSpPr>
        <p:sp>
          <p:nvSpPr>
            <p:cNvPr id="132" name="Rectangle 131">
              <a:extLst>
                <a:ext uri="{FF2B5EF4-FFF2-40B4-BE49-F238E27FC236}">
                  <a16:creationId xmlns:a16="http://schemas.microsoft.com/office/drawing/2014/main" id="{ECC4F484-236C-FB40-0F04-7D9E48DBFE5A}"/>
                </a:ext>
              </a:extLst>
            </p:cNvPr>
            <p:cNvSpPr/>
            <p:nvPr/>
          </p:nvSpPr>
          <p:spPr bwMode="auto">
            <a:xfrm>
              <a:off x="2249626" y="4008322"/>
              <a:ext cx="76324" cy="7057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81EB3079-8451-F9EC-291C-8EC8EA437C7B}"/>
                </a:ext>
              </a:extLst>
            </p:cNvPr>
            <p:cNvSpPr/>
            <p:nvPr/>
          </p:nvSpPr>
          <p:spPr bwMode="auto">
            <a:xfrm>
              <a:off x="2249626" y="4062296"/>
              <a:ext cx="76324" cy="6517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B2A522CC-5685-B47D-52AE-D9DDBA3E3521}"/>
                </a:ext>
              </a:extLst>
            </p:cNvPr>
            <p:cNvSpPr/>
            <p:nvPr/>
          </p:nvSpPr>
          <p:spPr bwMode="auto">
            <a:xfrm>
              <a:off x="2249626" y="4081346"/>
              <a:ext cx="76324" cy="6326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37" name="Group 136">
            <a:extLst>
              <a:ext uri="{FF2B5EF4-FFF2-40B4-BE49-F238E27FC236}">
                <a16:creationId xmlns:a16="http://schemas.microsoft.com/office/drawing/2014/main" id="{D736DBF8-660A-7162-5735-505859A2F46F}"/>
              </a:ext>
            </a:extLst>
          </p:cNvPr>
          <p:cNvGrpSpPr/>
          <p:nvPr/>
        </p:nvGrpSpPr>
        <p:grpSpPr>
          <a:xfrm>
            <a:off x="3577414" y="3806825"/>
            <a:ext cx="76324" cy="902570"/>
            <a:chOff x="2249626" y="3811472"/>
            <a:chExt cx="76324" cy="902570"/>
          </a:xfrm>
        </p:grpSpPr>
        <p:sp>
          <p:nvSpPr>
            <p:cNvPr id="138" name="Rectangle 137">
              <a:extLst>
                <a:ext uri="{FF2B5EF4-FFF2-40B4-BE49-F238E27FC236}">
                  <a16:creationId xmlns:a16="http://schemas.microsoft.com/office/drawing/2014/main" id="{8AC3E6BE-B1E7-6FC8-2FF4-05063A5C1C80}"/>
                </a:ext>
              </a:extLst>
            </p:cNvPr>
            <p:cNvSpPr/>
            <p:nvPr/>
          </p:nvSpPr>
          <p:spPr bwMode="auto">
            <a:xfrm>
              <a:off x="2249626" y="3811472"/>
              <a:ext cx="76324" cy="9025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Rectangle 138">
              <a:extLst>
                <a:ext uri="{FF2B5EF4-FFF2-40B4-BE49-F238E27FC236}">
                  <a16:creationId xmlns:a16="http://schemas.microsoft.com/office/drawing/2014/main" id="{598014A0-75A9-441F-57F6-B230DE11D524}"/>
                </a:ext>
              </a:extLst>
            </p:cNvPr>
            <p:cNvSpPr/>
            <p:nvPr/>
          </p:nvSpPr>
          <p:spPr bwMode="auto">
            <a:xfrm>
              <a:off x="2249626" y="3941647"/>
              <a:ext cx="76324" cy="7723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A7F98050-2EC4-1571-8D72-7051DA90C134}"/>
                </a:ext>
              </a:extLst>
            </p:cNvPr>
            <p:cNvSpPr/>
            <p:nvPr/>
          </p:nvSpPr>
          <p:spPr bwMode="auto">
            <a:xfrm>
              <a:off x="2249626" y="3963872"/>
              <a:ext cx="76324" cy="7501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FB88BDEE-301E-8660-0FAA-6FE2040A247A}"/>
                </a:ext>
              </a:extLst>
            </p:cNvPr>
            <p:cNvSpPr/>
            <p:nvPr/>
          </p:nvSpPr>
          <p:spPr bwMode="auto">
            <a:xfrm>
              <a:off x="2249626" y="3986096"/>
              <a:ext cx="76324" cy="7279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Rectangle 141">
              <a:extLst>
                <a:ext uri="{FF2B5EF4-FFF2-40B4-BE49-F238E27FC236}">
                  <a16:creationId xmlns:a16="http://schemas.microsoft.com/office/drawing/2014/main" id="{8055B7CA-8CAA-02B2-35A6-AF56ADD597AF}"/>
                </a:ext>
              </a:extLst>
            </p:cNvPr>
            <p:cNvSpPr/>
            <p:nvPr/>
          </p:nvSpPr>
          <p:spPr bwMode="auto">
            <a:xfrm>
              <a:off x="2249626" y="4011496"/>
              <a:ext cx="76324" cy="7025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3" name="Group 142">
            <a:extLst>
              <a:ext uri="{FF2B5EF4-FFF2-40B4-BE49-F238E27FC236}">
                <a16:creationId xmlns:a16="http://schemas.microsoft.com/office/drawing/2014/main" id="{B458C16C-88FE-DD16-C179-5E75B56FED2D}"/>
              </a:ext>
            </a:extLst>
          </p:cNvPr>
          <p:cNvGrpSpPr/>
          <p:nvPr/>
        </p:nvGrpSpPr>
        <p:grpSpPr>
          <a:xfrm>
            <a:off x="3717906" y="3873499"/>
            <a:ext cx="76324" cy="835896"/>
            <a:chOff x="2249626" y="3878146"/>
            <a:chExt cx="76324" cy="835896"/>
          </a:xfrm>
        </p:grpSpPr>
        <p:sp>
          <p:nvSpPr>
            <p:cNvPr id="144" name="Rectangle 143">
              <a:extLst>
                <a:ext uri="{FF2B5EF4-FFF2-40B4-BE49-F238E27FC236}">
                  <a16:creationId xmlns:a16="http://schemas.microsoft.com/office/drawing/2014/main" id="{8633CF50-8E56-D29C-0047-5BF0172CFAA0}"/>
                </a:ext>
              </a:extLst>
            </p:cNvPr>
            <p:cNvSpPr/>
            <p:nvPr/>
          </p:nvSpPr>
          <p:spPr bwMode="auto">
            <a:xfrm>
              <a:off x="2249626" y="3878146"/>
              <a:ext cx="76324" cy="8358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DF6D1618-1570-BEA9-B438-18912B7745AC}"/>
                </a:ext>
              </a:extLst>
            </p:cNvPr>
            <p:cNvSpPr/>
            <p:nvPr/>
          </p:nvSpPr>
          <p:spPr bwMode="auto">
            <a:xfrm>
              <a:off x="2249626" y="4065472"/>
              <a:ext cx="76324" cy="6485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324DF7AD-B270-651E-D4E4-3BAD2C8E5B71}"/>
                </a:ext>
              </a:extLst>
            </p:cNvPr>
            <p:cNvSpPr/>
            <p:nvPr/>
          </p:nvSpPr>
          <p:spPr bwMode="auto">
            <a:xfrm>
              <a:off x="2249626" y="4167072"/>
              <a:ext cx="76324" cy="5469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9" name="Group 148">
            <a:extLst>
              <a:ext uri="{FF2B5EF4-FFF2-40B4-BE49-F238E27FC236}">
                <a16:creationId xmlns:a16="http://schemas.microsoft.com/office/drawing/2014/main" id="{F9BF095C-27D3-DB46-6B2F-5A0249372E90}"/>
              </a:ext>
            </a:extLst>
          </p:cNvPr>
          <p:cNvGrpSpPr/>
          <p:nvPr/>
        </p:nvGrpSpPr>
        <p:grpSpPr>
          <a:xfrm>
            <a:off x="3858398" y="3873499"/>
            <a:ext cx="76324" cy="835896"/>
            <a:chOff x="2249626" y="3878146"/>
            <a:chExt cx="76324" cy="835896"/>
          </a:xfrm>
        </p:grpSpPr>
        <p:sp>
          <p:nvSpPr>
            <p:cNvPr id="150" name="Rectangle 149">
              <a:extLst>
                <a:ext uri="{FF2B5EF4-FFF2-40B4-BE49-F238E27FC236}">
                  <a16:creationId xmlns:a16="http://schemas.microsoft.com/office/drawing/2014/main" id="{263E064F-A98F-9D7E-96FC-166415E84154}"/>
                </a:ext>
              </a:extLst>
            </p:cNvPr>
            <p:cNvSpPr/>
            <p:nvPr/>
          </p:nvSpPr>
          <p:spPr bwMode="auto">
            <a:xfrm>
              <a:off x="2249626" y="3878146"/>
              <a:ext cx="76324" cy="8358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6117BB27-254E-8AE6-E969-FC90A7062AD0}"/>
                </a:ext>
              </a:extLst>
            </p:cNvPr>
            <p:cNvSpPr/>
            <p:nvPr/>
          </p:nvSpPr>
          <p:spPr bwMode="auto">
            <a:xfrm>
              <a:off x="2249626" y="4030546"/>
              <a:ext cx="76324" cy="6834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Rectangle 152">
              <a:extLst>
                <a:ext uri="{FF2B5EF4-FFF2-40B4-BE49-F238E27FC236}">
                  <a16:creationId xmlns:a16="http://schemas.microsoft.com/office/drawing/2014/main" id="{8D5F6804-E0D6-BC43-F234-9CAD31910ADB}"/>
                </a:ext>
              </a:extLst>
            </p:cNvPr>
            <p:cNvSpPr/>
            <p:nvPr/>
          </p:nvSpPr>
          <p:spPr bwMode="auto">
            <a:xfrm>
              <a:off x="2249626" y="4182946"/>
              <a:ext cx="76324" cy="5310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8C628E93-C422-A212-E32F-33D2506011D4}"/>
                </a:ext>
              </a:extLst>
            </p:cNvPr>
            <p:cNvSpPr/>
            <p:nvPr/>
          </p:nvSpPr>
          <p:spPr bwMode="auto">
            <a:xfrm>
              <a:off x="2249626" y="4217872"/>
              <a:ext cx="76324" cy="4961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5" name="Group 154">
            <a:extLst>
              <a:ext uri="{FF2B5EF4-FFF2-40B4-BE49-F238E27FC236}">
                <a16:creationId xmlns:a16="http://schemas.microsoft.com/office/drawing/2014/main" id="{B6607755-23D7-D69A-21F1-4CC466CB1C13}"/>
              </a:ext>
            </a:extLst>
          </p:cNvPr>
          <p:cNvGrpSpPr/>
          <p:nvPr/>
        </p:nvGrpSpPr>
        <p:grpSpPr>
          <a:xfrm>
            <a:off x="3998890" y="4159249"/>
            <a:ext cx="76324" cy="550146"/>
            <a:chOff x="2249626" y="4163896"/>
            <a:chExt cx="76324" cy="550146"/>
          </a:xfrm>
        </p:grpSpPr>
        <p:sp>
          <p:nvSpPr>
            <p:cNvPr id="156" name="Rectangle 155">
              <a:extLst>
                <a:ext uri="{FF2B5EF4-FFF2-40B4-BE49-F238E27FC236}">
                  <a16:creationId xmlns:a16="http://schemas.microsoft.com/office/drawing/2014/main" id="{8F3F8776-FF89-D4F8-9D47-AA638AF93B8C}"/>
                </a:ext>
              </a:extLst>
            </p:cNvPr>
            <p:cNvSpPr/>
            <p:nvPr/>
          </p:nvSpPr>
          <p:spPr bwMode="auto">
            <a:xfrm>
              <a:off x="2249626" y="4163896"/>
              <a:ext cx="76324" cy="5501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496951D0-C35A-D351-9846-9B7C1A850536}"/>
                </a:ext>
              </a:extLst>
            </p:cNvPr>
            <p:cNvSpPr/>
            <p:nvPr/>
          </p:nvSpPr>
          <p:spPr bwMode="auto">
            <a:xfrm>
              <a:off x="2249626" y="4271846"/>
              <a:ext cx="76324" cy="4421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Rectangle 158">
              <a:extLst>
                <a:ext uri="{FF2B5EF4-FFF2-40B4-BE49-F238E27FC236}">
                  <a16:creationId xmlns:a16="http://schemas.microsoft.com/office/drawing/2014/main" id="{5592B0B0-6669-35A5-D7F7-088E1D92C38B}"/>
                </a:ext>
              </a:extLst>
            </p:cNvPr>
            <p:cNvSpPr/>
            <p:nvPr/>
          </p:nvSpPr>
          <p:spPr bwMode="auto">
            <a:xfrm>
              <a:off x="2249626" y="4389322"/>
              <a:ext cx="76324" cy="3247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Rectangle 159">
              <a:extLst>
                <a:ext uri="{FF2B5EF4-FFF2-40B4-BE49-F238E27FC236}">
                  <a16:creationId xmlns:a16="http://schemas.microsoft.com/office/drawing/2014/main" id="{2B0608CA-15D3-AEE1-6D1E-D399216603D8}"/>
                </a:ext>
              </a:extLst>
            </p:cNvPr>
            <p:cNvSpPr/>
            <p:nvPr/>
          </p:nvSpPr>
          <p:spPr bwMode="auto">
            <a:xfrm>
              <a:off x="2249626" y="4411547"/>
              <a:ext cx="76324" cy="3024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61" name="Group 160">
            <a:extLst>
              <a:ext uri="{FF2B5EF4-FFF2-40B4-BE49-F238E27FC236}">
                <a16:creationId xmlns:a16="http://schemas.microsoft.com/office/drawing/2014/main" id="{9FEBA63F-EED5-511D-B4B3-C64CAE39D481}"/>
              </a:ext>
            </a:extLst>
          </p:cNvPr>
          <p:cNvGrpSpPr/>
          <p:nvPr/>
        </p:nvGrpSpPr>
        <p:grpSpPr>
          <a:xfrm>
            <a:off x="4139382" y="4283075"/>
            <a:ext cx="76324" cy="426320"/>
            <a:chOff x="2249626" y="4287722"/>
            <a:chExt cx="76324" cy="426320"/>
          </a:xfrm>
        </p:grpSpPr>
        <p:sp>
          <p:nvSpPr>
            <p:cNvPr id="162" name="Rectangle 161">
              <a:extLst>
                <a:ext uri="{FF2B5EF4-FFF2-40B4-BE49-F238E27FC236}">
                  <a16:creationId xmlns:a16="http://schemas.microsoft.com/office/drawing/2014/main" id="{6053F9E9-868D-BB04-90CF-482C3A1E5764}"/>
                </a:ext>
              </a:extLst>
            </p:cNvPr>
            <p:cNvSpPr/>
            <p:nvPr/>
          </p:nvSpPr>
          <p:spPr bwMode="auto">
            <a:xfrm>
              <a:off x="2249626" y="4287722"/>
              <a:ext cx="76324" cy="4263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01425EB0-0569-5C33-799A-79ABE8AA25D7}"/>
                </a:ext>
              </a:extLst>
            </p:cNvPr>
            <p:cNvSpPr/>
            <p:nvPr/>
          </p:nvSpPr>
          <p:spPr bwMode="auto">
            <a:xfrm>
              <a:off x="2249626" y="4421072"/>
              <a:ext cx="76324" cy="2929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79CF7592-D470-A82F-5C9D-C33927D8DAA6}"/>
                </a:ext>
              </a:extLst>
            </p:cNvPr>
            <p:cNvSpPr/>
            <p:nvPr/>
          </p:nvSpPr>
          <p:spPr bwMode="auto">
            <a:xfrm>
              <a:off x="2249626" y="4449646"/>
              <a:ext cx="76324" cy="2643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FA1D680A-8E4E-A384-DD5E-027B06B0A1AE}"/>
                </a:ext>
              </a:extLst>
            </p:cNvPr>
            <p:cNvSpPr/>
            <p:nvPr/>
          </p:nvSpPr>
          <p:spPr bwMode="auto">
            <a:xfrm>
              <a:off x="2249626" y="4563946"/>
              <a:ext cx="76324" cy="1500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4D967938-F2E7-8C20-7C82-F1B2CCB64DF4}"/>
                </a:ext>
              </a:extLst>
            </p:cNvPr>
            <p:cNvSpPr/>
            <p:nvPr/>
          </p:nvSpPr>
          <p:spPr bwMode="auto">
            <a:xfrm>
              <a:off x="2249626" y="4605222"/>
              <a:ext cx="76324" cy="1088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67" name="Group 166">
            <a:extLst>
              <a:ext uri="{FF2B5EF4-FFF2-40B4-BE49-F238E27FC236}">
                <a16:creationId xmlns:a16="http://schemas.microsoft.com/office/drawing/2014/main" id="{DF9390E6-E587-19FF-FA21-BD4D55F15F21}"/>
              </a:ext>
            </a:extLst>
          </p:cNvPr>
          <p:cNvGrpSpPr/>
          <p:nvPr/>
        </p:nvGrpSpPr>
        <p:grpSpPr>
          <a:xfrm>
            <a:off x="4279874" y="4349749"/>
            <a:ext cx="76324" cy="359646"/>
            <a:chOff x="2249626" y="4354396"/>
            <a:chExt cx="76324" cy="359646"/>
          </a:xfrm>
        </p:grpSpPr>
        <p:sp>
          <p:nvSpPr>
            <p:cNvPr id="168" name="Rectangle 167">
              <a:extLst>
                <a:ext uri="{FF2B5EF4-FFF2-40B4-BE49-F238E27FC236}">
                  <a16:creationId xmlns:a16="http://schemas.microsoft.com/office/drawing/2014/main" id="{5F059C4A-0BDB-4AFC-D10D-288DDA7306ED}"/>
                </a:ext>
              </a:extLst>
            </p:cNvPr>
            <p:cNvSpPr/>
            <p:nvPr/>
          </p:nvSpPr>
          <p:spPr bwMode="auto">
            <a:xfrm>
              <a:off x="2249626" y="4354396"/>
              <a:ext cx="76324" cy="3596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Rectangle 168">
              <a:extLst>
                <a:ext uri="{FF2B5EF4-FFF2-40B4-BE49-F238E27FC236}">
                  <a16:creationId xmlns:a16="http://schemas.microsoft.com/office/drawing/2014/main" id="{6BB547DC-03FD-0213-A117-975D5E4C197E}"/>
                </a:ext>
              </a:extLst>
            </p:cNvPr>
            <p:cNvSpPr/>
            <p:nvPr/>
          </p:nvSpPr>
          <p:spPr bwMode="auto">
            <a:xfrm>
              <a:off x="2249626" y="4497272"/>
              <a:ext cx="76324" cy="2167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24A553AF-A138-796C-FA38-739B7F613D98}"/>
                </a:ext>
              </a:extLst>
            </p:cNvPr>
            <p:cNvSpPr/>
            <p:nvPr/>
          </p:nvSpPr>
          <p:spPr bwMode="auto">
            <a:xfrm>
              <a:off x="2249626" y="4516322"/>
              <a:ext cx="76324" cy="1977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1" name="Rectangle 170">
              <a:extLst>
                <a:ext uri="{FF2B5EF4-FFF2-40B4-BE49-F238E27FC236}">
                  <a16:creationId xmlns:a16="http://schemas.microsoft.com/office/drawing/2014/main" id="{35A344D1-8FDD-ACAE-C968-8D3537C01F7D}"/>
                </a:ext>
              </a:extLst>
            </p:cNvPr>
            <p:cNvSpPr/>
            <p:nvPr/>
          </p:nvSpPr>
          <p:spPr bwMode="auto">
            <a:xfrm>
              <a:off x="2249626" y="4589346"/>
              <a:ext cx="76324" cy="1246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65F3ADAB-85B3-88B2-EC3C-80BFAF65624F}"/>
                </a:ext>
              </a:extLst>
            </p:cNvPr>
            <p:cNvSpPr/>
            <p:nvPr/>
          </p:nvSpPr>
          <p:spPr bwMode="auto">
            <a:xfrm>
              <a:off x="2249626" y="4614746"/>
              <a:ext cx="76324" cy="992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73" name="Group 172">
            <a:extLst>
              <a:ext uri="{FF2B5EF4-FFF2-40B4-BE49-F238E27FC236}">
                <a16:creationId xmlns:a16="http://schemas.microsoft.com/office/drawing/2014/main" id="{29AF4015-72EF-8D77-5519-384D697DC54D}"/>
              </a:ext>
            </a:extLst>
          </p:cNvPr>
          <p:cNvGrpSpPr/>
          <p:nvPr/>
        </p:nvGrpSpPr>
        <p:grpSpPr>
          <a:xfrm>
            <a:off x="4420366" y="4295775"/>
            <a:ext cx="76324" cy="413620"/>
            <a:chOff x="2249626" y="4300422"/>
            <a:chExt cx="76324" cy="413620"/>
          </a:xfrm>
        </p:grpSpPr>
        <p:sp>
          <p:nvSpPr>
            <p:cNvPr id="174" name="Rectangle 173">
              <a:extLst>
                <a:ext uri="{FF2B5EF4-FFF2-40B4-BE49-F238E27FC236}">
                  <a16:creationId xmlns:a16="http://schemas.microsoft.com/office/drawing/2014/main" id="{4E433B70-63BD-3DFD-188B-0CB2531C4DEA}"/>
                </a:ext>
              </a:extLst>
            </p:cNvPr>
            <p:cNvSpPr/>
            <p:nvPr/>
          </p:nvSpPr>
          <p:spPr bwMode="auto">
            <a:xfrm>
              <a:off x="2249626" y="4300422"/>
              <a:ext cx="76324" cy="4136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Rectangle 174">
              <a:extLst>
                <a:ext uri="{FF2B5EF4-FFF2-40B4-BE49-F238E27FC236}">
                  <a16:creationId xmlns:a16="http://schemas.microsoft.com/office/drawing/2014/main" id="{01BA057A-9D5E-7CCB-1CAD-848FD0FB61D8}"/>
                </a:ext>
              </a:extLst>
            </p:cNvPr>
            <p:cNvSpPr/>
            <p:nvPr/>
          </p:nvSpPr>
          <p:spPr bwMode="auto">
            <a:xfrm>
              <a:off x="2249626" y="4455997"/>
              <a:ext cx="76324" cy="2580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FDAD43CA-CB60-FEAF-E100-C9B309E4B89A}"/>
                </a:ext>
              </a:extLst>
            </p:cNvPr>
            <p:cNvSpPr/>
            <p:nvPr/>
          </p:nvSpPr>
          <p:spPr bwMode="auto">
            <a:xfrm>
              <a:off x="2249626" y="4478222"/>
              <a:ext cx="76324" cy="2358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98476665-0E84-28D8-86B0-625F0633BD72}"/>
                </a:ext>
              </a:extLst>
            </p:cNvPr>
            <p:cNvSpPr/>
            <p:nvPr/>
          </p:nvSpPr>
          <p:spPr bwMode="auto">
            <a:xfrm>
              <a:off x="2249626" y="4643322"/>
              <a:ext cx="76324" cy="707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0F259DC2-E939-AFBF-315A-1C98CD1645DF}"/>
                </a:ext>
              </a:extLst>
            </p:cNvPr>
            <p:cNvSpPr/>
            <p:nvPr/>
          </p:nvSpPr>
          <p:spPr bwMode="auto">
            <a:xfrm>
              <a:off x="2249626" y="4668322"/>
              <a:ext cx="76324"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79" name="Group 178">
            <a:extLst>
              <a:ext uri="{FF2B5EF4-FFF2-40B4-BE49-F238E27FC236}">
                <a16:creationId xmlns:a16="http://schemas.microsoft.com/office/drawing/2014/main" id="{071DCE15-7326-78FA-C4A0-E02625EE3CDA}"/>
              </a:ext>
            </a:extLst>
          </p:cNvPr>
          <p:cNvGrpSpPr/>
          <p:nvPr/>
        </p:nvGrpSpPr>
        <p:grpSpPr>
          <a:xfrm>
            <a:off x="4560858" y="4292599"/>
            <a:ext cx="76324" cy="416796"/>
            <a:chOff x="2249626" y="4297246"/>
            <a:chExt cx="76324" cy="416796"/>
          </a:xfrm>
        </p:grpSpPr>
        <p:sp>
          <p:nvSpPr>
            <p:cNvPr id="180" name="Rectangle 179">
              <a:extLst>
                <a:ext uri="{FF2B5EF4-FFF2-40B4-BE49-F238E27FC236}">
                  <a16:creationId xmlns:a16="http://schemas.microsoft.com/office/drawing/2014/main" id="{A7DC0E60-C782-CE5B-1B3A-AA670B732B7D}"/>
                </a:ext>
              </a:extLst>
            </p:cNvPr>
            <p:cNvSpPr/>
            <p:nvPr/>
          </p:nvSpPr>
          <p:spPr bwMode="auto">
            <a:xfrm>
              <a:off x="2249626" y="4297246"/>
              <a:ext cx="76324" cy="4167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9CF72411-4920-1E49-D111-C498D2C12F13}"/>
                </a:ext>
              </a:extLst>
            </p:cNvPr>
            <p:cNvSpPr/>
            <p:nvPr/>
          </p:nvSpPr>
          <p:spPr bwMode="auto">
            <a:xfrm>
              <a:off x="2249626" y="4541722"/>
              <a:ext cx="76324" cy="1723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3" name="Rectangle 182">
              <a:extLst>
                <a:ext uri="{FF2B5EF4-FFF2-40B4-BE49-F238E27FC236}">
                  <a16:creationId xmlns:a16="http://schemas.microsoft.com/office/drawing/2014/main" id="{AC3CD69A-FDD3-E61C-1F44-DD724D8D10A8}"/>
                </a:ext>
              </a:extLst>
            </p:cNvPr>
            <p:cNvSpPr/>
            <p:nvPr/>
          </p:nvSpPr>
          <p:spPr bwMode="auto">
            <a:xfrm>
              <a:off x="2249626" y="4640146"/>
              <a:ext cx="76324" cy="738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9284647F-5220-0C95-664F-E0F344869BF4}"/>
                </a:ext>
              </a:extLst>
            </p:cNvPr>
            <p:cNvSpPr/>
            <p:nvPr/>
          </p:nvSpPr>
          <p:spPr bwMode="auto">
            <a:xfrm>
              <a:off x="2249626" y="4684197"/>
              <a:ext cx="76324"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85" name="Group 184">
            <a:extLst>
              <a:ext uri="{FF2B5EF4-FFF2-40B4-BE49-F238E27FC236}">
                <a16:creationId xmlns:a16="http://schemas.microsoft.com/office/drawing/2014/main" id="{2924E7CC-0DD5-A553-B1DA-91C30FFBB66E}"/>
              </a:ext>
            </a:extLst>
          </p:cNvPr>
          <p:cNvGrpSpPr/>
          <p:nvPr/>
        </p:nvGrpSpPr>
        <p:grpSpPr>
          <a:xfrm>
            <a:off x="4701350" y="4346575"/>
            <a:ext cx="76324" cy="362820"/>
            <a:chOff x="2249626" y="4351222"/>
            <a:chExt cx="76324" cy="362820"/>
          </a:xfrm>
        </p:grpSpPr>
        <p:sp>
          <p:nvSpPr>
            <p:cNvPr id="186" name="Rectangle 185">
              <a:extLst>
                <a:ext uri="{FF2B5EF4-FFF2-40B4-BE49-F238E27FC236}">
                  <a16:creationId xmlns:a16="http://schemas.microsoft.com/office/drawing/2014/main" id="{E0938A67-8939-B068-B340-CA7457DE96A0}"/>
                </a:ext>
              </a:extLst>
            </p:cNvPr>
            <p:cNvSpPr/>
            <p:nvPr/>
          </p:nvSpPr>
          <p:spPr bwMode="auto">
            <a:xfrm>
              <a:off x="2249626" y="4351222"/>
              <a:ext cx="76324" cy="3628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2BA2B805-2181-A434-3345-737E590291BD}"/>
                </a:ext>
              </a:extLst>
            </p:cNvPr>
            <p:cNvSpPr/>
            <p:nvPr/>
          </p:nvSpPr>
          <p:spPr bwMode="auto">
            <a:xfrm>
              <a:off x="2249626" y="4541722"/>
              <a:ext cx="76324" cy="1723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9A6B7220-302F-7A28-888F-8C760619C13D}"/>
                </a:ext>
              </a:extLst>
            </p:cNvPr>
            <p:cNvSpPr/>
            <p:nvPr/>
          </p:nvSpPr>
          <p:spPr bwMode="auto">
            <a:xfrm>
              <a:off x="2249626" y="4649672"/>
              <a:ext cx="76324" cy="643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0" name="Rectangle 189">
              <a:extLst>
                <a:ext uri="{FF2B5EF4-FFF2-40B4-BE49-F238E27FC236}">
                  <a16:creationId xmlns:a16="http://schemas.microsoft.com/office/drawing/2014/main" id="{3A921F7F-D7F3-2C36-FB56-7DD150800224}"/>
                </a:ext>
              </a:extLst>
            </p:cNvPr>
            <p:cNvSpPr/>
            <p:nvPr/>
          </p:nvSpPr>
          <p:spPr bwMode="auto">
            <a:xfrm>
              <a:off x="2249626" y="4656022"/>
              <a:ext cx="76324" cy="58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91" name="Group 190">
            <a:extLst>
              <a:ext uri="{FF2B5EF4-FFF2-40B4-BE49-F238E27FC236}">
                <a16:creationId xmlns:a16="http://schemas.microsoft.com/office/drawing/2014/main" id="{FB8D23B9-50CE-59E7-9FA7-8BA900E934B0}"/>
              </a:ext>
            </a:extLst>
          </p:cNvPr>
          <p:cNvGrpSpPr/>
          <p:nvPr/>
        </p:nvGrpSpPr>
        <p:grpSpPr>
          <a:xfrm>
            <a:off x="4841842" y="4235449"/>
            <a:ext cx="76324" cy="473946"/>
            <a:chOff x="2249626" y="4240096"/>
            <a:chExt cx="76324" cy="473946"/>
          </a:xfrm>
        </p:grpSpPr>
        <p:sp>
          <p:nvSpPr>
            <p:cNvPr id="192" name="Rectangle 191">
              <a:extLst>
                <a:ext uri="{FF2B5EF4-FFF2-40B4-BE49-F238E27FC236}">
                  <a16:creationId xmlns:a16="http://schemas.microsoft.com/office/drawing/2014/main" id="{5735F2D6-6953-7D4C-8475-6DAED434F029}"/>
                </a:ext>
              </a:extLst>
            </p:cNvPr>
            <p:cNvSpPr/>
            <p:nvPr/>
          </p:nvSpPr>
          <p:spPr bwMode="auto">
            <a:xfrm>
              <a:off x="2249626" y="4240096"/>
              <a:ext cx="76324" cy="4739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3" name="Rectangle 192">
              <a:extLst>
                <a:ext uri="{FF2B5EF4-FFF2-40B4-BE49-F238E27FC236}">
                  <a16:creationId xmlns:a16="http://schemas.microsoft.com/office/drawing/2014/main" id="{FCFE67E4-BA44-70BD-C4C3-60323F32B8DD}"/>
                </a:ext>
              </a:extLst>
            </p:cNvPr>
            <p:cNvSpPr/>
            <p:nvPr/>
          </p:nvSpPr>
          <p:spPr bwMode="auto">
            <a:xfrm>
              <a:off x="2249626" y="4497272"/>
              <a:ext cx="76324" cy="2167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0F3847A5-0274-0364-41B2-964C048D3354}"/>
                </a:ext>
              </a:extLst>
            </p:cNvPr>
            <p:cNvSpPr/>
            <p:nvPr/>
          </p:nvSpPr>
          <p:spPr bwMode="auto">
            <a:xfrm>
              <a:off x="2249626" y="4513146"/>
              <a:ext cx="76324" cy="2008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5" name="Rectangle 194">
              <a:extLst>
                <a:ext uri="{FF2B5EF4-FFF2-40B4-BE49-F238E27FC236}">
                  <a16:creationId xmlns:a16="http://schemas.microsoft.com/office/drawing/2014/main" id="{DE67DD8A-477B-6ECB-F3B0-CDD8872E23B8}"/>
                </a:ext>
              </a:extLst>
            </p:cNvPr>
            <p:cNvSpPr/>
            <p:nvPr/>
          </p:nvSpPr>
          <p:spPr bwMode="auto">
            <a:xfrm>
              <a:off x="2249626" y="4643322"/>
              <a:ext cx="76324" cy="707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6" name="Rectangle 195">
              <a:extLst>
                <a:ext uri="{FF2B5EF4-FFF2-40B4-BE49-F238E27FC236}">
                  <a16:creationId xmlns:a16="http://schemas.microsoft.com/office/drawing/2014/main" id="{2E653A07-5554-495F-58B5-CA3D4F5BC046}"/>
                </a:ext>
              </a:extLst>
            </p:cNvPr>
            <p:cNvSpPr/>
            <p:nvPr/>
          </p:nvSpPr>
          <p:spPr bwMode="auto">
            <a:xfrm>
              <a:off x="2249626" y="4656022"/>
              <a:ext cx="76324" cy="58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97" name="Group 196">
            <a:extLst>
              <a:ext uri="{FF2B5EF4-FFF2-40B4-BE49-F238E27FC236}">
                <a16:creationId xmlns:a16="http://schemas.microsoft.com/office/drawing/2014/main" id="{43825416-C8D3-ECC2-ACA1-038509638F16}"/>
              </a:ext>
            </a:extLst>
          </p:cNvPr>
          <p:cNvGrpSpPr/>
          <p:nvPr/>
        </p:nvGrpSpPr>
        <p:grpSpPr>
          <a:xfrm>
            <a:off x="4982334" y="4251325"/>
            <a:ext cx="76324" cy="458070"/>
            <a:chOff x="2249626" y="4255972"/>
            <a:chExt cx="76324" cy="458070"/>
          </a:xfrm>
        </p:grpSpPr>
        <p:sp>
          <p:nvSpPr>
            <p:cNvPr id="198" name="Rectangle 197">
              <a:extLst>
                <a:ext uri="{FF2B5EF4-FFF2-40B4-BE49-F238E27FC236}">
                  <a16:creationId xmlns:a16="http://schemas.microsoft.com/office/drawing/2014/main" id="{9F6FA22F-8282-9BEB-24EC-F62ACC2BB916}"/>
                </a:ext>
              </a:extLst>
            </p:cNvPr>
            <p:cNvSpPr/>
            <p:nvPr/>
          </p:nvSpPr>
          <p:spPr bwMode="auto">
            <a:xfrm>
              <a:off x="2249626" y="4255972"/>
              <a:ext cx="76324" cy="4580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9" name="Rectangle 198">
              <a:extLst>
                <a:ext uri="{FF2B5EF4-FFF2-40B4-BE49-F238E27FC236}">
                  <a16:creationId xmlns:a16="http://schemas.microsoft.com/office/drawing/2014/main" id="{235C8BD7-487C-7095-FF6E-4DED7890909D}"/>
                </a:ext>
              </a:extLst>
            </p:cNvPr>
            <p:cNvSpPr/>
            <p:nvPr/>
          </p:nvSpPr>
          <p:spPr bwMode="auto">
            <a:xfrm>
              <a:off x="2249626" y="4443296"/>
              <a:ext cx="76324" cy="2707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0" name="Rectangle 199">
              <a:extLst>
                <a:ext uri="{FF2B5EF4-FFF2-40B4-BE49-F238E27FC236}">
                  <a16:creationId xmlns:a16="http://schemas.microsoft.com/office/drawing/2014/main" id="{53235531-B78D-9ACC-F0D5-D99DB540EA3B}"/>
                </a:ext>
              </a:extLst>
            </p:cNvPr>
            <p:cNvSpPr/>
            <p:nvPr/>
          </p:nvSpPr>
          <p:spPr bwMode="auto">
            <a:xfrm>
              <a:off x="2249626" y="4471872"/>
              <a:ext cx="76324" cy="24216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1" name="Rectangle 200">
              <a:extLst>
                <a:ext uri="{FF2B5EF4-FFF2-40B4-BE49-F238E27FC236}">
                  <a16:creationId xmlns:a16="http://schemas.microsoft.com/office/drawing/2014/main" id="{DE64C889-21D7-FBFD-13B0-B296722E78EC}"/>
                </a:ext>
              </a:extLst>
            </p:cNvPr>
            <p:cNvSpPr/>
            <p:nvPr/>
          </p:nvSpPr>
          <p:spPr bwMode="auto">
            <a:xfrm>
              <a:off x="2249626" y="4598872"/>
              <a:ext cx="76324" cy="1151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Rectangle 201">
              <a:extLst>
                <a:ext uri="{FF2B5EF4-FFF2-40B4-BE49-F238E27FC236}">
                  <a16:creationId xmlns:a16="http://schemas.microsoft.com/office/drawing/2014/main" id="{05572774-C227-25A0-7763-B2DA54C679C0}"/>
                </a:ext>
              </a:extLst>
            </p:cNvPr>
            <p:cNvSpPr/>
            <p:nvPr/>
          </p:nvSpPr>
          <p:spPr bwMode="auto">
            <a:xfrm>
              <a:off x="2249626" y="4627446"/>
              <a:ext cx="76324" cy="865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03" name="Group 202">
            <a:extLst>
              <a:ext uri="{FF2B5EF4-FFF2-40B4-BE49-F238E27FC236}">
                <a16:creationId xmlns:a16="http://schemas.microsoft.com/office/drawing/2014/main" id="{F514BFFB-6384-558B-877D-AE264B7CFD3F}"/>
              </a:ext>
            </a:extLst>
          </p:cNvPr>
          <p:cNvGrpSpPr/>
          <p:nvPr/>
        </p:nvGrpSpPr>
        <p:grpSpPr>
          <a:xfrm>
            <a:off x="5122826" y="4422775"/>
            <a:ext cx="76324" cy="286620"/>
            <a:chOff x="2249626" y="4427422"/>
            <a:chExt cx="76324" cy="286620"/>
          </a:xfrm>
        </p:grpSpPr>
        <p:sp>
          <p:nvSpPr>
            <p:cNvPr id="204" name="Rectangle 203">
              <a:extLst>
                <a:ext uri="{FF2B5EF4-FFF2-40B4-BE49-F238E27FC236}">
                  <a16:creationId xmlns:a16="http://schemas.microsoft.com/office/drawing/2014/main" id="{9B13FEBE-5C02-36D6-B9DD-8E683E7286C0}"/>
                </a:ext>
              </a:extLst>
            </p:cNvPr>
            <p:cNvSpPr/>
            <p:nvPr/>
          </p:nvSpPr>
          <p:spPr bwMode="auto">
            <a:xfrm>
              <a:off x="2249626" y="4427422"/>
              <a:ext cx="76324" cy="2866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Rectangle 205">
              <a:extLst>
                <a:ext uri="{FF2B5EF4-FFF2-40B4-BE49-F238E27FC236}">
                  <a16:creationId xmlns:a16="http://schemas.microsoft.com/office/drawing/2014/main" id="{01A2752E-BA66-7F68-6718-2498D22BD356}"/>
                </a:ext>
              </a:extLst>
            </p:cNvPr>
            <p:cNvSpPr/>
            <p:nvPr/>
          </p:nvSpPr>
          <p:spPr bwMode="auto">
            <a:xfrm>
              <a:off x="2249626" y="4567122"/>
              <a:ext cx="76324" cy="1469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Rectangle 207">
              <a:extLst>
                <a:ext uri="{FF2B5EF4-FFF2-40B4-BE49-F238E27FC236}">
                  <a16:creationId xmlns:a16="http://schemas.microsoft.com/office/drawing/2014/main" id="{7F7AD011-7C33-281B-C5A9-B10DBF119204}"/>
                </a:ext>
              </a:extLst>
            </p:cNvPr>
            <p:cNvSpPr/>
            <p:nvPr/>
          </p:nvSpPr>
          <p:spPr bwMode="auto">
            <a:xfrm>
              <a:off x="2249626" y="4656022"/>
              <a:ext cx="76324" cy="58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09" name="Group 208">
            <a:extLst>
              <a:ext uri="{FF2B5EF4-FFF2-40B4-BE49-F238E27FC236}">
                <a16:creationId xmlns:a16="http://schemas.microsoft.com/office/drawing/2014/main" id="{F9248F6A-4559-1CD5-25AE-DF04201AF03A}"/>
              </a:ext>
            </a:extLst>
          </p:cNvPr>
          <p:cNvGrpSpPr/>
          <p:nvPr/>
        </p:nvGrpSpPr>
        <p:grpSpPr>
          <a:xfrm>
            <a:off x="5263314" y="4381500"/>
            <a:ext cx="76324" cy="334032"/>
            <a:chOff x="2249626" y="4380010"/>
            <a:chExt cx="76324" cy="334032"/>
          </a:xfrm>
        </p:grpSpPr>
        <p:sp>
          <p:nvSpPr>
            <p:cNvPr id="210" name="Rectangle 209">
              <a:extLst>
                <a:ext uri="{FF2B5EF4-FFF2-40B4-BE49-F238E27FC236}">
                  <a16:creationId xmlns:a16="http://schemas.microsoft.com/office/drawing/2014/main" id="{6C552B91-DD4C-9C0A-2CAD-CAFF4677B84A}"/>
                </a:ext>
              </a:extLst>
            </p:cNvPr>
            <p:cNvSpPr/>
            <p:nvPr/>
          </p:nvSpPr>
          <p:spPr bwMode="auto">
            <a:xfrm>
              <a:off x="2249626" y="4380010"/>
              <a:ext cx="76324" cy="3340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Rectangle 211">
              <a:extLst>
                <a:ext uri="{FF2B5EF4-FFF2-40B4-BE49-F238E27FC236}">
                  <a16:creationId xmlns:a16="http://schemas.microsoft.com/office/drawing/2014/main" id="{5AE9FABC-B4CE-B4FF-0F4E-160AF43D3B8D}"/>
                </a:ext>
              </a:extLst>
            </p:cNvPr>
            <p:cNvSpPr/>
            <p:nvPr/>
          </p:nvSpPr>
          <p:spPr bwMode="auto">
            <a:xfrm>
              <a:off x="2249626" y="4573684"/>
              <a:ext cx="76324" cy="14035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3" name="Rectangle 212">
              <a:extLst>
                <a:ext uri="{FF2B5EF4-FFF2-40B4-BE49-F238E27FC236}">
                  <a16:creationId xmlns:a16="http://schemas.microsoft.com/office/drawing/2014/main" id="{78AAA03A-3373-DF29-9C5B-33C765D75649}"/>
                </a:ext>
              </a:extLst>
            </p:cNvPr>
            <p:cNvSpPr/>
            <p:nvPr/>
          </p:nvSpPr>
          <p:spPr bwMode="auto">
            <a:xfrm>
              <a:off x="2249626" y="4668322"/>
              <a:ext cx="76324"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Rectangle 213">
              <a:extLst>
                <a:ext uri="{FF2B5EF4-FFF2-40B4-BE49-F238E27FC236}">
                  <a16:creationId xmlns:a16="http://schemas.microsoft.com/office/drawing/2014/main" id="{D94AF62A-7F45-DDBC-E42E-79FFA3AD44C8}"/>
                </a:ext>
              </a:extLst>
            </p:cNvPr>
            <p:cNvSpPr/>
            <p:nvPr/>
          </p:nvSpPr>
          <p:spPr bwMode="auto">
            <a:xfrm>
              <a:off x="2249626" y="4681022"/>
              <a:ext cx="76324"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15" name="Group 214">
            <a:extLst>
              <a:ext uri="{FF2B5EF4-FFF2-40B4-BE49-F238E27FC236}">
                <a16:creationId xmlns:a16="http://schemas.microsoft.com/office/drawing/2014/main" id="{BF7F8375-3657-E7B7-0CE2-E0DD9E65CA7B}"/>
              </a:ext>
            </a:extLst>
          </p:cNvPr>
          <p:cNvGrpSpPr/>
          <p:nvPr/>
        </p:nvGrpSpPr>
        <p:grpSpPr>
          <a:xfrm>
            <a:off x="5442516" y="4549775"/>
            <a:ext cx="76324" cy="159620"/>
            <a:chOff x="2249626" y="4554422"/>
            <a:chExt cx="76324" cy="159620"/>
          </a:xfrm>
        </p:grpSpPr>
        <p:sp>
          <p:nvSpPr>
            <p:cNvPr id="216" name="Rectangle 215">
              <a:extLst>
                <a:ext uri="{FF2B5EF4-FFF2-40B4-BE49-F238E27FC236}">
                  <a16:creationId xmlns:a16="http://schemas.microsoft.com/office/drawing/2014/main" id="{84D1CA1B-0898-2E48-82E0-0A95F454C2F5}"/>
                </a:ext>
              </a:extLst>
            </p:cNvPr>
            <p:cNvSpPr/>
            <p:nvPr/>
          </p:nvSpPr>
          <p:spPr bwMode="auto">
            <a:xfrm>
              <a:off x="2249626" y="4554422"/>
              <a:ext cx="76324" cy="1596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8" name="Rectangle 217">
              <a:extLst>
                <a:ext uri="{FF2B5EF4-FFF2-40B4-BE49-F238E27FC236}">
                  <a16:creationId xmlns:a16="http://schemas.microsoft.com/office/drawing/2014/main" id="{F79EC181-CD10-9406-ADB6-D2CA8671991B}"/>
                </a:ext>
              </a:extLst>
            </p:cNvPr>
            <p:cNvSpPr/>
            <p:nvPr/>
          </p:nvSpPr>
          <p:spPr bwMode="auto">
            <a:xfrm>
              <a:off x="2249626" y="4573472"/>
              <a:ext cx="76324" cy="1405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0" name="Rectangle 219">
              <a:extLst>
                <a:ext uri="{FF2B5EF4-FFF2-40B4-BE49-F238E27FC236}">
                  <a16:creationId xmlns:a16="http://schemas.microsoft.com/office/drawing/2014/main" id="{1B8BF2E3-9A6B-5C2A-BA8C-BF35C68B14A6}"/>
                </a:ext>
              </a:extLst>
            </p:cNvPr>
            <p:cNvSpPr/>
            <p:nvPr/>
          </p:nvSpPr>
          <p:spPr bwMode="auto">
            <a:xfrm>
              <a:off x="2249626" y="4595696"/>
              <a:ext cx="76324" cy="1183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1" name="Group 220">
            <a:extLst>
              <a:ext uri="{FF2B5EF4-FFF2-40B4-BE49-F238E27FC236}">
                <a16:creationId xmlns:a16="http://schemas.microsoft.com/office/drawing/2014/main" id="{C042D9B1-CE66-98BD-6723-39528BFD8EFE}"/>
              </a:ext>
            </a:extLst>
          </p:cNvPr>
          <p:cNvGrpSpPr/>
          <p:nvPr/>
        </p:nvGrpSpPr>
        <p:grpSpPr>
          <a:xfrm>
            <a:off x="5583480" y="4441825"/>
            <a:ext cx="76324" cy="267570"/>
            <a:chOff x="2249626" y="4446472"/>
            <a:chExt cx="76324" cy="267570"/>
          </a:xfrm>
        </p:grpSpPr>
        <p:sp>
          <p:nvSpPr>
            <p:cNvPr id="222" name="Rectangle 221">
              <a:extLst>
                <a:ext uri="{FF2B5EF4-FFF2-40B4-BE49-F238E27FC236}">
                  <a16:creationId xmlns:a16="http://schemas.microsoft.com/office/drawing/2014/main" id="{533A14BD-27E9-4F38-23E9-D609ED3F526B}"/>
                </a:ext>
              </a:extLst>
            </p:cNvPr>
            <p:cNvSpPr/>
            <p:nvPr/>
          </p:nvSpPr>
          <p:spPr bwMode="auto">
            <a:xfrm>
              <a:off x="2249626" y="4446472"/>
              <a:ext cx="76324" cy="2675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 name="Rectangle 223">
              <a:extLst>
                <a:ext uri="{FF2B5EF4-FFF2-40B4-BE49-F238E27FC236}">
                  <a16:creationId xmlns:a16="http://schemas.microsoft.com/office/drawing/2014/main" id="{7B3CED66-ADE1-650C-0520-E73C3F8594A4}"/>
                </a:ext>
              </a:extLst>
            </p:cNvPr>
            <p:cNvSpPr/>
            <p:nvPr/>
          </p:nvSpPr>
          <p:spPr bwMode="auto">
            <a:xfrm>
              <a:off x="2249626" y="4487746"/>
              <a:ext cx="76324" cy="2262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6" name="Rectangle 225">
              <a:extLst>
                <a:ext uri="{FF2B5EF4-FFF2-40B4-BE49-F238E27FC236}">
                  <a16:creationId xmlns:a16="http://schemas.microsoft.com/office/drawing/2014/main" id="{A5F14294-93B9-FED6-804A-288C31DFFC3B}"/>
                </a:ext>
              </a:extLst>
            </p:cNvPr>
            <p:cNvSpPr/>
            <p:nvPr/>
          </p:nvSpPr>
          <p:spPr bwMode="auto">
            <a:xfrm>
              <a:off x="2249626" y="4509972"/>
              <a:ext cx="76324" cy="2040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7" name="Group 226">
            <a:extLst>
              <a:ext uri="{FF2B5EF4-FFF2-40B4-BE49-F238E27FC236}">
                <a16:creationId xmlns:a16="http://schemas.microsoft.com/office/drawing/2014/main" id="{2D856562-DBD4-0E9B-D2C3-4D9B1BD95776}"/>
              </a:ext>
            </a:extLst>
          </p:cNvPr>
          <p:cNvGrpSpPr/>
          <p:nvPr/>
        </p:nvGrpSpPr>
        <p:grpSpPr>
          <a:xfrm>
            <a:off x="5724444" y="4495799"/>
            <a:ext cx="76324" cy="213596"/>
            <a:chOff x="2249626" y="4500446"/>
            <a:chExt cx="76324" cy="213596"/>
          </a:xfrm>
        </p:grpSpPr>
        <p:sp>
          <p:nvSpPr>
            <p:cNvPr id="228" name="Rectangle 227">
              <a:extLst>
                <a:ext uri="{FF2B5EF4-FFF2-40B4-BE49-F238E27FC236}">
                  <a16:creationId xmlns:a16="http://schemas.microsoft.com/office/drawing/2014/main" id="{0161B4F6-EA55-353D-1670-62B6C9652204}"/>
                </a:ext>
              </a:extLst>
            </p:cNvPr>
            <p:cNvSpPr/>
            <p:nvPr/>
          </p:nvSpPr>
          <p:spPr bwMode="auto">
            <a:xfrm>
              <a:off x="2249626" y="4500446"/>
              <a:ext cx="76324" cy="2135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9" name="Rectangle 228">
              <a:extLst>
                <a:ext uri="{FF2B5EF4-FFF2-40B4-BE49-F238E27FC236}">
                  <a16:creationId xmlns:a16="http://schemas.microsoft.com/office/drawing/2014/main" id="{5DB840DF-157C-5966-5A62-77A969930812}"/>
                </a:ext>
              </a:extLst>
            </p:cNvPr>
            <p:cNvSpPr/>
            <p:nvPr/>
          </p:nvSpPr>
          <p:spPr bwMode="auto">
            <a:xfrm>
              <a:off x="2249626" y="4513147"/>
              <a:ext cx="76324" cy="2008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0" name="Rectangle 229">
              <a:extLst>
                <a:ext uri="{FF2B5EF4-FFF2-40B4-BE49-F238E27FC236}">
                  <a16:creationId xmlns:a16="http://schemas.microsoft.com/office/drawing/2014/main" id="{8BD4F504-F8A1-C9DF-DCDB-FD6779842CEB}"/>
                </a:ext>
              </a:extLst>
            </p:cNvPr>
            <p:cNvSpPr/>
            <p:nvPr/>
          </p:nvSpPr>
          <p:spPr bwMode="auto">
            <a:xfrm>
              <a:off x="2249626" y="4532196"/>
              <a:ext cx="76324" cy="1818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1" name="Rectangle 230">
              <a:extLst>
                <a:ext uri="{FF2B5EF4-FFF2-40B4-BE49-F238E27FC236}">
                  <a16:creationId xmlns:a16="http://schemas.microsoft.com/office/drawing/2014/main" id="{69A25C4D-81D7-E1E8-A605-6D8D7E974B09}"/>
                </a:ext>
              </a:extLst>
            </p:cNvPr>
            <p:cNvSpPr/>
            <p:nvPr/>
          </p:nvSpPr>
          <p:spPr bwMode="auto">
            <a:xfrm>
              <a:off x="2249626" y="4544896"/>
              <a:ext cx="76324" cy="1691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2" name="Rectangle 231">
              <a:extLst>
                <a:ext uri="{FF2B5EF4-FFF2-40B4-BE49-F238E27FC236}">
                  <a16:creationId xmlns:a16="http://schemas.microsoft.com/office/drawing/2014/main" id="{BC37954F-CE82-BD49-644F-A3D8EDF756D4}"/>
                </a:ext>
              </a:extLst>
            </p:cNvPr>
            <p:cNvSpPr/>
            <p:nvPr/>
          </p:nvSpPr>
          <p:spPr bwMode="auto">
            <a:xfrm>
              <a:off x="2249626" y="4560772"/>
              <a:ext cx="76324" cy="1532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33" name="Group 232">
            <a:extLst>
              <a:ext uri="{FF2B5EF4-FFF2-40B4-BE49-F238E27FC236}">
                <a16:creationId xmlns:a16="http://schemas.microsoft.com/office/drawing/2014/main" id="{E3ABB0FE-B116-4D8E-48B9-FA5494664618}"/>
              </a:ext>
            </a:extLst>
          </p:cNvPr>
          <p:cNvGrpSpPr/>
          <p:nvPr/>
        </p:nvGrpSpPr>
        <p:grpSpPr>
          <a:xfrm>
            <a:off x="5865408" y="4470399"/>
            <a:ext cx="76324" cy="238996"/>
            <a:chOff x="2249626" y="4475046"/>
            <a:chExt cx="76324" cy="238996"/>
          </a:xfrm>
        </p:grpSpPr>
        <p:sp>
          <p:nvSpPr>
            <p:cNvPr id="234" name="Rectangle 233">
              <a:extLst>
                <a:ext uri="{FF2B5EF4-FFF2-40B4-BE49-F238E27FC236}">
                  <a16:creationId xmlns:a16="http://schemas.microsoft.com/office/drawing/2014/main" id="{6A9B62CC-8A3D-E7D0-7361-9D772344A208}"/>
                </a:ext>
              </a:extLst>
            </p:cNvPr>
            <p:cNvSpPr/>
            <p:nvPr/>
          </p:nvSpPr>
          <p:spPr bwMode="auto">
            <a:xfrm>
              <a:off x="2249626" y="4475046"/>
              <a:ext cx="76324" cy="2389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6" name="Rectangle 235">
              <a:extLst>
                <a:ext uri="{FF2B5EF4-FFF2-40B4-BE49-F238E27FC236}">
                  <a16:creationId xmlns:a16="http://schemas.microsoft.com/office/drawing/2014/main" id="{23A354D4-0026-3A9D-0029-DE3349467902}"/>
                </a:ext>
              </a:extLst>
            </p:cNvPr>
            <p:cNvSpPr/>
            <p:nvPr/>
          </p:nvSpPr>
          <p:spPr bwMode="auto">
            <a:xfrm>
              <a:off x="2249626" y="4509972"/>
              <a:ext cx="76324" cy="2040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8" name="Rectangle 237">
              <a:extLst>
                <a:ext uri="{FF2B5EF4-FFF2-40B4-BE49-F238E27FC236}">
                  <a16:creationId xmlns:a16="http://schemas.microsoft.com/office/drawing/2014/main" id="{667E2FE0-B4E9-7C82-7D2A-6FB5C0217B6D}"/>
                </a:ext>
              </a:extLst>
            </p:cNvPr>
            <p:cNvSpPr/>
            <p:nvPr/>
          </p:nvSpPr>
          <p:spPr bwMode="auto">
            <a:xfrm>
              <a:off x="2249626" y="4560772"/>
              <a:ext cx="76324" cy="1532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39" name="Group 238">
            <a:extLst>
              <a:ext uri="{FF2B5EF4-FFF2-40B4-BE49-F238E27FC236}">
                <a16:creationId xmlns:a16="http://schemas.microsoft.com/office/drawing/2014/main" id="{9360BC22-A74C-C3C5-D4D3-12BD5623A11C}"/>
              </a:ext>
            </a:extLst>
          </p:cNvPr>
          <p:cNvGrpSpPr/>
          <p:nvPr/>
        </p:nvGrpSpPr>
        <p:grpSpPr>
          <a:xfrm>
            <a:off x="6006372" y="4575175"/>
            <a:ext cx="76324" cy="134220"/>
            <a:chOff x="2249626" y="4579822"/>
            <a:chExt cx="76324" cy="134220"/>
          </a:xfrm>
        </p:grpSpPr>
        <p:sp>
          <p:nvSpPr>
            <p:cNvPr id="240" name="Rectangle 239">
              <a:extLst>
                <a:ext uri="{FF2B5EF4-FFF2-40B4-BE49-F238E27FC236}">
                  <a16:creationId xmlns:a16="http://schemas.microsoft.com/office/drawing/2014/main" id="{0227ACDC-36E3-2FDA-4A4D-50F1DD55E4D9}"/>
                </a:ext>
              </a:extLst>
            </p:cNvPr>
            <p:cNvSpPr/>
            <p:nvPr/>
          </p:nvSpPr>
          <p:spPr bwMode="auto">
            <a:xfrm>
              <a:off x="2249626" y="4579822"/>
              <a:ext cx="76324" cy="1342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2" name="Rectangle 241">
              <a:extLst>
                <a:ext uri="{FF2B5EF4-FFF2-40B4-BE49-F238E27FC236}">
                  <a16:creationId xmlns:a16="http://schemas.microsoft.com/office/drawing/2014/main" id="{BD662EDE-2F96-E31E-60E5-E3C8859F4075}"/>
                </a:ext>
              </a:extLst>
            </p:cNvPr>
            <p:cNvSpPr/>
            <p:nvPr/>
          </p:nvSpPr>
          <p:spPr bwMode="auto">
            <a:xfrm>
              <a:off x="2249626" y="4611572"/>
              <a:ext cx="76324" cy="1024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4" name="Rectangle 243">
              <a:extLst>
                <a:ext uri="{FF2B5EF4-FFF2-40B4-BE49-F238E27FC236}">
                  <a16:creationId xmlns:a16="http://schemas.microsoft.com/office/drawing/2014/main" id="{552FE706-7A8E-054D-8A03-CFA2E3607DA9}"/>
                </a:ext>
              </a:extLst>
            </p:cNvPr>
            <p:cNvSpPr/>
            <p:nvPr/>
          </p:nvSpPr>
          <p:spPr bwMode="auto">
            <a:xfrm>
              <a:off x="2249626" y="4640146"/>
              <a:ext cx="76324" cy="738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45" name="Group 244">
            <a:extLst>
              <a:ext uri="{FF2B5EF4-FFF2-40B4-BE49-F238E27FC236}">
                <a16:creationId xmlns:a16="http://schemas.microsoft.com/office/drawing/2014/main" id="{2AF3BAE8-3455-3AD8-8C06-96F8A2C1A124}"/>
              </a:ext>
            </a:extLst>
          </p:cNvPr>
          <p:cNvGrpSpPr/>
          <p:nvPr/>
        </p:nvGrpSpPr>
        <p:grpSpPr>
          <a:xfrm>
            <a:off x="6147336" y="4562475"/>
            <a:ext cx="76324" cy="146920"/>
            <a:chOff x="2249626" y="4567122"/>
            <a:chExt cx="76324" cy="146920"/>
          </a:xfrm>
        </p:grpSpPr>
        <p:sp>
          <p:nvSpPr>
            <p:cNvPr id="246" name="Rectangle 245">
              <a:extLst>
                <a:ext uri="{FF2B5EF4-FFF2-40B4-BE49-F238E27FC236}">
                  <a16:creationId xmlns:a16="http://schemas.microsoft.com/office/drawing/2014/main" id="{46B294A7-C61C-304D-554A-E7CE31EC7FE6}"/>
                </a:ext>
              </a:extLst>
            </p:cNvPr>
            <p:cNvSpPr/>
            <p:nvPr/>
          </p:nvSpPr>
          <p:spPr bwMode="auto">
            <a:xfrm>
              <a:off x="2249626" y="4567122"/>
              <a:ext cx="76324" cy="1469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8" name="Rectangle 247">
              <a:extLst>
                <a:ext uri="{FF2B5EF4-FFF2-40B4-BE49-F238E27FC236}">
                  <a16:creationId xmlns:a16="http://schemas.microsoft.com/office/drawing/2014/main" id="{0B9E4C71-EB4D-5A9E-E00D-23B87E46C66D}"/>
                </a:ext>
              </a:extLst>
            </p:cNvPr>
            <p:cNvSpPr/>
            <p:nvPr/>
          </p:nvSpPr>
          <p:spPr bwMode="auto">
            <a:xfrm>
              <a:off x="2249626" y="4627446"/>
              <a:ext cx="76324" cy="865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9" name="Rectangle 248">
              <a:extLst>
                <a:ext uri="{FF2B5EF4-FFF2-40B4-BE49-F238E27FC236}">
                  <a16:creationId xmlns:a16="http://schemas.microsoft.com/office/drawing/2014/main" id="{B624CFD4-9300-E53B-E605-F7AE0C87C6CE}"/>
                </a:ext>
              </a:extLst>
            </p:cNvPr>
            <p:cNvSpPr/>
            <p:nvPr/>
          </p:nvSpPr>
          <p:spPr bwMode="auto">
            <a:xfrm>
              <a:off x="2249626" y="4646496"/>
              <a:ext cx="76324" cy="675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Rectangle 249">
              <a:extLst>
                <a:ext uri="{FF2B5EF4-FFF2-40B4-BE49-F238E27FC236}">
                  <a16:creationId xmlns:a16="http://schemas.microsoft.com/office/drawing/2014/main" id="{B9B31AC5-49DA-74CA-DB42-4405624CC3AC}"/>
                </a:ext>
              </a:extLst>
            </p:cNvPr>
            <p:cNvSpPr/>
            <p:nvPr/>
          </p:nvSpPr>
          <p:spPr bwMode="auto">
            <a:xfrm>
              <a:off x="2249626" y="4665546"/>
              <a:ext cx="76324" cy="484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51" name="Group 250">
            <a:extLst>
              <a:ext uri="{FF2B5EF4-FFF2-40B4-BE49-F238E27FC236}">
                <a16:creationId xmlns:a16="http://schemas.microsoft.com/office/drawing/2014/main" id="{C319C31C-9045-6F04-C986-FB07723333E3}"/>
              </a:ext>
            </a:extLst>
          </p:cNvPr>
          <p:cNvGrpSpPr/>
          <p:nvPr/>
        </p:nvGrpSpPr>
        <p:grpSpPr>
          <a:xfrm>
            <a:off x="6288300" y="4600575"/>
            <a:ext cx="76324" cy="108820"/>
            <a:chOff x="2249626" y="4605222"/>
            <a:chExt cx="76324" cy="108820"/>
          </a:xfrm>
        </p:grpSpPr>
        <p:sp>
          <p:nvSpPr>
            <p:cNvPr id="252" name="Rectangle 251">
              <a:extLst>
                <a:ext uri="{FF2B5EF4-FFF2-40B4-BE49-F238E27FC236}">
                  <a16:creationId xmlns:a16="http://schemas.microsoft.com/office/drawing/2014/main" id="{D17FDE56-C763-6AF1-386B-FDC859BB9B52}"/>
                </a:ext>
              </a:extLst>
            </p:cNvPr>
            <p:cNvSpPr/>
            <p:nvPr/>
          </p:nvSpPr>
          <p:spPr bwMode="auto">
            <a:xfrm>
              <a:off x="2249626" y="4605222"/>
              <a:ext cx="76324" cy="1088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3" name="Rectangle 252">
              <a:extLst>
                <a:ext uri="{FF2B5EF4-FFF2-40B4-BE49-F238E27FC236}">
                  <a16:creationId xmlns:a16="http://schemas.microsoft.com/office/drawing/2014/main" id="{19E7E070-62CD-ADE7-CA8F-9868BF69DCEB}"/>
                </a:ext>
              </a:extLst>
            </p:cNvPr>
            <p:cNvSpPr/>
            <p:nvPr/>
          </p:nvSpPr>
          <p:spPr bwMode="auto">
            <a:xfrm>
              <a:off x="2249626" y="4646497"/>
              <a:ext cx="76324" cy="675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4" name="Rectangle 253">
              <a:extLst>
                <a:ext uri="{FF2B5EF4-FFF2-40B4-BE49-F238E27FC236}">
                  <a16:creationId xmlns:a16="http://schemas.microsoft.com/office/drawing/2014/main" id="{41C63C1D-3E52-2994-5782-0F05A2507662}"/>
                </a:ext>
              </a:extLst>
            </p:cNvPr>
            <p:cNvSpPr/>
            <p:nvPr/>
          </p:nvSpPr>
          <p:spPr bwMode="auto">
            <a:xfrm>
              <a:off x="2249626" y="4659196"/>
              <a:ext cx="76324" cy="548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6" name="Rectangle 255">
              <a:extLst>
                <a:ext uri="{FF2B5EF4-FFF2-40B4-BE49-F238E27FC236}">
                  <a16:creationId xmlns:a16="http://schemas.microsoft.com/office/drawing/2014/main" id="{52FE87CE-1ECC-F7D7-3D95-DEA474B0ED97}"/>
                </a:ext>
              </a:extLst>
            </p:cNvPr>
            <p:cNvSpPr/>
            <p:nvPr/>
          </p:nvSpPr>
          <p:spPr bwMode="auto">
            <a:xfrm>
              <a:off x="2249626" y="4677847"/>
              <a:ext cx="76324"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57" name="Group 256">
            <a:extLst>
              <a:ext uri="{FF2B5EF4-FFF2-40B4-BE49-F238E27FC236}">
                <a16:creationId xmlns:a16="http://schemas.microsoft.com/office/drawing/2014/main" id="{774D463D-8225-EB31-D1D1-95F4466FFDB5}"/>
              </a:ext>
            </a:extLst>
          </p:cNvPr>
          <p:cNvGrpSpPr/>
          <p:nvPr/>
        </p:nvGrpSpPr>
        <p:grpSpPr>
          <a:xfrm>
            <a:off x="6429264" y="4597399"/>
            <a:ext cx="76324" cy="111996"/>
            <a:chOff x="2249626" y="4602046"/>
            <a:chExt cx="76324" cy="111996"/>
          </a:xfrm>
        </p:grpSpPr>
        <p:sp>
          <p:nvSpPr>
            <p:cNvPr id="258" name="Rectangle 257">
              <a:extLst>
                <a:ext uri="{FF2B5EF4-FFF2-40B4-BE49-F238E27FC236}">
                  <a16:creationId xmlns:a16="http://schemas.microsoft.com/office/drawing/2014/main" id="{433C9B67-121F-78DA-1A5E-022E3FCE1962}"/>
                </a:ext>
              </a:extLst>
            </p:cNvPr>
            <p:cNvSpPr/>
            <p:nvPr/>
          </p:nvSpPr>
          <p:spPr bwMode="auto">
            <a:xfrm>
              <a:off x="2249626" y="4602046"/>
              <a:ext cx="76324" cy="1119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9" name="Rectangle 258">
              <a:extLst>
                <a:ext uri="{FF2B5EF4-FFF2-40B4-BE49-F238E27FC236}">
                  <a16:creationId xmlns:a16="http://schemas.microsoft.com/office/drawing/2014/main" id="{83AD40B6-DD2F-C4B6-FBC2-0312EF493ACA}"/>
                </a:ext>
              </a:extLst>
            </p:cNvPr>
            <p:cNvSpPr/>
            <p:nvPr/>
          </p:nvSpPr>
          <p:spPr bwMode="auto">
            <a:xfrm>
              <a:off x="2249626" y="4636972"/>
              <a:ext cx="76324" cy="770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0" name="Rectangle 259">
              <a:extLst>
                <a:ext uri="{FF2B5EF4-FFF2-40B4-BE49-F238E27FC236}">
                  <a16:creationId xmlns:a16="http://schemas.microsoft.com/office/drawing/2014/main" id="{32640E1D-1AD1-ED99-2DDD-7609A0390D4C}"/>
                </a:ext>
              </a:extLst>
            </p:cNvPr>
            <p:cNvSpPr/>
            <p:nvPr/>
          </p:nvSpPr>
          <p:spPr bwMode="auto">
            <a:xfrm>
              <a:off x="2249626" y="4652847"/>
              <a:ext cx="76324" cy="6119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2" name="Rectangle 261">
              <a:extLst>
                <a:ext uri="{FF2B5EF4-FFF2-40B4-BE49-F238E27FC236}">
                  <a16:creationId xmlns:a16="http://schemas.microsoft.com/office/drawing/2014/main" id="{A81A882F-1A08-8A9C-E4CE-BCD064C87311}"/>
                </a:ext>
              </a:extLst>
            </p:cNvPr>
            <p:cNvSpPr/>
            <p:nvPr/>
          </p:nvSpPr>
          <p:spPr bwMode="auto">
            <a:xfrm>
              <a:off x="2249626" y="4690546"/>
              <a:ext cx="76324"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63" name="Group 262">
            <a:extLst>
              <a:ext uri="{FF2B5EF4-FFF2-40B4-BE49-F238E27FC236}">
                <a16:creationId xmlns:a16="http://schemas.microsoft.com/office/drawing/2014/main" id="{DF6A9FC4-9E7E-0D73-A393-750CBAD43077}"/>
              </a:ext>
            </a:extLst>
          </p:cNvPr>
          <p:cNvGrpSpPr/>
          <p:nvPr/>
        </p:nvGrpSpPr>
        <p:grpSpPr>
          <a:xfrm>
            <a:off x="6570228" y="4597399"/>
            <a:ext cx="76324" cy="111995"/>
            <a:chOff x="2249626" y="4602046"/>
            <a:chExt cx="76324" cy="111995"/>
          </a:xfrm>
        </p:grpSpPr>
        <p:sp>
          <p:nvSpPr>
            <p:cNvPr id="264" name="Rectangle 263">
              <a:extLst>
                <a:ext uri="{FF2B5EF4-FFF2-40B4-BE49-F238E27FC236}">
                  <a16:creationId xmlns:a16="http://schemas.microsoft.com/office/drawing/2014/main" id="{7EF4839C-AE10-61D1-E6D1-FF923CDEE18D}"/>
                </a:ext>
              </a:extLst>
            </p:cNvPr>
            <p:cNvSpPr/>
            <p:nvPr/>
          </p:nvSpPr>
          <p:spPr bwMode="auto">
            <a:xfrm>
              <a:off x="2249626" y="4602046"/>
              <a:ext cx="76324" cy="1119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6" name="Rectangle 265">
              <a:extLst>
                <a:ext uri="{FF2B5EF4-FFF2-40B4-BE49-F238E27FC236}">
                  <a16:creationId xmlns:a16="http://schemas.microsoft.com/office/drawing/2014/main" id="{F3955B87-2BC0-6907-F799-3937AF141DE9}"/>
                </a:ext>
              </a:extLst>
            </p:cNvPr>
            <p:cNvSpPr/>
            <p:nvPr/>
          </p:nvSpPr>
          <p:spPr bwMode="auto">
            <a:xfrm>
              <a:off x="2249626" y="4652846"/>
              <a:ext cx="76324" cy="611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8" name="Rectangle 267">
              <a:extLst>
                <a:ext uri="{FF2B5EF4-FFF2-40B4-BE49-F238E27FC236}">
                  <a16:creationId xmlns:a16="http://schemas.microsoft.com/office/drawing/2014/main" id="{D732DDB2-BE5D-D9B4-EF04-9F38B2A92A03}"/>
                </a:ext>
              </a:extLst>
            </p:cNvPr>
            <p:cNvSpPr/>
            <p:nvPr/>
          </p:nvSpPr>
          <p:spPr bwMode="auto">
            <a:xfrm>
              <a:off x="2249626" y="4690546"/>
              <a:ext cx="76324"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69" name="Group 268">
            <a:extLst>
              <a:ext uri="{FF2B5EF4-FFF2-40B4-BE49-F238E27FC236}">
                <a16:creationId xmlns:a16="http://schemas.microsoft.com/office/drawing/2014/main" id="{D5470B54-589A-DD0E-6DD4-8EB7C91A7032}"/>
              </a:ext>
            </a:extLst>
          </p:cNvPr>
          <p:cNvGrpSpPr/>
          <p:nvPr/>
        </p:nvGrpSpPr>
        <p:grpSpPr>
          <a:xfrm>
            <a:off x="6711192" y="4610099"/>
            <a:ext cx="76324" cy="99367"/>
            <a:chOff x="2249626" y="4614746"/>
            <a:chExt cx="76324" cy="99367"/>
          </a:xfrm>
        </p:grpSpPr>
        <p:sp>
          <p:nvSpPr>
            <p:cNvPr id="270" name="Rectangle 269">
              <a:extLst>
                <a:ext uri="{FF2B5EF4-FFF2-40B4-BE49-F238E27FC236}">
                  <a16:creationId xmlns:a16="http://schemas.microsoft.com/office/drawing/2014/main" id="{240BEEC4-0103-9861-6D15-DC18C086AF05}"/>
                </a:ext>
              </a:extLst>
            </p:cNvPr>
            <p:cNvSpPr/>
            <p:nvPr/>
          </p:nvSpPr>
          <p:spPr bwMode="auto">
            <a:xfrm>
              <a:off x="2249626" y="4614746"/>
              <a:ext cx="76324" cy="992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2" name="Rectangle 271">
              <a:extLst>
                <a:ext uri="{FF2B5EF4-FFF2-40B4-BE49-F238E27FC236}">
                  <a16:creationId xmlns:a16="http://schemas.microsoft.com/office/drawing/2014/main" id="{11F468B4-F7B5-5EF7-1BDA-4D805B8BBD07}"/>
                </a:ext>
              </a:extLst>
            </p:cNvPr>
            <p:cNvSpPr/>
            <p:nvPr/>
          </p:nvSpPr>
          <p:spPr bwMode="auto">
            <a:xfrm>
              <a:off x="2249626" y="4665546"/>
              <a:ext cx="76324" cy="484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3" name="Rectangle 272">
              <a:extLst>
                <a:ext uri="{FF2B5EF4-FFF2-40B4-BE49-F238E27FC236}">
                  <a16:creationId xmlns:a16="http://schemas.microsoft.com/office/drawing/2014/main" id="{75978B15-B15B-1678-AC1B-AE492414FA09}"/>
                </a:ext>
              </a:extLst>
            </p:cNvPr>
            <p:cNvSpPr/>
            <p:nvPr/>
          </p:nvSpPr>
          <p:spPr bwMode="auto">
            <a:xfrm>
              <a:off x="2249626" y="4681022"/>
              <a:ext cx="76324"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4" name="Rectangle 273">
              <a:extLst>
                <a:ext uri="{FF2B5EF4-FFF2-40B4-BE49-F238E27FC236}">
                  <a16:creationId xmlns:a16="http://schemas.microsoft.com/office/drawing/2014/main" id="{C57EF6A4-6279-FD92-183A-612ED28C23F5}"/>
                </a:ext>
              </a:extLst>
            </p:cNvPr>
            <p:cNvSpPr/>
            <p:nvPr/>
          </p:nvSpPr>
          <p:spPr bwMode="auto">
            <a:xfrm>
              <a:off x="2249626" y="4695825"/>
              <a:ext cx="76324"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75" name="Group 274">
            <a:extLst>
              <a:ext uri="{FF2B5EF4-FFF2-40B4-BE49-F238E27FC236}">
                <a16:creationId xmlns:a16="http://schemas.microsoft.com/office/drawing/2014/main" id="{0FA2EA3F-F6A0-8202-B203-DB884515A227}"/>
              </a:ext>
            </a:extLst>
          </p:cNvPr>
          <p:cNvGrpSpPr/>
          <p:nvPr/>
        </p:nvGrpSpPr>
        <p:grpSpPr>
          <a:xfrm>
            <a:off x="6852156" y="4625975"/>
            <a:ext cx="76324" cy="84562"/>
            <a:chOff x="2249626" y="4630622"/>
            <a:chExt cx="76324" cy="84562"/>
          </a:xfrm>
        </p:grpSpPr>
        <p:sp>
          <p:nvSpPr>
            <p:cNvPr id="276" name="Rectangle 275">
              <a:extLst>
                <a:ext uri="{FF2B5EF4-FFF2-40B4-BE49-F238E27FC236}">
                  <a16:creationId xmlns:a16="http://schemas.microsoft.com/office/drawing/2014/main" id="{990EEE40-977B-65F5-75E8-1948A2CC32F4}"/>
                </a:ext>
              </a:extLst>
            </p:cNvPr>
            <p:cNvSpPr/>
            <p:nvPr/>
          </p:nvSpPr>
          <p:spPr bwMode="auto">
            <a:xfrm>
              <a:off x="2249626" y="4630622"/>
              <a:ext cx="76324" cy="834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7" name="Rectangle 276">
              <a:extLst>
                <a:ext uri="{FF2B5EF4-FFF2-40B4-BE49-F238E27FC236}">
                  <a16:creationId xmlns:a16="http://schemas.microsoft.com/office/drawing/2014/main" id="{BBF7DAF1-5F8D-E8D3-DDFF-1868D8D621CA}"/>
                </a:ext>
              </a:extLst>
            </p:cNvPr>
            <p:cNvSpPr/>
            <p:nvPr/>
          </p:nvSpPr>
          <p:spPr bwMode="auto">
            <a:xfrm>
              <a:off x="2249626" y="4659197"/>
              <a:ext cx="76324" cy="548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9" name="Rectangle 278">
              <a:extLst>
                <a:ext uri="{FF2B5EF4-FFF2-40B4-BE49-F238E27FC236}">
                  <a16:creationId xmlns:a16="http://schemas.microsoft.com/office/drawing/2014/main" id="{A848F99B-34B9-DA55-0FD8-5B7E1FFFA2F3}"/>
                </a:ext>
              </a:extLst>
            </p:cNvPr>
            <p:cNvSpPr/>
            <p:nvPr/>
          </p:nvSpPr>
          <p:spPr bwMode="auto">
            <a:xfrm>
              <a:off x="2249626" y="4677847"/>
              <a:ext cx="76324"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0" name="Rectangle 279">
              <a:extLst>
                <a:ext uri="{FF2B5EF4-FFF2-40B4-BE49-F238E27FC236}">
                  <a16:creationId xmlns:a16="http://schemas.microsoft.com/office/drawing/2014/main" id="{B0306B6A-D751-75F0-424E-826B4F3DD366}"/>
                </a:ext>
              </a:extLst>
            </p:cNvPr>
            <p:cNvSpPr/>
            <p:nvPr/>
          </p:nvSpPr>
          <p:spPr bwMode="auto">
            <a:xfrm>
              <a:off x="2249626" y="4696896"/>
              <a:ext cx="76324"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81" name="Group 280">
            <a:extLst>
              <a:ext uri="{FF2B5EF4-FFF2-40B4-BE49-F238E27FC236}">
                <a16:creationId xmlns:a16="http://schemas.microsoft.com/office/drawing/2014/main" id="{AD956DCD-32E1-25B0-4C93-B0A406C9C73B}"/>
              </a:ext>
            </a:extLst>
          </p:cNvPr>
          <p:cNvGrpSpPr/>
          <p:nvPr/>
        </p:nvGrpSpPr>
        <p:grpSpPr>
          <a:xfrm>
            <a:off x="6993120" y="4587875"/>
            <a:ext cx="76324" cy="122282"/>
            <a:chOff x="2249626" y="4592522"/>
            <a:chExt cx="76324" cy="122282"/>
          </a:xfrm>
        </p:grpSpPr>
        <p:sp>
          <p:nvSpPr>
            <p:cNvPr id="282" name="Rectangle 281">
              <a:extLst>
                <a:ext uri="{FF2B5EF4-FFF2-40B4-BE49-F238E27FC236}">
                  <a16:creationId xmlns:a16="http://schemas.microsoft.com/office/drawing/2014/main" id="{0973DC43-E8F6-A1E3-5CD8-2CD5D67F5AA6}"/>
                </a:ext>
              </a:extLst>
            </p:cNvPr>
            <p:cNvSpPr/>
            <p:nvPr/>
          </p:nvSpPr>
          <p:spPr bwMode="auto">
            <a:xfrm>
              <a:off x="2249626" y="4592522"/>
              <a:ext cx="76324" cy="1215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4" name="Rectangle 283">
              <a:extLst>
                <a:ext uri="{FF2B5EF4-FFF2-40B4-BE49-F238E27FC236}">
                  <a16:creationId xmlns:a16="http://schemas.microsoft.com/office/drawing/2014/main" id="{8DD53B71-A342-430F-C7F2-3F928A8BC00A}"/>
                </a:ext>
              </a:extLst>
            </p:cNvPr>
            <p:cNvSpPr/>
            <p:nvPr/>
          </p:nvSpPr>
          <p:spPr bwMode="auto">
            <a:xfrm>
              <a:off x="2249626" y="4656022"/>
              <a:ext cx="76324" cy="580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6" name="Rectangle 285">
              <a:extLst>
                <a:ext uri="{FF2B5EF4-FFF2-40B4-BE49-F238E27FC236}">
                  <a16:creationId xmlns:a16="http://schemas.microsoft.com/office/drawing/2014/main" id="{30B16032-E9B6-4F7F-BA42-4EE2B6589652}"/>
                </a:ext>
              </a:extLst>
            </p:cNvPr>
            <p:cNvSpPr/>
            <p:nvPr/>
          </p:nvSpPr>
          <p:spPr bwMode="auto">
            <a:xfrm>
              <a:off x="2249626" y="4687372"/>
              <a:ext cx="76324"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87" name="Group 286">
            <a:extLst>
              <a:ext uri="{FF2B5EF4-FFF2-40B4-BE49-F238E27FC236}">
                <a16:creationId xmlns:a16="http://schemas.microsoft.com/office/drawing/2014/main" id="{12FAA7CA-4B14-BDB4-4243-AC42B0D92296}"/>
              </a:ext>
            </a:extLst>
          </p:cNvPr>
          <p:cNvGrpSpPr/>
          <p:nvPr/>
        </p:nvGrpSpPr>
        <p:grpSpPr>
          <a:xfrm>
            <a:off x="7134084" y="4654549"/>
            <a:ext cx="76324" cy="54845"/>
            <a:chOff x="2249626" y="4659196"/>
            <a:chExt cx="76324" cy="54845"/>
          </a:xfrm>
        </p:grpSpPr>
        <p:sp>
          <p:nvSpPr>
            <p:cNvPr id="288" name="Rectangle 287">
              <a:extLst>
                <a:ext uri="{FF2B5EF4-FFF2-40B4-BE49-F238E27FC236}">
                  <a16:creationId xmlns:a16="http://schemas.microsoft.com/office/drawing/2014/main" id="{D8BAB3C7-3ED1-0975-E8A6-10CA4B61EDE9}"/>
                </a:ext>
              </a:extLst>
            </p:cNvPr>
            <p:cNvSpPr/>
            <p:nvPr/>
          </p:nvSpPr>
          <p:spPr bwMode="auto">
            <a:xfrm>
              <a:off x="2249626" y="4659196"/>
              <a:ext cx="76324" cy="548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1" name="Rectangle 290">
              <a:extLst>
                <a:ext uri="{FF2B5EF4-FFF2-40B4-BE49-F238E27FC236}">
                  <a16:creationId xmlns:a16="http://schemas.microsoft.com/office/drawing/2014/main" id="{5810A555-183D-3723-F9FC-6F9EC5BF24C5}"/>
                </a:ext>
              </a:extLst>
            </p:cNvPr>
            <p:cNvSpPr/>
            <p:nvPr/>
          </p:nvSpPr>
          <p:spPr bwMode="auto">
            <a:xfrm>
              <a:off x="2249626" y="4693722"/>
              <a:ext cx="76324" cy="1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93" name="Group 292">
            <a:extLst>
              <a:ext uri="{FF2B5EF4-FFF2-40B4-BE49-F238E27FC236}">
                <a16:creationId xmlns:a16="http://schemas.microsoft.com/office/drawing/2014/main" id="{CF4FDDD2-2020-F1E3-A067-57BC022FAE28}"/>
              </a:ext>
            </a:extLst>
          </p:cNvPr>
          <p:cNvGrpSpPr/>
          <p:nvPr/>
        </p:nvGrpSpPr>
        <p:grpSpPr>
          <a:xfrm>
            <a:off x="7275045" y="4651375"/>
            <a:ext cx="76324" cy="58020"/>
            <a:chOff x="2249626" y="4656022"/>
            <a:chExt cx="76324" cy="58020"/>
          </a:xfrm>
        </p:grpSpPr>
        <p:sp>
          <p:nvSpPr>
            <p:cNvPr id="294" name="Rectangle 293">
              <a:extLst>
                <a:ext uri="{FF2B5EF4-FFF2-40B4-BE49-F238E27FC236}">
                  <a16:creationId xmlns:a16="http://schemas.microsoft.com/office/drawing/2014/main" id="{A6CF2E76-EF34-624E-A62F-BC6195B66F7A}"/>
                </a:ext>
              </a:extLst>
            </p:cNvPr>
            <p:cNvSpPr/>
            <p:nvPr/>
          </p:nvSpPr>
          <p:spPr bwMode="auto">
            <a:xfrm>
              <a:off x="2249626" y="4656022"/>
              <a:ext cx="76324" cy="580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7" name="Rectangle 296">
              <a:extLst>
                <a:ext uri="{FF2B5EF4-FFF2-40B4-BE49-F238E27FC236}">
                  <a16:creationId xmlns:a16="http://schemas.microsoft.com/office/drawing/2014/main" id="{3A79A467-757E-D2EA-A4B6-F4E576F6706B}"/>
                </a:ext>
              </a:extLst>
            </p:cNvPr>
            <p:cNvSpPr/>
            <p:nvPr/>
          </p:nvSpPr>
          <p:spPr bwMode="auto">
            <a:xfrm>
              <a:off x="2249626" y="4684197"/>
              <a:ext cx="76324"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99" name="Group 298">
            <a:extLst>
              <a:ext uri="{FF2B5EF4-FFF2-40B4-BE49-F238E27FC236}">
                <a16:creationId xmlns:a16="http://schemas.microsoft.com/office/drawing/2014/main" id="{BECEFDEC-138B-01DF-8095-92093A32032B}"/>
              </a:ext>
            </a:extLst>
          </p:cNvPr>
          <p:cNvGrpSpPr/>
          <p:nvPr/>
        </p:nvGrpSpPr>
        <p:grpSpPr>
          <a:xfrm>
            <a:off x="7454247" y="4251325"/>
            <a:ext cx="76324" cy="458070"/>
            <a:chOff x="2249626" y="4255972"/>
            <a:chExt cx="76324" cy="458070"/>
          </a:xfrm>
        </p:grpSpPr>
        <p:sp>
          <p:nvSpPr>
            <p:cNvPr id="300" name="Rectangle 299">
              <a:extLst>
                <a:ext uri="{FF2B5EF4-FFF2-40B4-BE49-F238E27FC236}">
                  <a16:creationId xmlns:a16="http://schemas.microsoft.com/office/drawing/2014/main" id="{103D8937-CD65-FA48-CCDD-A548948571D8}"/>
                </a:ext>
              </a:extLst>
            </p:cNvPr>
            <p:cNvSpPr/>
            <p:nvPr/>
          </p:nvSpPr>
          <p:spPr bwMode="auto">
            <a:xfrm>
              <a:off x="2249626" y="4255972"/>
              <a:ext cx="76324" cy="4580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1" name="Rectangle 300">
              <a:extLst>
                <a:ext uri="{FF2B5EF4-FFF2-40B4-BE49-F238E27FC236}">
                  <a16:creationId xmlns:a16="http://schemas.microsoft.com/office/drawing/2014/main" id="{7D6FADFC-5F08-723C-5F66-D634AF6D7D16}"/>
                </a:ext>
              </a:extLst>
            </p:cNvPr>
            <p:cNvSpPr/>
            <p:nvPr/>
          </p:nvSpPr>
          <p:spPr bwMode="auto">
            <a:xfrm>
              <a:off x="2249626" y="4294072"/>
              <a:ext cx="76324" cy="4199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2" name="Rectangle 301">
              <a:extLst>
                <a:ext uri="{FF2B5EF4-FFF2-40B4-BE49-F238E27FC236}">
                  <a16:creationId xmlns:a16="http://schemas.microsoft.com/office/drawing/2014/main" id="{1FC7A5CF-41DD-80F7-C40F-4C5D1350F5F0}"/>
                </a:ext>
              </a:extLst>
            </p:cNvPr>
            <p:cNvSpPr/>
            <p:nvPr/>
          </p:nvSpPr>
          <p:spPr bwMode="auto">
            <a:xfrm>
              <a:off x="2249626" y="4325822"/>
              <a:ext cx="76324" cy="3882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3" name="Rectangle 302">
              <a:extLst>
                <a:ext uri="{FF2B5EF4-FFF2-40B4-BE49-F238E27FC236}">
                  <a16:creationId xmlns:a16="http://schemas.microsoft.com/office/drawing/2014/main" id="{9DD9FE19-EE3C-7D69-E2A9-1F7642D9D990}"/>
                </a:ext>
              </a:extLst>
            </p:cNvPr>
            <p:cNvSpPr/>
            <p:nvPr/>
          </p:nvSpPr>
          <p:spPr bwMode="auto">
            <a:xfrm>
              <a:off x="2249626" y="4357572"/>
              <a:ext cx="76324" cy="3564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4" name="Rectangle 303">
              <a:extLst>
                <a:ext uri="{FF2B5EF4-FFF2-40B4-BE49-F238E27FC236}">
                  <a16:creationId xmlns:a16="http://schemas.microsoft.com/office/drawing/2014/main" id="{34E3E569-B26C-EE3A-A58A-496BB35EBAE2}"/>
                </a:ext>
              </a:extLst>
            </p:cNvPr>
            <p:cNvSpPr/>
            <p:nvPr/>
          </p:nvSpPr>
          <p:spPr bwMode="auto">
            <a:xfrm>
              <a:off x="2249626" y="4376622"/>
              <a:ext cx="76324" cy="3374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05" name="Group 304">
            <a:extLst>
              <a:ext uri="{FF2B5EF4-FFF2-40B4-BE49-F238E27FC236}">
                <a16:creationId xmlns:a16="http://schemas.microsoft.com/office/drawing/2014/main" id="{581E3F2C-ED67-1999-F446-B61FB0979E6E}"/>
              </a:ext>
            </a:extLst>
          </p:cNvPr>
          <p:cNvGrpSpPr/>
          <p:nvPr/>
        </p:nvGrpSpPr>
        <p:grpSpPr>
          <a:xfrm>
            <a:off x="7595312" y="4098925"/>
            <a:ext cx="76324" cy="610470"/>
            <a:chOff x="2249626" y="4103572"/>
            <a:chExt cx="76324" cy="610470"/>
          </a:xfrm>
        </p:grpSpPr>
        <p:sp>
          <p:nvSpPr>
            <p:cNvPr id="306" name="Rectangle 305">
              <a:extLst>
                <a:ext uri="{FF2B5EF4-FFF2-40B4-BE49-F238E27FC236}">
                  <a16:creationId xmlns:a16="http://schemas.microsoft.com/office/drawing/2014/main" id="{5EBF88C0-64FD-F06E-2521-7DCEBDF30170}"/>
                </a:ext>
              </a:extLst>
            </p:cNvPr>
            <p:cNvSpPr/>
            <p:nvPr/>
          </p:nvSpPr>
          <p:spPr bwMode="auto">
            <a:xfrm>
              <a:off x="2249626" y="4103572"/>
              <a:ext cx="76324" cy="6104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7" name="Rectangle 306">
              <a:extLst>
                <a:ext uri="{FF2B5EF4-FFF2-40B4-BE49-F238E27FC236}">
                  <a16:creationId xmlns:a16="http://schemas.microsoft.com/office/drawing/2014/main" id="{1D55CE69-D329-59E7-4A80-06CCFC231B1A}"/>
                </a:ext>
              </a:extLst>
            </p:cNvPr>
            <p:cNvSpPr/>
            <p:nvPr/>
          </p:nvSpPr>
          <p:spPr bwMode="auto">
            <a:xfrm>
              <a:off x="2249626" y="4201997"/>
              <a:ext cx="76324" cy="5120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8" name="Rectangle 307">
              <a:extLst>
                <a:ext uri="{FF2B5EF4-FFF2-40B4-BE49-F238E27FC236}">
                  <a16:creationId xmlns:a16="http://schemas.microsoft.com/office/drawing/2014/main" id="{1D8A85E2-5D8F-B01F-59AB-E5F99E3FBBF8}"/>
                </a:ext>
              </a:extLst>
            </p:cNvPr>
            <p:cNvSpPr/>
            <p:nvPr/>
          </p:nvSpPr>
          <p:spPr bwMode="auto">
            <a:xfrm>
              <a:off x="2249626" y="4224222"/>
              <a:ext cx="76324" cy="4898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9" name="Rectangle 308">
              <a:extLst>
                <a:ext uri="{FF2B5EF4-FFF2-40B4-BE49-F238E27FC236}">
                  <a16:creationId xmlns:a16="http://schemas.microsoft.com/office/drawing/2014/main" id="{3CAFB85D-BC33-F945-315F-41FBB4C9F91B}"/>
                </a:ext>
              </a:extLst>
            </p:cNvPr>
            <p:cNvSpPr/>
            <p:nvPr/>
          </p:nvSpPr>
          <p:spPr bwMode="auto">
            <a:xfrm>
              <a:off x="2249626" y="4294072"/>
              <a:ext cx="76324" cy="4199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0" name="Rectangle 309">
              <a:extLst>
                <a:ext uri="{FF2B5EF4-FFF2-40B4-BE49-F238E27FC236}">
                  <a16:creationId xmlns:a16="http://schemas.microsoft.com/office/drawing/2014/main" id="{A41DC4D0-5B27-8FD1-9BF0-F7929D58F395}"/>
                </a:ext>
              </a:extLst>
            </p:cNvPr>
            <p:cNvSpPr/>
            <p:nvPr/>
          </p:nvSpPr>
          <p:spPr bwMode="auto">
            <a:xfrm>
              <a:off x="2249626" y="4325822"/>
              <a:ext cx="76324" cy="3882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11" name="Group 310">
            <a:extLst>
              <a:ext uri="{FF2B5EF4-FFF2-40B4-BE49-F238E27FC236}">
                <a16:creationId xmlns:a16="http://schemas.microsoft.com/office/drawing/2014/main" id="{0B9911FF-0527-8A76-58D3-A7668C05AB7B}"/>
              </a:ext>
            </a:extLst>
          </p:cNvPr>
          <p:cNvGrpSpPr/>
          <p:nvPr/>
        </p:nvGrpSpPr>
        <p:grpSpPr>
          <a:xfrm>
            <a:off x="7736377" y="4130675"/>
            <a:ext cx="76324" cy="578720"/>
            <a:chOff x="2249626" y="4135322"/>
            <a:chExt cx="76324" cy="578720"/>
          </a:xfrm>
        </p:grpSpPr>
        <p:sp>
          <p:nvSpPr>
            <p:cNvPr id="312" name="Rectangle 311">
              <a:extLst>
                <a:ext uri="{FF2B5EF4-FFF2-40B4-BE49-F238E27FC236}">
                  <a16:creationId xmlns:a16="http://schemas.microsoft.com/office/drawing/2014/main" id="{47C9E11A-2F24-4921-5D52-B575B5B80FE0}"/>
                </a:ext>
              </a:extLst>
            </p:cNvPr>
            <p:cNvSpPr/>
            <p:nvPr/>
          </p:nvSpPr>
          <p:spPr bwMode="auto">
            <a:xfrm>
              <a:off x="2249626" y="4135322"/>
              <a:ext cx="76324" cy="5787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3" name="Rectangle 312">
              <a:extLst>
                <a:ext uri="{FF2B5EF4-FFF2-40B4-BE49-F238E27FC236}">
                  <a16:creationId xmlns:a16="http://schemas.microsoft.com/office/drawing/2014/main" id="{E02EBB41-9749-0E55-2A91-9F4D91051C1D}"/>
                </a:ext>
              </a:extLst>
            </p:cNvPr>
            <p:cNvSpPr/>
            <p:nvPr/>
          </p:nvSpPr>
          <p:spPr bwMode="auto">
            <a:xfrm>
              <a:off x="2249626" y="4224222"/>
              <a:ext cx="76324" cy="4898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4" name="Rectangle 313">
              <a:extLst>
                <a:ext uri="{FF2B5EF4-FFF2-40B4-BE49-F238E27FC236}">
                  <a16:creationId xmlns:a16="http://schemas.microsoft.com/office/drawing/2014/main" id="{28CE37EC-35F3-B989-8F1C-F41F86ACCFD3}"/>
                </a:ext>
              </a:extLst>
            </p:cNvPr>
            <p:cNvSpPr/>
            <p:nvPr/>
          </p:nvSpPr>
          <p:spPr bwMode="auto">
            <a:xfrm>
              <a:off x="2249626" y="4262322"/>
              <a:ext cx="76324" cy="4517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5" name="Rectangle 314">
              <a:extLst>
                <a:ext uri="{FF2B5EF4-FFF2-40B4-BE49-F238E27FC236}">
                  <a16:creationId xmlns:a16="http://schemas.microsoft.com/office/drawing/2014/main" id="{BBE1C51D-E7C1-E169-712D-3ECEADC032C9}"/>
                </a:ext>
              </a:extLst>
            </p:cNvPr>
            <p:cNvSpPr/>
            <p:nvPr/>
          </p:nvSpPr>
          <p:spPr bwMode="auto">
            <a:xfrm>
              <a:off x="2249626" y="4348046"/>
              <a:ext cx="76324" cy="3659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6" name="Rectangle 315">
              <a:extLst>
                <a:ext uri="{FF2B5EF4-FFF2-40B4-BE49-F238E27FC236}">
                  <a16:creationId xmlns:a16="http://schemas.microsoft.com/office/drawing/2014/main" id="{D0C7E022-E587-E7E8-C31F-2500B878C5CA}"/>
                </a:ext>
              </a:extLst>
            </p:cNvPr>
            <p:cNvSpPr/>
            <p:nvPr/>
          </p:nvSpPr>
          <p:spPr bwMode="auto">
            <a:xfrm>
              <a:off x="2249626" y="4373446"/>
              <a:ext cx="76324" cy="3405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17" name="Group 316">
            <a:extLst>
              <a:ext uri="{FF2B5EF4-FFF2-40B4-BE49-F238E27FC236}">
                <a16:creationId xmlns:a16="http://schemas.microsoft.com/office/drawing/2014/main" id="{88164B45-3DEA-2887-AD6B-6BD53CBFA32B}"/>
              </a:ext>
            </a:extLst>
          </p:cNvPr>
          <p:cNvGrpSpPr/>
          <p:nvPr/>
        </p:nvGrpSpPr>
        <p:grpSpPr>
          <a:xfrm>
            <a:off x="7877442" y="4127499"/>
            <a:ext cx="76324" cy="581896"/>
            <a:chOff x="2249626" y="4132146"/>
            <a:chExt cx="76324" cy="581896"/>
          </a:xfrm>
        </p:grpSpPr>
        <p:sp>
          <p:nvSpPr>
            <p:cNvPr id="318" name="Rectangle 317">
              <a:extLst>
                <a:ext uri="{FF2B5EF4-FFF2-40B4-BE49-F238E27FC236}">
                  <a16:creationId xmlns:a16="http://schemas.microsoft.com/office/drawing/2014/main" id="{F55DACE5-E003-BE05-4CB4-C1C129F07E9D}"/>
                </a:ext>
              </a:extLst>
            </p:cNvPr>
            <p:cNvSpPr/>
            <p:nvPr/>
          </p:nvSpPr>
          <p:spPr bwMode="auto">
            <a:xfrm>
              <a:off x="2249626" y="4132146"/>
              <a:ext cx="76324" cy="5818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9" name="Rectangle 318">
              <a:extLst>
                <a:ext uri="{FF2B5EF4-FFF2-40B4-BE49-F238E27FC236}">
                  <a16:creationId xmlns:a16="http://schemas.microsoft.com/office/drawing/2014/main" id="{4980B6D4-66CC-3CAC-694A-758734CCDD0B}"/>
                </a:ext>
              </a:extLst>
            </p:cNvPr>
            <p:cNvSpPr/>
            <p:nvPr/>
          </p:nvSpPr>
          <p:spPr bwMode="auto">
            <a:xfrm>
              <a:off x="2249626" y="4233747"/>
              <a:ext cx="76324" cy="4802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0" name="Rectangle 319">
              <a:extLst>
                <a:ext uri="{FF2B5EF4-FFF2-40B4-BE49-F238E27FC236}">
                  <a16:creationId xmlns:a16="http://schemas.microsoft.com/office/drawing/2014/main" id="{39874DF2-A91A-2038-7FF4-2CD92E386283}"/>
                </a:ext>
              </a:extLst>
            </p:cNvPr>
            <p:cNvSpPr/>
            <p:nvPr/>
          </p:nvSpPr>
          <p:spPr bwMode="auto">
            <a:xfrm>
              <a:off x="2249626" y="4255972"/>
              <a:ext cx="76324" cy="4580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1" name="Rectangle 320">
              <a:extLst>
                <a:ext uri="{FF2B5EF4-FFF2-40B4-BE49-F238E27FC236}">
                  <a16:creationId xmlns:a16="http://schemas.microsoft.com/office/drawing/2014/main" id="{450C70E1-6051-4F37-C903-6A6350CECAB6}"/>
                </a:ext>
              </a:extLst>
            </p:cNvPr>
            <p:cNvSpPr/>
            <p:nvPr/>
          </p:nvSpPr>
          <p:spPr bwMode="auto">
            <a:xfrm>
              <a:off x="2249626" y="4392496"/>
              <a:ext cx="76324" cy="3215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2" name="Rectangle 321">
              <a:extLst>
                <a:ext uri="{FF2B5EF4-FFF2-40B4-BE49-F238E27FC236}">
                  <a16:creationId xmlns:a16="http://schemas.microsoft.com/office/drawing/2014/main" id="{CFE84663-0A94-DD2C-91EE-10768345650E}"/>
                </a:ext>
              </a:extLst>
            </p:cNvPr>
            <p:cNvSpPr/>
            <p:nvPr/>
          </p:nvSpPr>
          <p:spPr bwMode="auto">
            <a:xfrm>
              <a:off x="2249626" y="4414722"/>
              <a:ext cx="76324" cy="2993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23" name="Group 322">
            <a:extLst>
              <a:ext uri="{FF2B5EF4-FFF2-40B4-BE49-F238E27FC236}">
                <a16:creationId xmlns:a16="http://schemas.microsoft.com/office/drawing/2014/main" id="{A6789FFA-6234-F249-9899-0F2DB5ACD76B}"/>
              </a:ext>
            </a:extLst>
          </p:cNvPr>
          <p:cNvGrpSpPr/>
          <p:nvPr/>
        </p:nvGrpSpPr>
        <p:grpSpPr>
          <a:xfrm>
            <a:off x="8018507" y="4219575"/>
            <a:ext cx="76324" cy="489820"/>
            <a:chOff x="2249626" y="4224222"/>
            <a:chExt cx="76324" cy="489820"/>
          </a:xfrm>
        </p:grpSpPr>
        <p:sp>
          <p:nvSpPr>
            <p:cNvPr id="324" name="Rectangle 323">
              <a:extLst>
                <a:ext uri="{FF2B5EF4-FFF2-40B4-BE49-F238E27FC236}">
                  <a16:creationId xmlns:a16="http://schemas.microsoft.com/office/drawing/2014/main" id="{FD1086A3-AB2A-D0B8-4ADC-554EFAD0A4BB}"/>
                </a:ext>
              </a:extLst>
            </p:cNvPr>
            <p:cNvSpPr/>
            <p:nvPr/>
          </p:nvSpPr>
          <p:spPr bwMode="auto">
            <a:xfrm>
              <a:off x="2249626" y="4224222"/>
              <a:ext cx="76324" cy="4898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5" name="Rectangle 324">
              <a:extLst>
                <a:ext uri="{FF2B5EF4-FFF2-40B4-BE49-F238E27FC236}">
                  <a16:creationId xmlns:a16="http://schemas.microsoft.com/office/drawing/2014/main" id="{51D5BCD0-9BF9-BD9B-8D43-62E1D876B647}"/>
                </a:ext>
              </a:extLst>
            </p:cNvPr>
            <p:cNvSpPr/>
            <p:nvPr/>
          </p:nvSpPr>
          <p:spPr bwMode="auto">
            <a:xfrm>
              <a:off x="2249626" y="4335347"/>
              <a:ext cx="76324" cy="3786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6" name="Rectangle 325">
              <a:extLst>
                <a:ext uri="{FF2B5EF4-FFF2-40B4-BE49-F238E27FC236}">
                  <a16:creationId xmlns:a16="http://schemas.microsoft.com/office/drawing/2014/main" id="{EFCB8D6C-AA95-7767-F054-B7D913E3485F}"/>
                </a:ext>
              </a:extLst>
            </p:cNvPr>
            <p:cNvSpPr/>
            <p:nvPr/>
          </p:nvSpPr>
          <p:spPr bwMode="auto">
            <a:xfrm>
              <a:off x="2249626" y="4351222"/>
              <a:ext cx="76324" cy="3628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7" name="Rectangle 326">
              <a:extLst>
                <a:ext uri="{FF2B5EF4-FFF2-40B4-BE49-F238E27FC236}">
                  <a16:creationId xmlns:a16="http://schemas.microsoft.com/office/drawing/2014/main" id="{5D6AFF23-D6DC-9BF6-A082-D1783348799B}"/>
                </a:ext>
              </a:extLst>
            </p:cNvPr>
            <p:cNvSpPr/>
            <p:nvPr/>
          </p:nvSpPr>
          <p:spPr bwMode="auto">
            <a:xfrm>
              <a:off x="2249626" y="4468696"/>
              <a:ext cx="76324" cy="2453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8" name="Rectangle 327">
              <a:extLst>
                <a:ext uri="{FF2B5EF4-FFF2-40B4-BE49-F238E27FC236}">
                  <a16:creationId xmlns:a16="http://schemas.microsoft.com/office/drawing/2014/main" id="{9EC46411-2393-78B7-5471-C083AF7E1373}"/>
                </a:ext>
              </a:extLst>
            </p:cNvPr>
            <p:cNvSpPr/>
            <p:nvPr/>
          </p:nvSpPr>
          <p:spPr bwMode="auto">
            <a:xfrm>
              <a:off x="2249626" y="4506796"/>
              <a:ext cx="76324" cy="2072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29" name="Group 328">
            <a:extLst>
              <a:ext uri="{FF2B5EF4-FFF2-40B4-BE49-F238E27FC236}">
                <a16:creationId xmlns:a16="http://schemas.microsoft.com/office/drawing/2014/main" id="{564ABB85-E64F-A49C-2AFE-241101405ED5}"/>
              </a:ext>
            </a:extLst>
          </p:cNvPr>
          <p:cNvGrpSpPr/>
          <p:nvPr/>
        </p:nvGrpSpPr>
        <p:grpSpPr>
          <a:xfrm>
            <a:off x="8159572" y="4286249"/>
            <a:ext cx="76324" cy="423146"/>
            <a:chOff x="2249626" y="4290896"/>
            <a:chExt cx="76324" cy="423146"/>
          </a:xfrm>
        </p:grpSpPr>
        <p:sp>
          <p:nvSpPr>
            <p:cNvPr id="330" name="Rectangle 329">
              <a:extLst>
                <a:ext uri="{FF2B5EF4-FFF2-40B4-BE49-F238E27FC236}">
                  <a16:creationId xmlns:a16="http://schemas.microsoft.com/office/drawing/2014/main" id="{A58F82EF-E0B8-1AB7-24D8-FA5329D73EF4}"/>
                </a:ext>
              </a:extLst>
            </p:cNvPr>
            <p:cNvSpPr/>
            <p:nvPr/>
          </p:nvSpPr>
          <p:spPr bwMode="auto">
            <a:xfrm>
              <a:off x="2249626" y="4290896"/>
              <a:ext cx="76324" cy="4231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1" name="Rectangle 330">
              <a:extLst>
                <a:ext uri="{FF2B5EF4-FFF2-40B4-BE49-F238E27FC236}">
                  <a16:creationId xmlns:a16="http://schemas.microsoft.com/office/drawing/2014/main" id="{C04B1685-8CCC-594B-3FFD-8748AA7FE096}"/>
                </a:ext>
              </a:extLst>
            </p:cNvPr>
            <p:cNvSpPr/>
            <p:nvPr/>
          </p:nvSpPr>
          <p:spPr bwMode="auto">
            <a:xfrm>
              <a:off x="2249626" y="4398847"/>
              <a:ext cx="76324" cy="3151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2" name="Rectangle 331">
              <a:extLst>
                <a:ext uri="{FF2B5EF4-FFF2-40B4-BE49-F238E27FC236}">
                  <a16:creationId xmlns:a16="http://schemas.microsoft.com/office/drawing/2014/main" id="{463D037E-2AC6-DADA-AB72-3CE5028F3C74}"/>
                </a:ext>
              </a:extLst>
            </p:cNvPr>
            <p:cNvSpPr/>
            <p:nvPr/>
          </p:nvSpPr>
          <p:spPr bwMode="auto">
            <a:xfrm>
              <a:off x="2249626" y="4430596"/>
              <a:ext cx="76324" cy="2834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3" name="Rectangle 332">
              <a:extLst>
                <a:ext uri="{FF2B5EF4-FFF2-40B4-BE49-F238E27FC236}">
                  <a16:creationId xmlns:a16="http://schemas.microsoft.com/office/drawing/2014/main" id="{79F2AC97-90CF-9618-C030-1263D27EC9C5}"/>
                </a:ext>
              </a:extLst>
            </p:cNvPr>
            <p:cNvSpPr/>
            <p:nvPr/>
          </p:nvSpPr>
          <p:spPr bwMode="auto">
            <a:xfrm>
              <a:off x="2249626" y="4516322"/>
              <a:ext cx="76324" cy="1977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4" name="Rectangle 333">
              <a:extLst>
                <a:ext uri="{FF2B5EF4-FFF2-40B4-BE49-F238E27FC236}">
                  <a16:creationId xmlns:a16="http://schemas.microsoft.com/office/drawing/2014/main" id="{4FE2D5DA-A37A-E16D-8ABD-A70473B3AC0F}"/>
                </a:ext>
              </a:extLst>
            </p:cNvPr>
            <p:cNvSpPr/>
            <p:nvPr/>
          </p:nvSpPr>
          <p:spPr bwMode="auto">
            <a:xfrm>
              <a:off x="2249626" y="4544896"/>
              <a:ext cx="76324" cy="1691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35" name="Group 334">
            <a:extLst>
              <a:ext uri="{FF2B5EF4-FFF2-40B4-BE49-F238E27FC236}">
                <a16:creationId xmlns:a16="http://schemas.microsoft.com/office/drawing/2014/main" id="{42189520-734E-725B-0633-684594FA6794}"/>
              </a:ext>
            </a:extLst>
          </p:cNvPr>
          <p:cNvGrpSpPr/>
          <p:nvPr/>
        </p:nvGrpSpPr>
        <p:grpSpPr>
          <a:xfrm>
            <a:off x="8300637" y="4352925"/>
            <a:ext cx="76324" cy="356470"/>
            <a:chOff x="2249626" y="4357572"/>
            <a:chExt cx="76324" cy="356470"/>
          </a:xfrm>
        </p:grpSpPr>
        <p:sp>
          <p:nvSpPr>
            <p:cNvPr id="336" name="Rectangle 335">
              <a:extLst>
                <a:ext uri="{FF2B5EF4-FFF2-40B4-BE49-F238E27FC236}">
                  <a16:creationId xmlns:a16="http://schemas.microsoft.com/office/drawing/2014/main" id="{BC384917-4636-6CE0-438E-D0895EF676E9}"/>
                </a:ext>
              </a:extLst>
            </p:cNvPr>
            <p:cNvSpPr/>
            <p:nvPr/>
          </p:nvSpPr>
          <p:spPr bwMode="auto">
            <a:xfrm>
              <a:off x="2249626" y="4357572"/>
              <a:ext cx="76324" cy="3564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7" name="Rectangle 336">
              <a:extLst>
                <a:ext uri="{FF2B5EF4-FFF2-40B4-BE49-F238E27FC236}">
                  <a16:creationId xmlns:a16="http://schemas.microsoft.com/office/drawing/2014/main" id="{108CF8AF-03CB-0FA9-13C2-827243E4A753}"/>
                </a:ext>
              </a:extLst>
            </p:cNvPr>
            <p:cNvSpPr/>
            <p:nvPr/>
          </p:nvSpPr>
          <p:spPr bwMode="auto">
            <a:xfrm>
              <a:off x="2249626" y="4452822"/>
              <a:ext cx="76324" cy="2612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8" name="Rectangle 337">
              <a:extLst>
                <a:ext uri="{FF2B5EF4-FFF2-40B4-BE49-F238E27FC236}">
                  <a16:creationId xmlns:a16="http://schemas.microsoft.com/office/drawing/2014/main" id="{448055AE-295E-DF4D-FD25-D66CD6FD6546}"/>
                </a:ext>
              </a:extLst>
            </p:cNvPr>
            <p:cNvSpPr/>
            <p:nvPr/>
          </p:nvSpPr>
          <p:spPr bwMode="auto">
            <a:xfrm>
              <a:off x="2249626" y="4481396"/>
              <a:ext cx="76324" cy="2326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9" name="Rectangle 338">
              <a:extLst>
                <a:ext uri="{FF2B5EF4-FFF2-40B4-BE49-F238E27FC236}">
                  <a16:creationId xmlns:a16="http://schemas.microsoft.com/office/drawing/2014/main" id="{6EBD6DE4-B894-F855-A513-12130BCFC249}"/>
                </a:ext>
              </a:extLst>
            </p:cNvPr>
            <p:cNvSpPr/>
            <p:nvPr/>
          </p:nvSpPr>
          <p:spPr bwMode="auto">
            <a:xfrm>
              <a:off x="2249626" y="4557596"/>
              <a:ext cx="76324" cy="1564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0" name="Rectangle 339">
              <a:extLst>
                <a:ext uri="{FF2B5EF4-FFF2-40B4-BE49-F238E27FC236}">
                  <a16:creationId xmlns:a16="http://schemas.microsoft.com/office/drawing/2014/main" id="{F5055FEA-135C-C7BB-FAAA-390C145370E6}"/>
                </a:ext>
              </a:extLst>
            </p:cNvPr>
            <p:cNvSpPr/>
            <p:nvPr/>
          </p:nvSpPr>
          <p:spPr bwMode="auto">
            <a:xfrm>
              <a:off x="2249626" y="4598872"/>
              <a:ext cx="76324" cy="1151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41" name="Group 340">
            <a:extLst>
              <a:ext uri="{FF2B5EF4-FFF2-40B4-BE49-F238E27FC236}">
                <a16:creationId xmlns:a16="http://schemas.microsoft.com/office/drawing/2014/main" id="{3CC2D9AD-2E35-6401-870F-BEBDBAA97354}"/>
              </a:ext>
            </a:extLst>
          </p:cNvPr>
          <p:cNvGrpSpPr/>
          <p:nvPr/>
        </p:nvGrpSpPr>
        <p:grpSpPr>
          <a:xfrm>
            <a:off x="8441702" y="4356099"/>
            <a:ext cx="76324" cy="353296"/>
            <a:chOff x="2249626" y="4360746"/>
            <a:chExt cx="76324" cy="353296"/>
          </a:xfrm>
        </p:grpSpPr>
        <p:sp>
          <p:nvSpPr>
            <p:cNvPr id="342" name="Rectangle 341">
              <a:extLst>
                <a:ext uri="{FF2B5EF4-FFF2-40B4-BE49-F238E27FC236}">
                  <a16:creationId xmlns:a16="http://schemas.microsoft.com/office/drawing/2014/main" id="{0965262B-2ED1-1C84-15F3-8656738FA897}"/>
                </a:ext>
              </a:extLst>
            </p:cNvPr>
            <p:cNvSpPr/>
            <p:nvPr/>
          </p:nvSpPr>
          <p:spPr bwMode="auto">
            <a:xfrm>
              <a:off x="2249626" y="4360746"/>
              <a:ext cx="76324" cy="3532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3" name="Rectangle 342">
              <a:extLst>
                <a:ext uri="{FF2B5EF4-FFF2-40B4-BE49-F238E27FC236}">
                  <a16:creationId xmlns:a16="http://schemas.microsoft.com/office/drawing/2014/main" id="{D9428856-1B3A-BE02-710A-E0201582488A}"/>
                </a:ext>
              </a:extLst>
            </p:cNvPr>
            <p:cNvSpPr/>
            <p:nvPr/>
          </p:nvSpPr>
          <p:spPr bwMode="auto">
            <a:xfrm>
              <a:off x="2249626" y="4452822"/>
              <a:ext cx="76324" cy="2612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4" name="Rectangle 343">
              <a:extLst>
                <a:ext uri="{FF2B5EF4-FFF2-40B4-BE49-F238E27FC236}">
                  <a16:creationId xmlns:a16="http://schemas.microsoft.com/office/drawing/2014/main" id="{39BBF645-6587-F675-0293-049B084DE576}"/>
                </a:ext>
              </a:extLst>
            </p:cNvPr>
            <p:cNvSpPr/>
            <p:nvPr/>
          </p:nvSpPr>
          <p:spPr bwMode="auto">
            <a:xfrm>
              <a:off x="2249626" y="4494096"/>
              <a:ext cx="76324" cy="2199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5" name="Rectangle 344">
              <a:extLst>
                <a:ext uri="{FF2B5EF4-FFF2-40B4-BE49-F238E27FC236}">
                  <a16:creationId xmlns:a16="http://schemas.microsoft.com/office/drawing/2014/main" id="{1013468C-A55C-2929-1EE0-60C78DCD0978}"/>
                </a:ext>
              </a:extLst>
            </p:cNvPr>
            <p:cNvSpPr/>
            <p:nvPr/>
          </p:nvSpPr>
          <p:spPr bwMode="auto">
            <a:xfrm>
              <a:off x="2249626" y="4582996"/>
              <a:ext cx="76324" cy="1310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6" name="Rectangle 345">
              <a:extLst>
                <a:ext uri="{FF2B5EF4-FFF2-40B4-BE49-F238E27FC236}">
                  <a16:creationId xmlns:a16="http://schemas.microsoft.com/office/drawing/2014/main" id="{7C6E5A68-5E7C-6AA5-0C2C-500D3E05D2D1}"/>
                </a:ext>
              </a:extLst>
            </p:cNvPr>
            <p:cNvSpPr/>
            <p:nvPr/>
          </p:nvSpPr>
          <p:spPr bwMode="auto">
            <a:xfrm>
              <a:off x="2249626" y="4611572"/>
              <a:ext cx="76324" cy="1024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47" name="Group 346">
            <a:extLst>
              <a:ext uri="{FF2B5EF4-FFF2-40B4-BE49-F238E27FC236}">
                <a16:creationId xmlns:a16="http://schemas.microsoft.com/office/drawing/2014/main" id="{9759C423-478D-EC0E-5F81-1B10651CFF2E}"/>
              </a:ext>
            </a:extLst>
          </p:cNvPr>
          <p:cNvGrpSpPr/>
          <p:nvPr/>
        </p:nvGrpSpPr>
        <p:grpSpPr>
          <a:xfrm>
            <a:off x="8582767" y="4327525"/>
            <a:ext cx="76324" cy="381870"/>
            <a:chOff x="2249626" y="4332172"/>
            <a:chExt cx="76324" cy="381870"/>
          </a:xfrm>
        </p:grpSpPr>
        <p:sp>
          <p:nvSpPr>
            <p:cNvPr id="348" name="Rectangle 347">
              <a:extLst>
                <a:ext uri="{FF2B5EF4-FFF2-40B4-BE49-F238E27FC236}">
                  <a16:creationId xmlns:a16="http://schemas.microsoft.com/office/drawing/2014/main" id="{2FC38155-591B-900D-494A-4CED1C735C71}"/>
                </a:ext>
              </a:extLst>
            </p:cNvPr>
            <p:cNvSpPr/>
            <p:nvPr/>
          </p:nvSpPr>
          <p:spPr bwMode="auto">
            <a:xfrm>
              <a:off x="2249626" y="4332172"/>
              <a:ext cx="76324" cy="3818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9" name="Rectangle 348">
              <a:extLst>
                <a:ext uri="{FF2B5EF4-FFF2-40B4-BE49-F238E27FC236}">
                  <a16:creationId xmlns:a16="http://schemas.microsoft.com/office/drawing/2014/main" id="{BECBFA95-9597-4585-0B9C-D1FAABE56E2B}"/>
                </a:ext>
              </a:extLst>
            </p:cNvPr>
            <p:cNvSpPr/>
            <p:nvPr/>
          </p:nvSpPr>
          <p:spPr bwMode="auto">
            <a:xfrm>
              <a:off x="2249626" y="4446472"/>
              <a:ext cx="76324" cy="2675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0" name="Rectangle 349">
              <a:extLst>
                <a:ext uri="{FF2B5EF4-FFF2-40B4-BE49-F238E27FC236}">
                  <a16:creationId xmlns:a16="http://schemas.microsoft.com/office/drawing/2014/main" id="{75B69FB6-1A64-FFE1-732D-878F7EA45901}"/>
                </a:ext>
              </a:extLst>
            </p:cNvPr>
            <p:cNvSpPr/>
            <p:nvPr/>
          </p:nvSpPr>
          <p:spPr bwMode="auto">
            <a:xfrm>
              <a:off x="2249626" y="4509972"/>
              <a:ext cx="76324" cy="2040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1" name="Rectangle 350">
              <a:extLst>
                <a:ext uri="{FF2B5EF4-FFF2-40B4-BE49-F238E27FC236}">
                  <a16:creationId xmlns:a16="http://schemas.microsoft.com/office/drawing/2014/main" id="{43369105-00E1-C964-8D34-E5CD1F2FD696}"/>
                </a:ext>
              </a:extLst>
            </p:cNvPr>
            <p:cNvSpPr/>
            <p:nvPr/>
          </p:nvSpPr>
          <p:spPr bwMode="auto">
            <a:xfrm>
              <a:off x="2249626" y="4611572"/>
              <a:ext cx="76324" cy="1024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2" name="Rectangle 351">
              <a:extLst>
                <a:ext uri="{FF2B5EF4-FFF2-40B4-BE49-F238E27FC236}">
                  <a16:creationId xmlns:a16="http://schemas.microsoft.com/office/drawing/2014/main" id="{05407FE7-591E-AE71-20E1-78D0DE80EEF5}"/>
                </a:ext>
              </a:extLst>
            </p:cNvPr>
            <p:cNvSpPr/>
            <p:nvPr/>
          </p:nvSpPr>
          <p:spPr bwMode="auto">
            <a:xfrm>
              <a:off x="2249626" y="4636972"/>
              <a:ext cx="76324" cy="770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53" name="Group 352">
            <a:extLst>
              <a:ext uri="{FF2B5EF4-FFF2-40B4-BE49-F238E27FC236}">
                <a16:creationId xmlns:a16="http://schemas.microsoft.com/office/drawing/2014/main" id="{A470D4A7-6B41-14EA-A5AE-A9A1CC1269F4}"/>
              </a:ext>
            </a:extLst>
          </p:cNvPr>
          <p:cNvGrpSpPr/>
          <p:nvPr/>
        </p:nvGrpSpPr>
        <p:grpSpPr>
          <a:xfrm>
            <a:off x="8723832" y="4327525"/>
            <a:ext cx="76324" cy="381870"/>
            <a:chOff x="2249626" y="4332172"/>
            <a:chExt cx="76324" cy="381870"/>
          </a:xfrm>
        </p:grpSpPr>
        <p:sp>
          <p:nvSpPr>
            <p:cNvPr id="354" name="Rectangle 353">
              <a:extLst>
                <a:ext uri="{FF2B5EF4-FFF2-40B4-BE49-F238E27FC236}">
                  <a16:creationId xmlns:a16="http://schemas.microsoft.com/office/drawing/2014/main" id="{3B25E03F-BDBA-48F8-1FDC-F8EE83384E61}"/>
                </a:ext>
              </a:extLst>
            </p:cNvPr>
            <p:cNvSpPr/>
            <p:nvPr/>
          </p:nvSpPr>
          <p:spPr bwMode="auto">
            <a:xfrm>
              <a:off x="2249626" y="4332172"/>
              <a:ext cx="76324" cy="3818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5" name="Rectangle 354">
              <a:extLst>
                <a:ext uri="{FF2B5EF4-FFF2-40B4-BE49-F238E27FC236}">
                  <a16:creationId xmlns:a16="http://schemas.microsoft.com/office/drawing/2014/main" id="{1B32B180-A070-9EEA-815A-15B56844EC51}"/>
                </a:ext>
              </a:extLst>
            </p:cNvPr>
            <p:cNvSpPr/>
            <p:nvPr/>
          </p:nvSpPr>
          <p:spPr bwMode="auto">
            <a:xfrm>
              <a:off x="2249626" y="4430597"/>
              <a:ext cx="76324" cy="2834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6" name="Rectangle 355">
              <a:extLst>
                <a:ext uri="{FF2B5EF4-FFF2-40B4-BE49-F238E27FC236}">
                  <a16:creationId xmlns:a16="http://schemas.microsoft.com/office/drawing/2014/main" id="{935D357A-7B6E-202B-FEB8-71BE8D0AC47C}"/>
                </a:ext>
              </a:extLst>
            </p:cNvPr>
            <p:cNvSpPr/>
            <p:nvPr/>
          </p:nvSpPr>
          <p:spPr bwMode="auto">
            <a:xfrm>
              <a:off x="2249626" y="4481396"/>
              <a:ext cx="76324" cy="2326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7" name="Rectangle 356">
              <a:extLst>
                <a:ext uri="{FF2B5EF4-FFF2-40B4-BE49-F238E27FC236}">
                  <a16:creationId xmlns:a16="http://schemas.microsoft.com/office/drawing/2014/main" id="{413D386F-2926-DC76-439F-8A57BC312F49}"/>
                </a:ext>
              </a:extLst>
            </p:cNvPr>
            <p:cNvSpPr/>
            <p:nvPr/>
          </p:nvSpPr>
          <p:spPr bwMode="auto">
            <a:xfrm>
              <a:off x="2249626" y="4582996"/>
              <a:ext cx="76324" cy="1310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8" name="Rectangle 357">
              <a:extLst>
                <a:ext uri="{FF2B5EF4-FFF2-40B4-BE49-F238E27FC236}">
                  <a16:creationId xmlns:a16="http://schemas.microsoft.com/office/drawing/2014/main" id="{F464CDA4-0923-886A-F563-8A4869A6094A}"/>
                </a:ext>
              </a:extLst>
            </p:cNvPr>
            <p:cNvSpPr/>
            <p:nvPr/>
          </p:nvSpPr>
          <p:spPr bwMode="auto">
            <a:xfrm>
              <a:off x="2249626" y="4611572"/>
              <a:ext cx="76324" cy="1024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59" name="Group 358">
            <a:extLst>
              <a:ext uri="{FF2B5EF4-FFF2-40B4-BE49-F238E27FC236}">
                <a16:creationId xmlns:a16="http://schemas.microsoft.com/office/drawing/2014/main" id="{E28A6606-9430-8DFE-E9E1-208A721AA7D6}"/>
              </a:ext>
            </a:extLst>
          </p:cNvPr>
          <p:cNvGrpSpPr/>
          <p:nvPr/>
        </p:nvGrpSpPr>
        <p:grpSpPr>
          <a:xfrm>
            <a:off x="8864897" y="4276725"/>
            <a:ext cx="76324" cy="432670"/>
            <a:chOff x="2249626" y="4281372"/>
            <a:chExt cx="76324" cy="432670"/>
          </a:xfrm>
        </p:grpSpPr>
        <p:sp>
          <p:nvSpPr>
            <p:cNvPr id="360" name="Rectangle 359">
              <a:extLst>
                <a:ext uri="{FF2B5EF4-FFF2-40B4-BE49-F238E27FC236}">
                  <a16:creationId xmlns:a16="http://schemas.microsoft.com/office/drawing/2014/main" id="{2CC1E2C1-52B4-D0C5-8BD3-2F325679044E}"/>
                </a:ext>
              </a:extLst>
            </p:cNvPr>
            <p:cNvSpPr/>
            <p:nvPr/>
          </p:nvSpPr>
          <p:spPr bwMode="auto">
            <a:xfrm>
              <a:off x="2249626" y="4281372"/>
              <a:ext cx="76324" cy="4326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1" name="Rectangle 360">
              <a:extLst>
                <a:ext uri="{FF2B5EF4-FFF2-40B4-BE49-F238E27FC236}">
                  <a16:creationId xmlns:a16="http://schemas.microsoft.com/office/drawing/2014/main" id="{D6267809-A7C8-F78D-4687-83EFBD3E2240}"/>
                </a:ext>
              </a:extLst>
            </p:cNvPr>
            <p:cNvSpPr/>
            <p:nvPr/>
          </p:nvSpPr>
          <p:spPr bwMode="auto">
            <a:xfrm>
              <a:off x="2249626" y="4427422"/>
              <a:ext cx="76324" cy="2866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2" name="Rectangle 361">
              <a:extLst>
                <a:ext uri="{FF2B5EF4-FFF2-40B4-BE49-F238E27FC236}">
                  <a16:creationId xmlns:a16="http://schemas.microsoft.com/office/drawing/2014/main" id="{1210FADB-DE07-A077-8936-1CB57341D4BD}"/>
                </a:ext>
              </a:extLst>
            </p:cNvPr>
            <p:cNvSpPr/>
            <p:nvPr/>
          </p:nvSpPr>
          <p:spPr bwMode="auto">
            <a:xfrm>
              <a:off x="2249626" y="4455996"/>
              <a:ext cx="76324" cy="2580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3" name="Rectangle 362">
              <a:extLst>
                <a:ext uri="{FF2B5EF4-FFF2-40B4-BE49-F238E27FC236}">
                  <a16:creationId xmlns:a16="http://schemas.microsoft.com/office/drawing/2014/main" id="{AF093E41-544F-9668-81A7-9423F68C7E81}"/>
                </a:ext>
              </a:extLst>
            </p:cNvPr>
            <p:cNvSpPr/>
            <p:nvPr/>
          </p:nvSpPr>
          <p:spPr bwMode="auto">
            <a:xfrm>
              <a:off x="2249626" y="4582996"/>
              <a:ext cx="76324" cy="1310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4" name="Rectangle 363">
              <a:extLst>
                <a:ext uri="{FF2B5EF4-FFF2-40B4-BE49-F238E27FC236}">
                  <a16:creationId xmlns:a16="http://schemas.microsoft.com/office/drawing/2014/main" id="{B871FE60-DBB6-63B9-F304-A16C1C0A134B}"/>
                </a:ext>
              </a:extLst>
            </p:cNvPr>
            <p:cNvSpPr/>
            <p:nvPr/>
          </p:nvSpPr>
          <p:spPr bwMode="auto">
            <a:xfrm>
              <a:off x="2249626" y="4605222"/>
              <a:ext cx="76324" cy="1088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65" name="Group 364">
            <a:extLst>
              <a:ext uri="{FF2B5EF4-FFF2-40B4-BE49-F238E27FC236}">
                <a16:creationId xmlns:a16="http://schemas.microsoft.com/office/drawing/2014/main" id="{CE873377-DAF9-E676-6F6D-4F3D7AC4AEA9}"/>
              </a:ext>
            </a:extLst>
          </p:cNvPr>
          <p:cNvGrpSpPr/>
          <p:nvPr/>
        </p:nvGrpSpPr>
        <p:grpSpPr>
          <a:xfrm>
            <a:off x="9005962" y="4273549"/>
            <a:ext cx="76324" cy="435846"/>
            <a:chOff x="2249626" y="4278196"/>
            <a:chExt cx="76324" cy="435846"/>
          </a:xfrm>
        </p:grpSpPr>
        <p:sp>
          <p:nvSpPr>
            <p:cNvPr id="366" name="Rectangle 365">
              <a:extLst>
                <a:ext uri="{FF2B5EF4-FFF2-40B4-BE49-F238E27FC236}">
                  <a16:creationId xmlns:a16="http://schemas.microsoft.com/office/drawing/2014/main" id="{89FF8EF0-7CC6-639C-28A8-C108A6174C90}"/>
                </a:ext>
              </a:extLst>
            </p:cNvPr>
            <p:cNvSpPr/>
            <p:nvPr/>
          </p:nvSpPr>
          <p:spPr bwMode="auto">
            <a:xfrm>
              <a:off x="2249626" y="4278196"/>
              <a:ext cx="76324" cy="4358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7" name="Rectangle 366">
              <a:extLst>
                <a:ext uri="{FF2B5EF4-FFF2-40B4-BE49-F238E27FC236}">
                  <a16:creationId xmlns:a16="http://schemas.microsoft.com/office/drawing/2014/main" id="{24D4F28B-249A-E93B-4F2A-84E4986AC052}"/>
                </a:ext>
              </a:extLst>
            </p:cNvPr>
            <p:cNvSpPr/>
            <p:nvPr/>
          </p:nvSpPr>
          <p:spPr bwMode="auto">
            <a:xfrm>
              <a:off x="2249626" y="4367097"/>
              <a:ext cx="76324" cy="3469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8" name="Rectangle 367">
              <a:extLst>
                <a:ext uri="{FF2B5EF4-FFF2-40B4-BE49-F238E27FC236}">
                  <a16:creationId xmlns:a16="http://schemas.microsoft.com/office/drawing/2014/main" id="{FB93712B-9650-DB0A-3053-A26B06997CE7}"/>
                </a:ext>
              </a:extLst>
            </p:cNvPr>
            <p:cNvSpPr/>
            <p:nvPr/>
          </p:nvSpPr>
          <p:spPr bwMode="auto">
            <a:xfrm>
              <a:off x="2249626" y="4417896"/>
              <a:ext cx="76324" cy="2961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9" name="Rectangle 368">
              <a:extLst>
                <a:ext uri="{FF2B5EF4-FFF2-40B4-BE49-F238E27FC236}">
                  <a16:creationId xmlns:a16="http://schemas.microsoft.com/office/drawing/2014/main" id="{CCFB34FE-DD69-2410-FA2B-557A270FF619}"/>
                </a:ext>
              </a:extLst>
            </p:cNvPr>
            <p:cNvSpPr/>
            <p:nvPr/>
          </p:nvSpPr>
          <p:spPr bwMode="auto">
            <a:xfrm>
              <a:off x="2249626" y="4582996"/>
              <a:ext cx="76324" cy="1310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0" name="Rectangle 369">
              <a:extLst>
                <a:ext uri="{FF2B5EF4-FFF2-40B4-BE49-F238E27FC236}">
                  <a16:creationId xmlns:a16="http://schemas.microsoft.com/office/drawing/2014/main" id="{0DBADA83-6E04-A9E9-71D0-1FB215F3BCD3}"/>
                </a:ext>
              </a:extLst>
            </p:cNvPr>
            <p:cNvSpPr/>
            <p:nvPr/>
          </p:nvSpPr>
          <p:spPr bwMode="auto">
            <a:xfrm>
              <a:off x="2249626" y="4624272"/>
              <a:ext cx="76324" cy="897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71" name="Group 370">
            <a:extLst>
              <a:ext uri="{FF2B5EF4-FFF2-40B4-BE49-F238E27FC236}">
                <a16:creationId xmlns:a16="http://schemas.microsoft.com/office/drawing/2014/main" id="{50D50DFD-2ECC-8276-BE6F-7D56371E5433}"/>
              </a:ext>
            </a:extLst>
          </p:cNvPr>
          <p:cNvGrpSpPr/>
          <p:nvPr/>
        </p:nvGrpSpPr>
        <p:grpSpPr>
          <a:xfrm>
            <a:off x="9147027" y="4438649"/>
            <a:ext cx="76324" cy="270746"/>
            <a:chOff x="2249626" y="4443296"/>
            <a:chExt cx="76324" cy="270746"/>
          </a:xfrm>
        </p:grpSpPr>
        <p:sp>
          <p:nvSpPr>
            <p:cNvPr id="372" name="Rectangle 371">
              <a:extLst>
                <a:ext uri="{FF2B5EF4-FFF2-40B4-BE49-F238E27FC236}">
                  <a16:creationId xmlns:a16="http://schemas.microsoft.com/office/drawing/2014/main" id="{98B418FE-5A0C-BD75-EAB5-73279E68DDB4}"/>
                </a:ext>
              </a:extLst>
            </p:cNvPr>
            <p:cNvSpPr/>
            <p:nvPr/>
          </p:nvSpPr>
          <p:spPr bwMode="auto">
            <a:xfrm>
              <a:off x="2249626" y="4443296"/>
              <a:ext cx="76324" cy="2707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3" name="Rectangle 372">
              <a:extLst>
                <a:ext uri="{FF2B5EF4-FFF2-40B4-BE49-F238E27FC236}">
                  <a16:creationId xmlns:a16="http://schemas.microsoft.com/office/drawing/2014/main" id="{7B589F42-2206-9EE3-FF99-CA977FCC02D5}"/>
                </a:ext>
              </a:extLst>
            </p:cNvPr>
            <p:cNvSpPr/>
            <p:nvPr/>
          </p:nvSpPr>
          <p:spPr bwMode="auto">
            <a:xfrm>
              <a:off x="2249626" y="4529022"/>
              <a:ext cx="76324" cy="1850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4" name="Rectangle 373">
              <a:extLst>
                <a:ext uri="{FF2B5EF4-FFF2-40B4-BE49-F238E27FC236}">
                  <a16:creationId xmlns:a16="http://schemas.microsoft.com/office/drawing/2014/main" id="{985A500C-FCC1-A444-A1C3-B3AD352772FC}"/>
                </a:ext>
              </a:extLst>
            </p:cNvPr>
            <p:cNvSpPr/>
            <p:nvPr/>
          </p:nvSpPr>
          <p:spPr bwMode="auto">
            <a:xfrm>
              <a:off x="2249626" y="4576646"/>
              <a:ext cx="76324" cy="1373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5" name="Rectangle 374">
              <a:extLst>
                <a:ext uri="{FF2B5EF4-FFF2-40B4-BE49-F238E27FC236}">
                  <a16:creationId xmlns:a16="http://schemas.microsoft.com/office/drawing/2014/main" id="{B8DC8902-F245-D828-0298-E58293FCEB11}"/>
                </a:ext>
              </a:extLst>
            </p:cNvPr>
            <p:cNvSpPr/>
            <p:nvPr/>
          </p:nvSpPr>
          <p:spPr bwMode="auto">
            <a:xfrm>
              <a:off x="2249626" y="4652846"/>
              <a:ext cx="76324" cy="611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6" name="Rectangle 375">
              <a:extLst>
                <a:ext uri="{FF2B5EF4-FFF2-40B4-BE49-F238E27FC236}">
                  <a16:creationId xmlns:a16="http://schemas.microsoft.com/office/drawing/2014/main" id="{5751AE90-113E-9AE8-0C1D-AB66FBB4D692}"/>
                </a:ext>
              </a:extLst>
            </p:cNvPr>
            <p:cNvSpPr/>
            <p:nvPr/>
          </p:nvSpPr>
          <p:spPr bwMode="auto">
            <a:xfrm>
              <a:off x="2249626" y="4668322"/>
              <a:ext cx="76324"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77" name="Group 376">
            <a:extLst>
              <a:ext uri="{FF2B5EF4-FFF2-40B4-BE49-F238E27FC236}">
                <a16:creationId xmlns:a16="http://schemas.microsoft.com/office/drawing/2014/main" id="{E8F676A2-A398-DE45-B530-EE8A017833CA}"/>
              </a:ext>
            </a:extLst>
          </p:cNvPr>
          <p:cNvGrpSpPr/>
          <p:nvPr/>
        </p:nvGrpSpPr>
        <p:grpSpPr>
          <a:xfrm>
            <a:off x="9288092" y="4483099"/>
            <a:ext cx="76324" cy="226296"/>
            <a:chOff x="2249626" y="4487746"/>
            <a:chExt cx="76324" cy="226296"/>
          </a:xfrm>
        </p:grpSpPr>
        <p:sp>
          <p:nvSpPr>
            <p:cNvPr id="378" name="Rectangle 377">
              <a:extLst>
                <a:ext uri="{FF2B5EF4-FFF2-40B4-BE49-F238E27FC236}">
                  <a16:creationId xmlns:a16="http://schemas.microsoft.com/office/drawing/2014/main" id="{1F4627BE-75DB-235B-A355-36A440A20FEE}"/>
                </a:ext>
              </a:extLst>
            </p:cNvPr>
            <p:cNvSpPr/>
            <p:nvPr/>
          </p:nvSpPr>
          <p:spPr bwMode="auto">
            <a:xfrm>
              <a:off x="2249626" y="4487746"/>
              <a:ext cx="76324" cy="2262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9" name="Rectangle 378">
              <a:extLst>
                <a:ext uri="{FF2B5EF4-FFF2-40B4-BE49-F238E27FC236}">
                  <a16:creationId xmlns:a16="http://schemas.microsoft.com/office/drawing/2014/main" id="{A6EBAD6D-88B4-C4A1-6690-9E9126B16585}"/>
                </a:ext>
              </a:extLst>
            </p:cNvPr>
            <p:cNvSpPr/>
            <p:nvPr/>
          </p:nvSpPr>
          <p:spPr bwMode="auto">
            <a:xfrm>
              <a:off x="2249626" y="4560772"/>
              <a:ext cx="76324" cy="1532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0" name="Rectangle 379">
              <a:extLst>
                <a:ext uri="{FF2B5EF4-FFF2-40B4-BE49-F238E27FC236}">
                  <a16:creationId xmlns:a16="http://schemas.microsoft.com/office/drawing/2014/main" id="{6309B15C-2B70-B2F7-FA67-AAC17C9D0A3D}"/>
                </a:ext>
              </a:extLst>
            </p:cNvPr>
            <p:cNvSpPr/>
            <p:nvPr/>
          </p:nvSpPr>
          <p:spPr bwMode="auto">
            <a:xfrm>
              <a:off x="2249626" y="4576646"/>
              <a:ext cx="76324" cy="1373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1" name="Rectangle 380">
              <a:extLst>
                <a:ext uri="{FF2B5EF4-FFF2-40B4-BE49-F238E27FC236}">
                  <a16:creationId xmlns:a16="http://schemas.microsoft.com/office/drawing/2014/main" id="{4DECBBBD-E264-46E5-852A-A9784F65338E}"/>
                </a:ext>
              </a:extLst>
            </p:cNvPr>
            <p:cNvSpPr/>
            <p:nvPr/>
          </p:nvSpPr>
          <p:spPr bwMode="auto">
            <a:xfrm>
              <a:off x="2249626" y="4649672"/>
              <a:ext cx="76324" cy="643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2" name="Rectangle 381">
              <a:extLst>
                <a:ext uri="{FF2B5EF4-FFF2-40B4-BE49-F238E27FC236}">
                  <a16:creationId xmlns:a16="http://schemas.microsoft.com/office/drawing/2014/main" id="{12DAA510-7A9D-27F6-68FA-9B50BD2B741B}"/>
                </a:ext>
              </a:extLst>
            </p:cNvPr>
            <p:cNvSpPr/>
            <p:nvPr/>
          </p:nvSpPr>
          <p:spPr bwMode="auto">
            <a:xfrm>
              <a:off x="2249626" y="4668322"/>
              <a:ext cx="76324"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83" name="Group 382">
            <a:extLst>
              <a:ext uri="{FF2B5EF4-FFF2-40B4-BE49-F238E27FC236}">
                <a16:creationId xmlns:a16="http://schemas.microsoft.com/office/drawing/2014/main" id="{6964F021-94DF-DAC5-E8FF-95037D56F439}"/>
              </a:ext>
            </a:extLst>
          </p:cNvPr>
          <p:cNvGrpSpPr/>
          <p:nvPr/>
        </p:nvGrpSpPr>
        <p:grpSpPr>
          <a:xfrm>
            <a:off x="9575310" y="1971675"/>
            <a:ext cx="76324" cy="2737720"/>
            <a:chOff x="2249626" y="1976322"/>
            <a:chExt cx="76324" cy="2737720"/>
          </a:xfrm>
        </p:grpSpPr>
        <p:sp>
          <p:nvSpPr>
            <p:cNvPr id="384" name="Rectangle 383">
              <a:extLst>
                <a:ext uri="{FF2B5EF4-FFF2-40B4-BE49-F238E27FC236}">
                  <a16:creationId xmlns:a16="http://schemas.microsoft.com/office/drawing/2014/main" id="{8C121E0A-B568-7159-D6FF-209CAEC3D925}"/>
                </a:ext>
              </a:extLst>
            </p:cNvPr>
            <p:cNvSpPr/>
            <p:nvPr/>
          </p:nvSpPr>
          <p:spPr bwMode="auto">
            <a:xfrm>
              <a:off x="2249626" y="1976322"/>
              <a:ext cx="76324" cy="27377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5" name="Rectangle 384">
              <a:extLst>
                <a:ext uri="{FF2B5EF4-FFF2-40B4-BE49-F238E27FC236}">
                  <a16:creationId xmlns:a16="http://schemas.microsoft.com/office/drawing/2014/main" id="{DC651767-1051-4D6D-EAA2-D4046633F128}"/>
                </a:ext>
              </a:extLst>
            </p:cNvPr>
            <p:cNvSpPr/>
            <p:nvPr/>
          </p:nvSpPr>
          <p:spPr bwMode="auto">
            <a:xfrm>
              <a:off x="2249626" y="2471622"/>
              <a:ext cx="76324" cy="22424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6" name="Rectangle 385">
              <a:extLst>
                <a:ext uri="{FF2B5EF4-FFF2-40B4-BE49-F238E27FC236}">
                  <a16:creationId xmlns:a16="http://schemas.microsoft.com/office/drawing/2014/main" id="{9D0D107E-0A69-6015-F362-66C67341C400}"/>
                </a:ext>
              </a:extLst>
            </p:cNvPr>
            <p:cNvSpPr/>
            <p:nvPr/>
          </p:nvSpPr>
          <p:spPr bwMode="auto">
            <a:xfrm>
              <a:off x="2249626" y="2598622"/>
              <a:ext cx="76324" cy="21154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7" name="Rectangle 386">
              <a:extLst>
                <a:ext uri="{FF2B5EF4-FFF2-40B4-BE49-F238E27FC236}">
                  <a16:creationId xmlns:a16="http://schemas.microsoft.com/office/drawing/2014/main" id="{3A4A21F7-7E47-CF7F-3448-019CACC4286D}"/>
                </a:ext>
              </a:extLst>
            </p:cNvPr>
            <p:cNvSpPr/>
            <p:nvPr/>
          </p:nvSpPr>
          <p:spPr bwMode="auto">
            <a:xfrm>
              <a:off x="2249626" y="2817696"/>
              <a:ext cx="76324" cy="18963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8" name="Rectangle 387">
              <a:extLst>
                <a:ext uri="{FF2B5EF4-FFF2-40B4-BE49-F238E27FC236}">
                  <a16:creationId xmlns:a16="http://schemas.microsoft.com/office/drawing/2014/main" id="{33ED55E2-D3EB-0240-2A18-707298887422}"/>
                </a:ext>
              </a:extLst>
            </p:cNvPr>
            <p:cNvSpPr/>
            <p:nvPr/>
          </p:nvSpPr>
          <p:spPr bwMode="auto">
            <a:xfrm>
              <a:off x="2249626" y="2976446"/>
              <a:ext cx="76324" cy="17375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89" name="Group 388">
            <a:extLst>
              <a:ext uri="{FF2B5EF4-FFF2-40B4-BE49-F238E27FC236}">
                <a16:creationId xmlns:a16="http://schemas.microsoft.com/office/drawing/2014/main" id="{181C19F6-E751-A1F9-4432-7F9D0549513E}"/>
              </a:ext>
            </a:extLst>
          </p:cNvPr>
          <p:cNvGrpSpPr/>
          <p:nvPr/>
        </p:nvGrpSpPr>
        <p:grpSpPr>
          <a:xfrm>
            <a:off x="9855344" y="2101850"/>
            <a:ext cx="76324" cy="2607545"/>
            <a:chOff x="2249626" y="2106497"/>
            <a:chExt cx="76324" cy="2607545"/>
          </a:xfrm>
        </p:grpSpPr>
        <p:sp>
          <p:nvSpPr>
            <p:cNvPr id="390" name="Rectangle 389">
              <a:extLst>
                <a:ext uri="{FF2B5EF4-FFF2-40B4-BE49-F238E27FC236}">
                  <a16:creationId xmlns:a16="http://schemas.microsoft.com/office/drawing/2014/main" id="{F1AF408F-9B2E-B926-FE5B-26872865F258}"/>
                </a:ext>
              </a:extLst>
            </p:cNvPr>
            <p:cNvSpPr/>
            <p:nvPr/>
          </p:nvSpPr>
          <p:spPr bwMode="auto">
            <a:xfrm>
              <a:off x="2249626" y="2106497"/>
              <a:ext cx="76324" cy="26075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1" name="Rectangle 390">
              <a:extLst>
                <a:ext uri="{FF2B5EF4-FFF2-40B4-BE49-F238E27FC236}">
                  <a16:creationId xmlns:a16="http://schemas.microsoft.com/office/drawing/2014/main" id="{90FE5574-416D-F93A-92E9-A04EA28E94AA}"/>
                </a:ext>
              </a:extLst>
            </p:cNvPr>
            <p:cNvSpPr/>
            <p:nvPr/>
          </p:nvSpPr>
          <p:spPr bwMode="auto">
            <a:xfrm>
              <a:off x="2249626" y="2579572"/>
              <a:ext cx="76324" cy="21344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2" name="Rectangle 391">
              <a:extLst>
                <a:ext uri="{FF2B5EF4-FFF2-40B4-BE49-F238E27FC236}">
                  <a16:creationId xmlns:a16="http://schemas.microsoft.com/office/drawing/2014/main" id="{01007C47-37CB-45F6-9A87-76CF81483E93}"/>
                </a:ext>
              </a:extLst>
            </p:cNvPr>
            <p:cNvSpPr/>
            <p:nvPr/>
          </p:nvSpPr>
          <p:spPr bwMode="auto">
            <a:xfrm>
              <a:off x="2249626" y="2668472"/>
              <a:ext cx="76324" cy="20455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3" name="Rectangle 392">
              <a:extLst>
                <a:ext uri="{FF2B5EF4-FFF2-40B4-BE49-F238E27FC236}">
                  <a16:creationId xmlns:a16="http://schemas.microsoft.com/office/drawing/2014/main" id="{9385CE28-D3DD-ADC9-5C0A-918271C9F599}"/>
                </a:ext>
              </a:extLst>
            </p:cNvPr>
            <p:cNvSpPr/>
            <p:nvPr/>
          </p:nvSpPr>
          <p:spPr bwMode="auto">
            <a:xfrm>
              <a:off x="2249626" y="3147896"/>
              <a:ext cx="76324" cy="15661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4" name="Rectangle 393">
              <a:extLst>
                <a:ext uri="{FF2B5EF4-FFF2-40B4-BE49-F238E27FC236}">
                  <a16:creationId xmlns:a16="http://schemas.microsoft.com/office/drawing/2014/main" id="{E17C9C13-3F61-F344-B822-A2CB9D1AA68F}"/>
                </a:ext>
              </a:extLst>
            </p:cNvPr>
            <p:cNvSpPr/>
            <p:nvPr/>
          </p:nvSpPr>
          <p:spPr bwMode="auto">
            <a:xfrm>
              <a:off x="2249626" y="3395546"/>
              <a:ext cx="76324" cy="13184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95" name="Group 394">
            <a:extLst>
              <a:ext uri="{FF2B5EF4-FFF2-40B4-BE49-F238E27FC236}">
                <a16:creationId xmlns:a16="http://schemas.microsoft.com/office/drawing/2014/main" id="{0965DEE7-B821-9540-1959-3549F3469572}"/>
              </a:ext>
            </a:extLst>
          </p:cNvPr>
          <p:cNvGrpSpPr/>
          <p:nvPr/>
        </p:nvGrpSpPr>
        <p:grpSpPr>
          <a:xfrm>
            <a:off x="10135378" y="2752725"/>
            <a:ext cx="76324" cy="1956670"/>
            <a:chOff x="2249626" y="2757372"/>
            <a:chExt cx="76324" cy="1956670"/>
          </a:xfrm>
        </p:grpSpPr>
        <p:sp>
          <p:nvSpPr>
            <p:cNvPr id="396" name="Rectangle 395">
              <a:extLst>
                <a:ext uri="{FF2B5EF4-FFF2-40B4-BE49-F238E27FC236}">
                  <a16:creationId xmlns:a16="http://schemas.microsoft.com/office/drawing/2014/main" id="{C66081ED-19AE-C4F5-2C45-17AD9B51A827}"/>
                </a:ext>
              </a:extLst>
            </p:cNvPr>
            <p:cNvSpPr/>
            <p:nvPr/>
          </p:nvSpPr>
          <p:spPr bwMode="auto">
            <a:xfrm>
              <a:off x="2249626" y="2757372"/>
              <a:ext cx="76324" cy="19566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7" name="Rectangle 396">
              <a:extLst>
                <a:ext uri="{FF2B5EF4-FFF2-40B4-BE49-F238E27FC236}">
                  <a16:creationId xmlns:a16="http://schemas.microsoft.com/office/drawing/2014/main" id="{2D2DE902-34BB-6BF4-0CD8-0144C1C3AC37}"/>
                </a:ext>
              </a:extLst>
            </p:cNvPr>
            <p:cNvSpPr/>
            <p:nvPr/>
          </p:nvSpPr>
          <p:spPr bwMode="auto">
            <a:xfrm>
              <a:off x="2249626" y="3278072"/>
              <a:ext cx="76324" cy="14359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8" name="Rectangle 397">
              <a:extLst>
                <a:ext uri="{FF2B5EF4-FFF2-40B4-BE49-F238E27FC236}">
                  <a16:creationId xmlns:a16="http://schemas.microsoft.com/office/drawing/2014/main" id="{07473536-CB1C-BC9C-2613-E1BF79C7D51F}"/>
                </a:ext>
              </a:extLst>
            </p:cNvPr>
            <p:cNvSpPr/>
            <p:nvPr/>
          </p:nvSpPr>
          <p:spPr bwMode="auto">
            <a:xfrm>
              <a:off x="2249626" y="3436822"/>
              <a:ext cx="76324" cy="12772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9" name="Rectangle 398">
              <a:extLst>
                <a:ext uri="{FF2B5EF4-FFF2-40B4-BE49-F238E27FC236}">
                  <a16:creationId xmlns:a16="http://schemas.microsoft.com/office/drawing/2014/main" id="{15D1EB81-5E1A-1A1B-E05E-1D57B2156639}"/>
                </a:ext>
              </a:extLst>
            </p:cNvPr>
            <p:cNvSpPr/>
            <p:nvPr/>
          </p:nvSpPr>
          <p:spPr bwMode="auto">
            <a:xfrm>
              <a:off x="2249626" y="3659072"/>
              <a:ext cx="76324" cy="10549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0" name="Rectangle 399">
              <a:extLst>
                <a:ext uri="{FF2B5EF4-FFF2-40B4-BE49-F238E27FC236}">
                  <a16:creationId xmlns:a16="http://schemas.microsoft.com/office/drawing/2014/main" id="{21A4705A-4168-E961-9A91-A60B2BDDF1BF}"/>
                </a:ext>
              </a:extLst>
            </p:cNvPr>
            <p:cNvSpPr/>
            <p:nvPr/>
          </p:nvSpPr>
          <p:spPr bwMode="auto">
            <a:xfrm>
              <a:off x="2249626" y="3836872"/>
              <a:ext cx="76324" cy="8771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01" name="Group 400">
            <a:extLst>
              <a:ext uri="{FF2B5EF4-FFF2-40B4-BE49-F238E27FC236}">
                <a16:creationId xmlns:a16="http://schemas.microsoft.com/office/drawing/2014/main" id="{DEC65450-EF01-FE80-5896-B07039BA7EAF}"/>
              </a:ext>
            </a:extLst>
          </p:cNvPr>
          <p:cNvGrpSpPr/>
          <p:nvPr/>
        </p:nvGrpSpPr>
        <p:grpSpPr>
          <a:xfrm>
            <a:off x="10555429" y="2832099"/>
            <a:ext cx="76324" cy="1877296"/>
            <a:chOff x="2249626" y="2836746"/>
            <a:chExt cx="76324" cy="1877296"/>
          </a:xfrm>
        </p:grpSpPr>
        <p:sp>
          <p:nvSpPr>
            <p:cNvPr id="402" name="Rectangle 401">
              <a:extLst>
                <a:ext uri="{FF2B5EF4-FFF2-40B4-BE49-F238E27FC236}">
                  <a16:creationId xmlns:a16="http://schemas.microsoft.com/office/drawing/2014/main" id="{4F94064A-2D8C-8AA8-1DF4-31F6A5D24097}"/>
                </a:ext>
              </a:extLst>
            </p:cNvPr>
            <p:cNvSpPr/>
            <p:nvPr/>
          </p:nvSpPr>
          <p:spPr bwMode="auto">
            <a:xfrm>
              <a:off x="2249626" y="2836746"/>
              <a:ext cx="76324" cy="18772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3" name="Rectangle 402">
              <a:extLst>
                <a:ext uri="{FF2B5EF4-FFF2-40B4-BE49-F238E27FC236}">
                  <a16:creationId xmlns:a16="http://schemas.microsoft.com/office/drawing/2014/main" id="{EADE670E-8B9F-4753-21F2-33ACBFB28C41}"/>
                </a:ext>
              </a:extLst>
            </p:cNvPr>
            <p:cNvSpPr/>
            <p:nvPr/>
          </p:nvSpPr>
          <p:spPr bwMode="auto">
            <a:xfrm>
              <a:off x="2249626" y="3376497"/>
              <a:ext cx="76324" cy="13375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4" name="Rectangle 403">
              <a:extLst>
                <a:ext uri="{FF2B5EF4-FFF2-40B4-BE49-F238E27FC236}">
                  <a16:creationId xmlns:a16="http://schemas.microsoft.com/office/drawing/2014/main" id="{A15A95AB-A426-5D52-96F6-E0333B1B0013}"/>
                </a:ext>
              </a:extLst>
            </p:cNvPr>
            <p:cNvSpPr/>
            <p:nvPr/>
          </p:nvSpPr>
          <p:spPr bwMode="auto">
            <a:xfrm>
              <a:off x="2249626" y="3576522"/>
              <a:ext cx="76324" cy="11375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5" name="Rectangle 404">
              <a:extLst>
                <a:ext uri="{FF2B5EF4-FFF2-40B4-BE49-F238E27FC236}">
                  <a16:creationId xmlns:a16="http://schemas.microsoft.com/office/drawing/2014/main" id="{E3C3FA6D-2382-1CEC-2692-E5A964209F3D}"/>
                </a:ext>
              </a:extLst>
            </p:cNvPr>
            <p:cNvSpPr/>
            <p:nvPr/>
          </p:nvSpPr>
          <p:spPr bwMode="auto">
            <a:xfrm>
              <a:off x="2249626" y="3909896"/>
              <a:ext cx="76324" cy="8041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6" name="Rectangle 405">
              <a:extLst>
                <a:ext uri="{FF2B5EF4-FFF2-40B4-BE49-F238E27FC236}">
                  <a16:creationId xmlns:a16="http://schemas.microsoft.com/office/drawing/2014/main" id="{9D390002-A2DA-6D81-D93A-D0595AB368A4}"/>
                </a:ext>
              </a:extLst>
            </p:cNvPr>
            <p:cNvSpPr/>
            <p:nvPr/>
          </p:nvSpPr>
          <p:spPr bwMode="auto">
            <a:xfrm>
              <a:off x="2249626" y="4084522"/>
              <a:ext cx="76324" cy="629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07" name="Group 406">
            <a:extLst>
              <a:ext uri="{FF2B5EF4-FFF2-40B4-BE49-F238E27FC236}">
                <a16:creationId xmlns:a16="http://schemas.microsoft.com/office/drawing/2014/main" id="{1812C5BD-0018-F266-9A6E-E50D605DE2A0}"/>
              </a:ext>
            </a:extLst>
          </p:cNvPr>
          <p:cNvGrpSpPr/>
          <p:nvPr/>
        </p:nvGrpSpPr>
        <p:grpSpPr>
          <a:xfrm>
            <a:off x="10835463" y="2892425"/>
            <a:ext cx="76324" cy="1816970"/>
            <a:chOff x="2249626" y="2897072"/>
            <a:chExt cx="76324" cy="1816970"/>
          </a:xfrm>
        </p:grpSpPr>
        <p:sp>
          <p:nvSpPr>
            <p:cNvPr id="408" name="Rectangle 407">
              <a:extLst>
                <a:ext uri="{FF2B5EF4-FFF2-40B4-BE49-F238E27FC236}">
                  <a16:creationId xmlns:a16="http://schemas.microsoft.com/office/drawing/2014/main" id="{5C3F8C2A-32B9-858C-4D81-064D1CE351AB}"/>
                </a:ext>
              </a:extLst>
            </p:cNvPr>
            <p:cNvSpPr/>
            <p:nvPr/>
          </p:nvSpPr>
          <p:spPr bwMode="auto">
            <a:xfrm>
              <a:off x="2249626" y="2897072"/>
              <a:ext cx="76324" cy="18169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9" name="Rectangle 408">
              <a:extLst>
                <a:ext uri="{FF2B5EF4-FFF2-40B4-BE49-F238E27FC236}">
                  <a16:creationId xmlns:a16="http://schemas.microsoft.com/office/drawing/2014/main" id="{9246C51E-9067-40DB-E558-D90C765C17D7}"/>
                </a:ext>
              </a:extLst>
            </p:cNvPr>
            <p:cNvSpPr/>
            <p:nvPr/>
          </p:nvSpPr>
          <p:spPr bwMode="auto">
            <a:xfrm>
              <a:off x="2249626" y="3513022"/>
              <a:ext cx="76324" cy="12010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0" name="Rectangle 409">
              <a:extLst>
                <a:ext uri="{FF2B5EF4-FFF2-40B4-BE49-F238E27FC236}">
                  <a16:creationId xmlns:a16="http://schemas.microsoft.com/office/drawing/2014/main" id="{71852A1E-707D-A09B-ED99-11715ADF0429}"/>
                </a:ext>
              </a:extLst>
            </p:cNvPr>
            <p:cNvSpPr/>
            <p:nvPr/>
          </p:nvSpPr>
          <p:spPr bwMode="auto">
            <a:xfrm>
              <a:off x="2249626" y="3738446"/>
              <a:ext cx="76324" cy="9755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1" name="Rectangle 410">
              <a:extLst>
                <a:ext uri="{FF2B5EF4-FFF2-40B4-BE49-F238E27FC236}">
                  <a16:creationId xmlns:a16="http://schemas.microsoft.com/office/drawing/2014/main" id="{7B7D7F83-7D83-609D-8A18-7BC9E5E44553}"/>
                </a:ext>
              </a:extLst>
            </p:cNvPr>
            <p:cNvSpPr/>
            <p:nvPr/>
          </p:nvSpPr>
          <p:spPr bwMode="auto">
            <a:xfrm>
              <a:off x="2249626" y="4128972"/>
              <a:ext cx="76324" cy="5850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2" name="Rectangle 411">
              <a:extLst>
                <a:ext uri="{FF2B5EF4-FFF2-40B4-BE49-F238E27FC236}">
                  <a16:creationId xmlns:a16="http://schemas.microsoft.com/office/drawing/2014/main" id="{ACD07AF1-7CD2-A885-D0EA-824123D019AE}"/>
                </a:ext>
              </a:extLst>
            </p:cNvPr>
            <p:cNvSpPr/>
            <p:nvPr/>
          </p:nvSpPr>
          <p:spPr bwMode="auto">
            <a:xfrm>
              <a:off x="2249626" y="4271846"/>
              <a:ext cx="76324" cy="4421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13" name="Group 412">
            <a:extLst>
              <a:ext uri="{FF2B5EF4-FFF2-40B4-BE49-F238E27FC236}">
                <a16:creationId xmlns:a16="http://schemas.microsoft.com/office/drawing/2014/main" id="{3EF94460-E790-A4AC-6767-9351D7B5A99A}"/>
              </a:ext>
            </a:extLst>
          </p:cNvPr>
          <p:cNvGrpSpPr/>
          <p:nvPr/>
        </p:nvGrpSpPr>
        <p:grpSpPr>
          <a:xfrm>
            <a:off x="11115497" y="3762375"/>
            <a:ext cx="76324" cy="947020"/>
            <a:chOff x="2249626" y="3767022"/>
            <a:chExt cx="76324" cy="947020"/>
          </a:xfrm>
        </p:grpSpPr>
        <p:sp>
          <p:nvSpPr>
            <p:cNvPr id="414" name="Rectangle 413">
              <a:extLst>
                <a:ext uri="{FF2B5EF4-FFF2-40B4-BE49-F238E27FC236}">
                  <a16:creationId xmlns:a16="http://schemas.microsoft.com/office/drawing/2014/main" id="{731090E6-DFDC-8130-EC1F-80269B614B8C}"/>
                </a:ext>
              </a:extLst>
            </p:cNvPr>
            <p:cNvSpPr/>
            <p:nvPr/>
          </p:nvSpPr>
          <p:spPr bwMode="auto">
            <a:xfrm>
              <a:off x="2249626" y="3767022"/>
              <a:ext cx="76324" cy="9470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5" name="Rectangle 414">
              <a:extLst>
                <a:ext uri="{FF2B5EF4-FFF2-40B4-BE49-F238E27FC236}">
                  <a16:creationId xmlns:a16="http://schemas.microsoft.com/office/drawing/2014/main" id="{D8833C60-44B4-9B13-0E47-509D632F57F3}"/>
                </a:ext>
              </a:extLst>
            </p:cNvPr>
            <p:cNvSpPr/>
            <p:nvPr/>
          </p:nvSpPr>
          <p:spPr bwMode="auto">
            <a:xfrm>
              <a:off x="2249626" y="4068647"/>
              <a:ext cx="76324" cy="6453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6" name="Rectangle 415">
              <a:extLst>
                <a:ext uri="{FF2B5EF4-FFF2-40B4-BE49-F238E27FC236}">
                  <a16:creationId xmlns:a16="http://schemas.microsoft.com/office/drawing/2014/main" id="{48E1AD97-76E7-744B-4364-1B217B223F15}"/>
                </a:ext>
              </a:extLst>
            </p:cNvPr>
            <p:cNvSpPr/>
            <p:nvPr/>
          </p:nvSpPr>
          <p:spPr bwMode="auto">
            <a:xfrm>
              <a:off x="2249626" y="4154372"/>
              <a:ext cx="76324" cy="5596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7" name="Rectangle 416">
              <a:extLst>
                <a:ext uri="{FF2B5EF4-FFF2-40B4-BE49-F238E27FC236}">
                  <a16:creationId xmlns:a16="http://schemas.microsoft.com/office/drawing/2014/main" id="{D6037D9C-4B37-271B-639C-7023E5A7B667}"/>
                </a:ext>
              </a:extLst>
            </p:cNvPr>
            <p:cNvSpPr/>
            <p:nvPr/>
          </p:nvSpPr>
          <p:spPr bwMode="auto">
            <a:xfrm>
              <a:off x="2249626" y="4405196"/>
              <a:ext cx="76324" cy="3088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8" name="Rectangle 417">
              <a:extLst>
                <a:ext uri="{FF2B5EF4-FFF2-40B4-BE49-F238E27FC236}">
                  <a16:creationId xmlns:a16="http://schemas.microsoft.com/office/drawing/2014/main" id="{161FDA75-F883-4215-37C1-CF72BFEC080C}"/>
                </a:ext>
              </a:extLst>
            </p:cNvPr>
            <p:cNvSpPr/>
            <p:nvPr/>
          </p:nvSpPr>
          <p:spPr bwMode="auto">
            <a:xfrm>
              <a:off x="2249626" y="4494096"/>
              <a:ext cx="76324" cy="2199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19" name="Group 418">
            <a:extLst>
              <a:ext uri="{FF2B5EF4-FFF2-40B4-BE49-F238E27FC236}">
                <a16:creationId xmlns:a16="http://schemas.microsoft.com/office/drawing/2014/main" id="{7B365CAF-4D3B-4852-2ABE-565286A377D4}"/>
              </a:ext>
            </a:extLst>
          </p:cNvPr>
          <p:cNvGrpSpPr/>
          <p:nvPr/>
        </p:nvGrpSpPr>
        <p:grpSpPr>
          <a:xfrm>
            <a:off x="9435293" y="2305049"/>
            <a:ext cx="76324" cy="2404346"/>
            <a:chOff x="2249626" y="2309696"/>
            <a:chExt cx="76324" cy="2404346"/>
          </a:xfrm>
        </p:grpSpPr>
        <p:sp>
          <p:nvSpPr>
            <p:cNvPr id="420" name="Rectangle 419">
              <a:extLst>
                <a:ext uri="{FF2B5EF4-FFF2-40B4-BE49-F238E27FC236}">
                  <a16:creationId xmlns:a16="http://schemas.microsoft.com/office/drawing/2014/main" id="{BEAA9246-7CDE-AAAE-D9F0-C9AEB11EAEE6}"/>
                </a:ext>
              </a:extLst>
            </p:cNvPr>
            <p:cNvSpPr/>
            <p:nvPr/>
          </p:nvSpPr>
          <p:spPr bwMode="auto">
            <a:xfrm>
              <a:off x="2249626" y="2309696"/>
              <a:ext cx="76324" cy="24043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1" name="Rectangle 420">
              <a:extLst>
                <a:ext uri="{FF2B5EF4-FFF2-40B4-BE49-F238E27FC236}">
                  <a16:creationId xmlns:a16="http://schemas.microsoft.com/office/drawing/2014/main" id="{65C3614D-761C-8FC2-5AF6-A0F8151AB312}"/>
                </a:ext>
              </a:extLst>
            </p:cNvPr>
            <p:cNvSpPr/>
            <p:nvPr/>
          </p:nvSpPr>
          <p:spPr bwMode="auto">
            <a:xfrm>
              <a:off x="2249626" y="2535122"/>
              <a:ext cx="76324" cy="21789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2" name="Rectangle 421">
              <a:extLst>
                <a:ext uri="{FF2B5EF4-FFF2-40B4-BE49-F238E27FC236}">
                  <a16:creationId xmlns:a16="http://schemas.microsoft.com/office/drawing/2014/main" id="{401F3EF7-F866-4EDB-6EC5-F0DDF1E6F12A}"/>
                </a:ext>
              </a:extLst>
            </p:cNvPr>
            <p:cNvSpPr/>
            <p:nvPr/>
          </p:nvSpPr>
          <p:spPr bwMode="auto">
            <a:xfrm>
              <a:off x="2249626" y="2627196"/>
              <a:ext cx="76324" cy="20868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3" name="Rectangle 422">
              <a:extLst>
                <a:ext uri="{FF2B5EF4-FFF2-40B4-BE49-F238E27FC236}">
                  <a16:creationId xmlns:a16="http://schemas.microsoft.com/office/drawing/2014/main" id="{13E8AF7C-A089-BF41-EB00-B0F5AF53993C}"/>
                </a:ext>
              </a:extLst>
            </p:cNvPr>
            <p:cNvSpPr/>
            <p:nvPr/>
          </p:nvSpPr>
          <p:spPr bwMode="auto">
            <a:xfrm>
              <a:off x="2249626" y="2770072"/>
              <a:ext cx="76324" cy="19439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4" name="Rectangle 423">
              <a:extLst>
                <a:ext uri="{FF2B5EF4-FFF2-40B4-BE49-F238E27FC236}">
                  <a16:creationId xmlns:a16="http://schemas.microsoft.com/office/drawing/2014/main" id="{FA5369B4-3EF9-EBD8-C55D-B725596EE362}"/>
                </a:ext>
              </a:extLst>
            </p:cNvPr>
            <p:cNvSpPr/>
            <p:nvPr/>
          </p:nvSpPr>
          <p:spPr bwMode="auto">
            <a:xfrm>
              <a:off x="2249626" y="2830396"/>
              <a:ext cx="76324" cy="18836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25" name="Group 424">
            <a:extLst>
              <a:ext uri="{FF2B5EF4-FFF2-40B4-BE49-F238E27FC236}">
                <a16:creationId xmlns:a16="http://schemas.microsoft.com/office/drawing/2014/main" id="{E3E09876-5907-0625-1802-4FDE463656EC}"/>
              </a:ext>
            </a:extLst>
          </p:cNvPr>
          <p:cNvGrpSpPr/>
          <p:nvPr/>
        </p:nvGrpSpPr>
        <p:grpSpPr>
          <a:xfrm>
            <a:off x="9715327" y="2073275"/>
            <a:ext cx="76324" cy="2636120"/>
            <a:chOff x="2249626" y="2077922"/>
            <a:chExt cx="76324" cy="2636120"/>
          </a:xfrm>
        </p:grpSpPr>
        <p:sp>
          <p:nvSpPr>
            <p:cNvPr id="426" name="Rectangle 425">
              <a:extLst>
                <a:ext uri="{FF2B5EF4-FFF2-40B4-BE49-F238E27FC236}">
                  <a16:creationId xmlns:a16="http://schemas.microsoft.com/office/drawing/2014/main" id="{F602182D-02CA-40F9-8D4B-836B782F40A1}"/>
                </a:ext>
              </a:extLst>
            </p:cNvPr>
            <p:cNvSpPr/>
            <p:nvPr/>
          </p:nvSpPr>
          <p:spPr bwMode="auto">
            <a:xfrm>
              <a:off x="2249626" y="2077922"/>
              <a:ext cx="76324" cy="26361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7" name="Rectangle 426">
              <a:extLst>
                <a:ext uri="{FF2B5EF4-FFF2-40B4-BE49-F238E27FC236}">
                  <a16:creationId xmlns:a16="http://schemas.microsoft.com/office/drawing/2014/main" id="{257289D1-2662-E374-88C3-72A1F6A453A2}"/>
                </a:ext>
              </a:extLst>
            </p:cNvPr>
            <p:cNvSpPr/>
            <p:nvPr/>
          </p:nvSpPr>
          <p:spPr bwMode="auto">
            <a:xfrm>
              <a:off x="2249626" y="2566872"/>
              <a:ext cx="76324" cy="21471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8" name="Rectangle 427">
              <a:extLst>
                <a:ext uri="{FF2B5EF4-FFF2-40B4-BE49-F238E27FC236}">
                  <a16:creationId xmlns:a16="http://schemas.microsoft.com/office/drawing/2014/main" id="{4785D61F-1CB1-E182-C559-FEE4D11FAC74}"/>
                </a:ext>
              </a:extLst>
            </p:cNvPr>
            <p:cNvSpPr/>
            <p:nvPr/>
          </p:nvSpPr>
          <p:spPr bwMode="auto">
            <a:xfrm>
              <a:off x="2249626" y="2643072"/>
              <a:ext cx="76324" cy="20709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9" name="Rectangle 428">
              <a:extLst>
                <a:ext uri="{FF2B5EF4-FFF2-40B4-BE49-F238E27FC236}">
                  <a16:creationId xmlns:a16="http://schemas.microsoft.com/office/drawing/2014/main" id="{05B146A6-3E20-C543-4604-8134FC546A36}"/>
                </a:ext>
              </a:extLst>
            </p:cNvPr>
            <p:cNvSpPr/>
            <p:nvPr/>
          </p:nvSpPr>
          <p:spPr bwMode="auto">
            <a:xfrm>
              <a:off x="2249626" y="3065346"/>
              <a:ext cx="76324" cy="16486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0" name="Rectangle 429">
              <a:extLst>
                <a:ext uri="{FF2B5EF4-FFF2-40B4-BE49-F238E27FC236}">
                  <a16:creationId xmlns:a16="http://schemas.microsoft.com/office/drawing/2014/main" id="{95D94599-F3F8-E7DF-5C18-62DA2F35E670}"/>
                </a:ext>
              </a:extLst>
            </p:cNvPr>
            <p:cNvSpPr/>
            <p:nvPr/>
          </p:nvSpPr>
          <p:spPr bwMode="auto">
            <a:xfrm>
              <a:off x="2249626" y="3281246"/>
              <a:ext cx="76324" cy="14327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31" name="Group 430">
            <a:extLst>
              <a:ext uri="{FF2B5EF4-FFF2-40B4-BE49-F238E27FC236}">
                <a16:creationId xmlns:a16="http://schemas.microsoft.com/office/drawing/2014/main" id="{37D66709-035D-A542-474A-DE15B3BA353E}"/>
              </a:ext>
            </a:extLst>
          </p:cNvPr>
          <p:cNvGrpSpPr/>
          <p:nvPr/>
        </p:nvGrpSpPr>
        <p:grpSpPr>
          <a:xfrm>
            <a:off x="9995361" y="2349499"/>
            <a:ext cx="76324" cy="2359896"/>
            <a:chOff x="2249626" y="2354146"/>
            <a:chExt cx="76324" cy="2359896"/>
          </a:xfrm>
        </p:grpSpPr>
        <p:sp>
          <p:nvSpPr>
            <p:cNvPr id="432" name="Rectangle 431">
              <a:extLst>
                <a:ext uri="{FF2B5EF4-FFF2-40B4-BE49-F238E27FC236}">
                  <a16:creationId xmlns:a16="http://schemas.microsoft.com/office/drawing/2014/main" id="{6F939FC5-614D-2D85-421A-57C572E079EF}"/>
                </a:ext>
              </a:extLst>
            </p:cNvPr>
            <p:cNvSpPr/>
            <p:nvPr/>
          </p:nvSpPr>
          <p:spPr bwMode="auto">
            <a:xfrm>
              <a:off x="2249626" y="2354146"/>
              <a:ext cx="76324" cy="23598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3" name="Rectangle 432">
              <a:extLst>
                <a:ext uri="{FF2B5EF4-FFF2-40B4-BE49-F238E27FC236}">
                  <a16:creationId xmlns:a16="http://schemas.microsoft.com/office/drawing/2014/main" id="{69A09A3F-B7FE-9F33-13C5-CD09DE6F8CE9}"/>
                </a:ext>
              </a:extLst>
            </p:cNvPr>
            <p:cNvSpPr/>
            <p:nvPr/>
          </p:nvSpPr>
          <p:spPr bwMode="auto">
            <a:xfrm>
              <a:off x="2249626" y="2925647"/>
              <a:ext cx="76324" cy="17883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4" name="Rectangle 433">
              <a:extLst>
                <a:ext uri="{FF2B5EF4-FFF2-40B4-BE49-F238E27FC236}">
                  <a16:creationId xmlns:a16="http://schemas.microsoft.com/office/drawing/2014/main" id="{94680679-0BE1-C7D6-237B-821AEFD40432}"/>
                </a:ext>
              </a:extLst>
            </p:cNvPr>
            <p:cNvSpPr/>
            <p:nvPr/>
          </p:nvSpPr>
          <p:spPr bwMode="auto">
            <a:xfrm>
              <a:off x="2249626" y="3049472"/>
              <a:ext cx="76324" cy="16645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5" name="Rectangle 434">
              <a:extLst>
                <a:ext uri="{FF2B5EF4-FFF2-40B4-BE49-F238E27FC236}">
                  <a16:creationId xmlns:a16="http://schemas.microsoft.com/office/drawing/2014/main" id="{516BAA14-32DC-34EF-652F-4F7C78CA65BF}"/>
                </a:ext>
              </a:extLst>
            </p:cNvPr>
            <p:cNvSpPr/>
            <p:nvPr/>
          </p:nvSpPr>
          <p:spPr bwMode="auto">
            <a:xfrm>
              <a:off x="2249626" y="3395546"/>
              <a:ext cx="76324" cy="13184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6" name="Rectangle 435">
              <a:extLst>
                <a:ext uri="{FF2B5EF4-FFF2-40B4-BE49-F238E27FC236}">
                  <a16:creationId xmlns:a16="http://schemas.microsoft.com/office/drawing/2014/main" id="{9447F993-B5F1-5171-C667-D5091ACF90CA}"/>
                </a:ext>
              </a:extLst>
            </p:cNvPr>
            <p:cNvSpPr/>
            <p:nvPr/>
          </p:nvSpPr>
          <p:spPr bwMode="auto">
            <a:xfrm>
              <a:off x="2249626" y="3617796"/>
              <a:ext cx="76324" cy="10962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37" name="Group 436">
            <a:extLst>
              <a:ext uri="{FF2B5EF4-FFF2-40B4-BE49-F238E27FC236}">
                <a16:creationId xmlns:a16="http://schemas.microsoft.com/office/drawing/2014/main" id="{D8724856-9F49-6762-4CCE-997D084091B8}"/>
              </a:ext>
            </a:extLst>
          </p:cNvPr>
          <p:cNvGrpSpPr/>
          <p:nvPr/>
        </p:nvGrpSpPr>
        <p:grpSpPr>
          <a:xfrm>
            <a:off x="10415412" y="2984499"/>
            <a:ext cx="76324" cy="1724896"/>
            <a:chOff x="2249626" y="2989146"/>
            <a:chExt cx="76324" cy="1724896"/>
          </a:xfrm>
        </p:grpSpPr>
        <p:sp>
          <p:nvSpPr>
            <p:cNvPr id="438" name="Rectangle 437">
              <a:extLst>
                <a:ext uri="{FF2B5EF4-FFF2-40B4-BE49-F238E27FC236}">
                  <a16:creationId xmlns:a16="http://schemas.microsoft.com/office/drawing/2014/main" id="{9284C6CA-3927-4161-519A-5AA5EDB51558}"/>
                </a:ext>
              </a:extLst>
            </p:cNvPr>
            <p:cNvSpPr/>
            <p:nvPr/>
          </p:nvSpPr>
          <p:spPr bwMode="auto">
            <a:xfrm>
              <a:off x="2249626" y="2989146"/>
              <a:ext cx="76324" cy="17248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9" name="Rectangle 438">
              <a:extLst>
                <a:ext uri="{FF2B5EF4-FFF2-40B4-BE49-F238E27FC236}">
                  <a16:creationId xmlns:a16="http://schemas.microsoft.com/office/drawing/2014/main" id="{CA18E2DF-96BC-D3DE-3225-8B12AD58A0B2}"/>
                </a:ext>
              </a:extLst>
            </p:cNvPr>
            <p:cNvSpPr/>
            <p:nvPr/>
          </p:nvSpPr>
          <p:spPr bwMode="auto">
            <a:xfrm>
              <a:off x="2249626" y="3443172"/>
              <a:ext cx="76324" cy="127087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0" name="Rectangle 439">
              <a:extLst>
                <a:ext uri="{FF2B5EF4-FFF2-40B4-BE49-F238E27FC236}">
                  <a16:creationId xmlns:a16="http://schemas.microsoft.com/office/drawing/2014/main" id="{3937574B-44E9-58FD-D8C0-84F839B48C82}"/>
                </a:ext>
              </a:extLst>
            </p:cNvPr>
            <p:cNvSpPr/>
            <p:nvPr/>
          </p:nvSpPr>
          <p:spPr bwMode="auto">
            <a:xfrm>
              <a:off x="2249626" y="3630496"/>
              <a:ext cx="76324" cy="10835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1" name="Rectangle 440">
              <a:extLst>
                <a:ext uri="{FF2B5EF4-FFF2-40B4-BE49-F238E27FC236}">
                  <a16:creationId xmlns:a16="http://schemas.microsoft.com/office/drawing/2014/main" id="{09BC3A2E-C316-0123-281C-4C4B1536C82F}"/>
                </a:ext>
              </a:extLst>
            </p:cNvPr>
            <p:cNvSpPr/>
            <p:nvPr/>
          </p:nvSpPr>
          <p:spPr bwMode="auto">
            <a:xfrm>
              <a:off x="2249626" y="3992446"/>
              <a:ext cx="76324" cy="7215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2" name="Rectangle 441">
              <a:extLst>
                <a:ext uri="{FF2B5EF4-FFF2-40B4-BE49-F238E27FC236}">
                  <a16:creationId xmlns:a16="http://schemas.microsoft.com/office/drawing/2014/main" id="{38A6E013-70B5-2862-2B61-B3FEE4B2CB9E}"/>
                </a:ext>
              </a:extLst>
            </p:cNvPr>
            <p:cNvSpPr/>
            <p:nvPr/>
          </p:nvSpPr>
          <p:spPr bwMode="auto">
            <a:xfrm>
              <a:off x="2249626" y="4163896"/>
              <a:ext cx="76324" cy="5501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43" name="Group 442">
            <a:extLst>
              <a:ext uri="{FF2B5EF4-FFF2-40B4-BE49-F238E27FC236}">
                <a16:creationId xmlns:a16="http://schemas.microsoft.com/office/drawing/2014/main" id="{22FCD785-044F-812A-1C76-B9069C16FB33}"/>
              </a:ext>
            </a:extLst>
          </p:cNvPr>
          <p:cNvGrpSpPr/>
          <p:nvPr/>
        </p:nvGrpSpPr>
        <p:grpSpPr>
          <a:xfrm>
            <a:off x="10695446" y="2771775"/>
            <a:ext cx="76324" cy="1937620"/>
            <a:chOff x="2249626" y="2776422"/>
            <a:chExt cx="76324" cy="1937620"/>
          </a:xfrm>
        </p:grpSpPr>
        <p:sp>
          <p:nvSpPr>
            <p:cNvPr id="444" name="Rectangle 443">
              <a:extLst>
                <a:ext uri="{FF2B5EF4-FFF2-40B4-BE49-F238E27FC236}">
                  <a16:creationId xmlns:a16="http://schemas.microsoft.com/office/drawing/2014/main" id="{B9811BF8-5C5F-9478-6CDE-C93702F95368}"/>
                </a:ext>
              </a:extLst>
            </p:cNvPr>
            <p:cNvSpPr/>
            <p:nvPr/>
          </p:nvSpPr>
          <p:spPr bwMode="auto">
            <a:xfrm>
              <a:off x="2249626" y="2776422"/>
              <a:ext cx="76324" cy="19376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5" name="Rectangle 444">
              <a:extLst>
                <a:ext uri="{FF2B5EF4-FFF2-40B4-BE49-F238E27FC236}">
                  <a16:creationId xmlns:a16="http://schemas.microsoft.com/office/drawing/2014/main" id="{32EBF5DF-81D4-DB22-314D-59B6A90FF5CC}"/>
                </a:ext>
              </a:extLst>
            </p:cNvPr>
            <p:cNvSpPr/>
            <p:nvPr/>
          </p:nvSpPr>
          <p:spPr bwMode="auto">
            <a:xfrm>
              <a:off x="2249626" y="3205047"/>
              <a:ext cx="76324" cy="15089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6" name="Rectangle 445">
              <a:extLst>
                <a:ext uri="{FF2B5EF4-FFF2-40B4-BE49-F238E27FC236}">
                  <a16:creationId xmlns:a16="http://schemas.microsoft.com/office/drawing/2014/main" id="{13A11EBC-0D0C-3CA9-6F95-FB2DB75BCEC1}"/>
                </a:ext>
              </a:extLst>
            </p:cNvPr>
            <p:cNvSpPr/>
            <p:nvPr/>
          </p:nvSpPr>
          <p:spPr bwMode="auto">
            <a:xfrm>
              <a:off x="2249626" y="3395546"/>
              <a:ext cx="76324" cy="13184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7" name="Rectangle 446">
              <a:extLst>
                <a:ext uri="{FF2B5EF4-FFF2-40B4-BE49-F238E27FC236}">
                  <a16:creationId xmlns:a16="http://schemas.microsoft.com/office/drawing/2014/main" id="{092FE3B9-2233-E370-D14B-96ECE2E97020}"/>
                </a:ext>
              </a:extLst>
            </p:cNvPr>
            <p:cNvSpPr/>
            <p:nvPr/>
          </p:nvSpPr>
          <p:spPr bwMode="auto">
            <a:xfrm>
              <a:off x="2249626" y="3855922"/>
              <a:ext cx="76324" cy="8581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8" name="Rectangle 447">
              <a:extLst>
                <a:ext uri="{FF2B5EF4-FFF2-40B4-BE49-F238E27FC236}">
                  <a16:creationId xmlns:a16="http://schemas.microsoft.com/office/drawing/2014/main" id="{ACFE5BF8-9C5E-F3CB-899A-16A294A5A006}"/>
                </a:ext>
              </a:extLst>
            </p:cNvPr>
            <p:cNvSpPr/>
            <p:nvPr/>
          </p:nvSpPr>
          <p:spPr bwMode="auto">
            <a:xfrm>
              <a:off x="2249626" y="4065472"/>
              <a:ext cx="76324" cy="648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49" name="Group 448">
            <a:extLst>
              <a:ext uri="{FF2B5EF4-FFF2-40B4-BE49-F238E27FC236}">
                <a16:creationId xmlns:a16="http://schemas.microsoft.com/office/drawing/2014/main" id="{9C839BB4-C576-7C7C-97B2-8A0D7F2119A4}"/>
              </a:ext>
            </a:extLst>
          </p:cNvPr>
          <p:cNvGrpSpPr/>
          <p:nvPr/>
        </p:nvGrpSpPr>
        <p:grpSpPr>
          <a:xfrm>
            <a:off x="10975480" y="2825749"/>
            <a:ext cx="76324" cy="1883646"/>
            <a:chOff x="2249626" y="2830396"/>
            <a:chExt cx="76324" cy="1883646"/>
          </a:xfrm>
        </p:grpSpPr>
        <p:sp>
          <p:nvSpPr>
            <p:cNvPr id="450" name="Rectangle 449">
              <a:extLst>
                <a:ext uri="{FF2B5EF4-FFF2-40B4-BE49-F238E27FC236}">
                  <a16:creationId xmlns:a16="http://schemas.microsoft.com/office/drawing/2014/main" id="{C06E17E3-3DAA-68D8-88A1-436A37F5F92C}"/>
                </a:ext>
              </a:extLst>
            </p:cNvPr>
            <p:cNvSpPr/>
            <p:nvPr/>
          </p:nvSpPr>
          <p:spPr bwMode="auto">
            <a:xfrm>
              <a:off x="2249626" y="2830396"/>
              <a:ext cx="76324" cy="18836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1" name="Rectangle 450">
              <a:extLst>
                <a:ext uri="{FF2B5EF4-FFF2-40B4-BE49-F238E27FC236}">
                  <a16:creationId xmlns:a16="http://schemas.microsoft.com/office/drawing/2014/main" id="{D440F0B1-C96F-BB21-D73A-C9BC305F6836}"/>
                </a:ext>
              </a:extLst>
            </p:cNvPr>
            <p:cNvSpPr/>
            <p:nvPr/>
          </p:nvSpPr>
          <p:spPr bwMode="auto">
            <a:xfrm>
              <a:off x="2249626" y="3411422"/>
              <a:ext cx="76324" cy="13026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2" name="Rectangle 451">
              <a:extLst>
                <a:ext uri="{FF2B5EF4-FFF2-40B4-BE49-F238E27FC236}">
                  <a16:creationId xmlns:a16="http://schemas.microsoft.com/office/drawing/2014/main" id="{EB5D638C-2408-EAE1-F6FE-2E95F9726B79}"/>
                </a:ext>
              </a:extLst>
            </p:cNvPr>
            <p:cNvSpPr/>
            <p:nvPr/>
          </p:nvSpPr>
          <p:spPr bwMode="auto">
            <a:xfrm>
              <a:off x="2249626" y="3611446"/>
              <a:ext cx="76324" cy="11025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3" name="Rectangle 452">
              <a:extLst>
                <a:ext uri="{FF2B5EF4-FFF2-40B4-BE49-F238E27FC236}">
                  <a16:creationId xmlns:a16="http://schemas.microsoft.com/office/drawing/2014/main" id="{FD870B9F-DE63-0134-CE75-BE16C0833E9D}"/>
                </a:ext>
              </a:extLst>
            </p:cNvPr>
            <p:cNvSpPr/>
            <p:nvPr/>
          </p:nvSpPr>
          <p:spPr bwMode="auto">
            <a:xfrm>
              <a:off x="2249626" y="3992446"/>
              <a:ext cx="76324" cy="7215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4" name="Rectangle 453">
              <a:extLst>
                <a:ext uri="{FF2B5EF4-FFF2-40B4-BE49-F238E27FC236}">
                  <a16:creationId xmlns:a16="http://schemas.microsoft.com/office/drawing/2014/main" id="{B5849327-88E7-5E73-F779-8B07A9F21228}"/>
                </a:ext>
              </a:extLst>
            </p:cNvPr>
            <p:cNvSpPr/>
            <p:nvPr/>
          </p:nvSpPr>
          <p:spPr bwMode="auto">
            <a:xfrm>
              <a:off x="2249626" y="4157546"/>
              <a:ext cx="76324" cy="5564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55" name="Group 454">
            <a:extLst>
              <a:ext uri="{FF2B5EF4-FFF2-40B4-BE49-F238E27FC236}">
                <a16:creationId xmlns:a16="http://schemas.microsoft.com/office/drawing/2014/main" id="{946FDEC2-D804-33E8-856D-ABBD4A7777DB}"/>
              </a:ext>
            </a:extLst>
          </p:cNvPr>
          <p:cNvGrpSpPr/>
          <p:nvPr/>
        </p:nvGrpSpPr>
        <p:grpSpPr>
          <a:xfrm>
            <a:off x="11255514" y="3844925"/>
            <a:ext cx="76324" cy="864470"/>
            <a:chOff x="2249626" y="3849572"/>
            <a:chExt cx="76324" cy="864470"/>
          </a:xfrm>
        </p:grpSpPr>
        <p:sp>
          <p:nvSpPr>
            <p:cNvPr id="456" name="Rectangle 455">
              <a:extLst>
                <a:ext uri="{FF2B5EF4-FFF2-40B4-BE49-F238E27FC236}">
                  <a16:creationId xmlns:a16="http://schemas.microsoft.com/office/drawing/2014/main" id="{BB16A720-E28F-760F-F65C-B108A95CBEDA}"/>
                </a:ext>
              </a:extLst>
            </p:cNvPr>
            <p:cNvSpPr/>
            <p:nvPr/>
          </p:nvSpPr>
          <p:spPr bwMode="auto">
            <a:xfrm>
              <a:off x="2249626" y="3849572"/>
              <a:ext cx="76324" cy="86447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7" name="Rectangle 456">
              <a:extLst>
                <a:ext uri="{FF2B5EF4-FFF2-40B4-BE49-F238E27FC236}">
                  <a16:creationId xmlns:a16="http://schemas.microsoft.com/office/drawing/2014/main" id="{F0C6395F-6B57-DAF5-D9DF-796CAAE26F18}"/>
                </a:ext>
              </a:extLst>
            </p:cNvPr>
            <p:cNvSpPr/>
            <p:nvPr/>
          </p:nvSpPr>
          <p:spPr bwMode="auto">
            <a:xfrm>
              <a:off x="2249626" y="4094047"/>
              <a:ext cx="76324" cy="6199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8" name="Rectangle 457">
              <a:extLst>
                <a:ext uri="{FF2B5EF4-FFF2-40B4-BE49-F238E27FC236}">
                  <a16:creationId xmlns:a16="http://schemas.microsoft.com/office/drawing/2014/main" id="{6773A866-C112-7A1F-0D99-52E59925F1F0}"/>
                </a:ext>
              </a:extLst>
            </p:cNvPr>
            <p:cNvSpPr/>
            <p:nvPr/>
          </p:nvSpPr>
          <p:spPr bwMode="auto">
            <a:xfrm>
              <a:off x="2249626" y="4167072"/>
              <a:ext cx="76324" cy="5469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9" name="Rectangle 458">
              <a:extLst>
                <a:ext uri="{FF2B5EF4-FFF2-40B4-BE49-F238E27FC236}">
                  <a16:creationId xmlns:a16="http://schemas.microsoft.com/office/drawing/2014/main" id="{A041741D-4D4B-E670-9C21-CA4656E7258D}"/>
                </a:ext>
              </a:extLst>
            </p:cNvPr>
            <p:cNvSpPr/>
            <p:nvPr/>
          </p:nvSpPr>
          <p:spPr bwMode="auto">
            <a:xfrm>
              <a:off x="2249626" y="4373446"/>
              <a:ext cx="76324" cy="3405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0" name="Rectangle 459">
              <a:extLst>
                <a:ext uri="{FF2B5EF4-FFF2-40B4-BE49-F238E27FC236}">
                  <a16:creationId xmlns:a16="http://schemas.microsoft.com/office/drawing/2014/main" id="{7129CFD5-EAA8-76E3-ED47-05CF7EB192FA}"/>
                </a:ext>
              </a:extLst>
            </p:cNvPr>
            <p:cNvSpPr/>
            <p:nvPr/>
          </p:nvSpPr>
          <p:spPr bwMode="auto">
            <a:xfrm>
              <a:off x="2249626" y="4440122"/>
              <a:ext cx="76324" cy="2739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61" name="Group 460">
            <a:extLst>
              <a:ext uri="{FF2B5EF4-FFF2-40B4-BE49-F238E27FC236}">
                <a16:creationId xmlns:a16="http://schemas.microsoft.com/office/drawing/2014/main" id="{B748F242-50A4-631D-9057-D586127B6975}"/>
              </a:ext>
            </a:extLst>
          </p:cNvPr>
          <p:cNvGrpSpPr/>
          <p:nvPr/>
        </p:nvGrpSpPr>
        <p:grpSpPr>
          <a:xfrm>
            <a:off x="10275395" y="3073401"/>
            <a:ext cx="76324" cy="1635994"/>
            <a:chOff x="2249626" y="3078048"/>
            <a:chExt cx="76324" cy="1635994"/>
          </a:xfrm>
        </p:grpSpPr>
        <p:sp>
          <p:nvSpPr>
            <p:cNvPr id="462" name="Rectangle 461">
              <a:extLst>
                <a:ext uri="{FF2B5EF4-FFF2-40B4-BE49-F238E27FC236}">
                  <a16:creationId xmlns:a16="http://schemas.microsoft.com/office/drawing/2014/main" id="{4C94EA25-56AE-6749-5DD3-C5437A19C800}"/>
                </a:ext>
              </a:extLst>
            </p:cNvPr>
            <p:cNvSpPr/>
            <p:nvPr/>
          </p:nvSpPr>
          <p:spPr bwMode="auto">
            <a:xfrm>
              <a:off x="2249626" y="3078048"/>
              <a:ext cx="76324" cy="163599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3" name="Rectangle 462">
              <a:extLst>
                <a:ext uri="{FF2B5EF4-FFF2-40B4-BE49-F238E27FC236}">
                  <a16:creationId xmlns:a16="http://schemas.microsoft.com/office/drawing/2014/main" id="{986A0CD0-3495-C043-8C11-2C1DDE070585}"/>
                </a:ext>
              </a:extLst>
            </p:cNvPr>
            <p:cNvSpPr/>
            <p:nvPr/>
          </p:nvSpPr>
          <p:spPr bwMode="auto">
            <a:xfrm>
              <a:off x="2249626" y="3535247"/>
              <a:ext cx="76324" cy="11787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4" name="Rectangle 463">
              <a:extLst>
                <a:ext uri="{FF2B5EF4-FFF2-40B4-BE49-F238E27FC236}">
                  <a16:creationId xmlns:a16="http://schemas.microsoft.com/office/drawing/2014/main" id="{9DA5C518-332E-451E-79AF-88EF9BBA19F2}"/>
                </a:ext>
              </a:extLst>
            </p:cNvPr>
            <p:cNvSpPr/>
            <p:nvPr/>
          </p:nvSpPr>
          <p:spPr bwMode="auto">
            <a:xfrm>
              <a:off x="2249626" y="3690822"/>
              <a:ext cx="76324" cy="10232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5" name="Rectangle 464">
              <a:extLst>
                <a:ext uri="{FF2B5EF4-FFF2-40B4-BE49-F238E27FC236}">
                  <a16:creationId xmlns:a16="http://schemas.microsoft.com/office/drawing/2014/main" id="{8B0FD9B4-7BCB-F6A6-CE24-57F05CFEEE0C}"/>
                </a:ext>
              </a:extLst>
            </p:cNvPr>
            <p:cNvSpPr/>
            <p:nvPr/>
          </p:nvSpPr>
          <p:spPr bwMode="auto">
            <a:xfrm>
              <a:off x="2249626" y="3960696"/>
              <a:ext cx="76324" cy="7533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6" name="Rectangle 465">
              <a:extLst>
                <a:ext uri="{FF2B5EF4-FFF2-40B4-BE49-F238E27FC236}">
                  <a16:creationId xmlns:a16="http://schemas.microsoft.com/office/drawing/2014/main" id="{F94A5BBD-1F56-171A-B4F2-CBE2877B9BBC}"/>
                </a:ext>
              </a:extLst>
            </p:cNvPr>
            <p:cNvSpPr/>
            <p:nvPr/>
          </p:nvSpPr>
          <p:spPr bwMode="auto">
            <a:xfrm>
              <a:off x="2249626" y="4097222"/>
              <a:ext cx="76324" cy="6168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3" name="Group 22">
            <a:extLst>
              <a:ext uri="{FF2B5EF4-FFF2-40B4-BE49-F238E27FC236}">
                <a16:creationId xmlns:a16="http://schemas.microsoft.com/office/drawing/2014/main" id="{D9CC56B4-0413-EF38-CCC4-AEB04130708D}"/>
              </a:ext>
            </a:extLst>
          </p:cNvPr>
          <p:cNvGrpSpPr/>
          <p:nvPr/>
        </p:nvGrpSpPr>
        <p:grpSpPr>
          <a:xfrm>
            <a:off x="1397000" y="1663700"/>
            <a:ext cx="9994900" cy="3848100"/>
            <a:chOff x="1397000" y="1663700"/>
            <a:chExt cx="9994900" cy="3848100"/>
          </a:xfrm>
        </p:grpSpPr>
        <p:cxnSp>
          <p:nvCxnSpPr>
            <p:cNvPr id="13" name="Straight Connector 12">
              <a:extLst>
                <a:ext uri="{FF2B5EF4-FFF2-40B4-BE49-F238E27FC236}">
                  <a16:creationId xmlns:a16="http://schemas.microsoft.com/office/drawing/2014/main" id="{A768B677-9E34-3D9D-C03F-FFFB8E1ADEB7}"/>
                </a:ext>
              </a:extLst>
            </p:cNvPr>
            <p:cNvCxnSpPr>
              <a:cxnSpLocks/>
            </p:cNvCxnSpPr>
            <p:nvPr/>
          </p:nvCxnSpPr>
          <p:spPr bwMode="auto">
            <a:xfrm flipV="1">
              <a:off x="1397000" y="1663700"/>
              <a:ext cx="0" cy="38481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EB7BE88-E9BF-C506-404E-C5246B7EC210}"/>
                </a:ext>
              </a:extLst>
            </p:cNvPr>
            <p:cNvCxnSpPr/>
            <p:nvPr/>
          </p:nvCxnSpPr>
          <p:spPr bwMode="auto">
            <a:xfrm>
              <a:off x="1397000" y="4711700"/>
              <a:ext cx="999490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9430F17-E4A4-22FA-E565-1405AF99B9FB}"/>
                </a:ext>
              </a:extLst>
            </p:cNvPr>
            <p:cNvCxnSpPr>
              <a:cxnSpLocks/>
            </p:cNvCxnSpPr>
            <p:nvPr/>
          </p:nvCxnSpPr>
          <p:spPr bwMode="auto">
            <a:xfrm>
              <a:off x="11379200" y="4724400"/>
              <a:ext cx="0" cy="78740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7B2F774-E697-86A7-1C59-00B204F1A3A9}"/>
                </a:ext>
              </a:extLst>
            </p:cNvPr>
            <p:cNvCxnSpPr>
              <a:cxnSpLocks/>
            </p:cNvCxnSpPr>
            <p:nvPr/>
          </p:nvCxnSpPr>
          <p:spPr bwMode="auto">
            <a:xfrm>
              <a:off x="3390900" y="4724400"/>
              <a:ext cx="0" cy="7874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AE8714E-2F75-2D63-D97B-31D49B816BB4}"/>
                </a:ext>
              </a:extLst>
            </p:cNvPr>
            <p:cNvCxnSpPr>
              <a:cxnSpLocks/>
            </p:cNvCxnSpPr>
            <p:nvPr/>
          </p:nvCxnSpPr>
          <p:spPr bwMode="auto">
            <a:xfrm>
              <a:off x="5384800" y="4724400"/>
              <a:ext cx="0" cy="7874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449F9AC-595D-E36C-155F-10AC62EC564D}"/>
                </a:ext>
              </a:extLst>
            </p:cNvPr>
            <p:cNvCxnSpPr>
              <a:cxnSpLocks/>
            </p:cNvCxnSpPr>
            <p:nvPr/>
          </p:nvCxnSpPr>
          <p:spPr bwMode="auto">
            <a:xfrm>
              <a:off x="7404100" y="4724400"/>
              <a:ext cx="0" cy="7874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6C5D086-F006-4870-EFC9-9FE2B720189B}"/>
                </a:ext>
              </a:extLst>
            </p:cNvPr>
            <p:cNvCxnSpPr>
              <a:cxnSpLocks/>
            </p:cNvCxnSpPr>
            <p:nvPr/>
          </p:nvCxnSpPr>
          <p:spPr bwMode="auto">
            <a:xfrm>
              <a:off x="9398000" y="4724400"/>
              <a:ext cx="0" cy="787400"/>
            </a:xfrm>
            <a:prstGeom prst="line">
              <a:avLst/>
            </a:prstGeom>
            <a:noFill/>
            <a:ln w="28575" cap="flat" cmpd="sng" algn="ctr">
              <a:solidFill>
                <a:schemeClr val="bg1"/>
              </a:solidFill>
              <a:prstDash val="solid"/>
              <a:round/>
              <a:headEnd type="none" w="med" len="med"/>
              <a:tailEnd type="none" w="med" len="med"/>
            </a:ln>
            <a:effectLst/>
          </p:spPr>
        </p:cxnSp>
      </p:grpSp>
      <p:grpSp>
        <p:nvGrpSpPr>
          <p:cNvPr id="497" name="Group 496">
            <a:extLst>
              <a:ext uri="{FF2B5EF4-FFF2-40B4-BE49-F238E27FC236}">
                <a16:creationId xmlns:a16="http://schemas.microsoft.com/office/drawing/2014/main" id="{18599B5D-41F0-4815-1B1F-B263EE044121}"/>
              </a:ext>
            </a:extLst>
          </p:cNvPr>
          <p:cNvGrpSpPr/>
          <p:nvPr/>
        </p:nvGrpSpPr>
        <p:grpSpPr>
          <a:xfrm>
            <a:off x="1350441" y="4661660"/>
            <a:ext cx="2105799" cy="758623"/>
            <a:chOff x="1350441" y="4689277"/>
            <a:chExt cx="2105799" cy="758623"/>
          </a:xfrm>
        </p:grpSpPr>
        <p:sp>
          <p:nvSpPr>
            <p:cNvPr id="468" name="TextBox 467">
              <a:extLst>
                <a:ext uri="{FF2B5EF4-FFF2-40B4-BE49-F238E27FC236}">
                  <a16:creationId xmlns:a16="http://schemas.microsoft.com/office/drawing/2014/main" id="{CE6943A2-58A4-24DE-8F7B-11B4BC726D1C}"/>
                </a:ext>
              </a:extLst>
            </p:cNvPr>
            <p:cNvSpPr txBox="1"/>
            <p:nvPr/>
          </p:nvSpPr>
          <p:spPr bwMode="auto">
            <a:xfrm rot="16200000">
              <a:off x="11633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2001-2</a:t>
              </a:r>
            </a:p>
          </p:txBody>
        </p:sp>
        <p:grpSp>
          <p:nvGrpSpPr>
            <p:cNvPr id="482" name="Group 481">
              <a:extLst>
                <a:ext uri="{FF2B5EF4-FFF2-40B4-BE49-F238E27FC236}">
                  <a16:creationId xmlns:a16="http://schemas.microsoft.com/office/drawing/2014/main" id="{53FE857C-6F0D-FE64-F67A-BF15B4C953F4}"/>
                </a:ext>
              </a:extLst>
            </p:cNvPr>
            <p:cNvGrpSpPr/>
            <p:nvPr/>
          </p:nvGrpSpPr>
          <p:grpSpPr>
            <a:xfrm>
              <a:off x="1491118" y="4689277"/>
              <a:ext cx="1965122" cy="758623"/>
              <a:chOff x="1491118" y="4689277"/>
              <a:chExt cx="1965122" cy="758623"/>
            </a:xfrm>
          </p:grpSpPr>
          <p:sp>
            <p:nvSpPr>
              <p:cNvPr id="469" name="TextBox 468">
                <a:extLst>
                  <a:ext uri="{FF2B5EF4-FFF2-40B4-BE49-F238E27FC236}">
                    <a16:creationId xmlns:a16="http://schemas.microsoft.com/office/drawing/2014/main" id="{73662DC4-41EA-B33C-D2A6-4B0B2F58046E}"/>
                  </a:ext>
                </a:extLst>
              </p:cNvPr>
              <p:cNvSpPr txBox="1"/>
              <p:nvPr/>
            </p:nvSpPr>
            <p:spPr bwMode="auto">
              <a:xfrm rot="16200000">
                <a:off x="1250307" y="4930089"/>
                <a:ext cx="758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2008-09</a:t>
                </a:r>
              </a:p>
            </p:txBody>
          </p:sp>
          <p:sp>
            <p:nvSpPr>
              <p:cNvPr id="470" name="TextBox 469">
                <a:extLst>
                  <a:ext uri="{FF2B5EF4-FFF2-40B4-BE49-F238E27FC236}">
                    <a16:creationId xmlns:a16="http://schemas.microsoft.com/office/drawing/2014/main" id="{3EE0FDD1-D185-ABD7-AA7B-DB9E2C05263A}"/>
                  </a:ext>
                </a:extLst>
              </p:cNvPr>
              <p:cNvSpPr txBox="1"/>
              <p:nvPr/>
            </p:nvSpPr>
            <p:spPr bwMode="auto">
              <a:xfrm rot="16200000">
                <a:off x="144472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2010</a:t>
                </a:r>
              </a:p>
            </p:txBody>
          </p:sp>
          <p:sp>
            <p:nvSpPr>
              <p:cNvPr id="471" name="TextBox 470">
                <a:extLst>
                  <a:ext uri="{FF2B5EF4-FFF2-40B4-BE49-F238E27FC236}">
                    <a16:creationId xmlns:a16="http://schemas.microsoft.com/office/drawing/2014/main" id="{A963C709-A81E-7A87-777F-6DD96232C5F1}"/>
                  </a:ext>
                </a:extLst>
              </p:cNvPr>
              <p:cNvSpPr txBox="1"/>
              <p:nvPr/>
            </p:nvSpPr>
            <p:spPr bwMode="auto">
              <a:xfrm rot="16200000">
                <a:off x="1585403"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2011</a:t>
                </a:r>
              </a:p>
            </p:txBody>
          </p:sp>
          <p:sp>
            <p:nvSpPr>
              <p:cNvPr id="472" name="TextBox 471">
                <a:extLst>
                  <a:ext uri="{FF2B5EF4-FFF2-40B4-BE49-F238E27FC236}">
                    <a16:creationId xmlns:a16="http://schemas.microsoft.com/office/drawing/2014/main" id="{DE063724-3B68-6CBC-AA23-C3309B73063F}"/>
                  </a:ext>
                </a:extLst>
              </p:cNvPr>
              <p:cNvSpPr txBox="1"/>
              <p:nvPr/>
            </p:nvSpPr>
            <p:spPr bwMode="auto">
              <a:xfrm rot="16200000">
                <a:off x="1726080"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2012</a:t>
                </a:r>
              </a:p>
            </p:txBody>
          </p:sp>
          <p:sp>
            <p:nvSpPr>
              <p:cNvPr id="473" name="TextBox 472">
                <a:extLst>
                  <a:ext uri="{FF2B5EF4-FFF2-40B4-BE49-F238E27FC236}">
                    <a16:creationId xmlns:a16="http://schemas.microsoft.com/office/drawing/2014/main" id="{C257F940-135B-ED86-4642-2F1BF585DBA5}"/>
                  </a:ext>
                </a:extLst>
              </p:cNvPr>
              <p:cNvSpPr txBox="1"/>
              <p:nvPr/>
            </p:nvSpPr>
            <p:spPr bwMode="auto">
              <a:xfrm rot="16200000">
                <a:off x="1866757"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2013</a:t>
                </a:r>
              </a:p>
            </p:txBody>
          </p:sp>
          <p:sp>
            <p:nvSpPr>
              <p:cNvPr id="474" name="TextBox 473">
                <a:extLst>
                  <a:ext uri="{FF2B5EF4-FFF2-40B4-BE49-F238E27FC236}">
                    <a16:creationId xmlns:a16="http://schemas.microsoft.com/office/drawing/2014/main" id="{1A5BF82E-50F0-193E-3A47-2720B81EEBA4}"/>
                  </a:ext>
                </a:extLst>
              </p:cNvPr>
              <p:cNvSpPr txBox="1"/>
              <p:nvPr/>
            </p:nvSpPr>
            <p:spPr bwMode="auto">
              <a:xfrm rot="16200000">
                <a:off x="2007434"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2014</a:t>
                </a:r>
              </a:p>
            </p:txBody>
          </p:sp>
          <p:sp>
            <p:nvSpPr>
              <p:cNvPr id="475" name="TextBox 474">
                <a:extLst>
                  <a:ext uri="{FF2B5EF4-FFF2-40B4-BE49-F238E27FC236}">
                    <a16:creationId xmlns:a16="http://schemas.microsoft.com/office/drawing/2014/main" id="{F3B1C7A3-8A2D-FF92-4F1D-A376B5090622}"/>
                  </a:ext>
                </a:extLst>
              </p:cNvPr>
              <p:cNvSpPr txBox="1"/>
              <p:nvPr/>
            </p:nvSpPr>
            <p:spPr bwMode="auto">
              <a:xfrm rot="16200000">
                <a:off x="2148111"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2015</a:t>
                </a:r>
              </a:p>
            </p:txBody>
          </p:sp>
          <p:sp>
            <p:nvSpPr>
              <p:cNvPr id="476" name="TextBox 475">
                <a:extLst>
                  <a:ext uri="{FF2B5EF4-FFF2-40B4-BE49-F238E27FC236}">
                    <a16:creationId xmlns:a16="http://schemas.microsoft.com/office/drawing/2014/main" id="{F4ED64EF-4C1B-52A8-83E4-46035B471B10}"/>
                  </a:ext>
                </a:extLst>
              </p:cNvPr>
              <p:cNvSpPr txBox="1"/>
              <p:nvPr/>
            </p:nvSpPr>
            <p:spPr bwMode="auto">
              <a:xfrm rot="16200000">
                <a:off x="2288788"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2016</a:t>
                </a:r>
              </a:p>
            </p:txBody>
          </p:sp>
          <p:sp>
            <p:nvSpPr>
              <p:cNvPr id="477" name="TextBox 476">
                <a:extLst>
                  <a:ext uri="{FF2B5EF4-FFF2-40B4-BE49-F238E27FC236}">
                    <a16:creationId xmlns:a16="http://schemas.microsoft.com/office/drawing/2014/main" id="{AA7E43A5-2DB8-02CD-8E16-385B7DE99282}"/>
                  </a:ext>
                </a:extLst>
              </p:cNvPr>
              <p:cNvSpPr txBox="1"/>
              <p:nvPr/>
            </p:nvSpPr>
            <p:spPr bwMode="auto">
              <a:xfrm rot="16200000">
                <a:off x="2429465"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2017</a:t>
                </a:r>
              </a:p>
            </p:txBody>
          </p:sp>
          <p:sp>
            <p:nvSpPr>
              <p:cNvPr id="478" name="TextBox 477">
                <a:extLst>
                  <a:ext uri="{FF2B5EF4-FFF2-40B4-BE49-F238E27FC236}">
                    <a16:creationId xmlns:a16="http://schemas.microsoft.com/office/drawing/2014/main" id="{8390C0B0-F842-61EB-626D-69A75B0E3550}"/>
                  </a:ext>
                </a:extLst>
              </p:cNvPr>
              <p:cNvSpPr txBox="1"/>
              <p:nvPr/>
            </p:nvSpPr>
            <p:spPr bwMode="auto">
              <a:xfrm rot="16200000">
                <a:off x="257014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2018</a:t>
                </a:r>
              </a:p>
            </p:txBody>
          </p:sp>
          <p:sp>
            <p:nvSpPr>
              <p:cNvPr id="479" name="TextBox 478">
                <a:extLst>
                  <a:ext uri="{FF2B5EF4-FFF2-40B4-BE49-F238E27FC236}">
                    <a16:creationId xmlns:a16="http://schemas.microsoft.com/office/drawing/2014/main" id="{C907BAAB-1748-29BB-DD7A-9554FA2D0DB0}"/>
                  </a:ext>
                </a:extLst>
              </p:cNvPr>
              <p:cNvSpPr txBox="1"/>
              <p:nvPr/>
            </p:nvSpPr>
            <p:spPr bwMode="auto">
              <a:xfrm rot="16200000">
                <a:off x="2710819"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2019</a:t>
                </a:r>
              </a:p>
            </p:txBody>
          </p:sp>
          <p:sp>
            <p:nvSpPr>
              <p:cNvPr id="480" name="TextBox 479">
                <a:extLst>
                  <a:ext uri="{FF2B5EF4-FFF2-40B4-BE49-F238E27FC236}">
                    <a16:creationId xmlns:a16="http://schemas.microsoft.com/office/drawing/2014/main" id="{62CF6906-1709-7B6C-CC68-BB2F48977EEA}"/>
                  </a:ext>
                </a:extLst>
              </p:cNvPr>
              <p:cNvSpPr txBox="1"/>
              <p:nvPr/>
            </p:nvSpPr>
            <p:spPr bwMode="auto">
              <a:xfrm rot="16200000">
                <a:off x="29921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2021</a:t>
                </a:r>
              </a:p>
            </p:txBody>
          </p:sp>
          <p:sp>
            <p:nvSpPr>
              <p:cNvPr id="481" name="TextBox 480">
                <a:extLst>
                  <a:ext uri="{FF2B5EF4-FFF2-40B4-BE49-F238E27FC236}">
                    <a16:creationId xmlns:a16="http://schemas.microsoft.com/office/drawing/2014/main" id="{2D08CF01-A68B-4680-FBF3-92B0E0CC3A99}"/>
                  </a:ext>
                </a:extLst>
              </p:cNvPr>
              <p:cNvSpPr txBox="1"/>
              <p:nvPr/>
            </p:nvSpPr>
            <p:spPr bwMode="auto">
              <a:xfrm rot="16200000">
                <a:off x="285149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p>
            </p:txBody>
          </p:sp>
        </p:grpSp>
      </p:grpSp>
      <p:grpSp>
        <p:nvGrpSpPr>
          <p:cNvPr id="498" name="Group 497">
            <a:extLst>
              <a:ext uri="{FF2B5EF4-FFF2-40B4-BE49-F238E27FC236}">
                <a16:creationId xmlns:a16="http://schemas.microsoft.com/office/drawing/2014/main" id="{796EE5E5-419E-C8DE-9B9B-EE60F0CEED4A}"/>
              </a:ext>
            </a:extLst>
          </p:cNvPr>
          <p:cNvGrpSpPr/>
          <p:nvPr/>
        </p:nvGrpSpPr>
        <p:grpSpPr>
          <a:xfrm>
            <a:off x="3337778" y="4661660"/>
            <a:ext cx="2105799" cy="758623"/>
            <a:chOff x="1350441" y="4689277"/>
            <a:chExt cx="2105799" cy="758623"/>
          </a:xfrm>
        </p:grpSpPr>
        <p:sp>
          <p:nvSpPr>
            <p:cNvPr id="499" name="TextBox 498">
              <a:extLst>
                <a:ext uri="{FF2B5EF4-FFF2-40B4-BE49-F238E27FC236}">
                  <a16:creationId xmlns:a16="http://schemas.microsoft.com/office/drawing/2014/main" id="{58A9C26E-F28E-96FE-79A6-5AD441F57196}"/>
                </a:ext>
              </a:extLst>
            </p:cNvPr>
            <p:cNvSpPr txBox="1"/>
            <p:nvPr/>
          </p:nvSpPr>
          <p:spPr bwMode="auto">
            <a:xfrm rot="16200000">
              <a:off x="11633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2001-2</a:t>
              </a:r>
            </a:p>
          </p:txBody>
        </p:sp>
        <p:grpSp>
          <p:nvGrpSpPr>
            <p:cNvPr id="500" name="Group 499">
              <a:extLst>
                <a:ext uri="{FF2B5EF4-FFF2-40B4-BE49-F238E27FC236}">
                  <a16:creationId xmlns:a16="http://schemas.microsoft.com/office/drawing/2014/main" id="{0BEC7B4D-8E06-8AE0-EA7D-727533D3BB52}"/>
                </a:ext>
              </a:extLst>
            </p:cNvPr>
            <p:cNvGrpSpPr/>
            <p:nvPr/>
          </p:nvGrpSpPr>
          <p:grpSpPr>
            <a:xfrm>
              <a:off x="1491118" y="4689277"/>
              <a:ext cx="1965122" cy="758623"/>
              <a:chOff x="1491118" y="4689277"/>
              <a:chExt cx="1965122" cy="758623"/>
            </a:xfrm>
          </p:grpSpPr>
          <p:sp>
            <p:nvSpPr>
              <p:cNvPr id="501" name="TextBox 500">
                <a:extLst>
                  <a:ext uri="{FF2B5EF4-FFF2-40B4-BE49-F238E27FC236}">
                    <a16:creationId xmlns:a16="http://schemas.microsoft.com/office/drawing/2014/main" id="{85DCA35B-BC17-A4C6-97AB-940231EE565B}"/>
                  </a:ext>
                </a:extLst>
              </p:cNvPr>
              <p:cNvSpPr txBox="1"/>
              <p:nvPr/>
            </p:nvSpPr>
            <p:spPr bwMode="auto">
              <a:xfrm rot="16200000">
                <a:off x="1250307" y="4930089"/>
                <a:ext cx="758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2008-09</a:t>
                </a:r>
              </a:p>
            </p:txBody>
          </p:sp>
          <p:sp>
            <p:nvSpPr>
              <p:cNvPr id="502" name="TextBox 501">
                <a:extLst>
                  <a:ext uri="{FF2B5EF4-FFF2-40B4-BE49-F238E27FC236}">
                    <a16:creationId xmlns:a16="http://schemas.microsoft.com/office/drawing/2014/main" id="{D5C95A89-5845-0DDE-A433-ED57FF9290BA}"/>
                  </a:ext>
                </a:extLst>
              </p:cNvPr>
              <p:cNvSpPr txBox="1"/>
              <p:nvPr/>
            </p:nvSpPr>
            <p:spPr bwMode="auto">
              <a:xfrm rot="16200000">
                <a:off x="144472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2010</a:t>
                </a:r>
              </a:p>
            </p:txBody>
          </p:sp>
          <p:sp>
            <p:nvSpPr>
              <p:cNvPr id="503" name="TextBox 502">
                <a:extLst>
                  <a:ext uri="{FF2B5EF4-FFF2-40B4-BE49-F238E27FC236}">
                    <a16:creationId xmlns:a16="http://schemas.microsoft.com/office/drawing/2014/main" id="{1F0F8016-BD33-29A6-2964-963AF2546AB6}"/>
                  </a:ext>
                </a:extLst>
              </p:cNvPr>
              <p:cNvSpPr txBox="1"/>
              <p:nvPr/>
            </p:nvSpPr>
            <p:spPr bwMode="auto">
              <a:xfrm rot="16200000">
                <a:off x="1585403"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2011</a:t>
                </a:r>
              </a:p>
            </p:txBody>
          </p:sp>
          <p:sp>
            <p:nvSpPr>
              <p:cNvPr id="504" name="TextBox 503">
                <a:extLst>
                  <a:ext uri="{FF2B5EF4-FFF2-40B4-BE49-F238E27FC236}">
                    <a16:creationId xmlns:a16="http://schemas.microsoft.com/office/drawing/2014/main" id="{172EB70B-4C51-89A5-BB0E-A64B5DF4454E}"/>
                  </a:ext>
                </a:extLst>
              </p:cNvPr>
              <p:cNvSpPr txBox="1"/>
              <p:nvPr/>
            </p:nvSpPr>
            <p:spPr bwMode="auto">
              <a:xfrm rot="16200000">
                <a:off x="1726080"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2012</a:t>
                </a:r>
              </a:p>
            </p:txBody>
          </p:sp>
          <p:sp>
            <p:nvSpPr>
              <p:cNvPr id="505" name="TextBox 504">
                <a:extLst>
                  <a:ext uri="{FF2B5EF4-FFF2-40B4-BE49-F238E27FC236}">
                    <a16:creationId xmlns:a16="http://schemas.microsoft.com/office/drawing/2014/main" id="{B65D25D2-FD86-43A9-5608-87DB90AB84C2}"/>
                  </a:ext>
                </a:extLst>
              </p:cNvPr>
              <p:cNvSpPr txBox="1"/>
              <p:nvPr/>
            </p:nvSpPr>
            <p:spPr bwMode="auto">
              <a:xfrm rot="16200000">
                <a:off x="1866757"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2013</a:t>
                </a:r>
              </a:p>
            </p:txBody>
          </p:sp>
          <p:sp>
            <p:nvSpPr>
              <p:cNvPr id="506" name="TextBox 505">
                <a:extLst>
                  <a:ext uri="{FF2B5EF4-FFF2-40B4-BE49-F238E27FC236}">
                    <a16:creationId xmlns:a16="http://schemas.microsoft.com/office/drawing/2014/main" id="{399974BA-4BF7-6093-C8D1-1B3D7F97428B}"/>
                  </a:ext>
                </a:extLst>
              </p:cNvPr>
              <p:cNvSpPr txBox="1"/>
              <p:nvPr/>
            </p:nvSpPr>
            <p:spPr bwMode="auto">
              <a:xfrm rot="16200000">
                <a:off x="2007434"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2014</a:t>
                </a:r>
              </a:p>
            </p:txBody>
          </p:sp>
          <p:sp>
            <p:nvSpPr>
              <p:cNvPr id="507" name="TextBox 506">
                <a:extLst>
                  <a:ext uri="{FF2B5EF4-FFF2-40B4-BE49-F238E27FC236}">
                    <a16:creationId xmlns:a16="http://schemas.microsoft.com/office/drawing/2014/main" id="{F527AED1-3CC2-0B89-3E70-EB37B104C2F0}"/>
                  </a:ext>
                </a:extLst>
              </p:cNvPr>
              <p:cNvSpPr txBox="1"/>
              <p:nvPr/>
            </p:nvSpPr>
            <p:spPr bwMode="auto">
              <a:xfrm rot="16200000">
                <a:off x="2148111"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2015</a:t>
                </a:r>
              </a:p>
            </p:txBody>
          </p:sp>
          <p:sp>
            <p:nvSpPr>
              <p:cNvPr id="508" name="TextBox 507">
                <a:extLst>
                  <a:ext uri="{FF2B5EF4-FFF2-40B4-BE49-F238E27FC236}">
                    <a16:creationId xmlns:a16="http://schemas.microsoft.com/office/drawing/2014/main" id="{FE6FB304-0920-BC43-B47B-1877F8DFA983}"/>
                  </a:ext>
                </a:extLst>
              </p:cNvPr>
              <p:cNvSpPr txBox="1"/>
              <p:nvPr/>
            </p:nvSpPr>
            <p:spPr bwMode="auto">
              <a:xfrm rot="16200000">
                <a:off x="2288788"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2016</a:t>
                </a:r>
              </a:p>
            </p:txBody>
          </p:sp>
          <p:sp>
            <p:nvSpPr>
              <p:cNvPr id="509" name="TextBox 508">
                <a:extLst>
                  <a:ext uri="{FF2B5EF4-FFF2-40B4-BE49-F238E27FC236}">
                    <a16:creationId xmlns:a16="http://schemas.microsoft.com/office/drawing/2014/main" id="{8E2199F2-25F3-1378-A5E7-30B9893101C2}"/>
                  </a:ext>
                </a:extLst>
              </p:cNvPr>
              <p:cNvSpPr txBox="1"/>
              <p:nvPr/>
            </p:nvSpPr>
            <p:spPr bwMode="auto">
              <a:xfrm rot="16200000">
                <a:off x="2429465"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2017</a:t>
                </a:r>
              </a:p>
            </p:txBody>
          </p:sp>
          <p:sp>
            <p:nvSpPr>
              <p:cNvPr id="510" name="TextBox 509">
                <a:extLst>
                  <a:ext uri="{FF2B5EF4-FFF2-40B4-BE49-F238E27FC236}">
                    <a16:creationId xmlns:a16="http://schemas.microsoft.com/office/drawing/2014/main" id="{81DF4FA2-189C-F219-6B44-3B60B08B38BB}"/>
                  </a:ext>
                </a:extLst>
              </p:cNvPr>
              <p:cNvSpPr txBox="1"/>
              <p:nvPr/>
            </p:nvSpPr>
            <p:spPr bwMode="auto">
              <a:xfrm rot="16200000">
                <a:off x="257014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2018</a:t>
                </a:r>
              </a:p>
            </p:txBody>
          </p:sp>
          <p:sp>
            <p:nvSpPr>
              <p:cNvPr id="511" name="TextBox 510">
                <a:extLst>
                  <a:ext uri="{FF2B5EF4-FFF2-40B4-BE49-F238E27FC236}">
                    <a16:creationId xmlns:a16="http://schemas.microsoft.com/office/drawing/2014/main" id="{DDCCE1C1-7365-DE4F-20D0-ADBD8461C925}"/>
                  </a:ext>
                </a:extLst>
              </p:cNvPr>
              <p:cNvSpPr txBox="1"/>
              <p:nvPr/>
            </p:nvSpPr>
            <p:spPr bwMode="auto">
              <a:xfrm rot="16200000">
                <a:off x="2710819"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2019</a:t>
                </a:r>
              </a:p>
            </p:txBody>
          </p:sp>
          <p:sp>
            <p:nvSpPr>
              <p:cNvPr id="512" name="TextBox 511">
                <a:extLst>
                  <a:ext uri="{FF2B5EF4-FFF2-40B4-BE49-F238E27FC236}">
                    <a16:creationId xmlns:a16="http://schemas.microsoft.com/office/drawing/2014/main" id="{BBF717B2-65E6-8F5D-1AB9-5A2768994C4F}"/>
                  </a:ext>
                </a:extLst>
              </p:cNvPr>
              <p:cNvSpPr txBox="1"/>
              <p:nvPr/>
            </p:nvSpPr>
            <p:spPr bwMode="auto">
              <a:xfrm rot="16200000">
                <a:off x="29921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2021</a:t>
                </a:r>
              </a:p>
            </p:txBody>
          </p:sp>
          <p:sp>
            <p:nvSpPr>
              <p:cNvPr id="513" name="TextBox 512">
                <a:extLst>
                  <a:ext uri="{FF2B5EF4-FFF2-40B4-BE49-F238E27FC236}">
                    <a16:creationId xmlns:a16="http://schemas.microsoft.com/office/drawing/2014/main" id="{428CED34-37C7-7460-BCBF-4B168665D83F}"/>
                  </a:ext>
                </a:extLst>
              </p:cNvPr>
              <p:cNvSpPr txBox="1"/>
              <p:nvPr/>
            </p:nvSpPr>
            <p:spPr bwMode="auto">
              <a:xfrm rot="16200000">
                <a:off x="285149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p>
            </p:txBody>
          </p:sp>
        </p:grpSp>
      </p:grpSp>
      <p:grpSp>
        <p:nvGrpSpPr>
          <p:cNvPr id="514" name="Group 513">
            <a:extLst>
              <a:ext uri="{FF2B5EF4-FFF2-40B4-BE49-F238E27FC236}">
                <a16:creationId xmlns:a16="http://schemas.microsoft.com/office/drawing/2014/main" id="{B8A69495-C507-1371-8111-016031025B16}"/>
              </a:ext>
            </a:extLst>
          </p:cNvPr>
          <p:cNvGrpSpPr/>
          <p:nvPr/>
        </p:nvGrpSpPr>
        <p:grpSpPr>
          <a:xfrm>
            <a:off x="5349662" y="4661660"/>
            <a:ext cx="2105799" cy="758623"/>
            <a:chOff x="1350441" y="4689277"/>
            <a:chExt cx="2105799" cy="758623"/>
          </a:xfrm>
        </p:grpSpPr>
        <p:sp>
          <p:nvSpPr>
            <p:cNvPr id="515" name="TextBox 514">
              <a:extLst>
                <a:ext uri="{FF2B5EF4-FFF2-40B4-BE49-F238E27FC236}">
                  <a16:creationId xmlns:a16="http://schemas.microsoft.com/office/drawing/2014/main" id="{ED0B78FB-8C59-1FF0-B026-FA32AA342C10}"/>
                </a:ext>
              </a:extLst>
            </p:cNvPr>
            <p:cNvSpPr txBox="1"/>
            <p:nvPr/>
          </p:nvSpPr>
          <p:spPr bwMode="auto">
            <a:xfrm rot="16200000">
              <a:off x="11633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2001-2</a:t>
              </a:r>
            </a:p>
          </p:txBody>
        </p:sp>
        <p:grpSp>
          <p:nvGrpSpPr>
            <p:cNvPr id="516" name="Group 515">
              <a:extLst>
                <a:ext uri="{FF2B5EF4-FFF2-40B4-BE49-F238E27FC236}">
                  <a16:creationId xmlns:a16="http://schemas.microsoft.com/office/drawing/2014/main" id="{6FE937B1-56CF-6A43-9704-2C89E6922122}"/>
                </a:ext>
              </a:extLst>
            </p:cNvPr>
            <p:cNvGrpSpPr/>
            <p:nvPr/>
          </p:nvGrpSpPr>
          <p:grpSpPr>
            <a:xfrm>
              <a:off x="1491118" y="4689277"/>
              <a:ext cx="1965122" cy="758623"/>
              <a:chOff x="1491118" y="4689277"/>
              <a:chExt cx="1965122" cy="758623"/>
            </a:xfrm>
          </p:grpSpPr>
          <p:sp>
            <p:nvSpPr>
              <p:cNvPr id="517" name="TextBox 516">
                <a:extLst>
                  <a:ext uri="{FF2B5EF4-FFF2-40B4-BE49-F238E27FC236}">
                    <a16:creationId xmlns:a16="http://schemas.microsoft.com/office/drawing/2014/main" id="{6C124E2E-6518-527E-1644-BC5A0CF45765}"/>
                  </a:ext>
                </a:extLst>
              </p:cNvPr>
              <p:cNvSpPr txBox="1"/>
              <p:nvPr/>
            </p:nvSpPr>
            <p:spPr bwMode="auto">
              <a:xfrm rot="16200000">
                <a:off x="1250307" y="4930089"/>
                <a:ext cx="758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2008-09</a:t>
                </a:r>
              </a:p>
            </p:txBody>
          </p:sp>
          <p:sp>
            <p:nvSpPr>
              <p:cNvPr id="518" name="TextBox 517">
                <a:extLst>
                  <a:ext uri="{FF2B5EF4-FFF2-40B4-BE49-F238E27FC236}">
                    <a16:creationId xmlns:a16="http://schemas.microsoft.com/office/drawing/2014/main" id="{94BF6B8A-43F0-2AE9-9015-9CCF0A5BDE52}"/>
                  </a:ext>
                </a:extLst>
              </p:cNvPr>
              <p:cNvSpPr txBox="1"/>
              <p:nvPr/>
            </p:nvSpPr>
            <p:spPr bwMode="auto">
              <a:xfrm rot="16200000">
                <a:off x="144472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2010</a:t>
                </a:r>
              </a:p>
            </p:txBody>
          </p:sp>
          <p:sp>
            <p:nvSpPr>
              <p:cNvPr id="519" name="TextBox 518">
                <a:extLst>
                  <a:ext uri="{FF2B5EF4-FFF2-40B4-BE49-F238E27FC236}">
                    <a16:creationId xmlns:a16="http://schemas.microsoft.com/office/drawing/2014/main" id="{71F76441-0E64-01AC-DE11-2AB6F9A6DA00}"/>
                  </a:ext>
                </a:extLst>
              </p:cNvPr>
              <p:cNvSpPr txBox="1"/>
              <p:nvPr/>
            </p:nvSpPr>
            <p:spPr bwMode="auto">
              <a:xfrm rot="16200000">
                <a:off x="1585403"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2011</a:t>
                </a:r>
              </a:p>
            </p:txBody>
          </p:sp>
          <p:sp>
            <p:nvSpPr>
              <p:cNvPr id="520" name="TextBox 519">
                <a:extLst>
                  <a:ext uri="{FF2B5EF4-FFF2-40B4-BE49-F238E27FC236}">
                    <a16:creationId xmlns:a16="http://schemas.microsoft.com/office/drawing/2014/main" id="{9EA613D3-401C-61E3-6F30-A87198D7ADD3}"/>
                  </a:ext>
                </a:extLst>
              </p:cNvPr>
              <p:cNvSpPr txBox="1"/>
              <p:nvPr/>
            </p:nvSpPr>
            <p:spPr bwMode="auto">
              <a:xfrm rot="16200000">
                <a:off x="1726080"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2012</a:t>
                </a:r>
              </a:p>
            </p:txBody>
          </p:sp>
          <p:sp>
            <p:nvSpPr>
              <p:cNvPr id="521" name="TextBox 520">
                <a:extLst>
                  <a:ext uri="{FF2B5EF4-FFF2-40B4-BE49-F238E27FC236}">
                    <a16:creationId xmlns:a16="http://schemas.microsoft.com/office/drawing/2014/main" id="{7C8805C5-B121-9639-0E55-50C0B175F39A}"/>
                  </a:ext>
                </a:extLst>
              </p:cNvPr>
              <p:cNvSpPr txBox="1"/>
              <p:nvPr/>
            </p:nvSpPr>
            <p:spPr bwMode="auto">
              <a:xfrm rot="16200000">
                <a:off x="1866757"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2013</a:t>
                </a:r>
              </a:p>
            </p:txBody>
          </p:sp>
          <p:sp>
            <p:nvSpPr>
              <p:cNvPr id="522" name="TextBox 521">
                <a:extLst>
                  <a:ext uri="{FF2B5EF4-FFF2-40B4-BE49-F238E27FC236}">
                    <a16:creationId xmlns:a16="http://schemas.microsoft.com/office/drawing/2014/main" id="{C6A28402-F664-1561-D6F1-D93365063B3A}"/>
                  </a:ext>
                </a:extLst>
              </p:cNvPr>
              <p:cNvSpPr txBox="1"/>
              <p:nvPr/>
            </p:nvSpPr>
            <p:spPr bwMode="auto">
              <a:xfrm rot="16200000">
                <a:off x="2007434"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2014</a:t>
                </a:r>
              </a:p>
            </p:txBody>
          </p:sp>
          <p:sp>
            <p:nvSpPr>
              <p:cNvPr id="523" name="TextBox 522">
                <a:extLst>
                  <a:ext uri="{FF2B5EF4-FFF2-40B4-BE49-F238E27FC236}">
                    <a16:creationId xmlns:a16="http://schemas.microsoft.com/office/drawing/2014/main" id="{EAD98E22-EAC5-1352-65D8-60BED173A1ED}"/>
                  </a:ext>
                </a:extLst>
              </p:cNvPr>
              <p:cNvSpPr txBox="1"/>
              <p:nvPr/>
            </p:nvSpPr>
            <p:spPr bwMode="auto">
              <a:xfrm rot="16200000">
                <a:off x="2148111"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2015</a:t>
                </a:r>
              </a:p>
            </p:txBody>
          </p:sp>
          <p:sp>
            <p:nvSpPr>
              <p:cNvPr id="524" name="TextBox 523">
                <a:extLst>
                  <a:ext uri="{FF2B5EF4-FFF2-40B4-BE49-F238E27FC236}">
                    <a16:creationId xmlns:a16="http://schemas.microsoft.com/office/drawing/2014/main" id="{7569F8F3-8686-13A8-8DFB-72D3E3D4F580}"/>
                  </a:ext>
                </a:extLst>
              </p:cNvPr>
              <p:cNvSpPr txBox="1"/>
              <p:nvPr/>
            </p:nvSpPr>
            <p:spPr bwMode="auto">
              <a:xfrm rot="16200000">
                <a:off x="2288788"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2016</a:t>
                </a:r>
              </a:p>
            </p:txBody>
          </p:sp>
          <p:sp>
            <p:nvSpPr>
              <p:cNvPr id="525" name="TextBox 524">
                <a:extLst>
                  <a:ext uri="{FF2B5EF4-FFF2-40B4-BE49-F238E27FC236}">
                    <a16:creationId xmlns:a16="http://schemas.microsoft.com/office/drawing/2014/main" id="{48772A8A-6D77-606C-F39E-A857D5FEA751}"/>
                  </a:ext>
                </a:extLst>
              </p:cNvPr>
              <p:cNvSpPr txBox="1"/>
              <p:nvPr/>
            </p:nvSpPr>
            <p:spPr bwMode="auto">
              <a:xfrm rot="16200000">
                <a:off x="2429465"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2017</a:t>
                </a:r>
              </a:p>
            </p:txBody>
          </p:sp>
          <p:sp>
            <p:nvSpPr>
              <p:cNvPr id="526" name="TextBox 525">
                <a:extLst>
                  <a:ext uri="{FF2B5EF4-FFF2-40B4-BE49-F238E27FC236}">
                    <a16:creationId xmlns:a16="http://schemas.microsoft.com/office/drawing/2014/main" id="{3B6331C6-3161-7D19-51C9-6D26C5F9F4F9}"/>
                  </a:ext>
                </a:extLst>
              </p:cNvPr>
              <p:cNvSpPr txBox="1"/>
              <p:nvPr/>
            </p:nvSpPr>
            <p:spPr bwMode="auto">
              <a:xfrm rot="16200000">
                <a:off x="257014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2018</a:t>
                </a:r>
              </a:p>
            </p:txBody>
          </p:sp>
          <p:sp>
            <p:nvSpPr>
              <p:cNvPr id="527" name="TextBox 526">
                <a:extLst>
                  <a:ext uri="{FF2B5EF4-FFF2-40B4-BE49-F238E27FC236}">
                    <a16:creationId xmlns:a16="http://schemas.microsoft.com/office/drawing/2014/main" id="{A8CE406F-B3E0-D518-B999-1728B9A9C0C2}"/>
                  </a:ext>
                </a:extLst>
              </p:cNvPr>
              <p:cNvSpPr txBox="1"/>
              <p:nvPr/>
            </p:nvSpPr>
            <p:spPr bwMode="auto">
              <a:xfrm rot="16200000">
                <a:off x="2710819"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2019</a:t>
                </a:r>
              </a:p>
            </p:txBody>
          </p:sp>
          <p:sp>
            <p:nvSpPr>
              <p:cNvPr id="528" name="TextBox 527">
                <a:extLst>
                  <a:ext uri="{FF2B5EF4-FFF2-40B4-BE49-F238E27FC236}">
                    <a16:creationId xmlns:a16="http://schemas.microsoft.com/office/drawing/2014/main" id="{7D44ECB2-9813-4212-2711-574B1AEC5043}"/>
                  </a:ext>
                </a:extLst>
              </p:cNvPr>
              <p:cNvSpPr txBox="1"/>
              <p:nvPr/>
            </p:nvSpPr>
            <p:spPr bwMode="auto">
              <a:xfrm rot="16200000">
                <a:off x="29921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2021</a:t>
                </a:r>
              </a:p>
            </p:txBody>
          </p:sp>
          <p:sp>
            <p:nvSpPr>
              <p:cNvPr id="529" name="TextBox 528">
                <a:extLst>
                  <a:ext uri="{FF2B5EF4-FFF2-40B4-BE49-F238E27FC236}">
                    <a16:creationId xmlns:a16="http://schemas.microsoft.com/office/drawing/2014/main" id="{DADB2F3A-8820-2FDF-4F5C-9F00F36CCBEC}"/>
                  </a:ext>
                </a:extLst>
              </p:cNvPr>
              <p:cNvSpPr txBox="1"/>
              <p:nvPr/>
            </p:nvSpPr>
            <p:spPr bwMode="auto">
              <a:xfrm rot="16200000">
                <a:off x="285149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p>
            </p:txBody>
          </p:sp>
        </p:grpSp>
      </p:grpSp>
      <p:grpSp>
        <p:nvGrpSpPr>
          <p:cNvPr id="530" name="Group 529">
            <a:extLst>
              <a:ext uri="{FF2B5EF4-FFF2-40B4-BE49-F238E27FC236}">
                <a16:creationId xmlns:a16="http://schemas.microsoft.com/office/drawing/2014/main" id="{C152B57D-4158-E688-BCBC-D028722079F1}"/>
              </a:ext>
            </a:extLst>
          </p:cNvPr>
          <p:cNvGrpSpPr/>
          <p:nvPr/>
        </p:nvGrpSpPr>
        <p:grpSpPr>
          <a:xfrm>
            <a:off x="7361546" y="4661660"/>
            <a:ext cx="2105799" cy="758623"/>
            <a:chOff x="1350441" y="4689277"/>
            <a:chExt cx="2105799" cy="758623"/>
          </a:xfrm>
        </p:grpSpPr>
        <p:sp>
          <p:nvSpPr>
            <p:cNvPr id="531" name="TextBox 530">
              <a:extLst>
                <a:ext uri="{FF2B5EF4-FFF2-40B4-BE49-F238E27FC236}">
                  <a16:creationId xmlns:a16="http://schemas.microsoft.com/office/drawing/2014/main" id="{686B3EE5-023E-3DA6-2D1D-41E6852172C2}"/>
                </a:ext>
              </a:extLst>
            </p:cNvPr>
            <p:cNvSpPr txBox="1"/>
            <p:nvPr/>
          </p:nvSpPr>
          <p:spPr bwMode="auto">
            <a:xfrm rot="16200000">
              <a:off x="11633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2001-2</a:t>
              </a:r>
            </a:p>
          </p:txBody>
        </p:sp>
        <p:grpSp>
          <p:nvGrpSpPr>
            <p:cNvPr id="532" name="Group 531">
              <a:extLst>
                <a:ext uri="{FF2B5EF4-FFF2-40B4-BE49-F238E27FC236}">
                  <a16:creationId xmlns:a16="http://schemas.microsoft.com/office/drawing/2014/main" id="{E3D9EDC8-9279-2437-7D86-643498326CBC}"/>
                </a:ext>
              </a:extLst>
            </p:cNvPr>
            <p:cNvGrpSpPr/>
            <p:nvPr/>
          </p:nvGrpSpPr>
          <p:grpSpPr>
            <a:xfrm>
              <a:off x="1491118" y="4689277"/>
              <a:ext cx="1965122" cy="758623"/>
              <a:chOff x="1491118" y="4689277"/>
              <a:chExt cx="1965122" cy="758623"/>
            </a:xfrm>
          </p:grpSpPr>
          <p:sp>
            <p:nvSpPr>
              <p:cNvPr id="533" name="TextBox 532">
                <a:extLst>
                  <a:ext uri="{FF2B5EF4-FFF2-40B4-BE49-F238E27FC236}">
                    <a16:creationId xmlns:a16="http://schemas.microsoft.com/office/drawing/2014/main" id="{5405E97A-F71E-465F-7255-AAA77EF63B34}"/>
                  </a:ext>
                </a:extLst>
              </p:cNvPr>
              <p:cNvSpPr txBox="1"/>
              <p:nvPr/>
            </p:nvSpPr>
            <p:spPr bwMode="auto">
              <a:xfrm rot="16200000">
                <a:off x="1250307" y="4930089"/>
                <a:ext cx="758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2008-09</a:t>
                </a:r>
              </a:p>
            </p:txBody>
          </p:sp>
          <p:sp>
            <p:nvSpPr>
              <p:cNvPr id="534" name="TextBox 533">
                <a:extLst>
                  <a:ext uri="{FF2B5EF4-FFF2-40B4-BE49-F238E27FC236}">
                    <a16:creationId xmlns:a16="http://schemas.microsoft.com/office/drawing/2014/main" id="{D1D7E2AC-163F-9B20-1619-05FE6D547093}"/>
                  </a:ext>
                </a:extLst>
              </p:cNvPr>
              <p:cNvSpPr txBox="1"/>
              <p:nvPr/>
            </p:nvSpPr>
            <p:spPr bwMode="auto">
              <a:xfrm rot="16200000">
                <a:off x="144472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2010</a:t>
                </a:r>
              </a:p>
            </p:txBody>
          </p:sp>
          <p:sp>
            <p:nvSpPr>
              <p:cNvPr id="535" name="TextBox 534">
                <a:extLst>
                  <a:ext uri="{FF2B5EF4-FFF2-40B4-BE49-F238E27FC236}">
                    <a16:creationId xmlns:a16="http://schemas.microsoft.com/office/drawing/2014/main" id="{C72E701F-6FCD-864E-71A2-F1D75A78C586}"/>
                  </a:ext>
                </a:extLst>
              </p:cNvPr>
              <p:cNvSpPr txBox="1"/>
              <p:nvPr/>
            </p:nvSpPr>
            <p:spPr bwMode="auto">
              <a:xfrm rot="16200000">
                <a:off x="1585403"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2011</a:t>
                </a:r>
              </a:p>
            </p:txBody>
          </p:sp>
          <p:sp>
            <p:nvSpPr>
              <p:cNvPr id="536" name="TextBox 535">
                <a:extLst>
                  <a:ext uri="{FF2B5EF4-FFF2-40B4-BE49-F238E27FC236}">
                    <a16:creationId xmlns:a16="http://schemas.microsoft.com/office/drawing/2014/main" id="{009400B5-EA27-C33E-A4BB-1EA2C807910F}"/>
                  </a:ext>
                </a:extLst>
              </p:cNvPr>
              <p:cNvSpPr txBox="1"/>
              <p:nvPr/>
            </p:nvSpPr>
            <p:spPr bwMode="auto">
              <a:xfrm rot="16200000">
                <a:off x="1726080"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2012</a:t>
                </a:r>
              </a:p>
            </p:txBody>
          </p:sp>
          <p:sp>
            <p:nvSpPr>
              <p:cNvPr id="537" name="TextBox 536">
                <a:extLst>
                  <a:ext uri="{FF2B5EF4-FFF2-40B4-BE49-F238E27FC236}">
                    <a16:creationId xmlns:a16="http://schemas.microsoft.com/office/drawing/2014/main" id="{07E10505-04E9-9E70-CBC8-6DB2C5CD1E3C}"/>
                  </a:ext>
                </a:extLst>
              </p:cNvPr>
              <p:cNvSpPr txBox="1"/>
              <p:nvPr/>
            </p:nvSpPr>
            <p:spPr bwMode="auto">
              <a:xfrm rot="16200000">
                <a:off x="1866757"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2013</a:t>
                </a:r>
              </a:p>
            </p:txBody>
          </p:sp>
          <p:sp>
            <p:nvSpPr>
              <p:cNvPr id="538" name="TextBox 537">
                <a:extLst>
                  <a:ext uri="{FF2B5EF4-FFF2-40B4-BE49-F238E27FC236}">
                    <a16:creationId xmlns:a16="http://schemas.microsoft.com/office/drawing/2014/main" id="{50C26F17-93F4-CFB7-8D7C-0C82B68A6202}"/>
                  </a:ext>
                </a:extLst>
              </p:cNvPr>
              <p:cNvSpPr txBox="1"/>
              <p:nvPr/>
            </p:nvSpPr>
            <p:spPr bwMode="auto">
              <a:xfrm rot="16200000">
                <a:off x="2007434"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2014</a:t>
                </a:r>
              </a:p>
            </p:txBody>
          </p:sp>
          <p:sp>
            <p:nvSpPr>
              <p:cNvPr id="539" name="TextBox 538">
                <a:extLst>
                  <a:ext uri="{FF2B5EF4-FFF2-40B4-BE49-F238E27FC236}">
                    <a16:creationId xmlns:a16="http://schemas.microsoft.com/office/drawing/2014/main" id="{76989F6D-890D-4781-467C-8091680BE285}"/>
                  </a:ext>
                </a:extLst>
              </p:cNvPr>
              <p:cNvSpPr txBox="1"/>
              <p:nvPr/>
            </p:nvSpPr>
            <p:spPr bwMode="auto">
              <a:xfrm rot="16200000">
                <a:off x="2148111"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2015</a:t>
                </a:r>
              </a:p>
            </p:txBody>
          </p:sp>
          <p:sp>
            <p:nvSpPr>
              <p:cNvPr id="540" name="TextBox 539">
                <a:extLst>
                  <a:ext uri="{FF2B5EF4-FFF2-40B4-BE49-F238E27FC236}">
                    <a16:creationId xmlns:a16="http://schemas.microsoft.com/office/drawing/2014/main" id="{17838D18-7A6E-BF25-EFD5-FC075077AAD0}"/>
                  </a:ext>
                </a:extLst>
              </p:cNvPr>
              <p:cNvSpPr txBox="1"/>
              <p:nvPr/>
            </p:nvSpPr>
            <p:spPr bwMode="auto">
              <a:xfrm rot="16200000">
                <a:off x="2288788"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2016</a:t>
                </a:r>
              </a:p>
            </p:txBody>
          </p:sp>
          <p:sp>
            <p:nvSpPr>
              <p:cNvPr id="541" name="TextBox 540">
                <a:extLst>
                  <a:ext uri="{FF2B5EF4-FFF2-40B4-BE49-F238E27FC236}">
                    <a16:creationId xmlns:a16="http://schemas.microsoft.com/office/drawing/2014/main" id="{8F2BEB7E-3A07-4F97-637C-8844C3B65AC6}"/>
                  </a:ext>
                </a:extLst>
              </p:cNvPr>
              <p:cNvSpPr txBox="1"/>
              <p:nvPr/>
            </p:nvSpPr>
            <p:spPr bwMode="auto">
              <a:xfrm rot="16200000">
                <a:off x="2429465"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2017</a:t>
                </a:r>
              </a:p>
            </p:txBody>
          </p:sp>
          <p:sp>
            <p:nvSpPr>
              <p:cNvPr id="542" name="TextBox 541">
                <a:extLst>
                  <a:ext uri="{FF2B5EF4-FFF2-40B4-BE49-F238E27FC236}">
                    <a16:creationId xmlns:a16="http://schemas.microsoft.com/office/drawing/2014/main" id="{0DE14BC2-91B4-F021-81FC-9CE5EBDC941D}"/>
                  </a:ext>
                </a:extLst>
              </p:cNvPr>
              <p:cNvSpPr txBox="1"/>
              <p:nvPr/>
            </p:nvSpPr>
            <p:spPr bwMode="auto">
              <a:xfrm rot="16200000">
                <a:off x="257014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2018</a:t>
                </a:r>
              </a:p>
            </p:txBody>
          </p:sp>
          <p:sp>
            <p:nvSpPr>
              <p:cNvPr id="543" name="TextBox 542">
                <a:extLst>
                  <a:ext uri="{FF2B5EF4-FFF2-40B4-BE49-F238E27FC236}">
                    <a16:creationId xmlns:a16="http://schemas.microsoft.com/office/drawing/2014/main" id="{D60144F3-0B9A-F859-46A8-DF24A7A7E205}"/>
                  </a:ext>
                </a:extLst>
              </p:cNvPr>
              <p:cNvSpPr txBox="1"/>
              <p:nvPr/>
            </p:nvSpPr>
            <p:spPr bwMode="auto">
              <a:xfrm rot="16200000">
                <a:off x="2710819"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2019</a:t>
                </a:r>
              </a:p>
            </p:txBody>
          </p:sp>
          <p:sp>
            <p:nvSpPr>
              <p:cNvPr id="544" name="TextBox 543">
                <a:extLst>
                  <a:ext uri="{FF2B5EF4-FFF2-40B4-BE49-F238E27FC236}">
                    <a16:creationId xmlns:a16="http://schemas.microsoft.com/office/drawing/2014/main" id="{E4013913-305E-3588-5BFE-686400FB22A5}"/>
                  </a:ext>
                </a:extLst>
              </p:cNvPr>
              <p:cNvSpPr txBox="1"/>
              <p:nvPr/>
            </p:nvSpPr>
            <p:spPr bwMode="auto">
              <a:xfrm rot="16200000">
                <a:off x="29921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2021</a:t>
                </a:r>
              </a:p>
            </p:txBody>
          </p:sp>
          <p:sp>
            <p:nvSpPr>
              <p:cNvPr id="545" name="TextBox 544">
                <a:extLst>
                  <a:ext uri="{FF2B5EF4-FFF2-40B4-BE49-F238E27FC236}">
                    <a16:creationId xmlns:a16="http://schemas.microsoft.com/office/drawing/2014/main" id="{5802D503-2949-7837-A710-8C61D3190372}"/>
                  </a:ext>
                </a:extLst>
              </p:cNvPr>
              <p:cNvSpPr txBox="1"/>
              <p:nvPr/>
            </p:nvSpPr>
            <p:spPr bwMode="auto">
              <a:xfrm rot="16200000">
                <a:off x="285149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p>
            </p:txBody>
          </p:sp>
        </p:grpSp>
      </p:grpSp>
      <p:grpSp>
        <p:nvGrpSpPr>
          <p:cNvPr id="546" name="Group 545">
            <a:extLst>
              <a:ext uri="{FF2B5EF4-FFF2-40B4-BE49-F238E27FC236}">
                <a16:creationId xmlns:a16="http://schemas.microsoft.com/office/drawing/2014/main" id="{2097E1CF-BF7B-30A7-756D-447BC01C9FE6}"/>
              </a:ext>
            </a:extLst>
          </p:cNvPr>
          <p:cNvGrpSpPr/>
          <p:nvPr/>
        </p:nvGrpSpPr>
        <p:grpSpPr>
          <a:xfrm>
            <a:off x="9336609" y="4661660"/>
            <a:ext cx="2105799" cy="758623"/>
            <a:chOff x="1350441" y="4689277"/>
            <a:chExt cx="2105799" cy="758623"/>
          </a:xfrm>
        </p:grpSpPr>
        <p:sp>
          <p:nvSpPr>
            <p:cNvPr id="547" name="TextBox 546">
              <a:extLst>
                <a:ext uri="{FF2B5EF4-FFF2-40B4-BE49-F238E27FC236}">
                  <a16:creationId xmlns:a16="http://schemas.microsoft.com/office/drawing/2014/main" id="{91EA7159-32BA-48F2-88F7-6F9EC8009577}"/>
                </a:ext>
              </a:extLst>
            </p:cNvPr>
            <p:cNvSpPr txBox="1"/>
            <p:nvPr/>
          </p:nvSpPr>
          <p:spPr bwMode="auto">
            <a:xfrm rot="16200000">
              <a:off x="11633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2001-2</a:t>
              </a:r>
            </a:p>
          </p:txBody>
        </p:sp>
        <p:grpSp>
          <p:nvGrpSpPr>
            <p:cNvPr id="548" name="Group 547">
              <a:extLst>
                <a:ext uri="{FF2B5EF4-FFF2-40B4-BE49-F238E27FC236}">
                  <a16:creationId xmlns:a16="http://schemas.microsoft.com/office/drawing/2014/main" id="{B36DB5B7-59F6-A59D-A02E-0296B27DE812}"/>
                </a:ext>
              </a:extLst>
            </p:cNvPr>
            <p:cNvGrpSpPr/>
            <p:nvPr/>
          </p:nvGrpSpPr>
          <p:grpSpPr>
            <a:xfrm>
              <a:off x="1491118" y="4689277"/>
              <a:ext cx="1965122" cy="758623"/>
              <a:chOff x="1491118" y="4689277"/>
              <a:chExt cx="1965122" cy="758623"/>
            </a:xfrm>
          </p:grpSpPr>
          <p:sp>
            <p:nvSpPr>
              <p:cNvPr id="549" name="TextBox 548">
                <a:extLst>
                  <a:ext uri="{FF2B5EF4-FFF2-40B4-BE49-F238E27FC236}">
                    <a16:creationId xmlns:a16="http://schemas.microsoft.com/office/drawing/2014/main" id="{1EF91B40-0B9C-6724-F969-508A5710D2D6}"/>
                  </a:ext>
                </a:extLst>
              </p:cNvPr>
              <p:cNvSpPr txBox="1"/>
              <p:nvPr/>
            </p:nvSpPr>
            <p:spPr bwMode="auto">
              <a:xfrm rot="16200000">
                <a:off x="1250307" y="4930089"/>
                <a:ext cx="758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2008-09</a:t>
                </a:r>
              </a:p>
            </p:txBody>
          </p:sp>
          <p:sp>
            <p:nvSpPr>
              <p:cNvPr id="550" name="TextBox 549">
                <a:extLst>
                  <a:ext uri="{FF2B5EF4-FFF2-40B4-BE49-F238E27FC236}">
                    <a16:creationId xmlns:a16="http://schemas.microsoft.com/office/drawing/2014/main" id="{BB61F46D-CA32-3405-746C-A2D874DC7E9F}"/>
                  </a:ext>
                </a:extLst>
              </p:cNvPr>
              <p:cNvSpPr txBox="1"/>
              <p:nvPr/>
            </p:nvSpPr>
            <p:spPr bwMode="auto">
              <a:xfrm rot="16200000">
                <a:off x="144472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2010</a:t>
                </a:r>
              </a:p>
            </p:txBody>
          </p:sp>
          <p:sp>
            <p:nvSpPr>
              <p:cNvPr id="551" name="TextBox 550">
                <a:extLst>
                  <a:ext uri="{FF2B5EF4-FFF2-40B4-BE49-F238E27FC236}">
                    <a16:creationId xmlns:a16="http://schemas.microsoft.com/office/drawing/2014/main" id="{6DC21576-AD1F-DCB7-17B4-A4260F14E832}"/>
                  </a:ext>
                </a:extLst>
              </p:cNvPr>
              <p:cNvSpPr txBox="1"/>
              <p:nvPr/>
            </p:nvSpPr>
            <p:spPr bwMode="auto">
              <a:xfrm rot="16200000">
                <a:off x="1585403"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2011</a:t>
                </a:r>
              </a:p>
            </p:txBody>
          </p:sp>
          <p:sp>
            <p:nvSpPr>
              <p:cNvPr id="552" name="TextBox 551">
                <a:extLst>
                  <a:ext uri="{FF2B5EF4-FFF2-40B4-BE49-F238E27FC236}">
                    <a16:creationId xmlns:a16="http://schemas.microsoft.com/office/drawing/2014/main" id="{C10F0E43-2D19-19A2-BD4C-B918785C7984}"/>
                  </a:ext>
                </a:extLst>
              </p:cNvPr>
              <p:cNvSpPr txBox="1"/>
              <p:nvPr/>
            </p:nvSpPr>
            <p:spPr bwMode="auto">
              <a:xfrm rot="16200000">
                <a:off x="1726080"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2012</a:t>
                </a:r>
              </a:p>
            </p:txBody>
          </p:sp>
          <p:sp>
            <p:nvSpPr>
              <p:cNvPr id="553" name="TextBox 552">
                <a:extLst>
                  <a:ext uri="{FF2B5EF4-FFF2-40B4-BE49-F238E27FC236}">
                    <a16:creationId xmlns:a16="http://schemas.microsoft.com/office/drawing/2014/main" id="{6D62A775-A26F-3997-6039-61F02E8D290E}"/>
                  </a:ext>
                </a:extLst>
              </p:cNvPr>
              <p:cNvSpPr txBox="1"/>
              <p:nvPr/>
            </p:nvSpPr>
            <p:spPr bwMode="auto">
              <a:xfrm rot="16200000">
                <a:off x="1866757"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2013</a:t>
                </a:r>
              </a:p>
            </p:txBody>
          </p:sp>
          <p:sp>
            <p:nvSpPr>
              <p:cNvPr id="554" name="TextBox 553">
                <a:extLst>
                  <a:ext uri="{FF2B5EF4-FFF2-40B4-BE49-F238E27FC236}">
                    <a16:creationId xmlns:a16="http://schemas.microsoft.com/office/drawing/2014/main" id="{9245E5CC-BEB2-0AA2-C08B-3B49505C9D7E}"/>
                  </a:ext>
                </a:extLst>
              </p:cNvPr>
              <p:cNvSpPr txBox="1"/>
              <p:nvPr/>
            </p:nvSpPr>
            <p:spPr bwMode="auto">
              <a:xfrm rot="16200000">
                <a:off x="2007434"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2014</a:t>
                </a:r>
              </a:p>
            </p:txBody>
          </p:sp>
          <p:sp>
            <p:nvSpPr>
              <p:cNvPr id="555" name="TextBox 554">
                <a:extLst>
                  <a:ext uri="{FF2B5EF4-FFF2-40B4-BE49-F238E27FC236}">
                    <a16:creationId xmlns:a16="http://schemas.microsoft.com/office/drawing/2014/main" id="{7C3D6015-3CAB-2275-9192-49E48348D8A6}"/>
                  </a:ext>
                </a:extLst>
              </p:cNvPr>
              <p:cNvSpPr txBox="1"/>
              <p:nvPr/>
            </p:nvSpPr>
            <p:spPr bwMode="auto">
              <a:xfrm rot="16200000">
                <a:off x="2148111"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2015</a:t>
                </a:r>
              </a:p>
            </p:txBody>
          </p:sp>
          <p:sp>
            <p:nvSpPr>
              <p:cNvPr id="556" name="TextBox 555">
                <a:extLst>
                  <a:ext uri="{FF2B5EF4-FFF2-40B4-BE49-F238E27FC236}">
                    <a16:creationId xmlns:a16="http://schemas.microsoft.com/office/drawing/2014/main" id="{30DD2CB3-4087-3D38-4BB4-56AD807CB9DD}"/>
                  </a:ext>
                </a:extLst>
              </p:cNvPr>
              <p:cNvSpPr txBox="1"/>
              <p:nvPr/>
            </p:nvSpPr>
            <p:spPr bwMode="auto">
              <a:xfrm rot="16200000">
                <a:off x="2288788" y="4876347"/>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2016</a:t>
                </a:r>
              </a:p>
            </p:txBody>
          </p:sp>
          <p:sp>
            <p:nvSpPr>
              <p:cNvPr id="557" name="TextBox 556">
                <a:extLst>
                  <a:ext uri="{FF2B5EF4-FFF2-40B4-BE49-F238E27FC236}">
                    <a16:creationId xmlns:a16="http://schemas.microsoft.com/office/drawing/2014/main" id="{45BCEFC8-9EE5-89B6-C955-EE613E5F2488}"/>
                  </a:ext>
                </a:extLst>
              </p:cNvPr>
              <p:cNvSpPr txBox="1"/>
              <p:nvPr/>
            </p:nvSpPr>
            <p:spPr bwMode="auto">
              <a:xfrm rot="16200000">
                <a:off x="2429465"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2017</a:t>
                </a:r>
              </a:p>
            </p:txBody>
          </p:sp>
          <p:sp>
            <p:nvSpPr>
              <p:cNvPr id="558" name="TextBox 557">
                <a:extLst>
                  <a:ext uri="{FF2B5EF4-FFF2-40B4-BE49-F238E27FC236}">
                    <a16:creationId xmlns:a16="http://schemas.microsoft.com/office/drawing/2014/main" id="{CADBD904-07A8-5FDB-15A4-E79AF8653A94}"/>
                  </a:ext>
                </a:extLst>
              </p:cNvPr>
              <p:cNvSpPr txBox="1"/>
              <p:nvPr/>
            </p:nvSpPr>
            <p:spPr bwMode="auto">
              <a:xfrm rot="16200000">
                <a:off x="257014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2018</a:t>
                </a:r>
              </a:p>
            </p:txBody>
          </p:sp>
          <p:sp>
            <p:nvSpPr>
              <p:cNvPr id="559" name="TextBox 558">
                <a:extLst>
                  <a:ext uri="{FF2B5EF4-FFF2-40B4-BE49-F238E27FC236}">
                    <a16:creationId xmlns:a16="http://schemas.microsoft.com/office/drawing/2014/main" id="{9A15088D-A8BB-E855-DC16-C7DA89297863}"/>
                  </a:ext>
                </a:extLst>
              </p:cNvPr>
              <p:cNvSpPr txBox="1"/>
              <p:nvPr/>
            </p:nvSpPr>
            <p:spPr bwMode="auto">
              <a:xfrm rot="16200000">
                <a:off x="2710819"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2019</a:t>
                </a:r>
              </a:p>
            </p:txBody>
          </p:sp>
          <p:sp>
            <p:nvSpPr>
              <p:cNvPr id="560" name="TextBox 559">
                <a:extLst>
                  <a:ext uri="{FF2B5EF4-FFF2-40B4-BE49-F238E27FC236}">
                    <a16:creationId xmlns:a16="http://schemas.microsoft.com/office/drawing/2014/main" id="{62CCAD76-DB90-282D-BC50-7C5859BE1369}"/>
                  </a:ext>
                </a:extLst>
              </p:cNvPr>
              <p:cNvSpPr txBox="1"/>
              <p:nvPr/>
            </p:nvSpPr>
            <p:spPr bwMode="auto">
              <a:xfrm rot="16200000">
                <a:off x="2992172"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2021</a:t>
                </a:r>
              </a:p>
            </p:txBody>
          </p:sp>
          <p:sp>
            <p:nvSpPr>
              <p:cNvPr id="561" name="TextBox 560">
                <a:extLst>
                  <a:ext uri="{FF2B5EF4-FFF2-40B4-BE49-F238E27FC236}">
                    <a16:creationId xmlns:a16="http://schemas.microsoft.com/office/drawing/2014/main" id="{0DE5AEB8-53C1-D1E0-58DE-A3279F9F0564}"/>
                  </a:ext>
                </a:extLst>
              </p:cNvPr>
              <p:cNvSpPr txBox="1"/>
              <p:nvPr/>
            </p:nvSpPr>
            <p:spPr bwMode="auto">
              <a:xfrm rot="16200000">
                <a:off x="2851496" y="4876346"/>
                <a:ext cx="65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p>
            </p:txBody>
          </p:sp>
        </p:grpSp>
      </p:grpSp>
      <p:sp>
        <p:nvSpPr>
          <p:cNvPr id="4" name="TextBox 3">
            <a:extLst>
              <a:ext uri="{FF2B5EF4-FFF2-40B4-BE49-F238E27FC236}">
                <a16:creationId xmlns:a16="http://schemas.microsoft.com/office/drawing/2014/main" id="{DF6B98BC-A495-5475-D6BD-B2920BB1EBD6}"/>
              </a:ext>
            </a:extLst>
          </p:cNvPr>
          <p:cNvSpPr txBox="1"/>
          <p:nvPr/>
        </p:nvSpPr>
        <p:spPr bwMode="auto">
          <a:xfrm>
            <a:off x="6897109" y="1355550"/>
            <a:ext cx="1397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Serotypes Covered By:</a:t>
            </a:r>
          </a:p>
        </p:txBody>
      </p:sp>
    </p:spTree>
    <p:extLst>
      <p:ext uri="{BB962C8B-B14F-4D97-AF65-F5344CB8AC3E}">
        <p14:creationId xmlns:p14="http://schemas.microsoft.com/office/powerpoint/2010/main" val="2371049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1">
            <a:extLst>
              <a:ext uri="{FF2B5EF4-FFF2-40B4-BE49-F238E27FC236}">
                <a16:creationId xmlns:a16="http://schemas.microsoft.com/office/drawing/2014/main" id="{C3689D29-6B1A-9FA7-72B5-1BD4B7BAF36F}"/>
              </a:ext>
            </a:extLst>
          </p:cNvPr>
          <p:cNvGrpSpPr/>
          <p:nvPr/>
        </p:nvGrpSpPr>
        <p:grpSpPr>
          <a:xfrm>
            <a:off x="4402478" y="1915596"/>
            <a:ext cx="1152917" cy="1303297"/>
            <a:chOff x="2053208" y="2841354"/>
            <a:chExt cx="2264792" cy="1303976"/>
          </a:xfrm>
        </p:grpSpPr>
        <p:sp>
          <p:nvSpPr>
            <p:cNvPr id="143" name="Arrow: Up 142">
              <a:extLst>
                <a:ext uri="{FF2B5EF4-FFF2-40B4-BE49-F238E27FC236}">
                  <a16:creationId xmlns:a16="http://schemas.microsoft.com/office/drawing/2014/main" id="{3D03BE6F-318F-9EB4-FEAE-1B919B2FB864}"/>
                </a:ext>
              </a:extLst>
            </p:cNvPr>
            <p:cNvSpPr/>
            <p:nvPr/>
          </p:nvSpPr>
          <p:spPr>
            <a:xfrm>
              <a:off x="2147060" y="3227075"/>
              <a:ext cx="745837" cy="918255"/>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sp>
          <p:nvSpPr>
            <p:cNvPr id="144" name="Arrow: Up 143">
              <a:extLst>
                <a:ext uri="{FF2B5EF4-FFF2-40B4-BE49-F238E27FC236}">
                  <a16:creationId xmlns:a16="http://schemas.microsoft.com/office/drawing/2014/main" id="{B6BDA608-2D4F-65FD-A944-01C49CA8FBD1}"/>
                </a:ext>
              </a:extLst>
            </p:cNvPr>
            <p:cNvSpPr/>
            <p:nvPr/>
          </p:nvSpPr>
          <p:spPr>
            <a:xfrm>
              <a:off x="2893229" y="3228567"/>
              <a:ext cx="745837" cy="864457"/>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cxnSp>
          <p:nvCxnSpPr>
            <p:cNvPr id="145" name="Straight Connector 144">
              <a:extLst>
                <a:ext uri="{FF2B5EF4-FFF2-40B4-BE49-F238E27FC236}">
                  <a16:creationId xmlns:a16="http://schemas.microsoft.com/office/drawing/2014/main" id="{D3700A7B-48C2-0EBF-BE49-237D659D44D5}"/>
                </a:ext>
              </a:extLst>
            </p:cNvPr>
            <p:cNvCxnSpPr>
              <a:cxnSpLocks/>
            </p:cNvCxnSpPr>
            <p:nvPr/>
          </p:nvCxnSpPr>
          <p:spPr>
            <a:xfrm flipH="1">
              <a:off x="2121901" y="3179820"/>
              <a:ext cx="2196099" cy="1"/>
            </a:xfrm>
            <a:prstGeom prst="line">
              <a:avLst/>
            </a:prstGeom>
            <a:noFill/>
            <a:ln w="31750" cap="flat" cmpd="sng" algn="ctr">
              <a:solidFill>
                <a:schemeClr val="bg1"/>
              </a:solidFill>
              <a:prstDash val="sysDot"/>
              <a:miter lim="800000"/>
            </a:ln>
            <a:effectLst/>
          </p:spPr>
        </p:cxnSp>
        <p:sp>
          <p:nvSpPr>
            <p:cNvPr id="146" name="TextBox 145">
              <a:extLst>
                <a:ext uri="{FF2B5EF4-FFF2-40B4-BE49-F238E27FC236}">
                  <a16:creationId xmlns:a16="http://schemas.microsoft.com/office/drawing/2014/main" id="{10C9E572-8566-0869-66AD-834483C25A3A}"/>
                </a:ext>
              </a:extLst>
            </p:cNvPr>
            <p:cNvSpPr txBox="1"/>
            <p:nvPr/>
          </p:nvSpPr>
          <p:spPr>
            <a:xfrm>
              <a:off x="2053208" y="2841354"/>
              <a:ext cx="859329"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1.7x</a:t>
              </a:r>
            </a:p>
          </p:txBody>
        </p:sp>
        <p:sp>
          <p:nvSpPr>
            <p:cNvPr id="147" name="TextBox 146">
              <a:extLst>
                <a:ext uri="{FF2B5EF4-FFF2-40B4-BE49-F238E27FC236}">
                  <a16:creationId xmlns:a16="http://schemas.microsoft.com/office/drawing/2014/main" id="{D6BBE739-8DE7-58B9-6D55-300E565A8827}"/>
                </a:ext>
              </a:extLst>
            </p:cNvPr>
            <p:cNvSpPr txBox="1"/>
            <p:nvPr/>
          </p:nvSpPr>
          <p:spPr>
            <a:xfrm>
              <a:off x="2814056" y="2841354"/>
              <a:ext cx="859329"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1.6x</a:t>
              </a:r>
            </a:p>
          </p:txBody>
        </p:sp>
        <p:sp>
          <p:nvSpPr>
            <p:cNvPr id="148" name="TextBox 147">
              <a:extLst>
                <a:ext uri="{FF2B5EF4-FFF2-40B4-BE49-F238E27FC236}">
                  <a16:creationId xmlns:a16="http://schemas.microsoft.com/office/drawing/2014/main" id="{BF084372-DEF2-ACD1-A28D-D59217CB2DA3}"/>
                </a:ext>
              </a:extLst>
            </p:cNvPr>
            <p:cNvSpPr txBox="1"/>
            <p:nvPr/>
          </p:nvSpPr>
          <p:spPr>
            <a:xfrm>
              <a:off x="2090634" y="3300289"/>
              <a:ext cx="870872"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lang="en-US" sz="1000" b="0" kern="0" dirty="0">
                  <a:solidFill>
                    <a:schemeClr val="bg1"/>
                  </a:solidFill>
                  <a:latin typeface="Calibri" panose="020F0502020204030204"/>
                  <a:cs typeface="+mn-cs"/>
                </a:rPr>
                <a:t>9.7</a:t>
              </a:r>
              <a:r>
                <a:rPr kumimoji="0" lang="en-US" sz="1000" b="0" i="0" u="none" strike="noStrike" kern="0" cap="none" spc="0" normalizeH="0" baseline="0" noProof="0" dirty="0">
                  <a:ln>
                    <a:noFill/>
                  </a:ln>
                  <a:solidFill>
                    <a:schemeClr val="bg1"/>
                  </a:solidFill>
                  <a:effectLst/>
                  <a:uLnTx/>
                  <a:uFillTx/>
                  <a:latin typeface="Calibri" panose="020F0502020204030204"/>
                  <a:cs typeface="+mn-cs"/>
                </a:rPr>
                <a:t>%</a:t>
              </a:r>
            </a:p>
          </p:txBody>
        </p:sp>
        <p:sp>
          <p:nvSpPr>
            <p:cNvPr id="149" name="TextBox 148">
              <a:extLst>
                <a:ext uri="{FF2B5EF4-FFF2-40B4-BE49-F238E27FC236}">
                  <a16:creationId xmlns:a16="http://schemas.microsoft.com/office/drawing/2014/main" id="{BBCA9B5D-A00A-8F0C-BF05-6E96437D2586}"/>
                </a:ext>
              </a:extLst>
            </p:cNvPr>
            <p:cNvSpPr txBox="1"/>
            <p:nvPr/>
          </p:nvSpPr>
          <p:spPr>
            <a:xfrm>
              <a:off x="2838749" y="3300168"/>
              <a:ext cx="859329"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9.3%</a:t>
              </a:r>
            </a:p>
          </p:txBody>
        </p:sp>
      </p:grpSp>
      <p:grpSp>
        <p:nvGrpSpPr>
          <p:cNvPr id="126" name="Group 125">
            <a:extLst>
              <a:ext uri="{FF2B5EF4-FFF2-40B4-BE49-F238E27FC236}">
                <a16:creationId xmlns:a16="http://schemas.microsoft.com/office/drawing/2014/main" id="{6A7F7733-0925-0F1F-6941-78E4F30359C5}"/>
              </a:ext>
            </a:extLst>
          </p:cNvPr>
          <p:cNvGrpSpPr/>
          <p:nvPr/>
        </p:nvGrpSpPr>
        <p:grpSpPr>
          <a:xfrm>
            <a:off x="2956916" y="2975317"/>
            <a:ext cx="1188871" cy="1378572"/>
            <a:chOff x="2021351" y="2841354"/>
            <a:chExt cx="2296649" cy="1379290"/>
          </a:xfrm>
        </p:grpSpPr>
        <p:sp>
          <p:nvSpPr>
            <p:cNvPr id="127" name="Arrow: Up 126">
              <a:extLst>
                <a:ext uri="{FF2B5EF4-FFF2-40B4-BE49-F238E27FC236}">
                  <a16:creationId xmlns:a16="http://schemas.microsoft.com/office/drawing/2014/main" id="{35D9655E-E4C4-3F48-1D98-E7FB82FDA482}"/>
                </a:ext>
              </a:extLst>
            </p:cNvPr>
            <p:cNvSpPr/>
            <p:nvPr/>
          </p:nvSpPr>
          <p:spPr>
            <a:xfrm>
              <a:off x="2147060" y="3227075"/>
              <a:ext cx="745837" cy="993569"/>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Calibri" panose="020F0502020204030204"/>
                <a:cs typeface="+mn-cs"/>
              </a:endParaRPr>
            </a:p>
          </p:txBody>
        </p:sp>
        <p:sp>
          <p:nvSpPr>
            <p:cNvPr id="128" name="Arrow: Up 127">
              <a:extLst>
                <a:ext uri="{FF2B5EF4-FFF2-40B4-BE49-F238E27FC236}">
                  <a16:creationId xmlns:a16="http://schemas.microsoft.com/office/drawing/2014/main" id="{EA56F247-8F9F-DD2C-F535-49608E2CB800}"/>
                </a:ext>
              </a:extLst>
            </p:cNvPr>
            <p:cNvSpPr/>
            <p:nvPr/>
          </p:nvSpPr>
          <p:spPr>
            <a:xfrm>
              <a:off x="2893229" y="3228567"/>
              <a:ext cx="745837" cy="791755"/>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cxnSp>
          <p:nvCxnSpPr>
            <p:cNvPr id="129" name="Straight Connector 128">
              <a:extLst>
                <a:ext uri="{FF2B5EF4-FFF2-40B4-BE49-F238E27FC236}">
                  <a16:creationId xmlns:a16="http://schemas.microsoft.com/office/drawing/2014/main" id="{08BA5B95-6860-9AC1-94F8-6D9DB4936098}"/>
                </a:ext>
              </a:extLst>
            </p:cNvPr>
            <p:cNvCxnSpPr>
              <a:cxnSpLocks/>
            </p:cNvCxnSpPr>
            <p:nvPr/>
          </p:nvCxnSpPr>
          <p:spPr>
            <a:xfrm flipH="1">
              <a:off x="2121901" y="3179820"/>
              <a:ext cx="2196099" cy="1"/>
            </a:xfrm>
            <a:prstGeom prst="line">
              <a:avLst/>
            </a:prstGeom>
            <a:noFill/>
            <a:ln w="31750" cap="flat" cmpd="sng" algn="ctr">
              <a:solidFill>
                <a:schemeClr val="bg1"/>
              </a:solidFill>
              <a:prstDash val="sysDot"/>
              <a:miter lim="800000"/>
            </a:ln>
            <a:effectLst/>
          </p:spPr>
        </p:cxnSp>
        <p:sp>
          <p:nvSpPr>
            <p:cNvPr id="130" name="TextBox 129">
              <a:extLst>
                <a:ext uri="{FF2B5EF4-FFF2-40B4-BE49-F238E27FC236}">
                  <a16:creationId xmlns:a16="http://schemas.microsoft.com/office/drawing/2014/main" id="{DA8C5995-C224-1425-2314-827B922D7BED}"/>
                </a:ext>
              </a:extLst>
            </p:cNvPr>
            <p:cNvSpPr txBox="1"/>
            <p:nvPr/>
          </p:nvSpPr>
          <p:spPr>
            <a:xfrm>
              <a:off x="2021351" y="2841354"/>
              <a:ext cx="891187"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1.6x</a:t>
              </a:r>
            </a:p>
          </p:txBody>
        </p:sp>
        <p:sp>
          <p:nvSpPr>
            <p:cNvPr id="131" name="TextBox 130">
              <a:extLst>
                <a:ext uri="{FF2B5EF4-FFF2-40B4-BE49-F238E27FC236}">
                  <a16:creationId xmlns:a16="http://schemas.microsoft.com/office/drawing/2014/main" id="{E6D53666-D787-4ED6-7696-086AA211A2FC}"/>
                </a:ext>
              </a:extLst>
            </p:cNvPr>
            <p:cNvSpPr txBox="1"/>
            <p:nvPr/>
          </p:nvSpPr>
          <p:spPr>
            <a:xfrm>
              <a:off x="2870956" y="2841354"/>
              <a:ext cx="876642"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1.4x</a:t>
              </a:r>
            </a:p>
          </p:txBody>
        </p:sp>
        <p:sp>
          <p:nvSpPr>
            <p:cNvPr id="132" name="TextBox 131">
              <a:extLst>
                <a:ext uri="{FF2B5EF4-FFF2-40B4-BE49-F238E27FC236}">
                  <a16:creationId xmlns:a16="http://schemas.microsoft.com/office/drawing/2014/main" id="{5D24679D-E3EA-18EF-A4A3-DBD2C84136C5}"/>
                </a:ext>
              </a:extLst>
            </p:cNvPr>
            <p:cNvSpPr txBox="1"/>
            <p:nvPr/>
          </p:nvSpPr>
          <p:spPr>
            <a:xfrm>
              <a:off x="2106620" y="3300289"/>
              <a:ext cx="845063"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4.6%</a:t>
              </a:r>
            </a:p>
          </p:txBody>
        </p:sp>
        <p:sp>
          <p:nvSpPr>
            <p:cNvPr id="133" name="TextBox 132">
              <a:extLst>
                <a:ext uri="{FF2B5EF4-FFF2-40B4-BE49-F238E27FC236}">
                  <a16:creationId xmlns:a16="http://schemas.microsoft.com/office/drawing/2014/main" id="{FF926B07-3C9F-670B-1A12-BD768161B5EE}"/>
                </a:ext>
              </a:extLst>
            </p:cNvPr>
            <p:cNvSpPr txBox="1"/>
            <p:nvPr/>
          </p:nvSpPr>
          <p:spPr>
            <a:xfrm>
              <a:off x="2843349" y="3300168"/>
              <a:ext cx="845065"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3.2%</a:t>
              </a:r>
            </a:p>
          </p:txBody>
        </p:sp>
      </p:grpSp>
      <p:grpSp>
        <p:nvGrpSpPr>
          <p:cNvPr id="118" name="Group 117">
            <a:extLst>
              <a:ext uri="{FF2B5EF4-FFF2-40B4-BE49-F238E27FC236}">
                <a16:creationId xmlns:a16="http://schemas.microsoft.com/office/drawing/2014/main" id="{D2D7C7A8-E2FA-16F9-E73B-0303846E75C5}"/>
              </a:ext>
            </a:extLst>
          </p:cNvPr>
          <p:cNvGrpSpPr/>
          <p:nvPr/>
        </p:nvGrpSpPr>
        <p:grpSpPr>
          <a:xfrm>
            <a:off x="1567208" y="2533248"/>
            <a:ext cx="1179576" cy="1378572"/>
            <a:chOff x="2110107" y="2841354"/>
            <a:chExt cx="2207893" cy="1379290"/>
          </a:xfrm>
        </p:grpSpPr>
        <p:sp>
          <p:nvSpPr>
            <p:cNvPr id="119" name="Arrow: Up 118">
              <a:extLst>
                <a:ext uri="{FF2B5EF4-FFF2-40B4-BE49-F238E27FC236}">
                  <a16:creationId xmlns:a16="http://schemas.microsoft.com/office/drawing/2014/main" id="{16F02B74-57D9-10FC-59E1-76FECCE743EE}"/>
                </a:ext>
              </a:extLst>
            </p:cNvPr>
            <p:cNvSpPr/>
            <p:nvPr/>
          </p:nvSpPr>
          <p:spPr>
            <a:xfrm>
              <a:off x="2147060" y="3227075"/>
              <a:ext cx="745837" cy="993569"/>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sp>
          <p:nvSpPr>
            <p:cNvPr id="120" name="Arrow: Up 119">
              <a:extLst>
                <a:ext uri="{FF2B5EF4-FFF2-40B4-BE49-F238E27FC236}">
                  <a16:creationId xmlns:a16="http://schemas.microsoft.com/office/drawing/2014/main" id="{3D055F25-93EA-C8AD-9669-04AF0F8CCAB8}"/>
                </a:ext>
              </a:extLst>
            </p:cNvPr>
            <p:cNvSpPr/>
            <p:nvPr/>
          </p:nvSpPr>
          <p:spPr>
            <a:xfrm>
              <a:off x="2893229" y="3228567"/>
              <a:ext cx="745837" cy="791755"/>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cxnSp>
          <p:nvCxnSpPr>
            <p:cNvPr id="121" name="Straight Connector 120">
              <a:extLst>
                <a:ext uri="{FF2B5EF4-FFF2-40B4-BE49-F238E27FC236}">
                  <a16:creationId xmlns:a16="http://schemas.microsoft.com/office/drawing/2014/main" id="{A9AF171C-2716-3C6C-48E8-27F8D97721F8}"/>
                </a:ext>
              </a:extLst>
            </p:cNvPr>
            <p:cNvCxnSpPr>
              <a:cxnSpLocks/>
            </p:cNvCxnSpPr>
            <p:nvPr/>
          </p:nvCxnSpPr>
          <p:spPr>
            <a:xfrm flipH="1">
              <a:off x="2121901" y="3179820"/>
              <a:ext cx="2196099" cy="1"/>
            </a:xfrm>
            <a:prstGeom prst="line">
              <a:avLst/>
            </a:prstGeom>
            <a:noFill/>
            <a:ln w="31750" cap="flat" cmpd="sng" algn="ctr">
              <a:solidFill>
                <a:schemeClr val="bg1"/>
              </a:solidFill>
              <a:prstDash val="sysDot"/>
              <a:miter lim="800000"/>
            </a:ln>
            <a:effectLst/>
          </p:spPr>
        </p:cxnSp>
        <p:sp>
          <p:nvSpPr>
            <p:cNvPr id="122" name="TextBox 121">
              <a:extLst>
                <a:ext uri="{FF2B5EF4-FFF2-40B4-BE49-F238E27FC236}">
                  <a16:creationId xmlns:a16="http://schemas.microsoft.com/office/drawing/2014/main" id="{CC8F41C5-B645-742E-ED4D-C64E371BBBBB}"/>
                </a:ext>
              </a:extLst>
            </p:cNvPr>
            <p:cNvSpPr txBox="1"/>
            <p:nvPr/>
          </p:nvSpPr>
          <p:spPr>
            <a:xfrm>
              <a:off x="2110107" y="2841354"/>
              <a:ext cx="802431"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1.6x</a:t>
              </a:r>
            </a:p>
          </p:txBody>
        </p:sp>
        <p:sp>
          <p:nvSpPr>
            <p:cNvPr id="123" name="TextBox 122">
              <a:extLst>
                <a:ext uri="{FF2B5EF4-FFF2-40B4-BE49-F238E27FC236}">
                  <a16:creationId xmlns:a16="http://schemas.microsoft.com/office/drawing/2014/main" id="{5DA52E52-CA10-84A4-9046-1FD9B65FAA68}"/>
                </a:ext>
              </a:extLst>
            </p:cNvPr>
            <p:cNvSpPr txBox="1"/>
            <p:nvPr/>
          </p:nvSpPr>
          <p:spPr>
            <a:xfrm>
              <a:off x="2870956" y="2841354"/>
              <a:ext cx="802431"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1.4x</a:t>
              </a:r>
            </a:p>
          </p:txBody>
        </p:sp>
        <p:sp>
          <p:nvSpPr>
            <p:cNvPr id="124" name="TextBox 123">
              <a:extLst>
                <a:ext uri="{FF2B5EF4-FFF2-40B4-BE49-F238E27FC236}">
                  <a16:creationId xmlns:a16="http://schemas.microsoft.com/office/drawing/2014/main" id="{9C7C0713-77DC-F6EB-EEA2-AC3FD3920725}"/>
                </a:ext>
              </a:extLst>
            </p:cNvPr>
            <p:cNvSpPr txBox="1"/>
            <p:nvPr/>
          </p:nvSpPr>
          <p:spPr>
            <a:xfrm>
              <a:off x="2117158" y="3300289"/>
              <a:ext cx="818807"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6.2%</a:t>
              </a:r>
            </a:p>
          </p:txBody>
        </p:sp>
        <p:sp>
          <p:nvSpPr>
            <p:cNvPr id="125" name="TextBox 124">
              <a:extLst>
                <a:ext uri="{FF2B5EF4-FFF2-40B4-BE49-F238E27FC236}">
                  <a16:creationId xmlns:a16="http://schemas.microsoft.com/office/drawing/2014/main" id="{DB935D8F-0CD4-D546-DA12-A4108DB16A14}"/>
                </a:ext>
              </a:extLst>
            </p:cNvPr>
            <p:cNvSpPr txBox="1"/>
            <p:nvPr/>
          </p:nvSpPr>
          <p:spPr>
            <a:xfrm>
              <a:off x="2842176" y="3300168"/>
              <a:ext cx="863497"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4.5%</a:t>
              </a:r>
            </a:p>
          </p:txBody>
        </p:sp>
      </p:grpSp>
      <p:grpSp>
        <p:nvGrpSpPr>
          <p:cNvPr id="102" name="Group 101">
            <a:extLst>
              <a:ext uri="{FF2B5EF4-FFF2-40B4-BE49-F238E27FC236}">
                <a16:creationId xmlns:a16="http://schemas.microsoft.com/office/drawing/2014/main" id="{3848BA06-738C-D945-B411-930F0ED016D9}"/>
              </a:ext>
            </a:extLst>
          </p:cNvPr>
          <p:cNvGrpSpPr/>
          <p:nvPr/>
        </p:nvGrpSpPr>
        <p:grpSpPr>
          <a:xfrm>
            <a:off x="8693786" y="3429230"/>
            <a:ext cx="1150143" cy="860828"/>
            <a:chOff x="2064922" y="2525944"/>
            <a:chExt cx="2253078" cy="2137889"/>
          </a:xfrm>
        </p:grpSpPr>
        <p:sp>
          <p:nvSpPr>
            <p:cNvPr id="103" name="Arrow: Up 102">
              <a:extLst>
                <a:ext uri="{FF2B5EF4-FFF2-40B4-BE49-F238E27FC236}">
                  <a16:creationId xmlns:a16="http://schemas.microsoft.com/office/drawing/2014/main" id="{53B889A5-4E0B-1214-54DE-48D46AA82105}"/>
                </a:ext>
              </a:extLst>
            </p:cNvPr>
            <p:cNvSpPr/>
            <p:nvPr/>
          </p:nvSpPr>
          <p:spPr>
            <a:xfrm>
              <a:off x="2147060" y="3227075"/>
              <a:ext cx="745837" cy="1436758"/>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sp>
          <p:nvSpPr>
            <p:cNvPr id="104" name="Arrow: Up 103">
              <a:extLst>
                <a:ext uri="{FF2B5EF4-FFF2-40B4-BE49-F238E27FC236}">
                  <a16:creationId xmlns:a16="http://schemas.microsoft.com/office/drawing/2014/main" id="{1EC174D1-E722-0E3A-B733-5CFAD4426EC0}"/>
                </a:ext>
              </a:extLst>
            </p:cNvPr>
            <p:cNvSpPr/>
            <p:nvPr/>
          </p:nvSpPr>
          <p:spPr>
            <a:xfrm>
              <a:off x="2893228" y="3192501"/>
              <a:ext cx="745838" cy="1435266"/>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cxnSp>
          <p:nvCxnSpPr>
            <p:cNvPr id="105" name="Straight Connector 104">
              <a:extLst>
                <a:ext uri="{FF2B5EF4-FFF2-40B4-BE49-F238E27FC236}">
                  <a16:creationId xmlns:a16="http://schemas.microsoft.com/office/drawing/2014/main" id="{ACC95DDF-47EE-36AF-E5EC-27E15015A7DB}"/>
                </a:ext>
              </a:extLst>
            </p:cNvPr>
            <p:cNvCxnSpPr>
              <a:cxnSpLocks/>
            </p:cNvCxnSpPr>
            <p:nvPr/>
          </p:nvCxnSpPr>
          <p:spPr>
            <a:xfrm flipH="1">
              <a:off x="2121902" y="3348043"/>
              <a:ext cx="2196098" cy="0"/>
            </a:xfrm>
            <a:prstGeom prst="line">
              <a:avLst/>
            </a:prstGeom>
            <a:noFill/>
            <a:ln w="31750" cap="flat" cmpd="sng" algn="ctr">
              <a:solidFill>
                <a:schemeClr val="bg1"/>
              </a:solidFill>
              <a:prstDash val="sysDot"/>
              <a:miter lim="800000"/>
            </a:ln>
            <a:effectLst/>
          </p:spPr>
        </p:cxnSp>
        <p:sp>
          <p:nvSpPr>
            <p:cNvPr id="106" name="TextBox 105">
              <a:extLst>
                <a:ext uri="{FF2B5EF4-FFF2-40B4-BE49-F238E27FC236}">
                  <a16:creationId xmlns:a16="http://schemas.microsoft.com/office/drawing/2014/main" id="{78A9D4E2-3028-CAA5-797C-E06D82C89CF7}"/>
                </a:ext>
              </a:extLst>
            </p:cNvPr>
            <p:cNvSpPr txBox="1"/>
            <p:nvPr/>
          </p:nvSpPr>
          <p:spPr>
            <a:xfrm>
              <a:off x="2064922" y="2525944"/>
              <a:ext cx="856947" cy="649715"/>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2.3x</a:t>
              </a:r>
            </a:p>
          </p:txBody>
        </p:sp>
        <p:sp>
          <p:nvSpPr>
            <p:cNvPr id="107" name="TextBox 106">
              <a:extLst>
                <a:ext uri="{FF2B5EF4-FFF2-40B4-BE49-F238E27FC236}">
                  <a16:creationId xmlns:a16="http://schemas.microsoft.com/office/drawing/2014/main" id="{19CB14CC-C2E9-8B0E-01F1-EEA7DB319AC8}"/>
                </a:ext>
              </a:extLst>
            </p:cNvPr>
            <p:cNvSpPr txBox="1"/>
            <p:nvPr/>
          </p:nvSpPr>
          <p:spPr>
            <a:xfrm>
              <a:off x="2823269" y="2525944"/>
              <a:ext cx="859448" cy="649715"/>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1.7x</a:t>
              </a:r>
            </a:p>
          </p:txBody>
        </p:sp>
        <p:sp>
          <p:nvSpPr>
            <p:cNvPr id="108" name="TextBox 107">
              <a:extLst>
                <a:ext uri="{FF2B5EF4-FFF2-40B4-BE49-F238E27FC236}">
                  <a16:creationId xmlns:a16="http://schemas.microsoft.com/office/drawing/2014/main" id="{2EDF371B-AB50-B4BB-D5E3-D6729DF0E381}"/>
                </a:ext>
              </a:extLst>
            </p:cNvPr>
            <p:cNvSpPr txBox="1"/>
            <p:nvPr/>
          </p:nvSpPr>
          <p:spPr>
            <a:xfrm>
              <a:off x="2087758" y="3300290"/>
              <a:ext cx="873645" cy="61149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4.2%</a:t>
              </a:r>
            </a:p>
          </p:txBody>
        </p:sp>
        <p:sp>
          <p:nvSpPr>
            <p:cNvPr id="109" name="TextBox 108">
              <a:extLst>
                <a:ext uri="{FF2B5EF4-FFF2-40B4-BE49-F238E27FC236}">
                  <a16:creationId xmlns:a16="http://schemas.microsoft.com/office/drawing/2014/main" id="{E9685D70-4A2A-31DD-F292-2FD389345566}"/>
                </a:ext>
              </a:extLst>
            </p:cNvPr>
            <p:cNvSpPr txBox="1"/>
            <p:nvPr/>
          </p:nvSpPr>
          <p:spPr>
            <a:xfrm>
              <a:off x="2838552" y="3300168"/>
              <a:ext cx="859448" cy="61149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3.1%</a:t>
              </a:r>
            </a:p>
          </p:txBody>
        </p:sp>
      </p:grpSp>
      <p:grpSp>
        <p:nvGrpSpPr>
          <p:cNvPr id="110" name="Group 109">
            <a:extLst>
              <a:ext uri="{FF2B5EF4-FFF2-40B4-BE49-F238E27FC236}">
                <a16:creationId xmlns:a16="http://schemas.microsoft.com/office/drawing/2014/main" id="{5BF5BCAF-30A5-D77C-3C81-0769C705D95E}"/>
              </a:ext>
            </a:extLst>
          </p:cNvPr>
          <p:cNvGrpSpPr/>
          <p:nvPr/>
        </p:nvGrpSpPr>
        <p:grpSpPr>
          <a:xfrm>
            <a:off x="7246978" y="3218893"/>
            <a:ext cx="1164523" cy="860828"/>
            <a:chOff x="2053410" y="2525944"/>
            <a:chExt cx="2264590" cy="2137889"/>
          </a:xfrm>
        </p:grpSpPr>
        <p:sp>
          <p:nvSpPr>
            <p:cNvPr id="111" name="Arrow: Up 110">
              <a:extLst>
                <a:ext uri="{FF2B5EF4-FFF2-40B4-BE49-F238E27FC236}">
                  <a16:creationId xmlns:a16="http://schemas.microsoft.com/office/drawing/2014/main" id="{D3B4D96B-C61B-4CEB-BA02-FB32109544F7}"/>
                </a:ext>
              </a:extLst>
            </p:cNvPr>
            <p:cNvSpPr/>
            <p:nvPr/>
          </p:nvSpPr>
          <p:spPr>
            <a:xfrm>
              <a:off x="2147060" y="3227075"/>
              <a:ext cx="745837" cy="1436758"/>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sp>
          <p:nvSpPr>
            <p:cNvPr id="112" name="Arrow: Up 111">
              <a:extLst>
                <a:ext uri="{FF2B5EF4-FFF2-40B4-BE49-F238E27FC236}">
                  <a16:creationId xmlns:a16="http://schemas.microsoft.com/office/drawing/2014/main" id="{5EBE4A5A-061B-09C9-A5C8-ADA382C0B880}"/>
                </a:ext>
              </a:extLst>
            </p:cNvPr>
            <p:cNvSpPr/>
            <p:nvPr/>
          </p:nvSpPr>
          <p:spPr>
            <a:xfrm>
              <a:off x="2893228" y="3192501"/>
              <a:ext cx="745838" cy="1435266"/>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cxnSp>
          <p:nvCxnSpPr>
            <p:cNvPr id="113" name="Straight Connector 112">
              <a:extLst>
                <a:ext uri="{FF2B5EF4-FFF2-40B4-BE49-F238E27FC236}">
                  <a16:creationId xmlns:a16="http://schemas.microsoft.com/office/drawing/2014/main" id="{1897E42B-E663-98A2-E456-7C7D7390926C}"/>
                </a:ext>
              </a:extLst>
            </p:cNvPr>
            <p:cNvCxnSpPr>
              <a:cxnSpLocks/>
            </p:cNvCxnSpPr>
            <p:nvPr/>
          </p:nvCxnSpPr>
          <p:spPr>
            <a:xfrm flipH="1">
              <a:off x="2121902" y="3348043"/>
              <a:ext cx="2196098" cy="0"/>
            </a:xfrm>
            <a:prstGeom prst="line">
              <a:avLst/>
            </a:prstGeom>
            <a:noFill/>
            <a:ln w="31750" cap="flat" cmpd="sng" algn="ctr">
              <a:solidFill>
                <a:schemeClr val="bg1"/>
              </a:solidFill>
              <a:prstDash val="sysDot"/>
              <a:miter lim="800000"/>
            </a:ln>
            <a:effectLst/>
          </p:spPr>
        </p:cxnSp>
        <p:sp>
          <p:nvSpPr>
            <p:cNvPr id="114" name="TextBox 113">
              <a:extLst>
                <a:ext uri="{FF2B5EF4-FFF2-40B4-BE49-F238E27FC236}">
                  <a16:creationId xmlns:a16="http://schemas.microsoft.com/office/drawing/2014/main" id="{A4DA2E80-673A-C49A-8F31-B72833690F13}"/>
                </a:ext>
              </a:extLst>
            </p:cNvPr>
            <p:cNvSpPr txBox="1"/>
            <p:nvPr/>
          </p:nvSpPr>
          <p:spPr>
            <a:xfrm>
              <a:off x="2053410" y="2525944"/>
              <a:ext cx="886916" cy="649715"/>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1.3x</a:t>
              </a:r>
            </a:p>
          </p:txBody>
        </p:sp>
        <p:sp>
          <p:nvSpPr>
            <p:cNvPr id="115" name="TextBox 114">
              <a:extLst>
                <a:ext uri="{FF2B5EF4-FFF2-40B4-BE49-F238E27FC236}">
                  <a16:creationId xmlns:a16="http://schemas.microsoft.com/office/drawing/2014/main" id="{6D54417C-192C-040B-8B84-6DC4BA4276A0}"/>
                </a:ext>
              </a:extLst>
            </p:cNvPr>
            <p:cNvSpPr txBox="1"/>
            <p:nvPr/>
          </p:nvSpPr>
          <p:spPr>
            <a:xfrm>
              <a:off x="2805953" y="2525944"/>
              <a:ext cx="885959" cy="649715"/>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1.2x</a:t>
              </a:r>
            </a:p>
          </p:txBody>
        </p:sp>
        <p:sp>
          <p:nvSpPr>
            <p:cNvPr id="116" name="TextBox 115">
              <a:extLst>
                <a:ext uri="{FF2B5EF4-FFF2-40B4-BE49-F238E27FC236}">
                  <a16:creationId xmlns:a16="http://schemas.microsoft.com/office/drawing/2014/main" id="{3FD58A61-22F2-35D3-119D-E37CFCB0CEF4}"/>
                </a:ext>
              </a:extLst>
            </p:cNvPr>
            <p:cNvSpPr txBox="1"/>
            <p:nvPr/>
          </p:nvSpPr>
          <p:spPr>
            <a:xfrm>
              <a:off x="2081199" y="3300290"/>
              <a:ext cx="870670" cy="61149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2.5%</a:t>
              </a:r>
            </a:p>
          </p:txBody>
        </p:sp>
        <p:sp>
          <p:nvSpPr>
            <p:cNvPr id="117" name="TextBox 116">
              <a:extLst>
                <a:ext uri="{FF2B5EF4-FFF2-40B4-BE49-F238E27FC236}">
                  <a16:creationId xmlns:a16="http://schemas.microsoft.com/office/drawing/2014/main" id="{49674DD0-9933-B7D1-2248-A061DC96BBD0}"/>
                </a:ext>
              </a:extLst>
            </p:cNvPr>
            <p:cNvSpPr txBox="1"/>
            <p:nvPr/>
          </p:nvSpPr>
          <p:spPr>
            <a:xfrm>
              <a:off x="2821269" y="3300168"/>
              <a:ext cx="867265" cy="61149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1.7%</a:t>
              </a:r>
            </a:p>
          </p:txBody>
        </p:sp>
      </p:grpSp>
      <p:grpSp>
        <p:nvGrpSpPr>
          <p:cNvPr id="134" name="Group 133">
            <a:extLst>
              <a:ext uri="{FF2B5EF4-FFF2-40B4-BE49-F238E27FC236}">
                <a16:creationId xmlns:a16="http://schemas.microsoft.com/office/drawing/2014/main" id="{1E207410-E29A-A661-9F67-85A1FCF113CB}"/>
              </a:ext>
            </a:extLst>
          </p:cNvPr>
          <p:cNvGrpSpPr/>
          <p:nvPr/>
        </p:nvGrpSpPr>
        <p:grpSpPr>
          <a:xfrm>
            <a:off x="5797070" y="1926115"/>
            <a:ext cx="1233115" cy="1821530"/>
            <a:chOff x="2025010" y="2841354"/>
            <a:chExt cx="2292990" cy="1822479"/>
          </a:xfrm>
        </p:grpSpPr>
        <p:sp>
          <p:nvSpPr>
            <p:cNvPr id="135" name="Arrow: Up 134">
              <a:extLst>
                <a:ext uri="{FF2B5EF4-FFF2-40B4-BE49-F238E27FC236}">
                  <a16:creationId xmlns:a16="http://schemas.microsoft.com/office/drawing/2014/main" id="{7C99052F-D46C-9AB8-9E45-F4BD1A4EF950}"/>
                </a:ext>
              </a:extLst>
            </p:cNvPr>
            <p:cNvSpPr/>
            <p:nvPr/>
          </p:nvSpPr>
          <p:spPr>
            <a:xfrm>
              <a:off x="2147060" y="3227075"/>
              <a:ext cx="745837" cy="1436758"/>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sp>
          <p:nvSpPr>
            <p:cNvPr id="136" name="Arrow: Up 135">
              <a:extLst>
                <a:ext uri="{FF2B5EF4-FFF2-40B4-BE49-F238E27FC236}">
                  <a16:creationId xmlns:a16="http://schemas.microsoft.com/office/drawing/2014/main" id="{4BFB36D2-4FF9-9CAC-AAC8-EB192B62D74B}"/>
                </a:ext>
              </a:extLst>
            </p:cNvPr>
            <p:cNvSpPr/>
            <p:nvPr/>
          </p:nvSpPr>
          <p:spPr>
            <a:xfrm>
              <a:off x="2893229" y="3228567"/>
              <a:ext cx="745837" cy="1435266"/>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cxnSp>
          <p:nvCxnSpPr>
            <p:cNvPr id="137" name="Straight Connector 136">
              <a:extLst>
                <a:ext uri="{FF2B5EF4-FFF2-40B4-BE49-F238E27FC236}">
                  <a16:creationId xmlns:a16="http://schemas.microsoft.com/office/drawing/2014/main" id="{6EDC90A8-BC8A-EEFC-FB92-DDC54DF4F55B}"/>
                </a:ext>
              </a:extLst>
            </p:cNvPr>
            <p:cNvCxnSpPr>
              <a:cxnSpLocks/>
            </p:cNvCxnSpPr>
            <p:nvPr/>
          </p:nvCxnSpPr>
          <p:spPr>
            <a:xfrm flipH="1">
              <a:off x="2121901" y="3179820"/>
              <a:ext cx="2196099" cy="1"/>
            </a:xfrm>
            <a:prstGeom prst="line">
              <a:avLst/>
            </a:prstGeom>
            <a:noFill/>
            <a:ln w="31750" cap="flat" cmpd="sng" algn="ctr">
              <a:solidFill>
                <a:schemeClr val="bg1"/>
              </a:solidFill>
              <a:prstDash val="sysDot"/>
              <a:miter lim="800000"/>
            </a:ln>
            <a:effectLst/>
          </p:spPr>
        </p:cxnSp>
        <p:sp>
          <p:nvSpPr>
            <p:cNvPr id="138" name="TextBox 137">
              <a:extLst>
                <a:ext uri="{FF2B5EF4-FFF2-40B4-BE49-F238E27FC236}">
                  <a16:creationId xmlns:a16="http://schemas.microsoft.com/office/drawing/2014/main" id="{7CBBE25B-A7D2-E0DB-4486-93E75D5C42B0}"/>
                </a:ext>
              </a:extLst>
            </p:cNvPr>
            <p:cNvSpPr txBox="1"/>
            <p:nvPr/>
          </p:nvSpPr>
          <p:spPr>
            <a:xfrm>
              <a:off x="2025010" y="2841354"/>
              <a:ext cx="887529"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1.9x</a:t>
              </a:r>
            </a:p>
          </p:txBody>
        </p:sp>
        <p:sp>
          <p:nvSpPr>
            <p:cNvPr id="139" name="TextBox 138">
              <a:extLst>
                <a:ext uri="{FF2B5EF4-FFF2-40B4-BE49-F238E27FC236}">
                  <a16:creationId xmlns:a16="http://schemas.microsoft.com/office/drawing/2014/main" id="{E238918E-8156-C567-1DDC-9BCCE771C0A8}"/>
                </a:ext>
              </a:extLst>
            </p:cNvPr>
            <p:cNvSpPr txBox="1"/>
            <p:nvPr/>
          </p:nvSpPr>
          <p:spPr>
            <a:xfrm>
              <a:off x="2870955" y="2841354"/>
              <a:ext cx="887527"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1.6x</a:t>
              </a:r>
            </a:p>
          </p:txBody>
        </p:sp>
        <p:sp>
          <p:nvSpPr>
            <p:cNvPr id="140" name="TextBox 139">
              <a:extLst>
                <a:ext uri="{FF2B5EF4-FFF2-40B4-BE49-F238E27FC236}">
                  <a16:creationId xmlns:a16="http://schemas.microsoft.com/office/drawing/2014/main" id="{D08610C3-2E1F-FC85-2575-11A5422A5FB1}"/>
                </a:ext>
              </a:extLst>
            </p:cNvPr>
            <p:cNvSpPr txBox="1"/>
            <p:nvPr/>
          </p:nvSpPr>
          <p:spPr>
            <a:xfrm>
              <a:off x="2025010" y="3300289"/>
              <a:ext cx="1017522"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11.0%</a:t>
              </a:r>
            </a:p>
          </p:txBody>
        </p:sp>
        <p:sp>
          <p:nvSpPr>
            <p:cNvPr id="141" name="TextBox 140">
              <a:extLst>
                <a:ext uri="{FF2B5EF4-FFF2-40B4-BE49-F238E27FC236}">
                  <a16:creationId xmlns:a16="http://schemas.microsoft.com/office/drawing/2014/main" id="{6D901D6B-CF09-9355-7653-D66C2B5BF2E9}"/>
                </a:ext>
              </a:extLst>
            </p:cNvPr>
            <p:cNvSpPr txBox="1"/>
            <p:nvPr/>
          </p:nvSpPr>
          <p:spPr>
            <a:xfrm>
              <a:off x="2853390" y="3300168"/>
              <a:ext cx="816623"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9.2%</a:t>
              </a:r>
            </a:p>
          </p:txBody>
        </p:sp>
      </p:grpSp>
      <p:grpSp>
        <p:nvGrpSpPr>
          <p:cNvPr id="244" name="Group 243">
            <a:extLst>
              <a:ext uri="{FF2B5EF4-FFF2-40B4-BE49-F238E27FC236}">
                <a16:creationId xmlns:a16="http://schemas.microsoft.com/office/drawing/2014/main" id="{D857195B-6369-3B30-4BBD-73A68F86219D}"/>
              </a:ext>
            </a:extLst>
          </p:cNvPr>
          <p:cNvGrpSpPr/>
          <p:nvPr/>
        </p:nvGrpSpPr>
        <p:grpSpPr>
          <a:xfrm>
            <a:off x="10116526" y="3060103"/>
            <a:ext cx="1179576" cy="1378572"/>
            <a:chOff x="2110107" y="2841354"/>
            <a:chExt cx="2207893" cy="1379290"/>
          </a:xfrm>
        </p:grpSpPr>
        <p:sp>
          <p:nvSpPr>
            <p:cNvPr id="245" name="Arrow: Up 244">
              <a:extLst>
                <a:ext uri="{FF2B5EF4-FFF2-40B4-BE49-F238E27FC236}">
                  <a16:creationId xmlns:a16="http://schemas.microsoft.com/office/drawing/2014/main" id="{C441806F-5ECA-9D94-EE78-17106DF8640B}"/>
                </a:ext>
              </a:extLst>
            </p:cNvPr>
            <p:cNvSpPr/>
            <p:nvPr/>
          </p:nvSpPr>
          <p:spPr>
            <a:xfrm>
              <a:off x="2147060" y="3227075"/>
              <a:ext cx="745837" cy="993569"/>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sp>
          <p:nvSpPr>
            <p:cNvPr id="246" name="Arrow: Up 245">
              <a:extLst>
                <a:ext uri="{FF2B5EF4-FFF2-40B4-BE49-F238E27FC236}">
                  <a16:creationId xmlns:a16="http://schemas.microsoft.com/office/drawing/2014/main" id="{29C688DE-ECE8-8210-A722-65BD184901C6}"/>
                </a:ext>
              </a:extLst>
            </p:cNvPr>
            <p:cNvSpPr/>
            <p:nvPr/>
          </p:nvSpPr>
          <p:spPr>
            <a:xfrm>
              <a:off x="2893229" y="3228567"/>
              <a:ext cx="745837" cy="791755"/>
            </a:xfrm>
            <a:prstGeom prst="upArrow">
              <a:avLst>
                <a:gd name="adj1" fmla="val 69782"/>
                <a:gd name="adj2" fmla="val 30715"/>
              </a:avLst>
            </a:prstGeom>
            <a:solidFill>
              <a:schemeClr val="accent5"/>
            </a:solidFill>
            <a:ln w="12700" cap="flat" cmpd="sng" algn="ctr">
              <a:noFill/>
              <a:prstDash val="solid"/>
              <a:miter lim="800000"/>
            </a:ln>
            <a:effectLst/>
          </p:spPr>
          <p:txBody>
            <a:bodyPr rtlCol="0" anchor="ctr"/>
            <a:lstStyle/>
            <a:p>
              <a:pPr marL="0" marR="0" lvl="0" indent="0" algn="ctr" defTabSz="913578"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bg1"/>
                </a:solidFill>
                <a:effectLst/>
                <a:uLnTx/>
                <a:uFillTx/>
                <a:latin typeface="Calibri" panose="020F0502020204030204"/>
                <a:cs typeface="+mn-cs"/>
              </a:endParaRPr>
            </a:p>
          </p:txBody>
        </p:sp>
        <p:cxnSp>
          <p:nvCxnSpPr>
            <p:cNvPr id="247" name="Straight Connector 246">
              <a:extLst>
                <a:ext uri="{FF2B5EF4-FFF2-40B4-BE49-F238E27FC236}">
                  <a16:creationId xmlns:a16="http://schemas.microsoft.com/office/drawing/2014/main" id="{CBEF2178-8229-E975-68E6-B1EE2680A9F0}"/>
                </a:ext>
              </a:extLst>
            </p:cNvPr>
            <p:cNvCxnSpPr>
              <a:cxnSpLocks/>
            </p:cNvCxnSpPr>
            <p:nvPr/>
          </p:nvCxnSpPr>
          <p:spPr>
            <a:xfrm flipH="1">
              <a:off x="2121901" y="3179820"/>
              <a:ext cx="2196099" cy="1"/>
            </a:xfrm>
            <a:prstGeom prst="line">
              <a:avLst/>
            </a:prstGeom>
            <a:noFill/>
            <a:ln w="31750" cap="flat" cmpd="sng" algn="ctr">
              <a:solidFill>
                <a:schemeClr val="bg1"/>
              </a:solidFill>
              <a:prstDash val="sysDot"/>
              <a:miter lim="800000"/>
            </a:ln>
            <a:effectLst/>
          </p:spPr>
        </p:cxnSp>
        <p:sp>
          <p:nvSpPr>
            <p:cNvPr id="248" name="TextBox 247">
              <a:extLst>
                <a:ext uri="{FF2B5EF4-FFF2-40B4-BE49-F238E27FC236}">
                  <a16:creationId xmlns:a16="http://schemas.microsoft.com/office/drawing/2014/main" id="{B568294C-BA38-F487-797F-B83505B1A7E5}"/>
                </a:ext>
              </a:extLst>
            </p:cNvPr>
            <p:cNvSpPr txBox="1"/>
            <p:nvPr/>
          </p:nvSpPr>
          <p:spPr>
            <a:xfrm>
              <a:off x="2110107" y="2841354"/>
              <a:ext cx="802431"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2.0x</a:t>
              </a:r>
            </a:p>
          </p:txBody>
        </p:sp>
        <p:sp>
          <p:nvSpPr>
            <p:cNvPr id="249" name="TextBox 248">
              <a:extLst>
                <a:ext uri="{FF2B5EF4-FFF2-40B4-BE49-F238E27FC236}">
                  <a16:creationId xmlns:a16="http://schemas.microsoft.com/office/drawing/2014/main" id="{44C19755-F7E9-8355-E8E5-52EEA8D81C28}"/>
                </a:ext>
              </a:extLst>
            </p:cNvPr>
            <p:cNvSpPr txBox="1"/>
            <p:nvPr/>
          </p:nvSpPr>
          <p:spPr>
            <a:xfrm>
              <a:off x="2870956" y="2841354"/>
              <a:ext cx="802431" cy="261746"/>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Calibri" panose="020F0502020204030204"/>
                  <a:cs typeface="+mn-cs"/>
                </a:rPr>
                <a:t>1.6x</a:t>
              </a:r>
            </a:p>
          </p:txBody>
        </p:sp>
        <p:sp>
          <p:nvSpPr>
            <p:cNvPr id="250" name="TextBox 249">
              <a:extLst>
                <a:ext uri="{FF2B5EF4-FFF2-40B4-BE49-F238E27FC236}">
                  <a16:creationId xmlns:a16="http://schemas.microsoft.com/office/drawing/2014/main" id="{651C05DC-0E6F-374D-DDB3-3B809E78D53E}"/>
                </a:ext>
              </a:extLst>
            </p:cNvPr>
            <p:cNvSpPr txBox="1"/>
            <p:nvPr/>
          </p:nvSpPr>
          <p:spPr>
            <a:xfrm>
              <a:off x="2117158" y="3300289"/>
              <a:ext cx="818807"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5.7%</a:t>
              </a:r>
            </a:p>
          </p:txBody>
        </p:sp>
        <p:sp>
          <p:nvSpPr>
            <p:cNvPr id="251" name="TextBox 250">
              <a:extLst>
                <a:ext uri="{FF2B5EF4-FFF2-40B4-BE49-F238E27FC236}">
                  <a16:creationId xmlns:a16="http://schemas.microsoft.com/office/drawing/2014/main" id="{6F5468E9-BEC5-2B27-8AFA-EA9E7ED62028}"/>
                </a:ext>
              </a:extLst>
            </p:cNvPr>
            <p:cNvSpPr txBox="1"/>
            <p:nvPr/>
          </p:nvSpPr>
          <p:spPr>
            <a:xfrm>
              <a:off x="2842176" y="3300168"/>
              <a:ext cx="863497" cy="246349"/>
            </a:xfrm>
            <a:prstGeom prst="rect">
              <a:avLst/>
            </a:prstGeom>
            <a:noFill/>
          </p:spPr>
          <p:txBody>
            <a:bodyPr wrap="square"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solidFill>
                  <a:effectLst/>
                  <a:uLnTx/>
                  <a:uFillTx/>
                  <a:latin typeface="Calibri" panose="020F0502020204030204"/>
                  <a:cs typeface="+mn-cs"/>
                </a:rPr>
                <a:t>4.2%</a:t>
              </a:r>
            </a:p>
          </p:txBody>
        </p:sp>
      </p:grpSp>
      <p:graphicFrame>
        <p:nvGraphicFramePr>
          <p:cNvPr id="99" name="Chart 98">
            <a:extLst>
              <a:ext uri="{FF2B5EF4-FFF2-40B4-BE49-F238E27FC236}">
                <a16:creationId xmlns:a16="http://schemas.microsoft.com/office/drawing/2014/main" id="{74675E8B-FB3D-AEE5-6518-D957BABA18AA}"/>
              </a:ext>
            </a:extLst>
          </p:cNvPr>
          <p:cNvGraphicFramePr/>
          <p:nvPr>
            <p:extLst>
              <p:ext uri="{D42A27DB-BD31-4B8C-83A1-F6EECF244321}">
                <p14:modId xmlns:p14="http://schemas.microsoft.com/office/powerpoint/2010/main" val="2047330788"/>
              </p:ext>
            </p:extLst>
          </p:nvPr>
        </p:nvGraphicFramePr>
        <p:xfrm>
          <a:off x="709797" y="1600200"/>
          <a:ext cx="10795840" cy="326794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693ED78-3AEE-8E7F-85F9-3273E3F9166D}"/>
              </a:ext>
            </a:extLst>
          </p:cNvPr>
          <p:cNvSpPr>
            <a:spLocks noGrp="1"/>
          </p:cNvSpPr>
          <p:nvPr>
            <p:ph type="title"/>
          </p:nvPr>
        </p:nvSpPr>
        <p:spPr/>
        <p:txBody>
          <a:bodyPr/>
          <a:lstStyle/>
          <a:p>
            <a:r>
              <a:rPr lang="en-US" dirty="0"/>
              <a:t>Proportion of Acute CAP With Serotypes </a:t>
            </a:r>
            <a:br>
              <a:rPr lang="en-US" dirty="0"/>
            </a:br>
            <a:r>
              <a:rPr lang="en-US" dirty="0"/>
              <a:t>Included in PCV20 in Europe</a:t>
            </a:r>
          </a:p>
        </p:txBody>
      </p:sp>
      <p:sp>
        <p:nvSpPr>
          <p:cNvPr id="52" name="TextBox 51">
            <a:extLst>
              <a:ext uri="{FF2B5EF4-FFF2-40B4-BE49-F238E27FC236}">
                <a16:creationId xmlns:a16="http://schemas.microsoft.com/office/drawing/2014/main" id="{1CBF9EA6-25E7-7151-9C9D-255707891C20}"/>
              </a:ext>
            </a:extLst>
          </p:cNvPr>
          <p:cNvSpPr txBox="1"/>
          <p:nvPr/>
        </p:nvSpPr>
        <p:spPr>
          <a:xfrm>
            <a:off x="1514141" y="4853391"/>
            <a:ext cx="1150627" cy="646331"/>
          </a:xfrm>
          <a:prstGeom prst="rect">
            <a:avLst/>
          </a:prstGeom>
          <a:noFill/>
        </p:spPr>
        <p:txBody>
          <a:bodyPr wrap="square" rtlCol="0">
            <a:spAutoFit/>
          </a:bodyPr>
          <a:lstStyle/>
          <a:p>
            <a:pPr algn="ctr" defTabSz="914126" eaLnBrk="1" fontAlgn="auto" hangingPunct="1">
              <a:spcBef>
                <a:spcPts val="0"/>
              </a:spcBef>
              <a:spcAft>
                <a:spcPts val="0"/>
              </a:spcAft>
              <a:buClr>
                <a:srgbClr val="000000"/>
              </a:buClr>
              <a:defRPr/>
            </a:pPr>
            <a:r>
              <a:rPr lang="en-US" sz="1200" dirty="0">
                <a:solidFill>
                  <a:prstClr val="black"/>
                </a:solidFill>
                <a:latin typeface="Calibri" panose="020F0502020204030204"/>
                <a:sym typeface="Arial"/>
              </a:rPr>
              <a:t>Sweden</a:t>
            </a:r>
            <a:r>
              <a:rPr lang="en-US" sz="1200" baseline="30000" dirty="0">
                <a:solidFill>
                  <a:prstClr val="black"/>
                </a:solidFill>
                <a:latin typeface="Calibri" panose="020F0502020204030204"/>
                <a:sym typeface="Arial"/>
              </a:rPr>
              <a:t>1</a:t>
            </a:r>
            <a:br>
              <a:rPr lang="en-US" sz="900" kern="0" dirty="0">
                <a:solidFill>
                  <a:srgbClr val="000000"/>
                </a:solidFill>
                <a:latin typeface="Arial"/>
                <a:cs typeface="Arial"/>
                <a:sym typeface="Arial"/>
              </a:rPr>
            </a:br>
            <a:r>
              <a:rPr lang="en-US" sz="1200" b="0" kern="0" dirty="0">
                <a:solidFill>
                  <a:srgbClr val="000000"/>
                </a:solidFill>
                <a:latin typeface="+mn-lt"/>
                <a:cs typeface="Arial"/>
                <a:sym typeface="Arial"/>
              </a:rPr>
              <a:t>Aged ≥</a:t>
            </a:r>
            <a:r>
              <a:rPr lang="en-US" sz="1200" b="0" dirty="0">
                <a:solidFill>
                  <a:prstClr val="black"/>
                </a:solidFill>
                <a:latin typeface="+mn-lt"/>
                <a:sym typeface="Arial"/>
              </a:rPr>
              <a:t>18 </a:t>
            </a:r>
            <a:r>
              <a:rPr lang="en-US" sz="1200" b="0" dirty="0" err="1">
                <a:solidFill>
                  <a:prstClr val="black"/>
                </a:solidFill>
                <a:latin typeface="+mn-lt"/>
                <a:sym typeface="Arial"/>
              </a:rPr>
              <a:t>Yr</a:t>
            </a:r>
            <a:r>
              <a:rPr lang="en-US" sz="1200" b="0" dirty="0">
                <a:solidFill>
                  <a:prstClr val="black"/>
                </a:solidFill>
                <a:latin typeface="+mn-lt"/>
                <a:sym typeface="Arial"/>
              </a:rPr>
              <a:t> </a:t>
            </a:r>
            <a:br>
              <a:rPr lang="en-US" sz="1200" b="0" dirty="0">
                <a:solidFill>
                  <a:prstClr val="black"/>
                </a:solidFill>
                <a:latin typeface="+mn-lt"/>
                <a:sym typeface="Arial"/>
              </a:rPr>
            </a:br>
            <a:r>
              <a:rPr lang="en-US" sz="1200" b="0" dirty="0">
                <a:solidFill>
                  <a:prstClr val="black"/>
                </a:solidFill>
                <a:latin typeface="+mn-lt"/>
                <a:sym typeface="Arial"/>
              </a:rPr>
              <a:t>2016-2018</a:t>
            </a:r>
          </a:p>
        </p:txBody>
      </p:sp>
      <p:sp>
        <p:nvSpPr>
          <p:cNvPr id="53" name="TextBox 52">
            <a:extLst>
              <a:ext uri="{FF2B5EF4-FFF2-40B4-BE49-F238E27FC236}">
                <a16:creationId xmlns:a16="http://schemas.microsoft.com/office/drawing/2014/main" id="{13F8BFDB-6B02-5F9C-3406-CE91F689C669}"/>
              </a:ext>
            </a:extLst>
          </p:cNvPr>
          <p:cNvSpPr txBox="1"/>
          <p:nvPr/>
        </p:nvSpPr>
        <p:spPr>
          <a:xfrm>
            <a:off x="2914674" y="4853391"/>
            <a:ext cx="1379343" cy="646331"/>
          </a:xfrm>
          <a:prstGeom prst="rect">
            <a:avLst/>
          </a:prstGeom>
          <a:noFill/>
        </p:spPr>
        <p:txBody>
          <a:bodyPr wrap="square" rtlCol="0">
            <a:spAutoFit/>
          </a:bodyPr>
          <a:lstStyle/>
          <a:p>
            <a:pPr algn="ctr" defTabSz="914126" eaLnBrk="1" fontAlgn="auto" hangingPunct="1">
              <a:spcBef>
                <a:spcPts val="0"/>
              </a:spcBef>
              <a:spcAft>
                <a:spcPts val="0"/>
              </a:spcAft>
              <a:buClr>
                <a:srgbClr val="000000"/>
              </a:buClr>
              <a:defRPr/>
            </a:pPr>
            <a:r>
              <a:rPr lang="en-US" sz="1200" dirty="0">
                <a:solidFill>
                  <a:prstClr val="black"/>
                </a:solidFill>
                <a:latin typeface="Calibri" panose="020F0502020204030204"/>
                <a:sym typeface="Arial"/>
              </a:rPr>
              <a:t>Germany</a:t>
            </a:r>
            <a:r>
              <a:rPr lang="en-US" sz="1200" baseline="30000" dirty="0">
                <a:solidFill>
                  <a:prstClr val="black"/>
                </a:solidFill>
                <a:latin typeface="Calibri" panose="020F0502020204030204"/>
                <a:sym typeface="Arial"/>
              </a:rPr>
              <a:t>2</a:t>
            </a:r>
            <a:br>
              <a:rPr lang="en-US" sz="900" kern="0" dirty="0">
                <a:solidFill>
                  <a:srgbClr val="000000"/>
                </a:solidFill>
                <a:latin typeface="Arial"/>
                <a:cs typeface="Arial"/>
                <a:sym typeface="Arial"/>
              </a:rPr>
            </a:br>
            <a:r>
              <a:rPr lang="en-US" sz="1200" b="0" kern="0" dirty="0">
                <a:solidFill>
                  <a:srgbClr val="000000"/>
                </a:solidFill>
                <a:latin typeface="+mn-lt"/>
                <a:cs typeface="Arial"/>
                <a:sym typeface="Arial"/>
              </a:rPr>
              <a:t>Aged ≥</a:t>
            </a:r>
            <a:r>
              <a:rPr lang="en-US" sz="1200" b="0" dirty="0">
                <a:solidFill>
                  <a:prstClr val="black"/>
                </a:solidFill>
                <a:latin typeface="+mn-lt"/>
                <a:sym typeface="Arial"/>
              </a:rPr>
              <a:t>18 </a:t>
            </a:r>
            <a:r>
              <a:rPr lang="en-US" sz="1200" b="0" dirty="0" err="1">
                <a:solidFill>
                  <a:prstClr val="black"/>
                </a:solidFill>
                <a:latin typeface="+mn-lt"/>
                <a:sym typeface="Arial"/>
              </a:rPr>
              <a:t>Yr</a:t>
            </a:r>
            <a:br>
              <a:rPr lang="en-US" sz="1200" b="0" dirty="0">
                <a:solidFill>
                  <a:prstClr val="black"/>
                </a:solidFill>
                <a:latin typeface="Calibri" panose="020F0502020204030204"/>
                <a:sym typeface="Arial"/>
              </a:rPr>
            </a:br>
            <a:r>
              <a:rPr lang="en-US" sz="1200" b="0" dirty="0">
                <a:solidFill>
                  <a:prstClr val="black"/>
                </a:solidFill>
                <a:latin typeface="Calibri" panose="020F0502020204030204"/>
                <a:sym typeface="Arial"/>
              </a:rPr>
              <a:t>2013-2019</a:t>
            </a:r>
          </a:p>
        </p:txBody>
      </p:sp>
      <p:sp>
        <p:nvSpPr>
          <p:cNvPr id="54" name="TextBox 53">
            <a:extLst>
              <a:ext uri="{FF2B5EF4-FFF2-40B4-BE49-F238E27FC236}">
                <a16:creationId xmlns:a16="http://schemas.microsoft.com/office/drawing/2014/main" id="{7E28A7B0-C886-20B2-FC47-6F80C15C9039}"/>
              </a:ext>
            </a:extLst>
          </p:cNvPr>
          <p:cNvSpPr txBox="1"/>
          <p:nvPr/>
        </p:nvSpPr>
        <p:spPr>
          <a:xfrm>
            <a:off x="4306749" y="4853391"/>
            <a:ext cx="1379343" cy="646331"/>
          </a:xfrm>
          <a:prstGeom prst="rect">
            <a:avLst/>
          </a:prstGeom>
          <a:noFill/>
        </p:spPr>
        <p:txBody>
          <a:bodyPr wrap="square" rtlCol="0">
            <a:spAutoFit/>
          </a:bodyPr>
          <a:lstStyle/>
          <a:p>
            <a:pPr algn="ctr" defTabSz="914126" eaLnBrk="1" fontAlgn="auto" hangingPunct="1">
              <a:spcBef>
                <a:spcPts val="0"/>
              </a:spcBef>
              <a:spcAft>
                <a:spcPts val="0"/>
              </a:spcAft>
              <a:buClr>
                <a:srgbClr val="000000"/>
              </a:buClr>
              <a:defRPr/>
            </a:pPr>
            <a:r>
              <a:rPr lang="en-US" sz="1200" dirty="0">
                <a:solidFill>
                  <a:prstClr val="black"/>
                </a:solidFill>
                <a:latin typeface="Calibri" panose="020F0502020204030204"/>
                <a:sym typeface="Arial"/>
              </a:rPr>
              <a:t>Spain</a:t>
            </a:r>
            <a:r>
              <a:rPr lang="en-US" sz="1200" baseline="30000" dirty="0">
                <a:solidFill>
                  <a:prstClr val="black"/>
                </a:solidFill>
                <a:latin typeface="Calibri" panose="020F0502020204030204"/>
                <a:sym typeface="Arial"/>
              </a:rPr>
              <a:t>3</a:t>
            </a:r>
            <a:br>
              <a:rPr lang="en-US" sz="900" kern="0" dirty="0">
                <a:solidFill>
                  <a:srgbClr val="000000"/>
                </a:solidFill>
                <a:latin typeface="Arial"/>
                <a:cs typeface="Arial"/>
                <a:sym typeface="Arial"/>
              </a:rPr>
            </a:br>
            <a:r>
              <a:rPr lang="en-US" sz="1200" b="0" kern="0" dirty="0">
                <a:solidFill>
                  <a:srgbClr val="000000"/>
                </a:solidFill>
                <a:latin typeface="+mn-lt"/>
                <a:cs typeface="Arial"/>
                <a:sym typeface="Arial"/>
              </a:rPr>
              <a:t>Aged ≥</a:t>
            </a:r>
            <a:r>
              <a:rPr lang="en-US" sz="1200" b="0" dirty="0">
                <a:solidFill>
                  <a:prstClr val="black"/>
                </a:solidFill>
                <a:latin typeface="+mn-lt"/>
                <a:sym typeface="Arial"/>
              </a:rPr>
              <a:t>18 </a:t>
            </a:r>
            <a:r>
              <a:rPr lang="en-US" sz="1200" b="0" dirty="0" err="1">
                <a:solidFill>
                  <a:prstClr val="black"/>
                </a:solidFill>
                <a:latin typeface="+mn-lt"/>
                <a:sym typeface="Arial"/>
              </a:rPr>
              <a:t>Yr</a:t>
            </a:r>
            <a:br>
              <a:rPr lang="en-US" sz="1200" b="0" dirty="0">
                <a:solidFill>
                  <a:prstClr val="black"/>
                </a:solidFill>
                <a:latin typeface="Calibri" panose="020F0502020204030204"/>
                <a:sym typeface="Arial"/>
              </a:rPr>
            </a:br>
            <a:r>
              <a:rPr lang="en-US" sz="1200" b="0" dirty="0">
                <a:solidFill>
                  <a:prstClr val="black"/>
                </a:solidFill>
                <a:latin typeface="Calibri" panose="020F0502020204030204"/>
                <a:sym typeface="Arial"/>
              </a:rPr>
              <a:t>2016-2018</a:t>
            </a:r>
          </a:p>
        </p:txBody>
      </p:sp>
      <p:sp>
        <p:nvSpPr>
          <p:cNvPr id="55" name="TextBox 54">
            <a:extLst>
              <a:ext uri="{FF2B5EF4-FFF2-40B4-BE49-F238E27FC236}">
                <a16:creationId xmlns:a16="http://schemas.microsoft.com/office/drawing/2014/main" id="{AD2C1E6A-49CB-44C0-518B-65A4E0C8242E}"/>
              </a:ext>
            </a:extLst>
          </p:cNvPr>
          <p:cNvSpPr txBox="1"/>
          <p:nvPr/>
        </p:nvSpPr>
        <p:spPr>
          <a:xfrm>
            <a:off x="5816997" y="4853391"/>
            <a:ext cx="1379343" cy="646331"/>
          </a:xfrm>
          <a:prstGeom prst="rect">
            <a:avLst/>
          </a:prstGeom>
          <a:noFill/>
        </p:spPr>
        <p:txBody>
          <a:bodyPr wrap="square" rtlCol="0">
            <a:spAutoFit/>
          </a:bodyPr>
          <a:lstStyle/>
          <a:p>
            <a:pPr algn="ctr" defTabSz="914126" eaLnBrk="1" fontAlgn="auto" hangingPunct="1">
              <a:spcBef>
                <a:spcPts val="0"/>
              </a:spcBef>
              <a:spcAft>
                <a:spcPts val="0"/>
              </a:spcAft>
              <a:buClr>
                <a:srgbClr val="000000"/>
              </a:buClr>
              <a:defRPr/>
            </a:pPr>
            <a:r>
              <a:rPr lang="en-US" sz="1200" dirty="0">
                <a:solidFill>
                  <a:prstClr val="black"/>
                </a:solidFill>
                <a:latin typeface="Calibri" panose="020F0502020204030204"/>
                <a:sym typeface="Arial"/>
              </a:rPr>
              <a:t>United Kingdom</a:t>
            </a:r>
            <a:r>
              <a:rPr lang="en-US" sz="1200" baseline="30000" dirty="0">
                <a:solidFill>
                  <a:prstClr val="black"/>
                </a:solidFill>
                <a:latin typeface="Calibri" panose="020F0502020204030204"/>
                <a:sym typeface="Arial"/>
              </a:rPr>
              <a:t>4</a:t>
            </a:r>
            <a:br>
              <a:rPr lang="en-US" sz="900" kern="0" dirty="0">
                <a:solidFill>
                  <a:srgbClr val="000000"/>
                </a:solidFill>
                <a:latin typeface="Arial"/>
                <a:cs typeface="Arial"/>
                <a:sym typeface="Arial"/>
              </a:rPr>
            </a:br>
            <a:r>
              <a:rPr lang="en-US" sz="1200" b="0" kern="0" dirty="0">
                <a:solidFill>
                  <a:prstClr val="black"/>
                </a:solidFill>
                <a:latin typeface="Calibri" panose="020F0502020204030204"/>
                <a:cs typeface="Arial"/>
                <a:sym typeface="Arial"/>
              </a:rPr>
              <a:t>Aged ≥1</a:t>
            </a:r>
            <a:r>
              <a:rPr lang="en-US" sz="1200" b="0" dirty="0">
                <a:solidFill>
                  <a:prstClr val="black"/>
                </a:solidFill>
                <a:latin typeface="Calibri" panose="020F0502020204030204"/>
                <a:sym typeface="Arial"/>
              </a:rPr>
              <a:t>6 </a:t>
            </a:r>
            <a:r>
              <a:rPr lang="en-US" sz="1200" b="0" dirty="0" err="1">
                <a:solidFill>
                  <a:prstClr val="black"/>
                </a:solidFill>
                <a:latin typeface="Calibri" panose="020F0502020204030204"/>
                <a:sym typeface="Arial"/>
              </a:rPr>
              <a:t>Yr</a:t>
            </a:r>
            <a:br>
              <a:rPr lang="en-US" sz="1200" b="0" dirty="0">
                <a:solidFill>
                  <a:prstClr val="black"/>
                </a:solidFill>
                <a:latin typeface="Calibri" panose="020F0502020204030204"/>
                <a:sym typeface="Arial"/>
              </a:rPr>
            </a:br>
            <a:r>
              <a:rPr lang="en-US" sz="1200" b="0" dirty="0">
                <a:solidFill>
                  <a:prstClr val="black"/>
                </a:solidFill>
                <a:latin typeface="Calibri" panose="020F0502020204030204"/>
                <a:sym typeface="Arial"/>
              </a:rPr>
              <a:t>2013-2018</a:t>
            </a:r>
          </a:p>
        </p:txBody>
      </p:sp>
      <p:sp>
        <p:nvSpPr>
          <p:cNvPr id="57" name="TextBox 56">
            <a:extLst>
              <a:ext uri="{FF2B5EF4-FFF2-40B4-BE49-F238E27FC236}">
                <a16:creationId xmlns:a16="http://schemas.microsoft.com/office/drawing/2014/main" id="{145B7C40-3F2F-1209-2AFF-AE0A96EE73D4}"/>
              </a:ext>
            </a:extLst>
          </p:cNvPr>
          <p:cNvSpPr txBox="1"/>
          <p:nvPr/>
        </p:nvSpPr>
        <p:spPr>
          <a:xfrm>
            <a:off x="7157178" y="4853391"/>
            <a:ext cx="1379343" cy="646331"/>
          </a:xfrm>
          <a:prstGeom prst="rect">
            <a:avLst/>
          </a:prstGeom>
          <a:noFill/>
        </p:spPr>
        <p:txBody>
          <a:bodyPr wrap="square" rtlCol="0">
            <a:spAutoFit/>
          </a:bodyPr>
          <a:lstStyle/>
          <a:p>
            <a:pPr algn="ctr" defTabSz="914126" eaLnBrk="1" fontAlgn="auto" hangingPunct="1">
              <a:spcBef>
                <a:spcPts val="0"/>
              </a:spcBef>
              <a:spcAft>
                <a:spcPts val="0"/>
              </a:spcAft>
              <a:buClr>
                <a:srgbClr val="000000"/>
              </a:buClr>
              <a:defRPr/>
            </a:pPr>
            <a:r>
              <a:rPr lang="en-US" sz="1200" dirty="0">
                <a:solidFill>
                  <a:prstClr val="black"/>
                </a:solidFill>
                <a:latin typeface="Calibri" panose="020F0502020204030204"/>
                <a:sym typeface="Arial"/>
              </a:rPr>
              <a:t>Greece</a:t>
            </a:r>
            <a:r>
              <a:rPr lang="en-US" sz="1200" baseline="30000" dirty="0">
                <a:solidFill>
                  <a:prstClr val="black"/>
                </a:solidFill>
                <a:latin typeface="Calibri" panose="020F0502020204030204"/>
                <a:sym typeface="Arial"/>
              </a:rPr>
              <a:t>5</a:t>
            </a:r>
            <a:br>
              <a:rPr lang="en-US" sz="900" kern="0" dirty="0">
                <a:solidFill>
                  <a:srgbClr val="000000"/>
                </a:solidFill>
                <a:latin typeface="Arial"/>
                <a:cs typeface="Arial"/>
                <a:sym typeface="Arial"/>
              </a:rPr>
            </a:br>
            <a:r>
              <a:rPr lang="en-US" sz="1200" b="0" kern="0" dirty="0">
                <a:solidFill>
                  <a:srgbClr val="000000"/>
                </a:solidFill>
                <a:latin typeface="+mn-lt"/>
                <a:cs typeface="Arial"/>
                <a:sym typeface="Arial"/>
              </a:rPr>
              <a:t>Aged ≥</a:t>
            </a:r>
            <a:r>
              <a:rPr lang="en-US" sz="1200" b="0" dirty="0">
                <a:solidFill>
                  <a:prstClr val="black"/>
                </a:solidFill>
                <a:latin typeface="+mn-lt"/>
                <a:sym typeface="Arial"/>
              </a:rPr>
              <a:t>19 </a:t>
            </a:r>
            <a:r>
              <a:rPr lang="en-US" sz="1200" b="0" dirty="0" err="1">
                <a:solidFill>
                  <a:prstClr val="black"/>
                </a:solidFill>
                <a:latin typeface="+mn-lt"/>
                <a:sym typeface="Arial"/>
              </a:rPr>
              <a:t>Yr</a:t>
            </a:r>
            <a:br>
              <a:rPr lang="en-US" sz="1200" b="0" dirty="0">
                <a:solidFill>
                  <a:prstClr val="black"/>
                </a:solidFill>
                <a:latin typeface="Calibri" panose="020F0502020204030204"/>
                <a:sym typeface="Arial"/>
              </a:rPr>
            </a:br>
            <a:r>
              <a:rPr lang="en-US" sz="1200" b="0" dirty="0">
                <a:solidFill>
                  <a:prstClr val="black"/>
                </a:solidFill>
                <a:latin typeface="Calibri" panose="020F0502020204030204"/>
                <a:sym typeface="Arial"/>
              </a:rPr>
              <a:t>2017-2019</a:t>
            </a:r>
          </a:p>
        </p:txBody>
      </p:sp>
      <p:sp>
        <p:nvSpPr>
          <p:cNvPr id="94" name="TextBox 93">
            <a:extLst>
              <a:ext uri="{FF2B5EF4-FFF2-40B4-BE49-F238E27FC236}">
                <a16:creationId xmlns:a16="http://schemas.microsoft.com/office/drawing/2014/main" id="{6774696A-5839-579C-285C-D3435EC1AAF9}"/>
              </a:ext>
            </a:extLst>
          </p:cNvPr>
          <p:cNvSpPr txBox="1"/>
          <p:nvPr/>
        </p:nvSpPr>
        <p:spPr>
          <a:xfrm>
            <a:off x="8610596" y="4853391"/>
            <a:ext cx="1379343" cy="646331"/>
          </a:xfrm>
          <a:prstGeom prst="rect">
            <a:avLst/>
          </a:prstGeom>
          <a:noFill/>
        </p:spPr>
        <p:txBody>
          <a:bodyPr wrap="square" rtlCol="0">
            <a:spAutoFit/>
          </a:bodyPr>
          <a:lstStyle/>
          <a:p>
            <a:pPr algn="ctr" defTabSz="914126" eaLnBrk="1" fontAlgn="auto" hangingPunct="1">
              <a:spcBef>
                <a:spcPts val="0"/>
              </a:spcBef>
              <a:spcAft>
                <a:spcPts val="0"/>
              </a:spcAft>
              <a:buClr>
                <a:srgbClr val="000000"/>
              </a:buClr>
              <a:defRPr/>
            </a:pPr>
            <a:r>
              <a:rPr lang="en-US" sz="1200" dirty="0">
                <a:solidFill>
                  <a:prstClr val="black"/>
                </a:solidFill>
                <a:latin typeface="Calibri" panose="020F0502020204030204"/>
                <a:sym typeface="Arial"/>
              </a:rPr>
              <a:t>Italy</a:t>
            </a:r>
            <a:r>
              <a:rPr lang="en-US" sz="1200" baseline="30000" dirty="0">
                <a:solidFill>
                  <a:prstClr val="black"/>
                </a:solidFill>
                <a:latin typeface="Calibri" panose="020F0502020204030204"/>
                <a:sym typeface="Arial"/>
              </a:rPr>
              <a:t>6</a:t>
            </a:r>
            <a:br>
              <a:rPr lang="en-US" sz="900" kern="0" dirty="0">
                <a:solidFill>
                  <a:srgbClr val="000000"/>
                </a:solidFill>
                <a:latin typeface="Arial"/>
                <a:cs typeface="Arial"/>
                <a:sym typeface="Arial"/>
              </a:rPr>
            </a:br>
            <a:r>
              <a:rPr lang="en-US" sz="1200" b="0" kern="0" dirty="0">
                <a:solidFill>
                  <a:srgbClr val="000000"/>
                </a:solidFill>
                <a:latin typeface="+mn-lt"/>
                <a:cs typeface="Arial"/>
                <a:sym typeface="Arial"/>
              </a:rPr>
              <a:t>Aged ≥</a:t>
            </a:r>
            <a:r>
              <a:rPr lang="en-US" sz="1200" b="0" kern="0" dirty="0">
                <a:solidFill>
                  <a:prstClr val="black"/>
                </a:solidFill>
                <a:latin typeface="+mn-lt"/>
                <a:cs typeface="Arial"/>
                <a:sym typeface="Arial"/>
              </a:rPr>
              <a:t>65</a:t>
            </a:r>
            <a:r>
              <a:rPr lang="en-US" sz="1200" b="0" dirty="0">
                <a:solidFill>
                  <a:prstClr val="black"/>
                </a:solidFill>
                <a:latin typeface="+mn-lt"/>
                <a:sym typeface="Arial"/>
              </a:rPr>
              <a:t> </a:t>
            </a:r>
            <a:r>
              <a:rPr lang="en-US" sz="1200" b="0" dirty="0" err="1">
                <a:solidFill>
                  <a:prstClr val="black"/>
                </a:solidFill>
                <a:latin typeface="+mn-lt"/>
                <a:sym typeface="Arial"/>
              </a:rPr>
              <a:t>Yr</a:t>
            </a:r>
            <a:br>
              <a:rPr lang="en-US" sz="1200" b="0" dirty="0">
                <a:solidFill>
                  <a:prstClr val="black"/>
                </a:solidFill>
                <a:latin typeface="Calibri" panose="020F0502020204030204"/>
                <a:sym typeface="Arial"/>
              </a:rPr>
            </a:br>
            <a:r>
              <a:rPr lang="en-US" sz="1200" b="0" dirty="0">
                <a:solidFill>
                  <a:prstClr val="black"/>
                </a:solidFill>
                <a:latin typeface="Calibri" panose="020F0502020204030204"/>
                <a:sym typeface="Arial"/>
              </a:rPr>
              <a:t>2017-2020</a:t>
            </a:r>
          </a:p>
        </p:txBody>
      </p:sp>
      <p:sp>
        <p:nvSpPr>
          <p:cNvPr id="96" name="Text Placeholder 4">
            <a:extLst>
              <a:ext uri="{FF2B5EF4-FFF2-40B4-BE49-F238E27FC236}">
                <a16:creationId xmlns:a16="http://schemas.microsoft.com/office/drawing/2014/main" id="{F974A3BC-A234-DC44-E49E-BEA07203F105}"/>
              </a:ext>
            </a:extLst>
          </p:cNvPr>
          <p:cNvSpPr txBox="1">
            <a:spLocks/>
          </p:cNvSpPr>
          <p:nvPr/>
        </p:nvSpPr>
        <p:spPr>
          <a:xfrm>
            <a:off x="353775" y="5932191"/>
            <a:ext cx="8497294" cy="575379"/>
          </a:xfrm>
          <a:prstGeom prst="rect">
            <a:avLst/>
          </a:prstGeom>
          <a:noFill/>
          <a:ln>
            <a:noFill/>
          </a:ln>
        </p:spPr>
        <p:txBody>
          <a:bodyPr spcFirstLastPara="1" wrap="square" lIns="121847" tIns="121847" rIns="121847" bIns="121847" anchor="t" anchorCtr="0">
            <a:noAutofit/>
          </a:bodyPr>
          <a:lstStyle>
            <a:defPPr marR="0" lvl="0" algn="l" rtl="0">
              <a:lnSpc>
                <a:spcPct val="100000"/>
              </a:lnSpc>
              <a:spcBef>
                <a:spcPts val="0"/>
              </a:spcBef>
              <a:spcAft>
                <a:spcPts val="0"/>
              </a:spcAft>
            </a:defPPr>
            <a:lvl1pPr marL="457200" marR="0" lvl="0" indent="-311150" algn="l" rtl="0" eaLnBrk="1" hangingPunct="1">
              <a:lnSpc>
                <a:spcPct val="115000"/>
              </a:lnSpc>
              <a:spcBef>
                <a:spcPts val="0"/>
              </a:spcBef>
              <a:spcAft>
                <a:spcPts val="0"/>
              </a:spcAft>
              <a:buClr>
                <a:schemeClr val="accent1"/>
              </a:buClr>
              <a:buSzPts val="1300"/>
              <a:buFont typeface="Lato"/>
              <a:buNone/>
              <a:defRPr sz="700" b="0" i="0" u="none" strike="noStrike" cap="none">
                <a:solidFill>
                  <a:schemeClr val="accent1"/>
                </a:solidFill>
                <a:latin typeface="+mn-lt"/>
                <a:ea typeface="Lato"/>
                <a:cs typeface="Lato"/>
                <a:sym typeface="Lato"/>
              </a:defRPr>
            </a:lvl1pPr>
            <a:lvl2pPr marL="914400" marR="0" lvl="1" indent="-298450" algn="l" rtl="0" eaLnBrk="1" hangingPunct="1">
              <a:lnSpc>
                <a:spcPct val="115000"/>
              </a:lnSpc>
              <a:spcBef>
                <a:spcPts val="1600"/>
              </a:spcBef>
              <a:spcAft>
                <a:spcPts val="0"/>
              </a:spcAft>
              <a:buClr>
                <a:schemeClr val="accent1"/>
              </a:buClr>
              <a:buSzPts val="1100"/>
              <a:buFont typeface="Lato"/>
              <a:buNone/>
              <a:defRPr sz="800" b="0" i="0" u="none" strike="noStrike" cap="none">
                <a:solidFill>
                  <a:schemeClr val="accent1"/>
                </a:solidFill>
                <a:latin typeface="+mn-lt"/>
                <a:ea typeface="Lato"/>
                <a:cs typeface="Lato"/>
                <a:sym typeface="Lato"/>
              </a:defRPr>
            </a:lvl2pPr>
            <a:lvl3pPr marL="1371600" marR="0" lvl="2" indent="-298450" algn="l" rtl="0" eaLnBrk="1" hangingPunct="1">
              <a:lnSpc>
                <a:spcPct val="115000"/>
              </a:lnSpc>
              <a:spcBef>
                <a:spcPts val="1600"/>
              </a:spcBef>
              <a:spcAft>
                <a:spcPts val="0"/>
              </a:spcAft>
              <a:buClr>
                <a:schemeClr val="accent1"/>
              </a:buClr>
              <a:buSzPts val="1100"/>
              <a:buFont typeface="Lato"/>
              <a:buNone/>
              <a:defRPr sz="800" b="0" i="0" u="none" strike="noStrike" cap="none">
                <a:solidFill>
                  <a:schemeClr val="accent1"/>
                </a:solidFill>
                <a:latin typeface="+mn-lt"/>
                <a:ea typeface="Lato"/>
                <a:cs typeface="Lato"/>
                <a:sym typeface="Lato"/>
              </a:defRPr>
            </a:lvl3pPr>
            <a:lvl4pPr marL="1828800" marR="0" lvl="3" indent="-298450" algn="l" rtl="0" eaLnBrk="1" hangingPunct="1">
              <a:lnSpc>
                <a:spcPct val="115000"/>
              </a:lnSpc>
              <a:spcBef>
                <a:spcPts val="1600"/>
              </a:spcBef>
              <a:spcAft>
                <a:spcPts val="0"/>
              </a:spcAft>
              <a:buClr>
                <a:schemeClr val="accent1"/>
              </a:buClr>
              <a:buSzPts val="1100"/>
              <a:buFont typeface="Lato"/>
              <a:buNone/>
              <a:defRPr sz="800" b="0" i="0" u="none" strike="noStrike" cap="none">
                <a:solidFill>
                  <a:schemeClr val="accent1"/>
                </a:solidFill>
                <a:latin typeface="+mn-lt"/>
                <a:ea typeface="Lato"/>
                <a:cs typeface="Lato"/>
                <a:sym typeface="Lato"/>
              </a:defRPr>
            </a:lvl4pPr>
            <a:lvl5pPr marL="2286000" marR="0" lvl="4" indent="-298450" algn="l" rtl="0" eaLnBrk="1" hangingPunct="1">
              <a:lnSpc>
                <a:spcPct val="115000"/>
              </a:lnSpc>
              <a:spcBef>
                <a:spcPts val="1600"/>
              </a:spcBef>
              <a:spcAft>
                <a:spcPts val="0"/>
              </a:spcAft>
              <a:buClr>
                <a:schemeClr val="accent1"/>
              </a:buClr>
              <a:buSzPts val="1100"/>
              <a:buFont typeface="Lato"/>
              <a:buNone/>
              <a:defRPr sz="800" b="0" i="0" u="none" strike="noStrike" cap="none">
                <a:solidFill>
                  <a:schemeClr val="accent1"/>
                </a:solidFill>
                <a:latin typeface="+mn-lt"/>
                <a:ea typeface="Lato"/>
                <a:cs typeface="Lato"/>
                <a:sym typeface="Lato"/>
              </a:defRPr>
            </a:lvl5pPr>
            <a:lvl6pPr marL="2743200" marR="0" lvl="5" indent="-298450" algn="l" rtl="0" eaLnBrk="1" hangingPunct="1">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eaLnBrk="1" hangingPunct="1">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eaLnBrk="1" hangingPunct="1">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eaLnBrk="1" hangingPunct="1">
              <a:lnSpc>
                <a:spcPct val="115000"/>
              </a:lnSpc>
              <a:spcBef>
                <a:spcPts val="1600"/>
              </a:spcBef>
              <a:spcAft>
                <a:spcPts val="160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pPr marL="0" marR="0" lvl="0" indent="0" algn="l" defTabSz="913555" rtl="0" eaLnBrk="1" fontAlgn="auto" latinLnBrk="0" hangingPunct="1">
              <a:lnSpc>
                <a:spcPct val="100000"/>
              </a:lnSpc>
              <a:spcBef>
                <a:spcPts val="0"/>
              </a:spcBef>
              <a:spcAft>
                <a:spcPts val="0"/>
              </a:spcAft>
              <a:buClr>
                <a:srgbClr val="000000"/>
              </a:buClr>
              <a:buSzPct val="100000"/>
              <a:buFont typeface="Lato"/>
              <a:buNone/>
              <a:tabLst/>
              <a:defRPr/>
            </a:pPr>
            <a:r>
              <a:rPr kumimoji="0" lang="en-GB" sz="1200" b="0" i="0" u="none" strike="noStrike" kern="0" cap="none" spc="0" normalizeH="0" baseline="0" noProof="0" dirty="0">
                <a:ln>
                  <a:noFill/>
                </a:ln>
                <a:solidFill>
                  <a:schemeClr val="bg2"/>
                </a:solidFill>
                <a:effectLst/>
                <a:uLnTx/>
                <a:uFillTx/>
                <a:ea typeface="Lato"/>
                <a:cs typeface="Arial"/>
                <a:sym typeface="Arial"/>
              </a:rPr>
              <a:t>1. </a:t>
            </a:r>
            <a:r>
              <a:rPr kumimoji="0" lang="de-DE" sz="1200" b="0" i="0" u="none" strike="noStrike" kern="1200" cap="none" spc="0" normalizeH="0" baseline="0" noProof="0" dirty="0">
                <a:ln>
                  <a:noFill/>
                </a:ln>
                <a:solidFill>
                  <a:schemeClr val="bg2"/>
                </a:solidFill>
                <a:effectLst/>
                <a:uLnTx/>
                <a:uFillTx/>
                <a:ea typeface="Lato"/>
                <a:cs typeface="Arial"/>
                <a:sym typeface="Arial"/>
              </a:rPr>
              <a:t>Hansen. Front</a:t>
            </a:r>
            <a:r>
              <a:rPr lang="de-DE" sz="1200" dirty="0">
                <a:solidFill>
                  <a:schemeClr val="bg2"/>
                </a:solidFill>
                <a:cs typeface="Arial"/>
                <a:sym typeface="Arial"/>
              </a:rPr>
              <a:t> </a:t>
            </a:r>
            <a:r>
              <a:rPr kumimoji="0" lang="de-DE" sz="1200" b="0" i="0" u="none" strike="noStrike" kern="1200" cap="none" spc="0" normalizeH="0" baseline="0" noProof="0" dirty="0">
                <a:ln>
                  <a:noFill/>
                </a:ln>
                <a:solidFill>
                  <a:schemeClr val="bg2"/>
                </a:solidFill>
                <a:effectLst/>
                <a:uLnTx/>
                <a:uFillTx/>
                <a:ea typeface="Lato"/>
                <a:cs typeface="Arial"/>
                <a:sym typeface="Arial"/>
              </a:rPr>
              <a:t>Public Health. 2023;11:1086648. </a:t>
            </a:r>
            <a:r>
              <a:rPr kumimoji="0" lang="en-GB" sz="1200" b="0" i="0" u="none" strike="noStrike" kern="0" cap="none" spc="0" normalizeH="0" baseline="0" noProof="0" dirty="0">
                <a:ln>
                  <a:noFill/>
                </a:ln>
                <a:solidFill>
                  <a:schemeClr val="bg2"/>
                </a:solidFill>
                <a:effectLst/>
                <a:uLnTx/>
                <a:uFillTx/>
                <a:ea typeface="Lato"/>
                <a:cs typeface="Arial"/>
                <a:sym typeface="Arial"/>
              </a:rPr>
              <a:t>2. </a:t>
            </a:r>
            <a:r>
              <a:rPr kumimoji="0" lang="en-US" sz="1200" b="0" i="0" u="none" strike="noStrike" kern="1200" cap="none" spc="0" normalizeH="0" baseline="0" noProof="0" dirty="0" err="1">
                <a:ln>
                  <a:noFill/>
                </a:ln>
                <a:solidFill>
                  <a:schemeClr val="bg2"/>
                </a:solidFill>
                <a:effectLst/>
                <a:uLnTx/>
                <a:uFillTx/>
                <a:ea typeface="Lato"/>
                <a:cs typeface="Lato"/>
                <a:sym typeface="Lato"/>
              </a:rPr>
              <a:t>Bahrs</a:t>
            </a:r>
            <a:r>
              <a:rPr lang="en-US" sz="1200" dirty="0">
                <a:solidFill>
                  <a:schemeClr val="bg2"/>
                </a:solidFill>
              </a:rPr>
              <a:t>. </a:t>
            </a:r>
            <a:r>
              <a:rPr kumimoji="0" lang="en-US" sz="1200" b="0" i="0" u="none" strike="noStrike" kern="1200" cap="none" spc="0" normalizeH="0" baseline="0" noProof="0" dirty="0" err="1">
                <a:ln>
                  <a:noFill/>
                </a:ln>
                <a:solidFill>
                  <a:schemeClr val="bg2"/>
                </a:solidFill>
                <a:effectLst/>
                <a:uLnTx/>
                <a:uFillTx/>
                <a:ea typeface="Lato"/>
                <a:cs typeface="Lato"/>
                <a:sym typeface="Lato"/>
              </a:rPr>
              <a:t>Eur</a:t>
            </a:r>
            <a:r>
              <a:rPr kumimoji="0" lang="en-US" sz="1200" b="0" i="0" u="none" strike="noStrike" kern="1200" cap="none" spc="0" normalizeH="0" baseline="0" noProof="0" dirty="0">
                <a:ln>
                  <a:noFill/>
                </a:ln>
                <a:solidFill>
                  <a:schemeClr val="bg2"/>
                </a:solidFill>
                <a:effectLst/>
                <a:uLnTx/>
                <a:uFillTx/>
                <a:ea typeface="Lato"/>
                <a:cs typeface="Lato"/>
                <a:sym typeface="Lato"/>
              </a:rPr>
              <a:t> Respir J. 2022;59:2102432. </a:t>
            </a:r>
            <a:br>
              <a:rPr kumimoji="0" lang="en-US" sz="1200" b="0" i="0" u="none" strike="noStrike" kern="1200" cap="none" spc="0" normalizeH="0" baseline="0" noProof="0" dirty="0">
                <a:ln>
                  <a:noFill/>
                </a:ln>
                <a:solidFill>
                  <a:schemeClr val="bg2"/>
                </a:solidFill>
                <a:effectLst/>
                <a:uLnTx/>
                <a:uFillTx/>
                <a:ea typeface="Lato"/>
                <a:cs typeface="Lato"/>
                <a:sym typeface="Lato"/>
              </a:rPr>
            </a:br>
            <a:r>
              <a:rPr kumimoji="0" lang="en-GB" sz="1200" b="0" i="0" u="none" strike="noStrike" kern="0" cap="none" spc="0" normalizeH="0" baseline="0" noProof="0" dirty="0">
                <a:ln>
                  <a:noFill/>
                </a:ln>
                <a:solidFill>
                  <a:schemeClr val="bg2"/>
                </a:solidFill>
                <a:effectLst/>
                <a:uLnTx/>
                <a:uFillTx/>
                <a:ea typeface="Lato"/>
                <a:cs typeface="Arial"/>
                <a:sym typeface="Arial"/>
              </a:rPr>
              <a:t>3. </a:t>
            </a:r>
            <a:r>
              <a:rPr kumimoji="0" lang="en-US" sz="1200" b="0" i="0" u="none" strike="noStrike" kern="0" cap="none" spc="0" normalizeH="0" baseline="0" noProof="0" dirty="0">
                <a:ln>
                  <a:noFill/>
                </a:ln>
                <a:solidFill>
                  <a:schemeClr val="bg2"/>
                </a:solidFill>
                <a:effectLst/>
                <a:uLnTx/>
                <a:uFillTx/>
                <a:ea typeface="Lato"/>
                <a:cs typeface="Arial"/>
                <a:sym typeface="Arial"/>
              </a:rPr>
              <a:t>Torres. Clin Infect Dis. 2021</a:t>
            </a:r>
            <a:r>
              <a:rPr kumimoji="0" lang="en-GB" sz="1200" b="0" i="0" u="none" strike="noStrike" kern="0" cap="none" spc="0" normalizeH="0" baseline="0" noProof="0" dirty="0">
                <a:ln>
                  <a:noFill/>
                </a:ln>
                <a:solidFill>
                  <a:schemeClr val="bg2"/>
                </a:solidFill>
                <a:effectLst/>
                <a:uLnTx/>
                <a:uFillTx/>
                <a:ea typeface="Lato"/>
                <a:cs typeface="Arial"/>
                <a:sym typeface="Arial"/>
              </a:rPr>
              <a:t>;73:1075. 4. Pick. </a:t>
            </a:r>
            <a:r>
              <a:rPr kumimoji="0" lang="en-GB" sz="1200" b="0" u="none" strike="noStrike" kern="0" cap="none" spc="0" normalizeH="0" baseline="0" noProof="0" dirty="0">
                <a:ln>
                  <a:noFill/>
                </a:ln>
                <a:solidFill>
                  <a:schemeClr val="bg2"/>
                </a:solidFill>
                <a:effectLst/>
                <a:uLnTx/>
                <a:uFillTx/>
                <a:ea typeface="Lato"/>
                <a:cs typeface="Arial"/>
                <a:sym typeface="Arial"/>
              </a:rPr>
              <a:t>Thorax</a:t>
            </a:r>
            <a:r>
              <a:rPr kumimoji="0" lang="en-GB" sz="1200" b="0" i="1" u="none" strike="noStrike" kern="0" cap="none" spc="0" normalizeH="0" baseline="0" noProof="0" dirty="0">
                <a:ln>
                  <a:noFill/>
                </a:ln>
                <a:solidFill>
                  <a:schemeClr val="bg2"/>
                </a:solidFill>
                <a:effectLst/>
                <a:uLnTx/>
                <a:uFillTx/>
                <a:ea typeface="Lato"/>
                <a:cs typeface="Arial"/>
                <a:sym typeface="Arial"/>
              </a:rPr>
              <a:t>. </a:t>
            </a:r>
            <a:r>
              <a:rPr kumimoji="0" lang="en-GB" sz="1200" b="0" i="0" u="none" strike="noStrike" kern="0" cap="none" spc="0" normalizeH="0" baseline="0" noProof="0" dirty="0">
                <a:ln>
                  <a:noFill/>
                </a:ln>
                <a:solidFill>
                  <a:schemeClr val="bg2"/>
                </a:solidFill>
                <a:effectLst/>
                <a:uLnTx/>
                <a:uFillTx/>
                <a:ea typeface="Lato"/>
                <a:cs typeface="Arial"/>
                <a:sym typeface="Arial"/>
              </a:rPr>
              <a:t>2020;75:38. 5. </a:t>
            </a:r>
            <a:r>
              <a:rPr kumimoji="0" lang="en-GB" sz="1200" b="0" i="0" u="none" strike="noStrike" kern="0" cap="none" spc="0" normalizeH="0" baseline="0" noProof="0" dirty="0" err="1">
                <a:ln>
                  <a:noFill/>
                </a:ln>
                <a:solidFill>
                  <a:schemeClr val="bg2"/>
                </a:solidFill>
                <a:effectLst/>
                <a:uLnTx/>
                <a:uFillTx/>
                <a:ea typeface="Lato"/>
                <a:cs typeface="Arial"/>
                <a:sym typeface="Arial"/>
              </a:rPr>
              <a:t>Liapikou</a:t>
            </a:r>
            <a:r>
              <a:rPr kumimoji="0" lang="en-GB" sz="1200" b="0" i="0" u="none" strike="noStrike" kern="0" cap="none" spc="0" normalizeH="0" baseline="0" noProof="0" dirty="0">
                <a:ln>
                  <a:noFill/>
                </a:ln>
                <a:solidFill>
                  <a:schemeClr val="bg2"/>
                </a:solidFill>
                <a:effectLst/>
                <a:uLnTx/>
                <a:uFillTx/>
                <a:ea typeface="Lato"/>
                <a:cs typeface="Arial"/>
                <a:sym typeface="Arial"/>
              </a:rPr>
              <a:t>. </a:t>
            </a:r>
            <a:r>
              <a:rPr kumimoji="0" lang="en-US" sz="1200" b="0" i="0" u="none" strike="noStrike" kern="0" cap="none" spc="0" normalizeH="0" baseline="0" noProof="0" dirty="0">
                <a:ln>
                  <a:noFill/>
                </a:ln>
                <a:solidFill>
                  <a:schemeClr val="bg2"/>
                </a:solidFill>
                <a:effectLst/>
                <a:uLnTx/>
                <a:uFillTx/>
                <a:ea typeface="Lato"/>
                <a:cs typeface="Arial"/>
                <a:sym typeface="Arial"/>
              </a:rPr>
              <a:t>Hum </a:t>
            </a:r>
            <a:r>
              <a:rPr kumimoji="0" lang="en-US" sz="1200" b="0" i="0" u="none" strike="noStrike" kern="0" cap="none" spc="0" normalizeH="0" baseline="0" noProof="0" dirty="0" err="1">
                <a:ln>
                  <a:noFill/>
                </a:ln>
                <a:solidFill>
                  <a:schemeClr val="bg2"/>
                </a:solidFill>
                <a:effectLst/>
                <a:uLnTx/>
                <a:uFillTx/>
                <a:ea typeface="Lato"/>
                <a:cs typeface="Arial"/>
                <a:sym typeface="Arial"/>
              </a:rPr>
              <a:t>Vaccin</a:t>
            </a:r>
            <a:r>
              <a:rPr kumimoji="0" lang="en-US" sz="1200" b="0" i="0" u="none" strike="noStrike" kern="0" cap="none" spc="0" normalizeH="0" baseline="0" noProof="0" dirty="0">
                <a:ln>
                  <a:noFill/>
                </a:ln>
                <a:solidFill>
                  <a:schemeClr val="bg2"/>
                </a:solidFill>
                <a:effectLst/>
                <a:uLnTx/>
                <a:uFillTx/>
                <a:ea typeface="Lato"/>
                <a:cs typeface="Arial"/>
                <a:sym typeface="Arial"/>
              </a:rPr>
              <a:t> </a:t>
            </a:r>
            <a:r>
              <a:rPr kumimoji="0" lang="en-US" sz="1200" b="0" i="0" u="none" strike="noStrike" kern="0" cap="none" spc="0" normalizeH="0" baseline="0" noProof="0" dirty="0" err="1">
                <a:ln>
                  <a:noFill/>
                </a:ln>
                <a:solidFill>
                  <a:schemeClr val="bg2"/>
                </a:solidFill>
                <a:effectLst/>
                <a:uLnTx/>
                <a:uFillTx/>
                <a:ea typeface="Lato"/>
                <a:cs typeface="Arial"/>
                <a:sym typeface="Arial"/>
              </a:rPr>
              <a:t>Immunother</a:t>
            </a:r>
            <a:r>
              <a:rPr kumimoji="0" lang="en-US" sz="1200" b="0" i="0" u="none" strike="noStrike" kern="0" cap="none" spc="0" normalizeH="0" baseline="0" noProof="0" dirty="0">
                <a:ln>
                  <a:noFill/>
                </a:ln>
                <a:solidFill>
                  <a:schemeClr val="bg2"/>
                </a:solidFill>
                <a:effectLst/>
                <a:uLnTx/>
                <a:uFillTx/>
                <a:ea typeface="Lato"/>
                <a:cs typeface="Arial"/>
                <a:sym typeface="Arial"/>
              </a:rPr>
              <a:t>. 2022;18:2079923. </a:t>
            </a:r>
            <a:br>
              <a:rPr kumimoji="0" lang="en-US" sz="1200" b="0" i="0" u="none" strike="noStrike" kern="0" cap="none" spc="0" normalizeH="0" baseline="0" noProof="0" dirty="0">
                <a:ln>
                  <a:noFill/>
                </a:ln>
                <a:solidFill>
                  <a:schemeClr val="bg2"/>
                </a:solidFill>
                <a:effectLst/>
                <a:uLnTx/>
                <a:uFillTx/>
                <a:ea typeface="Lato"/>
                <a:cs typeface="Arial"/>
                <a:sym typeface="Arial"/>
              </a:rPr>
            </a:br>
            <a:r>
              <a:rPr kumimoji="0" lang="en-GB" sz="1200" b="0" i="0" u="none" strike="noStrike" kern="0" cap="none" spc="0" normalizeH="0" baseline="0" noProof="0" dirty="0">
                <a:ln>
                  <a:noFill/>
                </a:ln>
                <a:solidFill>
                  <a:schemeClr val="bg2"/>
                </a:solidFill>
                <a:effectLst/>
                <a:uLnTx/>
                <a:uFillTx/>
                <a:ea typeface="Lato"/>
                <a:cs typeface="Arial"/>
                <a:sym typeface="Arial"/>
              </a:rPr>
              <a:t>6. </a:t>
            </a:r>
            <a:r>
              <a:rPr kumimoji="0" lang="en-GB" sz="1200" b="0" i="0" u="none" strike="noStrike" kern="0" cap="none" spc="0" normalizeH="0" baseline="0" noProof="0" dirty="0" err="1">
                <a:ln>
                  <a:noFill/>
                </a:ln>
                <a:solidFill>
                  <a:schemeClr val="bg2"/>
                </a:solidFill>
                <a:effectLst/>
                <a:uLnTx/>
                <a:uFillTx/>
                <a:ea typeface="Lato"/>
                <a:cs typeface="Arial"/>
                <a:sym typeface="Arial"/>
              </a:rPr>
              <a:t>Orsi</a:t>
            </a:r>
            <a:r>
              <a:rPr kumimoji="0" lang="en-GB" sz="1200" b="0" i="0" u="none" strike="noStrike" kern="0" cap="none" spc="0" normalizeH="0" baseline="0" noProof="0" dirty="0">
                <a:ln>
                  <a:noFill/>
                </a:ln>
                <a:solidFill>
                  <a:schemeClr val="bg2"/>
                </a:solidFill>
                <a:effectLst/>
                <a:uLnTx/>
                <a:uFillTx/>
                <a:ea typeface="Lato"/>
                <a:cs typeface="Arial"/>
                <a:sym typeface="Arial"/>
              </a:rPr>
              <a:t>. </a:t>
            </a:r>
            <a:r>
              <a:rPr kumimoji="0" lang="nl-NL" sz="1200" b="0" i="0" u="none" strike="noStrike" kern="0" cap="none" spc="0" normalizeH="0" baseline="0" noProof="0" dirty="0">
                <a:ln>
                  <a:noFill/>
                </a:ln>
                <a:solidFill>
                  <a:schemeClr val="bg2"/>
                </a:solidFill>
                <a:effectLst/>
                <a:uLnTx/>
                <a:uFillTx/>
                <a:ea typeface="Lato"/>
                <a:cs typeface="Arial"/>
                <a:sym typeface="Arial"/>
              </a:rPr>
              <a:t>Microorganisms. 2022;11:70</a:t>
            </a:r>
            <a:r>
              <a:rPr kumimoji="0" lang="en-GB" sz="1200" b="0" i="0" u="none" strike="noStrike" kern="0" cap="none" spc="0" normalizeH="0" baseline="0" noProof="0" dirty="0">
                <a:ln>
                  <a:noFill/>
                </a:ln>
                <a:solidFill>
                  <a:schemeClr val="bg2"/>
                </a:solidFill>
                <a:effectLst/>
                <a:uLnTx/>
                <a:uFillTx/>
                <a:ea typeface="Lato"/>
                <a:cs typeface="Arial"/>
                <a:sym typeface="Arial"/>
              </a:rPr>
              <a:t>. 7. Luong. ECCMID 2024. </a:t>
            </a:r>
            <a:r>
              <a:rPr kumimoji="0" lang="en-GB" sz="1200" b="0" i="0" u="none" strike="noStrike" kern="0" cap="none" spc="0" normalizeH="0" baseline="0" noProof="0" dirty="0" err="1">
                <a:ln>
                  <a:noFill/>
                </a:ln>
                <a:solidFill>
                  <a:schemeClr val="bg2"/>
                </a:solidFill>
                <a:effectLst/>
                <a:uLnTx/>
                <a:uFillTx/>
                <a:ea typeface="Lato"/>
                <a:cs typeface="Arial"/>
                <a:sym typeface="Arial"/>
              </a:rPr>
              <a:t>Abstr</a:t>
            </a:r>
            <a:r>
              <a:rPr kumimoji="0" lang="en-GB" sz="1200" b="0" i="0" u="none" strike="noStrike" kern="0" cap="none" spc="0" normalizeH="0" baseline="0" noProof="0" dirty="0">
                <a:ln>
                  <a:noFill/>
                </a:ln>
                <a:solidFill>
                  <a:schemeClr val="bg2"/>
                </a:solidFill>
                <a:effectLst/>
                <a:uLnTx/>
                <a:uFillTx/>
                <a:ea typeface="Lato"/>
                <a:cs typeface="Arial"/>
                <a:sym typeface="Arial"/>
              </a:rPr>
              <a:t> BES0407.</a:t>
            </a:r>
            <a:endParaRPr kumimoji="0" lang="de-DE" sz="1200" b="0" i="0" u="none" strike="noStrike" kern="0" cap="none" spc="0" normalizeH="0" baseline="0" noProof="0" dirty="0">
              <a:ln>
                <a:noFill/>
              </a:ln>
              <a:solidFill>
                <a:schemeClr val="bg2"/>
              </a:solidFill>
              <a:effectLst/>
              <a:uLnTx/>
              <a:uFillTx/>
              <a:ea typeface="Lato"/>
              <a:cs typeface="Arial"/>
              <a:sym typeface="Arial"/>
            </a:endParaRPr>
          </a:p>
        </p:txBody>
      </p:sp>
      <p:sp>
        <p:nvSpPr>
          <p:cNvPr id="100" name="TextBox 99">
            <a:extLst>
              <a:ext uri="{FF2B5EF4-FFF2-40B4-BE49-F238E27FC236}">
                <a16:creationId xmlns:a16="http://schemas.microsoft.com/office/drawing/2014/main" id="{90A43731-0A92-C055-5203-276485BDD674}"/>
              </a:ext>
            </a:extLst>
          </p:cNvPr>
          <p:cNvSpPr txBox="1"/>
          <p:nvPr/>
        </p:nvSpPr>
        <p:spPr bwMode="auto">
          <a:xfrm>
            <a:off x="-100584" y="505663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2"/>
              </a:solidFill>
              <a:latin typeface="Calibri" panose="020F0502020204030204" pitchFamily="34" charset="0"/>
            </a:endParaRPr>
          </a:p>
        </p:txBody>
      </p:sp>
      <p:sp>
        <p:nvSpPr>
          <p:cNvPr id="101" name="Rectangle 1">
            <a:extLst>
              <a:ext uri="{FF2B5EF4-FFF2-40B4-BE49-F238E27FC236}">
                <a16:creationId xmlns:a16="http://schemas.microsoft.com/office/drawing/2014/main" id="{3719ED78-0F1F-BAB9-8214-F1B974BB9C12}"/>
              </a:ext>
            </a:extLst>
          </p:cNvPr>
          <p:cNvSpPr>
            <a:spLocks noChangeArrowheads="1"/>
          </p:cNvSpPr>
          <p:nvPr/>
        </p:nvSpPr>
        <p:spPr bwMode="auto">
          <a:xfrm>
            <a:off x="734380" y="5606995"/>
            <a:ext cx="10795840" cy="282137"/>
          </a:xfrm>
          <a:prstGeom prst="rect">
            <a:avLst/>
          </a:prstGeom>
          <a:solidFill>
            <a:schemeClr val="accent3">
              <a:lumMod val="20000"/>
              <a:lumOff val="80000"/>
            </a:schemeClr>
          </a:solidFill>
          <a:ln>
            <a:noFill/>
          </a:ln>
          <a:effectLst/>
        </p:spPr>
        <p:txBody>
          <a:bodyPr vert="horz" wrap="none" lIns="0" tIns="-12696" rIns="0" bIns="-12696"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mn-lt"/>
              </a:rPr>
              <a:t>CAP with serotypes covered by PCV20 represent 7.5% to 23.8% of all-cause CAP among European adults</a:t>
            </a:r>
          </a:p>
        </p:txBody>
      </p:sp>
      <p:grpSp>
        <p:nvGrpSpPr>
          <p:cNvPr id="186" name="Group 185">
            <a:extLst>
              <a:ext uri="{FF2B5EF4-FFF2-40B4-BE49-F238E27FC236}">
                <a16:creationId xmlns:a16="http://schemas.microsoft.com/office/drawing/2014/main" id="{410E23A4-FECF-79F8-DA08-3297E7845D5F}"/>
              </a:ext>
            </a:extLst>
          </p:cNvPr>
          <p:cNvGrpSpPr/>
          <p:nvPr/>
        </p:nvGrpSpPr>
        <p:grpSpPr>
          <a:xfrm>
            <a:off x="1524282" y="4522314"/>
            <a:ext cx="1290532" cy="309729"/>
            <a:chOff x="1342523" y="4556225"/>
            <a:chExt cx="1290532" cy="309729"/>
          </a:xfrm>
        </p:grpSpPr>
        <p:grpSp>
          <p:nvGrpSpPr>
            <p:cNvPr id="187" name="Group 186">
              <a:extLst>
                <a:ext uri="{FF2B5EF4-FFF2-40B4-BE49-F238E27FC236}">
                  <a16:creationId xmlns:a16="http://schemas.microsoft.com/office/drawing/2014/main" id="{4282FF91-2AA8-3287-D150-1143EDE573E6}"/>
                </a:ext>
              </a:extLst>
            </p:cNvPr>
            <p:cNvGrpSpPr/>
            <p:nvPr/>
          </p:nvGrpSpPr>
          <p:grpSpPr>
            <a:xfrm>
              <a:off x="1342523" y="4560336"/>
              <a:ext cx="1290532" cy="305618"/>
              <a:chOff x="8024570" y="4523739"/>
              <a:chExt cx="1281714" cy="305618"/>
            </a:xfrm>
          </p:grpSpPr>
          <p:sp>
            <p:nvSpPr>
              <p:cNvPr id="190" name="Rectangle 189">
                <a:extLst>
                  <a:ext uri="{FF2B5EF4-FFF2-40B4-BE49-F238E27FC236}">
                    <a16:creationId xmlns:a16="http://schemas.microsoft.com/office/drawing/2014/main" id="{4CEAA62A-44BA-C7CF-1E89-31FA0011202E}"/>
                  </a:ext>
                </a:extLst>
              </p:cNvPr>
              <p:cNvSpPr/>
              <p:nvPr/>
            </p:nvSpPr>
            <p:spPr bwMode="gray">
              <a:xfrm>
                <a:off x="8024570" y="4584685"/>
                <a:ext cx="1281714" cy="244672"/>
              </a:xfrm>
              <a:prstGeom prst="rect">
                <a:avLst/>
              </a:prstGeom>
              <a:solidFill>
                <a:sysClr val="window" lastClr="FFFFFF"/>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spAutoFit/>
              </a:bodyPr>
              <a:lstStyle/>
              <a:p>
                <a:pPr marL="0" marR="0" lvl="0" indent="0" algn="ctr" defTabSz="914400" eaLnBrk="1" fontAlgn="auto" latinLnBrk="0" hangingPunct="1">
                  <a:lnSpc>
                    <a:spcPct val="90000"/>
                  </a:lnSpc>
                  <a:spcBef>
                    <a:spcPts val="0"/>
                  </a:spcBef>
                  <a:spcAft>
                    <a:spcPts val="0"/>
                  </a:spcAft>
                  <a:buClr>
                    <a:srgbClr val="0095FF"/>
                  </a:buClr>
                  <a:buSzPct val="90000"/>
                  <a:buFontTx/>
                  <a:buNone/>
                  <a:tabLst/>
                  <a:defRPr/>
                </a:pPr>
                <a:endParaRPr kumimoji="0" lang="he-IL" sz="1050" i="0" u="none" strike="noStrike" kern="0" cap="none" spc="0" normalizeH="0" baseline="0" noProof="0">
                  <a:ln>
                    <a:noFill/>
                  </a:ln>
                  <a:solidFill>
                    <a:schemeClr val="bg1"/>
                  </a:solidFill>
                  <a:effectLst/>
                  <a:uLnTx/>
                  <a:uFillTx/>
                  <a:latin typeface="+mn-lt"/>
                </a:endParaRPr>
              </a:p>
            </p:txBody>
          </p:sp>
          <p:sp>
            <p:nvSpPr>
              <p:cNvPr id="191" name="TextBox 190">
                <a:extLst>
                  <a:ext uri="{FF2B5EF4-FFF2-40B4-BE49-F238E27FC236}">
                    <a16:creationId xmlns:a16="http://schemas.microsoft.com/office/drawing/2014/main" id="{D1C81286-7AD0-9F70-A83E-51C70BDA3FB9}"/>
                  </a:ext>
                </a:extLst>
              </p:cNvPr>
              <p:cNvSpPr txBox="1"/>
              <p:nvPr/>
            </p:nvSpPr>
            <p:spPr>
              <a:xfrm>
                <a:off x="8032314" y="4523739"/>
                <a:ext cx="434462"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a:ln>
                      <a:noFill/>
                    </a:ln>
                    <a:solidFill>
                      <a:schemeClr val="bg1"/>
                    </a:solidFill>
                    <a:effectLst/>
                    <a:uLnTx/>
                    <a:uFillTx/>
                    <a:latin typeface="+mn-lt"/>
                    <a:cs typeface="+mn-cs"/>
                  </a:rPr>
                  <a:t>PCV13</a:t>
                </a:r>
              </a:p>
            </p:txBody>
          </p:sp>
        </p:grpSp>
        <p:sp>
          <p:nvSpPr>
            <p:cNvPr id="188" name="TextBox 187">
              <a:extLst>
                <a:ext uri="{FF2B5EF4-FFF2-40B4-BE49-F238E27FC236}">
                  <a16:creationId xmlns:a16="http://schemas.microsoft.com/office/drawing/2014/main" id="{6FD654C5-BC16-61EE-1A78-566708BE3BF5}"/>
                </a:ext>
              </a:extLst>
            </p:cNvPr>
            <p:cNvSpPr txBox="1"/>
            <p:nvPr/>
          </p:nvSpPr>
          <p:spPr>
            <a:xfrm>
              <a:off x="1767953"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PCV15</a:t>
              </a:r>
            </a:p>
          </p:txBody>
        </p:sp>
        <p:sp>
          <p:nvSpPr>
            <p:cNvPr id="189" name="TextBox 188">
              <a:extLst>
                <a:ext uri="{FF2B5EF4-FFF2-40B4-BE49-F238E27FC236}">
                  <a16:creationId xmlns:a16="http://schemas.microsoft.com/office/drawing/2014/main" id="{CECBEB00-E6B7-7B54-8F26-3D48C626FF4E}"/>
                </a:ext>
              </a:extLst>
            </p:cNvPr>
            <p:cNvSpPr txBox="1"/>
            <p:nvPr/>
          </p:nvSpPr>
          <p:spPr>
            <a:xfrm>
              <a:off x="2195602"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PCV20</a:t>
              </a:r>
            </a:p>
          </p:txBody>
        </p:sp>
      </p:grpSp>
      <p:sp>
        <p:nvSpPr>
          <p:cNvPr id="93" name="TextBox 92">
            <a:extLst>
              <a:ext uri="{FF2B5EF4-FFF2-40B4-BE49-F238E27FC236}">
                <a16:creationId xmlns:a16="http://schemas.microsoft.com/office/drawing/2014/main" id="{B4FD4BC3-FA55-FDF6-9220-9D8A2368AE8D}"/>
              </a:ext>
            </a:extLst>
          </p:cNvPr>
          <p:cNvSpPr txBox="1"/>
          <p:nvPr/>
        </p:nvSpPr>
        <p:spPr>
          <a:xfrm>
            <a:off x="10064014" y="4853391"/>
            <a:ext cx="1379343" cy="646331"/>
          </a:xfrm>
          <a:prstGeom prst="rect">
            <a:avLst/>
          </a:prstGeom>
          <a:noFill/>
        </p:spPr>
        <p:txBody>
          <a:bodyPr wrap="square" rtlCol="0">
            <a:spAutoFit/>
          </a:bodyPr>
          <a:lstStyle/>
          <a:p>
            <a:pPr algn="ctr" defTabSz="914126" eaLnBrk="1" fontAlgn="auto" hangingPunct="1">
              <a:spcBef>
                <a:spcPts val="0"/>
              </a:spcBef>
              <a:spcAft>
                <a:spcPts val="0"/>
              </a:spcAft>
              <a:buClr>
                <a:srgbClr val="000000"/>
              </a:buClr>
              <a:defRPr/>
            </a:pPr>
            <a:r>
              <a:rPr lang="en-US" sz="1200" dirty="0">
                <a:solidFill>
                  <a:prstClr val="black"/>
                </a:solidFill>
                <a:latin typeface="Calibri" panose="020F0502020204030204"/>
                <a:sym typeface="Arial"/>
              </a:rPr>
              <a:t>French</a:t>
            </a:r>
            <a:r>
              <a:rPr lang="en-US" sz="1200" baseline="30000" dirty="0">
                <a:solidFill>
                  <a:prstClr val="black"/>
                </a:solidFill>
                <a:latin typeface="Calibri" panose="020F0502020204030204"/>
                <a:sym typeface="Arial"/>
              </a:rPr>
              <a:t>7</a:t>
            </a:r>
            <a:br>
              <a:rPr lang="en-US" sz="900" kern="0" dirty="0">
                <a:solidFill>
                  <a:srgbClr val="000000"/>
                </a:solidFill>
                <a:latin typeface="Arial"/>
                <a:cs typeface="Arial"/>
                <a:sym typeface="Arial"/>
              </a:rPr>
            </a:br>
            <a:r>
              <a:rPr lang="en-US" sz="1200" b="0" kern="0" dirty="0">
                <a:solidFill>
                  <a:srgbClr val="000000"/>
                </a:solidFill>
                <a:latin typeface="+mn-lt"/>
                <a:cs typeface="Arial"/>
                <a:sym typeface="Arial"/>
              </a:rPr>
              <a:t>Aged ≥</a:t>
            </a:r>
            <a:r>
              <a:rPr lang="en-US" sz="1200" b="0" kern="0" dirty="0">
                <a:solidFill>
                  <a:prstClr val="black"/>
                </a:solidFill>
                <a:latin typeface="+mn-lt"/>
                <a:cs typeface="Arial"/>
                <a:sym typeface="Arial"/>
              </a:rPr>
              <a:t>18</a:t>
            </a:r>
            <a:r>
              <a:rPr lang="en-US" sz="1200" b="0" dirty="0">
                <a:solidFill>
                  <a:prstClr val="black"/>
                </a:solidFill>
                <a:latin typeface="+mn-lt"/>
                <a:sym typeface="Arial"/>
              </a:rPr>
              <a:t> </a:t>
            </a:r>
            <a:r>
              <a:rPr lang="en-US" sz="1200" b="0" dirty="0" err="1">
                <a:solidFill>
                  <a:prstClr val="black"/>
                </a:solidFill>
                <a:latin typeface="+mn-lt"/>
                <a:sym typeface="Arial"/>
              </a:rPr>
              <a:t>Yr</a:t>
            </a:r>
            <a:br>
              <a:rPr lang="en-US" sz="1200" b="0" dirty="0">
                <a:solidFill>
                  <a:prstClr val="black"/>
                </a:solidFill>
                <a:latin typeface="Calibri" panose="020F0502020204030204"/>
                <a:sym typeface="Arial"/>
              </a:rPr>
            </a:br>
            <a:r>
              <a:rPr lang="en-US" sz="1200" b="0" dirty="0">
                <a:solidFill>
                  <a:prstClr val="black"/>
                </a:solidFill>
                <a:latin typeface="Calibri" panose="020F0502020204030204"/>
                <a:sym typeface="Arial"/>
              </a:rPr>
              <a:t>2013-2018</a:t>
            </a:r>
          </a:p>
        </p:txBody>
      </p:sp>
      <p:grpSp>
        <p:nvGrpSpPr>
          <p:cNvPr id="172" name="Group 171">
            <a:extLst>
              <a:ext uri="{FF2B5EF4-FFF2-40B4-BE49-F238E27FC236}">
                <a16:creationId xmlns:a16="http://schemas.microsoft.com/office/drawing/2014/main" id="{AD6050ED-522A-99B6-33A1-303644D1C447}"/>
              </a:ext>
            </a:extLst>
          </p:cNvPr>
          <p:cNvGrpSpPr/>
          <p:nvPr/>
        </p:nvGrpSpPr>
        <p:grpSpPr>
          <a:xfrm>
            <a:off x="2941370" y="4522314"/>
            <a:ext cx="1290532" cy="309729"/>
            <a:chOff x="1342523" y="4556225"/>
            <a:chExt cx="1290532" cy="309729"/>
          </a:xfrm>
        </p:grpSpPr>
        <p:grpSp>
          <p:nvGrpSpPr>
            <p:cNvPr id="173" name="Group 172">
              <a:extLst>
                <a:ext uri="{FF2B5EF4-FFF2-40B4-BE49-F238E27FC236}">
                  <a16:creationId xmlns:a16="http://schemas.microsoft.com/office/drawing/2014/main" id="{B7CA540A-DD54-8B40-3D6F-6CC6B03DE039}"/>
                </a:ext>
              </a:extLst>
            </p:cNvPr>
            <p:cNvGrpSpPr/>
            <p:nvPr/>
          </p:nvGrpSpPr>
          <p:grpSpPr>
            <a:xfrm>
              <a:off x="1342523" y="4560336"/>
              <a:ext cx="1290532" cy="305618"/>
              <a:chOff x="8024570" y="4523739"/>
              <a:chExt cx="1281714" cy="305618"/>
            </a:xfrm>
          </p:grpSpPr>
          <p:sp>
            <p:nvSpPr>
              <p:cNvPr id="176" name="Rectangle 175">
                <a:extLst>
                  <a:ext uri="{FF2B5EF4-FFF2-40B4-BE49-F238E27FC236}">
                    <a16:creationId xmlns:a16="http://schemas.microsoft.com/office/drawing/2014/main" id="{A9D95373-787E-2A6A-96E3-42C09F1D92EA}"/>
                  </a:ext>
                </a:extLst>
              </p:cNvPr>
              <p:cNvSpPr/>
              <p:nvPr/>
            </p:nvSpPr>
            <p:spPr bwMode="gray">
              <a:xfrm>
                <a:off x="8024570" y="4584685"/>
                <a:ext cx="1281714" cy="244672"/>
              </a:xfrm>
              <a:prstGeom prst="rect">
                <a:avLst/>
              </a:prstGeom>
              <a:solidFill>
                <a:sysClr val="window" lastClr="FFFFFF"/>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spAutoFit/>
              </a:bodyPr>
              <a:lstStyle/>
              <a:p>
                <a:pPr marL="0" marR="0" lvl="0" indent="0" algn="ctr" defTabSz="914400" eaLnBrk="1" fontAlgn="auto" latinLnBrk="0" hangingPunct="1">
                  <a:lnSpc>
                    <a:spcPct val="90000"/>
                  </a:lnSpc>
                  <a:spcBef>
                    <a:spcPts val="0"/>
                  </a:spcBef>
                  <a:spcAft>
                    <a:spcPts val="0"/>
                  </a:spcAft>
                  <a:buClr>
                    <a:srgbClr val="0095FF"/>
                  </a:buClr>
                  <a:buSzPct val="90000"/>
                  <a:buFontTx/>
                  <a:buNone/>
                  <a:tabLst/>
                  <a:defRPr/>
                </a:pPr>
                <a:endParaRPr kumimoji="0" lang="he-IL" sz="1050" i="0" u="none" strike="noStrike" kern="0" cap="none" spc="0" normalizeH="0" baseline="0" noProof="0">
                  <a:ln>
                    <a:noFill/>
                  </a:ln>
                  <a:solidFill>
                    <a:schemeClr val="bg1"/>
                  </a:solidFill>
                  <a:effectLst/>
                  <a:uLnTx/>
                  <a:uFillTx/>
                  <a:latin typeface="+mn-lt"/>
                </a:endParaRPr>
              </a:p>
            </p:txBody>
          </p:sp>
          <p:sp>
            <p:nvSpPr>
              <p:cNvPr id="177" name="TextBox 176">
                <a:extLst>
                  <a:ext uri="{FF2B5EF4-FFF2-40B4-BE49-F238E27FC236}">
                    <a16:creationId xmlns:a16="http://schemas.microsoft.com/office/drawing/2014/main" id="{D7542409-8288-7CA6-4537-DB813AD95248}"/>
                  </a:ext>
                </a:extLst>
              </p:cNvPr>
              <p:cNvSpPr txBox="1"/>
              <p:nvPr/>
            </p:nvSpPr>
            <p:spPr>
              <a:xfrm>
                <a:off x="8032314" y="4523739"/>
                <a:ext cx="434462"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a:ln>
                      <a:noFill/>
                    </a:ln>
                    <a:solidFill>
                      <a:schemeClr val="bg1"/>
                    </a:solidFill>
                    <a:effectLst/>
                    <a:uLnTx/>
                    <a:uFillTx/>
                    <a:latin typeface="+mn-lt"/>
                    <a:cs typeface="+mn-cs"/>
                  </a:rPr>
                  <a:t>PCV13</a:t>
                </a:r>
              </a:p>
            </p:txBody>
          </p:sp>
        </p:grpSp>
        <p:sp>
          <p:nvSpPr>
            <p:cNvPr id="174" name="TextBox 173">
              <a:extLst>
                <a:ext uri="{FF2B5EF4-FFF2-40B4-BE49-F238E27FC236}">
                  <a16:creationId xmlns:a16="http://schemas.microsoft.com/office/drawing/2014/main" id="{12198F50-8D95-E4E2-5C3E-6F72D4834EFE}"/>
                </a:ext>
              </a:extLst>
            </p:cNvPr>
            <p:cNvSpPr txBox="1"/>
            <p:nvPr/>
          </p:nvSpPr>
          <p:spPr>
            <a:xfrm>
              <a:off x="1767953"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PCV15</a:t>
              </a:r>
            </a:p>
          </p:txBody>
        </p:sp>
        <p:sp>
          <p:nvSpPr>
            <p:cNvPr id="175" name="TextBox 174">
              <a:extLst>
                <a:ext uri="{FF2B5EF4-FFF2-40B4-BE49-F238E27FC236}">
                  <a16:creationId xmlns:a16="http://schemas.microsoft.com/office/drawing/2014/main" id="{6182C01F-B394-2A87-1C43-B4FB2BCBAB7C}"/>
                </a:ext>
              </a:extLst>
            </p:cNvPr>
            <p:cNvSpPr txBox="1"/>
            <p:nvPr/>
          </p:nvSpPr>
          <p:spPr>
            <a:xfrm>
              <a:off x="2195602"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PCV20</a:t>
              </a:r>
            </a:p>
          </p:txBody>
        </p:sp>
      </p:grpSp>
      <p:grpSp>
        <p:nvGrpSpPr>
          <p:cNvPr id="178" name="Group 177">
            <a:extLst>
              <a:ext uri="{FF2B5EF4-FFF2-40B4-BE49-F238E27FC236}">
                <a16:creationId xmlns:a16="http://schemas.microsoft.com/office/drawing/2014/main" id="{1143A2B1-C334-F736-9927-7DB8F9BB8D2E}"/>
              </a:ext>
            </a:extLst>
          </p:cNvPr>
          <p:cNvGrpSpPr/>
          <p:nvPr/>
        </p:nvGrpSpPr>
        <p:grpSpPr>
          <a:xfrm>
            <a:off x="4387940" y="4522314"/>
            <a:ext cx="1290532" cy="309729"/>
            <a:chOff x="1342523" y="4556225"/>
            <a:chExt cx="1290532" cy="309729"/>
          </a:xfrm>
        </p:grpSpPr>
        <p:grpSp>
          <p:nvGrpSpPr>
            <p:cNvPr id="179" name="Group 178">
              <a:extLst>
                <a:ext uri="{FF2B5EF4-FFF2-40B4-BE49-F238E27FC236}">
                  <a16:creationId xmlns:a16="http://schemas.microsoft.com/office/drawing/2014/main" id="{09BC2BB3-37A4-46CA-25E8-305CD5CD2BE5}"/>
                </a:ext>
              </a:extLst>
            </p:cNvPr>
            <p:cNvGrpSpPr/>
            <p:nvPr/>
          </p:nvGrpSpPr>
          <p:grpSpPr>
            <a:xfrm>
              <a:off x="1342523" y="4560336"/>
              <a:ext cx="1290532" cy="305618"/>
              <a:chOff x="8024570" y="4523739"/>
              <a:chExt cx="1281714" cy="305618"/>
            </a:xfrm>
          </p:grpSpPr>
          <p:sp>
            <p:nvSpPr>
              <p:cNvPr id="182" name="Rectangle 181">
                <a:extLst>
                  <a:ext uri="{FF2B5EF4-FFF2-40B4-BE49-F238E27FC236}">
                    <a16:creationId xmlns:a16="http://schemas.microsoft.com/office/drawing/2014/main" id="{311847ED-57B4-B75F-7310-8B91671ECD8B}"/>
                  </a:ext>
                </a:extLst>
              </p:cNvPr>
              <p:cNvSpPr/>
              <p:nvPr/>
            </p:nvSpPr>
            <p:spPr bwMode="gray">
              <a:xfrm>
                <a:off x="8024570" y="4584685"/>
                <a:ext cx="1281714" cy="244672"/>
              </a:xfrm>
              <a:prstGeom prst="rect">
                <a:avLst/>
              </a:prstGeom>
              <a:solidFill>
                <a:sysClr val="window" lastClr="FFFFFF"/>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spAutoFit/>
              </a:bodyPr>
              <a:lstStyle/>
              <a:p>
                <a:pPr marL="0" marR="0" lvl="0" indent="0" algn="ctr" defTabSz="914400" eaLnBrk="1" fontAlgn="auto" latinLnBrk="0" hangingPunct="1">
                  <a:lnSpc>
                    <a:spcPct val="90000"/>
                  </a:lnSpc>
                  <a:spcBef>
                    <a:spcPts val="0"/>
                  </a:spcBef>
                  <a:spcAft>
                    <a:spcPts val="0"/>
                  </a:spcAft>
                  <a:buClr>
                    <a:srgbClr val="0095FF"/>
                  </a:buClr>
                  <a:buSzPct val="90000"/>
                  <a:buFontTx/>
                  <a:buNone/>
                  <a:tabLst/>
                  <a:defRPr/>
                </a:pPr>
                <a:endParaRPr kumimoji="0" lang="he-IL" sz="1050" i="0" u="none" strike="noStrike" kern="0" cap="none" spc="0" normalizeH="0" baseline="0" noProof="0">
                  <a:ln>
                    <a:noFill/>
                  </a:ln>
                  <a:solidFill>
                    <a:schemeClr val="bg1"/>
                  </a:solidFill>
                  <a:effectLst/>
                  <a:uLnTx/>
                  <a:uFillTx/>
                  <a:latin typeface="+mn-lt"/>
                </a:endParaRPr>
              </a:p>
            </p:txBody>
          </p:sp>
          <p:sp>
            <p:nvSpPr>
              <p:cNvPr id="183" name="TextBox 182">
                <a:extLst>
                  <a:ext uri="{FF2B5EF4-FFF2-40B4-BE49-F238E27FC236}">
                    <a16:creationId xmlns:a16="http://schemas.microsoft.com/office/drawing/2014/main" id="{B8698AA8-192F-3ECA-F690-C5BB928FFAB1}"/>
                  </a:ext>
                </a:extLst>
              </p:cNvPr>
              <p:cNvSpPr txBox="1"/>
              <p:nvPr/>
            </p:nvSpPr>
            <p:spPr>
              <a:xfrm>
                <a:off x="8032314" y="4523739"/>
                <a:ext cx="434462"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a:ln>
                      <a:noFill/>
                    </a:ln>
                    <a:solidFill>
                      <a:schemeClr val="bg1"/>
                    </a:solidFill>
                    <a:effectLst/>
                    <a:uLnTx/>
                    <a:uFillTx/>
                    <a:latin typeface="+mn-lt"/>
                    <a:cs typeface="+mn-cs"/>
                  </a:rPr>
                  <a:t>PCV13</a:t>
                </a:r>
              </a:p>
            </p:txBody>
          </p:sp>
        </p:grpSp>
        <p:sp>
          <p:nvSpPr>
            <p:cNvPr id="180" name="TextBox 179">
              <a:extLst>
                <a:ext uri="{FF2B5EF4-FFF2-40B4-BE49-F238E27FC236}">
                  <a16:creationId xmlns:a16="http://schemas.microsoft.com/office/drawing/2014/main" id="{744720E5-65A7-CA46-36FE-64B88BC242DC}"/>
                </a:ext>
              </a:extLst>
            </p:cNvPr>
            <p:cNvSpPr txBox="1"/>
            <p:nvPr/>
          </p:nvSpPr>
          <p:spPr>
            <a:xfrm>
              <a:off x="1767953"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PCV15</a:t>
              </a:r>
            </a:p>
          </p:txBody>
        </p:sp>
        <p:sp>
          <p:nvSpPr>
            <p:cNvPr id="181" name="TextBox 180">
              <a:extLst>
                <a:ext uri="{FF2B5EF4-FFF2-40B4-BE49-F238E27FC236}">
                  <a16:creationId xmlns:a16="http://schemas.microsoft.com/office/drawing/2014/main" id="{6F20DED2-4773-1B38-5753-34088C545139}"/>
                </a:ext>
              </a:extLst>
            </p:cNvPr>
            <p:cNvSpPr txBox="1"/>
            <p:nvPr/>
          </p:nvSpPr>
          <p:spPr>
            <a:xfrm>
              <a:off x="2195602"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PCV20</a:t>
              </a:r>
            </a:p>
          </p:txBody>
        </p:sp>
      </p:grpSp>
      <p:grpSp>
        <p:nvGrpSpPr>
          <p:cNvPr id="184" name="Group 183">
            <a:extLst>
              <a:ext uri="{FF2B5EF4-FFF2-40B4-BE49-F238E27FC236}">
                <a16:creationId xmlns:a16="http://schemas.microsoft.com/office/drawing/2014/main" id="{23E0BDB2-8C98-3C15-1188-461F2B41A6AB}"/>
              </a:ext>
            </a:extLst>
          </p:cNvPr>
          <p:cNvGrpSpPr/>
          <p:nvPr/>
        </p:nvGrpSpPr>
        <p:grpSpPr>
          <a:xfrm>
            <a:off x="5805028" y="4522314"/>
            <a:ext cx="1290532" cy="309729"/>
            <a:chOff x="1342523" y="4556225"/>
            <a:chExt cx="1290532" cy="309729"/>
          </a:xfrm>
        </p:grpSpPr>
        <p:grpSp>
          <p:nvGrpSpPr>
            <p:cNvPr id="185" name="Group 184">
              <a:extLst>
                <a:ext uri="{FF2B5EF4-FFF2-40B4-BE49-F238E27FC236}">
                  <a16:creationId xmlns:a16="http://schemas.microsoft.com/office/drawing/2014/main" id="{301F7D14-3014-73FD-9EF3-23B9A5EFA91F}"/>
                </a:ext>
              </a:extLst>
            </p:cNvPr>
            <p:cNvGrpSpPr/>
            <p:nvPr/>
          </p:nvGrpSpPr>
          <p:grpSpPr>
            <a:xfrm>
              <a:off x="1342523" y="4560336"/>
              <a:ext cx="1290532" cy="305618"/>
              <a:chOff x="8024570" y="4523739"/>
              <a:chExt cx="1281714" cy="305618"/>
            </a:xfrm>
          </p:grpSpPr>
          <p:sp>
            <p:nvSpPr>
              <p:cNvPr id="224" name="Rectangle 223">
                <a:extLst>
                  <a:ext uri="{FF2B5EF4-FFF2-40B4-BE49-F238E27FC236}">
                    <a16:creationId xmlns:a16="http://schemas.microsoft.com/office/drawing/2014/main" id="{F2FA639A-F4D6-DAF0-9B1B-81707FAAB4A0}"/>
                  </a:ext>
                </a:extLst>
              </p:cNvPr>
              <p:cNvSpPr/>
              <p:nvPr/>
            </p:nvSpPr>
            <p:spPr bwMode="gray">
              <a:xfrm>
                <a:off x="8024570" y="4584685"/>
                <a:ext cx="1281714" cy="244672"/>
              </a:xfrm>
              <a:prstGeom prst="rect">
                <a:avLst/>
              </a:prstGeom>
              <a:solidFill>
                <a:sysClr val="window" lastClr="FFFFFF"/>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spAutoFit/>
              </a:bodyPr>
              <a:lstStyle/>
              <a:p>
                <a:pPr marL="0" marR="0" lvl="0" indent="0" algn="ctr" defTabSz="914400" eaLnBrk="1" fontAlgn="auto" latinLnBrk="0" hangingPunct="1">
                  <a:lnSpc>
                    <a:spcPct val="90000"/>
                  </a:lnSpc>
                  <a:spcBef>
                    <a:spcPts val="0"/>
                  </a:spcBef>
                  <a:spcAft>
                    <a:spcPts val="0"/>
                  </a:spcAft>
                  <a:buClr>
                    <a:srgbClr val="0095FF"/>
                  </a:buClr>
                  <a:buSzPct val="90000"/>
                  <a:buFontTx/>
                  <a:buNone/>
                  <a:tabLst/>
                  <a:defRPr/>
                </a:pPr>
                <a:endParaRPr kumimoji="0" lang="he-IL" sz="1050" i="0" u="none" strike="noStrike" kern="0" cap="none" spc="0" normalizeH="0" baseline="0" noProof="0">
                  <a:ln>
                    <a:noFill/>
                  </a:ln>
                  <a:solidFill>
                    <a:schemeClr val="bg1"/>
                  </a:solidFill>
                  <a:effectLst/>
                  <a:uLnTx/>
                  <a:uFillTx/>
                  <a:latin typeface="+mn-lt"/>
                </a:endParaRPr>
              </a:p>
            </p:txBody>
          </p:sp>
          <p:sp>
            <p:nvSpPr>
              <p:cNvPr id="225" name="TextBox 224">
                <a:extLst>
                  <a:ext uri="{FF2B5EF4-FFF2-40B4-BE49-F238E27FC236}">
                    <a16:creationId xmlns:a16="http://schemas.microsoft.com/office/drawing/2014/main" id="{E4FBF1D2-51F0-802A-F32F-3E5E4D0854D7}"/>
                  </a:ext>
                </a:extLst>
              </p:cNvPr>
              <p:cNvSpPr txBox="1"/>
              <p:nvPr/>
            </p:nvSpPr>
            <p:spPr>
              <a:xfrm>
                <a:off x="8032314" y="4523739"/>
                <a:ext cx="434462"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a:ln>
                      <a:noFill/>
                    </a:ln>
                    <a:solidFill>
                      <a:schemeClr val="bg1"/>
                    </a:solidFill>
                    <a:effectLst/>
                    <a:uLnTx/>
                    <a:uFillTx/>
                    <a:latin typeface="+mn-lt"/>
                    <a:cs typeface="+mn-cs"/>
                  </a:rPr>
                  <a:t>PCV13</a:t>
                </a:r>
              </a:p>
            </p:txBody>
          </p:sp>
        </p:grpSp>
        <p:sp>
          <p:nvSpPr>
            <p:cNvPr id="222" name="TextBox 221">
              <a:extLst>
                <a:ext uri="{FF2B5EF4-FFF2-40B4-BE49-F238E27FC236}">
                  <a16:creationId xmlns:a16="http://schemas.microsoft.com/office/drawing/2014/main" id="{10136F97-BDAE-B43B-5CF7-EF1D41ABA199}"/>
                </a:ext>
              </a:extLst>
            </p:cNvPr>
            <p:cNvSpPr txBox="1"/>
            <p:nvPr/>
          </p:nvSpPr>
          <p:spPr>
            <a:xfrm>
              <a:off x="1767953"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PCV15</a:t>
              </a:r>
            </a:p>
          </p:txBody>
        </p:sp>
        <p:sp>
          <p:nvSpPr>
            <p:cNvPr id="223" name="TextBox 222">
              <a:extLst>
                <a:ext uri="{FF2B5EF4-FFF2-40B4-BE49-F238E27FC236}">
                  <a16:creationId xmlns:a16="http://schemas.microsoft.com/office/drawing/2014/main" id="{F93E8A79-DE05-CC0E-E01D-6FA77A0674D3}"/>
                </a:ext>
              </a:extLst>
            </p:cNvPr>
            <p:cNvSpPr txBox="1"/>
            <p:nvPr/>
          </p:nvSpPr>
          <p:spPr>
            <a:xfrm>
              <a:off x="2195602"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PCV20</a:t>
              </a:r>
            </a:p>
          </p:txBody>
        </p:sp>
      </p:grpSp>
      <p:grpSp>
        <p:nvGrpSpPr>
          <p:cNvPr id="226" name="Group 225">
            <a:extLst>
              <a:ext uri="{FF2B5EF4-FFF2-40B4-BE49-F238E27FC236}">
                <a16:creationId xmlns:a16="http://schemas.microsoft.com/office/drawing/2014/main" id="{5EE26C68-D11C-5535-C211-F5051D7FE09A}"/>
              </a:ext>
            </a:extLst>
          </p:cNvPr>
          <p:cNvGrpSpPr/>
          <p:nvPr/>
        </p:nvGrpSpPr>
        <p:grpSpPr>
          <a:xfrm>
            <a:off x="7234679" y="4522314"/>
            <a:ext cx="1290532" cy="309729"/>
            <a:chOff x="1342523" y="4556225"/>
            <a:chExt cx="1290532" cy="309729"/>
          </a:xfrm>
        </p:grpSpPr>
        <p:grpSp>
          <p:nvGrpSpPr>
            <p:cNvPr id="227" name="Group 226">
              <a:extLst>
                <a:ext uri="{FF2B5EF4-FFF2-40B4-BE49-F238E27FC236}">
                  <a16:creationId xmlns:a16="http://schemas.microsoft.com/office/drawing/2014/main" id="{6F3C4AEF-6064-F2B5-C5B3-51C0A9EB47EE}"/>
                </a:ext>
              </a:extLst>
            </p:cNvPr>
            <p:cNvGrpSpPr/>
            <p:nvPr/>
          </p:nvGrpSpPr>
          <p:grpSpPr>
            <a:xfrm>
              <a:off x="1342523" y="4560336"/>
              <a:ext cx="1290532" cy="305618"/>
              <a:chOff x="8024570" y="4523739"/>
              <a:chExt cx="1281714" cy="305618"/>
            </a:xfrm>
          </p:grpSpPr>
          <p:sp>
            <p:nvSpPr>
              <p:cNvPr id="230" name="Rectangle 229">
                <a:extLst>
                  <a:ext uri="{FF2B5EF4-FFF2-40B4-BE49-F238E27FC236}">
                    <a16:creationId xmlns:a16="http://schemas.microsoft.com/office/drawing/2014/main" id="{B0F51F2A-4E1E-537A-1BD0-CFA854D5701A}"/>
                  </a:ext>
                </a:extLst>
              </p:cNvPr>
              <p:cNvSpPr/>
              <p:nvPr/>
            </p:nvSpPr>
            <p:spPr bwMode="gray">
              <a:xfrm>
                <a:off x="8024570" y="4584685"/>
                <a:ext cx="1281714" cy="244672"/>
              </a:xfrm>
              <a:prstGeom prst="rect">
                <a:avLst/>
              </a:prstGeom>
              <a:solidFill>
                <a:sysClr val="window" lastClr="FFFFFF"/>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spAutoFit/>
              </a:bodyPr>
              <a:lstStyle/>
              <a:p>
                <a:pPr marL="0" marR="0" lvl="0" indent="0" algn="ctr" defTabSz="914400" eaLnBrk="1" fontAlgn="auto" latinLnBrk="0" hangingPunct="1">
                  <a:lnSpc>
                    <a:spcPct val="90000"/>
                  </a:lnSpc>
                  <a:spcBef>
                    <a:spcPts val="0"/>
                  </a:spcBef>
                  <a:spcAft>
                    <a:spcPts val="0"/>
                  </a:spcAft>
                  <a:buClr>
                    <a:srgbClr val="0095FF"/>
                  </a:buClr>
                  <a:buSzPct val="90000"/>
                  <a:buFontTx/>
                  <a:buNone/>
                  <a:tabLst/>
                  <a:defRPr/>
                </a:pPr>
                <a:endParaRPr kumimoji="0" lang="he-IL" sz="1050" i="0" u="none" strike="noStrike" kern="0" cap="none" spc="0" normalizeH="0" baseline="0" noProof="0">
                  <a:ln>
                    <a:noFill/>
                  </a:ln>
                  <a:solidFill>
                    <a:schemeClr val="bg1"/>
                  </a:solidFill>
                  <a:effectLst/>
                  <a:uLnTx/>
                  <a:uFillTx/>
                  <a:latin typeface="+mn-lt"/>
                </a:endParaRPr>
              </a:p>
            </p:txBody>
          </p:sp>
          <p:sp>
            <p:nvSpPr>
              <p:cNvPr id="231" name="TextBox 230">
                <a:extLst>
                  <a:ext uri="{FF2B5EF4-FFF2-40B4-BE49-F238E27FC236}">
                    <a16:creationId xmlns:a16="http://schemas.microsoft.com/office/drawing/2014/main" id="{A3EA0D41-59F1-7D6B-FC7E-CDA53851BAA5}"/>
                  </a:ext>
                </a:extLst>
              </p:cNvPr>
              <p:cNvSpPr txBox="1"/>
              <p:nvPr/>
            </p:nvSpPr>
            <p:spPr>
              <a:xfrm>
                <a:off x="8032314" y="4523739"/>
                <a:ext cx="434462"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a:ln>
                      <a:noFill/>
                    </a:ln>
                    <a:solidFill>
                      <a:schemeClr val="bg1"/>
                    </a:solidFill>
                    <a:effectLst/>
                    <a:uLnTx/>
                    <a:uFillTx/>
                    <a:latin typeface="+mn-lt"/>
                    <a:cs typeface="+mn-cs"/>
                  </a:rPr>
                  <a:t>PCV13</a:t>
                </a:r>
              </a:p>
            </p:txBody>
          </p:sp>
        </p:grpSp>
        <p:sp>
          <p:nvSpPr>
            <p:cNvPr id="228" name="TextBox 227">
              <a:extLst>
                <a:ext uri="{FF2B5EF4-FFF2-40B4-BE49-F238E27FC236}">
                  <a16:creationId xmlns:a16="http://schemas.microsoft.com/office/drawing/2014/main" id="{85CFA369-87C8-65B9-ED4F-A3D9C67F931E}"/>
                </a:ext>
              </a:extLst>
            </p:cNvPr>
            <p:cNvSpPr txBox="1"/>
            <p:nvPr/>
          </p:nvSpPr>
          <p:spPr>
            <a:xfrm>
              <a:off x="1767953"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PCV15</a:t>
              </a:r>
            </a:p>
          </p:txBody>
        </p:sp>
        <p:sp>
          <p:nvSpPr>
            <p:cNvPr id="229" name="TextBox 228">
              <a:extLst>
                <a:ext uri="{FF2B5EF4-FFF2-40B4-BE49-F238E27FC236}">
                  <a16:creationId xmlns:a16="http://schemas.microsoft.com/office/drawing/2014/main" id="{81C93F1C-8069-FFF0-E726-72723299B465}"/>
                </a:ext>
              </a:extLst>
            </p:cNvPr>
            <p:cNvSpPr txBox="1"/>
            <p:nvPr/>
          </p:nvSpPr>
          <p:spPr>
            <a:xfrm>
              <a:off x="2195602"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PCV20</a:t>
              </a:r>
            </a:p>
          </p:txBody>
        </p:sp>
      </p:grpSp>
      <p:grpSp>
        <p:nvGrpSpPr>
          <p:cNvPr id="232" name="Group 231">
            <a:extLst>
              <a:ext uri="{FF2B5EF4-FFF2-40B4-BE49-F238E27FC236}">
                <a16:creationId xmlns:a16="http://schemas.microsoft.com/office/drawing/2014/main" id="{702ED155-B94E-FAC6-5A7E-2D1588D74D30}"/>
              </a:ext>
            </a:extLst>
          </p:cNvPr>
          <p:cNvGrpSpPr/>
          <p:nvPr/>
        </p:nvGrpSpPr>
        <p:grpSpPr>
          <a:xfrm>
            <a:off x="8651767" y="4522314"/>
            <a:ext cx="1290532" cy="309729"/>
            <a:chOff x="1342523" y="4556225"/>
            <a:chExt cx="1290532" cy="309729"/>
          </a:xfrm>
        </p:grpSpPr>
        <p:grpSp>
          <p:nvGrpSpPr>
            <p:cNvPr id="233" name="Group 232">
              <a:extLst>
                <a:ext uri="{FF2B5EF4-FFF2-40B4-BE49-F238E27FC236}">
                  <a16:creationId xmlns:a16="http://schemas.microsoft.com/office/drawing/2014/main" id="{CD21E276-CE00-FC86-81EA-6D250428BC3F}"/>
                </a:ext>
              </a:extLst>
            </p:cNvPr>
            <p:cNvGrpSpPr/>
            <p:nvPr/>
          </p:nvGrpSpPr>
          <p:grpSpPr>
            <a:xfrm>
              <a:off x="1342523" y="4560336"/>
              <a:ext cx="1290532" cy="305618"/>
              <a:chOff x="8024570" y="4523739"/>
              <a:chExt cx="1281714" cy="305618"/>
            </a:xfrm>
          </p:grpSpPr>
          <p:sp>
            <p:nvSpPr>
              <p:cNvPr id="236" name="Rectangle 235">
                <a:extLst>
                  <a:ext uri="{FF2B5EF4-FFF2-40B4-BE49-F238E27FC236}">
                    <a16:creationId xmlns:a16="http://schemas.microsoft.com/office/drawing/2014/main" id="{A28DF57D-68CE-BA90-96D7-9361063C6379}"/>
                  </a:ext>
                </a:extLst>
              </p:cNvPr>
              <p:cNvSpPr/>
              <p:nvPr/>
            </p:nvSpPr>
            <p:spPr bwMode="gray">
              <a:xfrm>
                <a:off x="8024570" y="4584685"/>
                <a:ext cx="1281714" cy="244672"/>
              </a:xfrm>
              <a:prstGeom prst="rect">
                <a:avLst/>
              </a:prstGeom>
              <a:solidFill>
                <a:sysClr val="window" lastClr="FFFFFF"/>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spAutoFit/>
              </a:bodyPr>
              <a:lstStyle/>
              <a:p>
                <a:pPr marL="0" marR="0" lvl="0" indent="0" algn="ctr" defTabSz="914400" eaLnBrk="1" fontAlgn="auto" latinLnBrk="0" hangingPunct="1">
                  <a:lnSpc>
                    <a:spcPct val="90000"/>
                  </a:lnSpc>
                  <a:spcBef>
                    <a:spcPts val="0"/>
                  </a:spcBef>
                  <a:spcAft>
                    <a:spcPts val="0"/>
                  </a:spcAft>
                  <a:buClr>
                    <a:srgbClr val="0095FF"/>
                  </a:buClr>
                  <a:buSzPct val="90000"/>
                  <a:buFontTx/>
                  <a:buNone/>
                  <a:tabLst/>
                  <a:defRPr/>
                </a:pPr>
                <a:endParaRPr kumimoji="0" lang="he-IL" sz="1050" i="0" u="none" strike="noStrike" kern="0" cap="none" spc="0" normalizeH="0" baseline="0" noProof="0">
                  <a:ln>
                    <a:noFill/>
                  </a:ln>
                  <a:solidFill>
                    <a:schemeClr val="bg1"/>
                  </a:solidFill>
                  <a:effectLst/>
                  <a:uLnTx/>
                  <a:uFillTx/>
                  <a:latin typeface="+mn-lt"/>
                </a:endParaRPr>
              </a:p>
            </p:txBody>
          </p:sp>
          <p:sp>
            <p:nvSpPr>
              <p:cNvPr id="237" name="TextBox 236">
                <a:extLst>
                  <a:ext uri="{FF2B5EF4-FFF2-40B4-BE49-F238E27FC236}">
                    <a16:creationId xmlns:a16="http://schemas.microsoft.com/office/drawing/2014/main" id="{B54ED795-2E9A-1420-1E0B-BA97B64A3C68}"/>
                  </a:ext>
                </a:extLst>
              </p:cNvPr>
              <p:cNvSpPr txBox="1"/>
              <p:nvPr/>
            </p:nvSpPr>
            <p:spPr>
              <a:xfrm>
                <a:off x="8032314" y="4523739"/>
                <a:ext cx="434462"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a:ln>
                      <a:noFill/>
                    </a:ln>
                    <a:solidFill>
                      <a:schemeClr val="bg1"/>
                    </a:solidFill>
                    <a:effectLst/>
                    <a:uLnTx/>
                    <a:uFillTx/>
                    <a:latin typeface="+mn-lt"/>
                    <a:cs typeface="+mn-cs"/>
                  </a:rPr>
                  <a:t>PCV13</a:t>
                </a:r>
              </a:p>
            </p:txBody>
          </p:sp>
        </p:grpSp>
        <p:sp>
          <p:nvSpPr>
            <p:cNvPr id="234" name="TextBox 233">
              <a:extLst>
                <a:ext uri="{FF2B5EF4-FFF2-40B4-BE49-F238E27FC236}">
                  <a16:creationId xmlns:a16="http://schemas.microsoft.com/office/drawing/2014/main" id="{BA5D0D1A-26C7-BF03-8DF8-955A165C2B21}"/>
                </a:ext>
              </a:extLst>
            </p:cNvPr>
            <p:cNvSpPr txBox="1"/>
            <p:nvPr/>
          </p:nvSpPr>
          <p:spPr>
            <a:xfrm>
              <a:off x="1767953"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PCV15</a:t>
              </a:r>
            </a:p>
          </p:txBody>
        </p:sp>
        <p:sp>
          <p:nvSpPr>
            <p:cNvPr id="235" name="TextBox 234">
              <a:extLst>
                <a:ext uri="{FF2B5EF4-FFF2-40B4-BE49-F238E27FC236}">
                  <a16:creationId xmlns:a16="http://schemas.microsoft.com/office/drawing/2014/main" id="{F618B5E9-80F2-A72D-7616-004BA58803DE}"/>
                </a:ext>
              </a:extLst>
            </p:cNvPr>
            <p:cNvSpPr txBox="1"/>
            <p:nvPr/>
          </p:nvSpPr>
          <p:spPr>
            <a:xfrm>
              <a:off x="2195602"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PCV20</a:t>
              </a:r>
            </a:p>
          </p:txBody>
        </p:sp>
      </p:grpSp>
      <p:grpSp>
        <p:nvGrpSpPr>
          <p:cNvPr id="238" name="Group 237">
            <a:extLst>
              <a:ext uri="{FF2B5EF4-FFF2-40B4-BE49-F238E27FC236}">
                <a16:creationId xmlns:a16="http://schemas.microsoft.com/office/drawing/2014/main" id="{2D835E1F-186A-4A9C-CD09-CBF9FD51BAB9}"/>
              </a:ext>
            </a:extLst>
          </p:cNvPr>
          <p:cNvGrpSpPr/>
          <p:nvPr/>
        </p:nvGrpSpPr>
        <p:grpSpPr>
          <a:xfrm>
            <a:off x="10089802" y="4522314"/>
            <a:ext cx="1290532" cy="309729"/>
            <a:chOff x="1342523" y="4556225"/>
            <a:chExt cx="1290532" cy="309729"/>
          </a:xfrm>
        </p:grpSpPr>
        <p:grpSp>
          <p:nvGrpSpPr>
            <p:cNvPr id="239" name="Group 238">
              <a:extLst>
                <a:ext uri="{FF2B5EF4-FFF2-40B4-BE49-F238E27FC236}">
                  <a16:creationId xmlns:a16="http://schemas.microsoft.com/office/drawing/2014/main" id="{88DB6177-9035-D6DD-9616-5C2AF87CC582}"/>
                </a:ext>
              </a:extLst>
            </p:cNvPr>
            <p:cNvGrpSpPr/>
            <p:nvPr/>
          </p:nvGrpSpPr>
          <p:grpSpPr>
            <a:xfrm>
              <a:off x="1342523" y="4560336"/>
              <a:ext cx="1290532" cy="305618"/>
              <a:chOff x="8024570" y="4523739"/>
              <a:chExt cx="1281714" cy="305618"/>
            </a:xfrm>
          </p:grpSpPr>
          <p:sp>
            <p:nvSpPr>
              <p:cNvPr id="242" name="Rectangle 241">
                <a:extLst>
                  <a:ext uri="{FF2B5EF4-FFF2-40B4-BE49-F238E27FC236}">
                    <a16:creationId xmlns:a16="http://schemas.microsoft.com/office/drawing/2014/main" id="{DCB2C2A9-3E58-2778-7A31-878C7D08FA71}"/>
                  </a:ext>
                </a:extLst>
              </p:cNvPr>
              <p:cNvSpPr/>
              <p:nvPr/>
            </p:nvSpPr>
            <p:spPr bwMode="gray">
              <a:xfrm>
                <a:off x="8024570" y="4584685"/>
                <a:ext cx="1281714" cy="244672"/>
              </a:xfrm>
              <a:prstGeom prst="rect">
                <a:avLst/>
              </a:prstGeom>
              <a:solidFill>
                <a:sysClr val="window" lastClr="FFFFFF"/>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spAutoFit/>
              </a:bodyPr>
              <a:lstStyle/>
              <a:p>
                <a:pPr marL="0" marR="0" lvl="0" indent="0" algn="ctr" defTabSz="914400" eaLnBrk="1" fontAlgn="auto" latinLnBrk="0" hangingPunct="1">
                  <a:lnSpc>
                    <a:spcPct val="90000"/>
                  </a:lnSpc>
                  <a:spcBef>
                    <a:spcPts val="0"/>
                  </a:spcBef>
                  <a:spcAft>
                    <a:spcPts val="0"/>
                  </a:spcAft>
                  <a:buClr>
                    <a:srgbClr val="0095FF"/>
                  </a:buClr>
                  <a:buSzPct val="90000"/>
                  <a:buFontTx/>
                  <a:buNone/>
                  <a:tabLst/>
                  <a:defRPr/>
                </a:pPr>
                <a:endParaRPr kumimoji="0" lang="he-IL" sz="1050" i="0" u="none" strike="noStrike" kern="0" cap="none" spc="0" normalizeH="0" baseline="0" noProof="0">
                  <a:ln>
                    <a:noFill/>
                  </a:ln>
                  <a:solidFill>
                    <a:schemeClr val="bg1"/>
                  </a:solidFill>
                  <a:effectLst/>
                  <a:uLnTx/>
                  <a:uFillTx/>
                  <a:latin typeface="+mn-lt"/>
                </a:endParaRPr>
              </a:p>
            </p:txBody>
          </p:sp>
          <p:sp>
            <p:nvSpPr>
              <p:cNvPr id="243" name="TextBox 242">
                <a:extLst>
                  <a:ext uri="{FF2B5EF4-FFF2-40B4-BE49-F238E27FC236}">
                    <a16:creationId xmlns:a16="http://schemas.microsoft.com/office/drawing/2014/main" id="{5124A84C-53D5-E900-0B87-30CC3C79A964}"/>
                  </a:ext>
                </a:extLst>
              </p:cNvPr>
              <p:cNvSpPr txBox="1"/>
              <p:nvPr/>
            </p:nvSpPr>
            <p:spPr>
              <a:xfrm>
                <a:off x="8032314" y="4523739"/>
                <a:ext cx="434462"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a:ln>
                      <a:noFill/>
                    </a:ln>
                    <a:solidFill>
                      <a:schemeClr val="bg1"/>
                    </a:solidFill>
                    <a:effectLst/>
                    <a:uLnTx/>
                    <a:uFillTx/>
                    <a:latin typeface="+mn-lt"/>
                    <a:cs typeface="+mn-cs"/>
                  </a:rPr>
                  <a:t>PCV13</a:t>
                </a:r>
              </a:p>
            </p:txBody>
          </p:sp>
        </p:grpSp>
        <p:sp>
          <p:nvSpPr>
            <p:cNvPr id="240" name="TextBox 239">
              <a:extLst>
                <a:ext uri="{FF2B5EF4-FFF2-40B4-BE49-F238E27FC236}">
                  <a16:creationId xmlns:a16="http://schemas.microsoft.com/office/drawing/2014/main" id="{64A4646E-E8BB-93FA-A07E-B1808D3F5F1A}"/>
                </a:ext>
              </a:extLst>
            </p:cNvPr>
            <p:cNvSpPr txBox="1"/>
            <p:nvPr/>
          </p:nvSpPr>
          <p:spPr>
            <a:xfrm>
              <a:off x="1767953"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PCV15</a:t>
              </a:r>
            </a:p>
          </p:txBody>
        </p:sp>
        <p:sp>
          <p:nvSpPr>
            <p:cNvPr id="241" name="TextBox 240">
              <a:extLst>
                <a:ext uri="{FF2B5EF4-FFF2-40B4-BE49-F238E27FC236}">
                  <a16:creationId xmlns:a16="http://schemas.microsoft.com/office/drawing/2014/main" id="{0CF3C366-BC23-4073-0808-8E5FBCF5DBB4}"/>
                </a:ext>
              </a:extLst>
            </p:cNvPr>
            <p:cNvSpPr txBox="1"/>
            <p:nvPr/>
          </p:nvSpPr>
          <p:spPr>
            <a:xfrm>
              <a:off x="2195602" y="4556225"/>
              <a:ext cx="437451" cy="161583"/>
            </a:xfrm>
            <a:prstGeom prst="rect">
              <a:avLst/>
            </a:prstGeom>
            <a:solidFill>
              <a:sysClr val="window" lastClr="FFFFFF"/>
            </a:solidFill>
          </p:spPr>
          <p:txBody>
            <a:bodyPr wrap="square" lIns="0" tIns="0" rIns="0" bIns="0" rtlCol="0">
              <a:spAutoFit/>
            </a:bodyPr>
            <a:lstStyle/>
            <a:p>
              <a:pPr marL="0" marR="0" lvl="0" indent="0" algn="ctr" defTabSz="913578" eaLnBrk="1" fontAlgn="auto" latinLnBrk="0" hangingPunct="1">
                <a:lnSpc>
                  <a:spcPct val="100000"/>
                </a:lnSpc>
                <a:spcBef>
                  <a:spcPts val="0"/>
                </a:spcBef>
                <a:spcAft>
                  <a:spcPts val="0"/>
                </a:spcAft>
                <a:buClrTx/>
                <a:buSzTx/>
                <a:buFontTx/>
                <a:buNone/>
                <a:tabLst/>
                <a:defRPr/>
              </a:pPr>
              <a:r>
                <a:rPr kumimoji="0" lang="en-US" sz="1050" i="0" u="none" strike="noStrike" kern="0" cap="none" spc="0" normalizeH="0" baseline="0" noProof="0" dirty="0">
                  <a:ln>
                    <a:noFill/>
                  </a:ln>
                  <a:solidFill>
                    <a:schemeClr val="bg1"/>
                  </a:solidFill>
                  <a:effectLst/>
                  <a:uLnTx/>
                  <a:uFillTx/>
                  <a:latin typeface="+mn-lt"/>
                  <a:cs typeface="+mn-cs"/>
                </a:rPr>
                <a:t>PCV20</a:t>
              </a:r>
            </a:p>
          </p:txBody>
        </p:sp>
      </p:grpSp>
    </p:spTree>
    <p:extLst>
      <p:ext uri="{BB962C8B-B14F-4D97-AF65-F5344CB8AC3E}">
        <p14:creationId xmlns:p14="http://schemas.microsoft.com/office/powerpoint/2010/main" val="1880381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B120B-F4E6-7913-A3F0-ECE6BA98EFBB}"/>
              </a:ext>
            </a:extLst>
          </p:cNvPr>
          <p:cNvSpPr>
            <a:spLocks noGrp="1"/>
          </p:cNvSpPr>
          <p:nvPr>
            <p:ph type="title"/>
          </p:nvPr>
        </p:nvSpPr>
        <p:spPr>
          <a:xfrm>
            <a:off x="609759" y="238127"/>
            <a:ext cx="10872444" cy="1103313"/>
          </a:xfrm>
        </p:spPr>
        <p:txBody>
          <a:bodyPr/>
          <a:lstStyle/>
          <a:p>
            <a:r>
              <a:rPr lang="en-US" dirty="0"/>
              <a:t>Incidence of IPD Among People Aged ≥65 </a:t>
            </a:r>
            <a:r>
              <a:rPr lang="en-US" dirty="0" err="1"/>
              <a:t>Yr</a:t>
            </a:r>
            <a:endParaRPr lang="en-US" dirty="0"/>
          </a:p>
        </p:txBody>
      </p:sp>
      <p:sp>
        <p:nvSpPr>
          <p:cNvPr id="6" name="ZoneTexte 15">
            <a:extLst>
              <a:ext uri="{FF2B5EF4-FFF2-40B4-BE49-F238E27FC236}">
                <a16:creationId xmlns:a16="http://schemas.microsoft.com/office/drawing/2014/main" id="{5D19ACC7-BBFE-ACFA-C04D-BDFC4688C90D}"/>
              </a:ext>
            </a:extLst>
          </p:cNvPr>
          <p:cNvSpPr txBox="1"/>
          <p:nvPr/>
        </p:nvSpPr>
        <p:spPr>
          <a:xfrm>
            <a:off x="403861" y="6362100"/>
            <a:ext cx="730220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cnr-pneumo.com/</a:t>
            </a:r>
            <a:r>
              <a:rPr kumimoji="0" lang="fr-FR" sz="1200" b="0" i="0" u="none" strike="noStrike" kern="1200" cap="none" spc="0" normalizeH="0" baseline="0" noProof="0" dirty="0" err="1">
                <a:ln>
                  <a:noFill/>
                </a:ln>
                <a:solidFill>
                  <a:srgbClr val="455560"/>
                </a:solidFill>
                <a:effectLst/>
                <a:uLnTx/>
                <a:uFillTx/>
                <a:latin typeface="Calibri" panose="020F0502020204030204"/>
                <a:ea typeface="+mn-ea"/>
                <a:cs typeface="Arial" panose="020B0604020202020204" pitchFamily="34" charset="0"/>
              </a:rPr>
              <a:t>docman</a:t>
            </a: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/rapports/74-2022-epidemiologie-2021/file. </a:t>
            </a:r>
          </a:p>
        </p:txBody>
      </p:sp>
      <p:grpSp>
        <p:nvGrpSpPr>
          <p:cNvPr id="19" name="Group 18">
            <a:extLst>
              <a:ext uri="{FF2B5EF4-FFF2-40B4-BE49-F238E27FC236}">
                <a16:creationId xmlns:a16="http://schemas.microsoft.com/office/drawing/2014/main" id="{0B964F96-03BD-11EC-25A4-5A63BE9349C9}"/>
              </a:ext>
            </a:extLst>
          </p:cNvPr>
          <p:cNvGrpSpPr/>
          <p:nvPr/>
        </p:nvGrpSpPr>
        <p:grpSpPr>
          <a:xfrm>
            <a:off x="11034943" y="1484789"/>
            <a:ext cx="915512" cy="2308324"/>
            <a:chOff x="11034943" y="1511423"/>
            <a:chExt cx="915512" cy="2308324"/>
          </a:xfrm>
        </p:grpSpPr>
        <p:sp>
          <p:nvSpPr>
            <p:cNvPr id="9" name="TextBox 8">
              <a:extLst>
                <a:ext uri="{FF2B5EF4-FFF2-40B4-BE49-F238E27FC236}">
                  <a16:creationId xmlns:a16="http://schemas.microsoft.com/office/drawing/2014/main" id="{3B69C307-2A33-0B59-CC81-3F00B8864F65}"/>
                </a:ext>
              </a:extLst>
            </p:cNvPr>
            <p:cNvSpPr txBox="1"/>
            <p:nvPr/>
          </p:nvSpPr>
          <p:spPr bwMode="auto">
            <a:xfrm>
              <a:off x="11114845" y="1511423"/>
              <a:ext cx="83561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2001-2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2021</a:t>
              </a:r>
            </a:p>
          </p:txBody>
        </p:sp>
        <p:sp>
          <p:nvSpPr>
            <p:cNvPr id="10" name="Rectangle 9">
              <a:extLst>
                <a:ext uri="{FF2B5EF4-FFF2-40B4-BE49-F238E27FC236}">
                  <a16:creationId xmlns:a16="http://schemas.microsoft.com/office/drawing/2014/main" id="{65AE4D2B-D77F-6718-6364-05F0CB803EC5}"/>
                </a:ext>
              </a:extLst>
            </p:cNvPr>
            <p:cNvSpPr/>
            <p:nvPr/>
          </p:nvSpPr>
          <p:spPr bwMode="auto">
            <a:xfrm>
              <a:off x="11034943" y="1617956"/>
              <a:ext cx="122068" cy="12206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615D5784-3DAC-9EBF-8E37-C74262ACB077}"/>
                </a:ext>
              </a:extLst>
            </p:cNvPr>
            <p:cNvSpPr/>
            <p:nvPr/>
          </p:nvSpPr>
          <p:spPr bwMode="auto">
            <a:xfrm>
              <a:off x="11034943" y="1860797"/>
              <a:ext cx="122068" cy="122068"/>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61720ED3-7559-3916-808C-F7985EEFE223}"/>
                </a:ext>
              </a:extLst>
            </p:cNvPr>
            <p:cNvSpPr/>
            <p:nvPr/>
          </p:nvSpPr>
          <p:spPr bwMode="auto">
            <a:xfrm>
              <a:off x="11034943" y="2103638"/>
              <a:ext cx="122068" cy="122068"/>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12">
              <a:extLst>
                <a:ext uri="{FF2B5EF4-FFF2-40B4-BE49-F238E27FC236}">
                  <a16:creationId xmlns:a16="http://schemas.microsoft.com/office/drawing/2014/main" id="{E89464A0-D973-BE71-1A87-FA775F34D24A}"/>
                </a:ext>
              </a:extLst>
            </p:cNvPr>
            <p:cNvSpPr/>
            <p:nvPr/>
          </p:nvSpPr>
          <p:spPr bwMode="auto">
            <a:xfrm>
              <a:off x="11034943" y="2346479"/>
              <a:ext cx="122068" cy="122068"/>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D7C899EC-0153-205A-E772-E5670FE5B3ED}"/>
                </a:ext>
              </a:extLst>
            </p:cNvPr>
            <p:cNvSpPr/>
            <p:nvPr/>
          </p:nvSpPr>
          <p:spPr bwMode="auto">
            <a:xfrm>
              <a:off x="11034943" y="2589320"/>
              <a:ext cx="122068" cy="122068"/>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ADE27990-D95B-FFA0-57A7-4EC09AA67F52}"/>
                </a:ext>
              </a:extLst>
            </p:cNvPr>
            <p:cNvSpPr/>
            <p:nvPr/>
          </p:nvSpPr>
          <p:spPr bwMode="auto">
            <a:xfrm>
              <a:off x="11034943" y="3560686"/>
              <a:ext cx="122068" cy="122068"/>
            </a:xfrm>
            <a:prstGeom prst="rect">
              <a:avLst/>
            </a:prstGeom>
            <a:solidFill>
              <a:schemeClr val="accent6">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05E8C332-9840-4E96-8E32-B23E94B91586}"/>
                </a:ext>
              </a:extLst>
            </p:cNvPr>
            <p:cNvSpPr/>
            <p:nvPr/>
          </p:nvSpPr>
          <p:spPr bwMode="auto">
            <a:xfrm>
              <a:off x="11034943" y="2832161"/>
              <a:ext cx="122068" cy="122068"/>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CF6A4E8A-BDA1-AB83-9840-9F532C579F52}"/>
                </a:ext>
              </a:extLst>
            </p:cNvPr>
            <p:cNvSpPr/>
            <p:nvPr/>
          </p:nvSpPr>
          <p:spPr bwMode="auto">
            <a:xfrm>
              <a:off x="11034943" y="3075002"/>
              <a:ext cx="122068" cy="122068"/>
            </a:xfrm>
            <a:prstGeom prst="rect">
              <a:avLst/>
            </a:prstGeom>
            <a:solidFill>
              <a:schemeClr val="bg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CC1834DB-7F85-0ED7-570F-751F184B3C3E}"/>
                </a:ext>
              </a:extLst>
            </p:cNvPr>
            <p:cNvSpPr/>
            <p:nvPr/>
          </p:nvSpPr>
          <p:spPr bwMode="auto">
            <a:xfrm>
              <a:off x="11034943" y="3317843"/>
              <a:ext cx="122068" cy="122068"/>
            </a:xfrm>
            <a:prstGeom prst="rect">
              <a:avLst/>
            </a:prstGeom>
            <a:solidFill>
              <a:schemeClr val="tx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21" name="Straight Connector 20">
            <a:extLst>
              <a:ext uri="{FF2B5EF4-FFF2-40B4-BE49-F238E27FC236}">
                <a16:creationId xmlns:a16="http://schemas.microsoft.com/office/drawing/2014/main" id="{5BA5390A-A609-7F1B-492E-C2265E122A51}"/>
              </a:ext>
            </a:extLst>
          </p:cNvPr>
          <p:cNvCxnSpPr/>
          <p:nvPr/>
        </p:nvCxnSpPr>
        <p:spPr bwMode="auto">
          <a:xfrm>
            <a:off x="1384917" y="1677879"/>
            <a:ext cx="0" cy="240584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68A70A5-F29C-5036-59E3-4B7F0CC64472}"/>
              </a:ext>
            </a:extLst>
          </p:cNvPr>
          <p:cNvCxnSpPr>
            <a:cxnSpLocks/>
          </p:cNvCxnSpPr>
          <p:nvPr/>
        </p:nvCxnSpPr>
        <p:spPr bwMode="auto">
          <a:xfrm flipH="1">
            <a:off x="1322773" y="16867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70AD0AF-BB1E-DB6C-1E0E-5D18E0441701}"/>
              </a:ext>
            </a:extLst>
          </p:cNvPr>
          <p:cNvCxnSpPr>
            <a:cxnSpLocks/>
          </p:cNvCxnSpPr>
          <p:nvPr/>
        </p:nvCxnSpPr>
        <p:spPr bwMode="auto">
          <a:xfrm flipH="1">
            <a:off x="1322773" y="20862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EF21D3B-5556-E39A-2C83-19C7197FA9D3}"/>
              </a:ext>
            </a:extLst>
          </p:cNvPr>
          <p:cNvCxnSpPr>
            <a:cxnSpLocks/>
          </p:cNvCxnSpPr>
          <p:nvPr/>
        </p:nvCxnSpPr>
        <p:spPr bwMode="auto">
          <a:xfrm flipH="1">
            <a:off x="1322773" y="24857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E77FBF8-F314-117B-E909-50866D273DD1}"/>
              </a:ext>
            </a:extLst>
          </p:cNvPr>
          <p:cNvCxnSpPr>
            <a:cxnSpLocks/>
          </p:cNvCxnSpPr>
          <p:nvPr/>
        </p:nvCxnSpPr>
        <p:spPr bwMode="auto">
          <a:xfrm flipH="1">
            <a:off x="1322773" y="28852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CFB2EAC-A784-DE41-74CB-E512911E4459}"/>
              </a:ext>
            </a:extLst>
          </p:cNvPr>
          <p:cNvCxnSpPr>
            <a:cxnSpLocks/>
          </p:cNvCxnSpPr>
          <p:nvPr/>
        </p:nvCxnSpPr>
        <p:spPr bwMode="auto">
          <a:xfrm flipH="1">
            <a:off x="1322773" y="32847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73EE694-62ED-9161-5CC1-8043F625CEC0}"/>
              </a:ext>
            </a:extLst>
          </p:cNvPr>
          <p:cNvCxnSpPr>
            <a:cxnSpLocks/>
          </p:cNvCxnSpPr>
          <p:nvPr/>
        </p:nvCxnSpPr>
        <p:spPr bwMode="auto">
          <a:xfrm flipH="1">
            <a:off x="1322773" y="368423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45E78F44-9513-EA08-C7B8-230F6099B8EB}"/>
              </a:ext>
            </a:extLst>
          </p:cNvPr>
          <p:cNvSpPr txBox="1"/>
          <p:nvPr/>
        </p:nvSpPr>
        <p:spPr bwMode="auto">
          <a:xfrm>
            <a:off x="781234" y="150032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3" name="TextBox 32">
            <a:extLst>
              <a:ext uri="{FF2B5EF4-FFF2-40B4-BE49-F238E27FC236}">
                <a16:creationId xmlns:a16="http://schemas.microsoft.com/office/drawing/2014/main" id="{2F345200-D461-7671-A191-AF574C888FF7}"/>
              </a:ext>
            </a:extLst>
          </p:cNvPr>
          <p:cNvSpPr txBox="1"/>
          <p:nvPr/>
        </p:nvSpPr>
        <p:spPr bwMode="auto">
          <a:xfrm>
            <a:off x="781234" y="1898342"/>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4" name="TextBox 33">
            <a:extLst>
              <a:ext uri="{FF2B5EF4-FFF2-40B4-BE49-F238E27FC236}">
                <a16:creationId xmlns:a16="http://schemas.microsoft.com/office/drawing/2014/main" id="{0A86A498-ECAE-3107-4573-F218CB08C507}"/>
              </a:ext>
            </a:extLst>
          </p:cNvPr>
          <p:cNvSpPr txBox="1"/>
          <p:nvPr/>
        </p:nvSpPr>
        <p:spPr bwMode="auto">
          <a:xfrm>
            <a:off x="781234" y="22963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5" name="TextBox 34">
            <a:extLst>
              <a:ext uri="{FF2B5EF4-FFF2-40B4-BE49-F238E27FC236}">
                <a16:creationId xmlns:a16="http://schemas.microsoft.com/office/drawing/2014/main" id="{6B647037-6A53-D995-2685-839C780454F8}"/>
              </a:ext>
            </a:extLst>
          </p:cNvPr>
          <p:cNvSpPr txBox="1"/>
          <p:nvPr/>
        </p:nvSpPr>
        <p:spPr bwMode="auto">
          <a:xfrm>
            <a:off x="781234" y="2694374"/>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6" name="TextBox 35">
            <a:extLst>
              <a:ext uri="{FF2B5EF4-FFF2-40B4-BE49-F238E27FC236}">
                <a16:creationId xmlns:a16="http://schemas.microsoft.com/office/drawing/2014/main" id="{221E0550-61A3-3799-27D9-F64413930705}"/>
              </a:ext>
            </a:extLst>
          </p:cNvPr>
          <p:cNvSpPr txBox="1"/>
          <p:nvPr/>
        </p:nvSpPr>
        <p:spPr bwMode="auto">
          <a:xfrm>
            <a:off x="781234" y="3092390"/>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7" name="TextBox 36">
            <a:extLst>
              <a:ext uri="{FF2B5EF4-FFF2-40B4-BE49-F238E27FC236}">
                <a16:creationId xmlns:a16="http://schemas.microsoft.com/office/drawing/2014/main" id="{5DACA7E3-67DE-BD8F-EBA5-CC4DBFAE37AC}"/>
              </a:ext>
            </a:extLst>
          </p:cNvPr>
          <p:cNvSpPr txBox="1"/>
          <p:nvPr/>
        </p:nvSpPr>
        <p:spPr bwMode="auto">
          <a:xfrm>
            <a:off x="781234" y="349040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8" name="TextBox 37">
            <a:extLst>
              <a:ext uri="{FF2B5EF4-FFF2-40B4-BE49-F238E27FC236}">
                <a16:creationId xmlns:a16="http://schemas.microsoft.com/office/drawing/2014/main" id="{1DBF45F0-E201-7599-6A18-12471D0A4B1E}"/>
              </a:ext>
            </a:extLst>
          </p:cNvPr>
          <p:cNvSpPr txBox="1"/>
          <p:nvPr/>
        </p:nvSpPr>
        <p:spPr bwMode="auto">
          <a:xfrm>
            <a:off x="781234" y="3888419"/>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a:t>
            </a:r>
          </a:p>
        </p:txBody>
      </p:sp>
      <p:sp>
        <p:nvSpPr>
          <p:cNvPr id="40" name="TextBox 39">
            <a:extLst>
              <a:ext uri="{FF2B5EF4-FFF2-40B4-BE49-F238E27FC236}">
                <a16:creationId xmlns:a16="http://schemas.microsoft.com/office/drawing/2014/main" id="{68ED873F-13B4-9F33-E1AC-13E59E9A84AD}"/>
              </a:ext>
            </a:extLst>
          </p:cNvPr>
          <p:cNvSpPr txBox="1"/>
          <p:nvPr/>
        </p:nvSpPr>
        <p:spPr bwMode="auto">
          <a:xfrm rot="16200000">
            <a:off x="-516447" y="2700577"/>
            <a:ext cx="2467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IPD cases/100,000</a:t>
            </a:r>
          </a:p>
        </p:txBody>
      </p:sp>
      <p:sp>
        <p:nvSpPr>
          <p:cNvPr id="41" name="TextBox 40">
            <a:extLst>
              <a:ext uri="{FF2B5EF4-FFF2-40B4-BE49-F238E27FC236}">
                <a16:creationId xmlns:a16="http://schemas.microsoft.com/office/drawing/2014/main" id="{CD892DC3-21D7-C778-D471-75876A696501}"/>
              </a:ext>
            </a:extLst>
          </p:cNvPr>
          <p:cNvSpPr txBox="1"/>
          <p:nvPr/>
        </p:nvSpPr>
        <p:spPr bwMode="auto">
          <a:xfrm>
            <a:off x="1322773" y="4718026"/>
            <a:ext cx="91972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Serotypes</a:t>
            </a:r>
          </a:p>
        </p:txBody>
      </p:sp>
      <p:sp>
        <p:nvSpPr>
          <p:cNvPr id="42" name="TextBox 41">
            <a:extLst>
              <a:ext uri="{FF2B5EF4-FFF2-40B4-BE49-F238E27FC236}">
                <a16:creationId xmlns:a16="http://schemas.microsoft.com/office/drawing/2014/main" id="{65956DCB-43C2-1285-381B-A3D36DBCDCB0}"/>
              </a:ext>
            </a:extLst>
          </p:cNvPr>
          <p:cNvSpPr txBox="1"/>
          <p:nvPr/>
        </p:nvSpPr>
        <p:spPr bwMode="auto">
          <a:xfrm>
            <a:off x="7159180" y="2428992"/>
            <a:ext cx="34131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Serotypes Covered by No Vaccine</a:t>
            </a:r>
          </a:p>
        </p:txBody>
      </p:sp>
      <p:sp>
        <p:nvSpPr>
          <p:cNvPr id="43" name="TextBox 42">
            <a:extLst>
              <a:ext uri="{FF2B5EF4-FFF2-40B4-BE49-F238E27FC236}">
                <a16:creationId xmlns:a16="http://schemas.microsoft.com/office/drawing/2014/main" id="{938EFD60-8184-6B39-738E-E9AC1E486817}"/>
              </a:ext>
            </a:extLst>
          </p:cNvPr>
          <p:cNvSpPr txBox="1"/>
          <p:nvPr/>
        </p:nvSpPr>
        <p:spPr bwMode="auto">
          <a:xfrm>
            <a:off x="1608629" y="1585015"/>
            <a:ext cx="3094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Serotypes Covered by PCV13</a:t>
            </a:r>
          </a:p>
        </p:txBody>
      </p:sp>
      <p:sp>
        <p:nvSpPr>
          <p:cNvPr id="44" name="Rounded Rectangle 43">
            <a:extLst>
              <a:ext uri="{FF2B5EF4-FFF2-40B4-BE49-F238E27FC236}">
                <a16:creationId xmlns:a16="http://schemas.microsoft.com/office/drawing/2014/main" id="{2D101950-1AAC-E735-80A5-7EA39A75CC70}"/>
              </a:ext>
            </a:extLst>
          </p:cNvPr>
          <p:cNvSpPr/>
          <p:nvPr/>
        </p:nvSpPr>
        <p:spPr bwMode="auto">
          <a:xfrm>
            <a:off x="1331650" y="1908698"/>
            <a:ext cx="3231472" cy="2876365"/>
          </a:xfrm>
          <a:prstGeom prst="roundRect">
            <a:avLst>
              <a:gd name="adj" fmla="val 5624"/>
            </a:avLst>
          </a:prstGeom>
          <a:noFill/>
          <a:ln w="28575">
            <a:solidFill>
              <a:srgbClr val="FF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ounded Rectangle 44">
            <a:extLst>
              <a:ext uri="{FF2B5EF4-FFF2-40B4-BE49-F238E27FC236}">
                <a16:creationId xmlns:a16="http://schemas.microsoft.com/office/drawing/2014/main" id="{8C19A15F-80BF-04B3-BA00-D341CC8DBE45}"/>
              </a:ext>
            </a:extLst>
          </p:cNvPr>
          <p:cNvSpPr/>
          <p:nvPr/>
        </p:nvSpPr>
        <p:spPr bwMode="auto">
          <a:xfrm>
            <a:off x="7068104" y="2760954"/>
            <a:ext cx="3406221" cy="2024109"/>
          </a:xfrm>
          <a:prstGeom prst="roundRect">
            <a:avLst>
              <a:gd name="adj" fmla="val 5624"/>
            </a:avLst>
          </a:prstGeom>
          <a:noFill/>
          <a:ln w="28575">
            <a:solidFill>
              <a:srgbClr val="FF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34" name="Group 133">
            <a:extLst>
              <a:ext uri="{FF2B5EF4-FFF2-40B4-BE49-F238E27FC236}">
                <a16:creationId xmlns:a16="http://schemas.microsoft.com/office/drawing/2014/main" id="{5BB2CD84-BFE3-8D6B-A00D-C1ED439158E7}"/>
              </a:ext>
            </a:extLst>
          </p:cNvPr>
          <p:cNvGrpSpPr/>
          <p:nvPr/>
        </p:nvGrpSpPr>
        <p:grpSpPr>
          <a:xfrm>
            <a:off x="7021754" y="4083302"/>
            <a:ext cx="3549019" cy="861556"/>
            <a:chOff x="7021754" y="4127692"/>
            <a:chExt cx="3549019" cy="861556"/>
          </a:xfrm>
        </p:grpSpPr>
        <p:sp>
          <p:nvSpPr>
            <p:cNvPr id="119" name="TextBox 118">
              <a:extLst>
                <a:ext uri="{FF2B5EF4-FFF2-40B4-BE49-F238E27FC236}">
                  <a16:creationId xmlns:a16="http://schemas.microsoft.com/office/drawing/2014/main" id="{84606379-2E6D-DB51-CF4C-80E7CFDCE103}"/>
                </a:ext>
              </a:extLst>
            </p:cNvPr>
            <p:cNvSpPr txBox="1"/>
            <p:nvPr/>
          </p:nvSpPr>
          <p:spPr bwMode="auto">
            <a:xfrm rot="16200000">
              <a:off x="6909789"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a:t>
              </a:r>
            </a:p>
          </p:txBody>
        </p:sp>
        <p:sp>
          <p:nvSpPr>
            <p:cNvPr id="120" name="TextBox 119">
              <a:extLst>
                <a:ext uri="{FF2B5EF4-FFF2-40B4-BE49-F238E27FC236}">
                  <a16:creationId xmlns:a16="http://schemas.microsoft.com/office/drawing/2014/main" id="{9CCD32DB-6E27-8A4D-C179-C95E69B0CAD5}"/>
                </a:ext>
              </a:extLst>
            </p:cNvPr>
            <p:cNvSpPr txBox="1"/>
            <p:nvPr/>
          </p:nvSpPr>
          <p:spPr bwMode="auto">
            <a:xfrm rot="16200000">
              <a:off x="7136910"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a:t>
              </a:r>
            </a:p>
          </p:txBody>
        </p:sp>
        <p:sp>
          <p:nvSpPr>
            <p:cNvPr id="121" name="TextBox 120">
              <a:extLst>
                <a:ext uri="{FF2B5EF4-FFF2-40B4-BE49-F238E27FC236}">
                  <a16:creationId xmlns:a16="http://schemas.microsoft.com/office/drawing/2014/main" id="{14633419-41F0-97F1-BBAF-3E189D3AA015}"/>
                </a:ext>
              </a:extLst>
            </p:cNvPr>
            <p:cNvSpPr txBox="1"/>
            <p:nvPr/>
          </p:nvSpPr>
          <p:spPr bwMode="auto">
            <a:xfrm rot="16200000">
              <a:off x="7364031"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16F</a:t>
              </a:r>
            </a:p>
          </p:txBody>
        </p:sp>
        <p:sp>
          <p:nvSpPr>
            <p:cNvPr id="122" name="TextBox 121">
              <a:extLst>
                <a:ext uri="{FF2B5EF4-FFF2-40B4-BE49-F238E27FC236}">
                  <a16:creationId xmlns:a16="http://schemas.microsoft.com/office/drawing/2014/main" id="{B93B0327-FA65-E0CA-7A66-CC1120B29D13}"/>
                </a:ext>
              </a:extLst>
            </p:cNvPr>
            <p:cNvSpPr txBox="1"/>
            <p:nvPr/>
          </p:nvSpPr>
          <p:spPr bwMode="auto">
            <a:xfrm rot="16200000">
              <a:off x="7591152"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123" name="TextBox 122">
              <a:extLst>
                <a:ext uri="{FF2B5EF4-FFF2-40B4-BE49-F238E27FC236}">
                  <a16:creationId xmlns:a16="http://schemas.microsoft.com/office/drawing/2014/main" id="{8346DD04-DF62-26A1-C0EF-DE0598F13618}"/>
                </a:ext>
              </a:extLst>
            </p:cNvPr>
            <p:cNvSpPr txBox="1"/>
            <p:nvPr/>
          </p:nvSpPr>
          <p:spPr bwMode="auto">
            <a:xfrm rot="16200000">
              <a:off x="7818273"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a:t>
              </a:r>
            </a:p>
          </p:txBody>
        </p:sp>
        <p:sp>
          <p:nvSpPr>
            <p:cNvPr id="124" name="TextBox 123">
              <a:extLst>
                <a:ext uri="{FF2B5EF4-FFF2-40B4-BE49-F238E27FC236}">
                  <a16:creationId xmlns:a16="http://schemas.microsoft.com/office/drawing/2014/main" id="{D00BB23E-6A2A-300B-8B85-ACC151224BA2}"/>
                </a:ext>
              </a:extLst>
            </p:cNvPr>
            <p:cNvSpPr txBox="1"/>
            <p:nvPr/>
          </p:nvSpPr>
          <p:spPr bwMode="auto">
            <a:xfrm rot="16200000">
              <a:off x="8045394"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23B</a:t>
              </a:r>
            </a:p>
          </p:txBody>
        </p:sp>
        <p:sp>
          <p:nvSpPr>
            <p:cNvPr id="125" name="TextBox 124">
              <a:extLst>
                <a:ext uri="{FF2B5EF4-FFF2-40B4-BE49-F238E27FC236}">
                  <a16:creationId xmlns:a16="http://schemas.microsoft.com/office/drawing/2014/main" id="{114D6CD5-90C8-0361-CB7B-105997F485F9}"/>
                </a:ext>
              </a:extLst>
            </p:cNvPr>
            <p:cNvSpPr txBox="1"/>
            <p:nvPr/>
          </p:nvSpPr>
          <p:spPr bwMode="auto">
            <a:xfrm rot="16200000">
              <a:off x="8272515"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24F</a:t>
              </a:r>
            </a:p>
          </p:txBody>
        </p:sp>
        <p:sp>
          <p:nvSpPr>
            <p:cNvPr id="126" name="TextBox 125">
              <a:extLst>
                <a:ext uri="{FF2B5EF4-FFF2-40B4-BE49-F238E27FC236}">
                  <a16:creationId xmlns:a16="http://schemas.microsoft.com/office/drawing/2014/main" id="{435610CF-EE88-C45D-20AB-13A1A9421564}"/>
                </a:ext>
              </a:extLst>
            </p:cNvPr>
            <p:cNvSpPr txBox="1"/>
            <p:nvPr/>
          </p:nvSpPr>
          <p:spPr bwMode="auto">
            <a:xfrm rot="16200000">
              <a:off x="8499636"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a:t>
              </a:r>
            </a:p>
          </p:txBody>
        </p:sp>
        <p:sp>
          <p:nvSpPr>
            <p:cNvPr id="127" name="TextBox 126">
              <a:extLst>
                <a:ext uri="{FF2B5EF4-FFF2-40B4-BE49-F238E27FC236}">
                  <a16:creationId xmlns:a16="http://schemas.microsoft.com/office/drawing/2014/main" id="{EDC61B89-CC81-FB4F-0EB8-C72DEE312D15}"/>
                </a:ext>
              </a:extLst>
            </p:cNvPr>
            <p:cNvSpPr txBox="1"/>
            <p:nvPr/>
          </p:nvSpPr>
          <p:spPr bwMode="auto">
            <a:xfrm rot="16200000">
              <a:off x="8726757"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128" name="TextBox 127">
              <a:extLst>
                <a:ext uri="{FF2B5EF4-FFF2-40B4-BE49-F238E27FC236}">
                  <a16:creationId xmlns:a16="http://schemas.microsoft.com/office/drawing/2014/main" id="{DF6AAD4D-FC8F-C174-5CAA-C4A4C33C4092}"/>
                </a:ext>
              </a:extLst>
            </p:cNvPr>
            <p:cNvSpPr txBox="1"/>
            <p:nvPr/>
          </p:nvSpPr>
          <p:spPr bwMode="auto">
            <a:xfrm rot="16200000">
              <a:off x="8953878"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p>
          </p:txBody>
        </p:sp>
        <p:sp>
          <p:nvSpPr>
            <p:cNvPr id="129" name="TextBox 128">
              <a:extLst>
                <a:ext uri="{FF2B5EF4-FFF2-40B4-BE49-F238E27FC236}">
                  <a16:creationId xmlns:a16="http://schemas.microsoft.com/office/drawing/2014/main" id="{3BFE12C0-1476-E797-DD37-9419995484B5}"/>
                </a:ext>
              </a:extLst>
            </p:cNvPr>
            <p:cNvSpPr txBox="1"/>
            <p:nvPr/>
          </p:nvSpPr>
          <p:spPr bwMode="auto">
            <a:xfrm rot="16200000">
              <a:off x="9180999"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35B</a:t>
              </a:r>
            </a:p>
          </p:txBody>
        </p:sp>
        <p:sp>
          <p:nvSpPr>
            <p:cNvPr id="130" name="TextBox 129">
              <a:extLst>
                <a:ext uri="{FF2B5EF4-FFF2-40B4-BE49-F238E27FC236}">
                  <a16:creationId xmlns:a16="http://schemas.microsoft.com/office/drawing/2014/main" id="{8A55F65F-4B26-8B79-D45A-FAA1756BC505}"/>
                </a:ext>
              </a:extLst>
            </p:cNvPr>
            <p:cNvSpPr txBox="1"/>
            <p:nvPr/>
          </p:nvSpPr>
          <p:spPr bwMode="auto">
            <a:xfrm rot="16200000">
              <a:off x="9408120"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35F</a:t>
              </a:r>
            </a:p>
          </p:txBody>
        </p:sp>
        <p:sp>
          <p:nvSpPr>
            <p:cNvPr id="131" name="TextBox 130">
              <a:extLst>
                <a:ext uri="{FF2B5EF4-FFF2-40B4-BE49-F238E27FC236}">
                  <a16:creationId xmlns:a16="http://schemas.microsoft.com/office/drawing/2014/main" id="{9DA6E4DA-2FFF-5D2A-3C51-9F70D5E2FF4E}"/>
                </a:ext>
              </a:extLst>
            </p:cNvPr>
            <p:cNvSpPr txBox="1"/>
            <p:nvPr/>
          </p:nvSpPr>
          <p:spPr bwMode="auto">
            <a:xfrm rot="16200000">
              <a:off x="9635241"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132" name="TextBox 131">
              <a:extLst>
                <a:ext uri="{FF2B5EF4-FFF2-40B4-BE49-F238E27FC236}">
                  <a16:creationId xmlns:a16="http://schemas.microsoft.com/office/drawing/2014/main" id="{850E4577-D2EE-5FC3-5FC7-5C35BB06DA96}"/>
                </a:ext>
              </a:extLst>
            </p:cNvPr>
            <p:cNvSpPr txBox="1"/>
            <p:nvPr/>
          </p:nvSpPr>
          <p:spPr bwMode="auto">
            <a:xfrm rot="16200000">
              <a:off x="9728215" y="4373804"/>
              <a:ext cx="861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Others</a:t>
              </a:r>
            </a:p>
          </p:txBody>
        </p:sp>
        <p:sp>
          <p:nvSpPr>
            <p:cNvPr id="133" name="TextBox 132">
              <a:extLst>
                <a:ext uri="{FF2B5EF4-FFF2-40B4-BE49-F238E27FC236}">
                  <a16:creationId xmlns:a16="http://schemas.microsoft.com/office/drawing/2014/main" id="{6CB0351D-92AD-6FEC-B25F-6A3195FE9231}"/>
                </a:ext>
              </a:extLst>
            </p:cNvPr>
            <p:cNvSpPr txBox="1"/>
            <p:nvPr/>
          </p:nvSpPr>
          <p:spPr bwMode="auto">
            <a:xfrm rot="16200000">
              <a:off x="10089476" y="4239658"/>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NT</a:t>
              </a:r>
            </a:p>
          </p:txBody>
        </p:sp>
      </p:grpSp>
      <p:grpSp>
        <p:nvGrpSpPr>
          <p:cNvPr id="20" name="Group 19">
            <a:extLst>
              <a:ext uri="{FF2B5EF4-FFF2-40B4-BE49-F238E27FC236}">
                <a16:creationId xmlns:a16="http://schemas.microsoft.com/office/drawing/2014/main" id="{155C32F2-81F8-9E4F-B7CA-EB7AEED7486B}"/>
              </a:ext>
            </a:extLst>
          </p:cNvPr>
          <p:cNvGrpSpPr/>
          <p:nvPr/>
        </p:nvGrpSpPr>
        <p:grpSpPr>
          <a:xfrm>
            <a:off x="1425716" y="3713973"/>
            <a:ext cx="177799" cy="375919"/>
            <a:chOff x="1425716" y="3713973"/>
            <a:chExt cx="177799" cy="375919"/>
          </a:xfrm>
        </p:grpSpPr>
        <p:cxnSp>
          <p:nvCxnSpPr>
            <p:cNvPr id="136" name="Straight Connector 135">
              <a:extLst>
                <a:ext uri="{FF2B5EF4-FFF2-40B4-BE49-F238E27FC236}">
                  <a16:creationId xmlns:a16="http://schemas.microsoft.com/office/drawing/2014/main" id="{5BE66BC3-BEF6-3A5B-6487-645FCD194FE0}"/>
                </a:ext>
              </a:extLst>
            </p:cNvPr>
            <p:cNvCxnSpPr>
              <a:cxnSpLocks/>
            </p:cNvCxnSpPr>
            <p:nvPr/>
          </p:nvCxnSpPr>
          <p:spPr bwMode="auto">
            <a:xfrm flipV="1">
              <a:off x="1425716" y="3713973"/>
              <a:ext cx="0" cy="356377"/>
            </a:xfrm>
            <a:prstGeom prst="line">
              <a:avLst/>
            </a:prstGeom>
            <a:noFill/>
            <a:ln w="2222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F5BBDBA-A66D-2B78-175D-404252500438}"/>
                </a:ext>
              </a:extLst>
            </p:cNvPr>
            <p:cNvCxnSpPr>
              <a:cxnSpLocks/>
            </p:cNvCxnSpPr>
            <p:nvPr/>
          </p:nvCxnSpPr>
          <p:spPr bwMode="auto">
            <a:xfrm flipV="1">
              <a:off x="1447941" y="3790173"/>
              <a:ext cx="0" cy="286527"/>
            </a:xfrm>
            <a:prstGeom prst="line">
              <a:avLst/>
            </a:prstGeom>
            <a:noFill/>
            <a:ln w="2222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A1E0A38-C030-3253-58B8-B6D8BF7BFBF0}"/>
                </a:ext>
              </a:extLst>
            </p:cNvPr>
            <p:cNvCxnSpPr>
              <a:cxnSpLocks/>
            </p:cNvCxnSpPr>
            <p:nvPr/>
          </p:nvCxnSpPr>
          <p:spPr bwMode="auto">
            <a:xfrm flipV="1">
              <a:off x="1470166" y="3777473"/>
              <a:ext cx="0" cy="296052"/>
            </a:xfrm>
            <a:prstGeom prst="line">
              <a:avLst/>
            </a:prstGeom>
            <a:noFill/>
            <a:ln w="22225"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69F3A19-3DEF-31F1-C4B0-97E01E42B338}"/>
                </a:ext>
              </a:extLst>
            </p:cNvPr>
            <p:cNvCxnSpPr>
              <a:cxnSpLocks/>
            </p:cNvCxnSpPr>
            <p:nvPr/>
          </p:nvCxnSpPr>
          <p:spPr bwMode="auto">
            <a:xfrm flipV="1">
              <a:off x="1492391" y="3996548"/>
              <a:ext cx="0" cy="80152"/>
            </a:xfrm>
            <a:prstGeom prst="line">
              <a:avLst/>
            </a:prstGeom>
            <a:noFill/>
            <a:ln w="22225" cap="flat" cmpd="sng" algn="ctr">
              <a:solidFill>
                <a:schemeClr val="accent5"/>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44FE073-0314-109B-425C-6A3A51CC7CE5}"/>
                </a:ext>
              </a:extLst>
            </p:cNvPr>
            <p:cNvCxnSpPr>
              <a:cxnSpLocks/>
            </p:cNvCxnSpPr>
            <p:nvPr/>
          </p:nvCxnSpPr>
          <p:spPr bwMode="auto">
            <a:xfrm flipV="1">
              <a:off x="1514616" y="4044173"/>
              <a:ext cx="0" cy="45719"/>
            </a:xfrm>
            <a:prstGeom prst="line">
              <a:avLst/>
            </a:prstGeom>
            <a:noFill/>
            <a:ln w="22225" cap="flat" cmpd="sng" algn="ctr">
              <a:solidFill>
                <a:schemeClr val="accent6"/>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51ED0CB-0932-4639-98D1-32CDED34159D}"/>
                </a:ext>
              </a:extLst>
            </p:cNvPr>
            <p:cNvCxnSpPr>
              <a:cxnSpLocks/>
            </p:cNvCxnSpPr>
            <p:nvPr/>
          </p:nvCxnSpPr>
          <p:spPr bwMode="auto">
            <a:xfrm flipV="1">
              <a:off x="1536841" y="4037823"/>
              <a:ext cx="0" cy="45719"/>
            </a:xfrm>
            <a:prstGeom prst="line">
              <a:avLst/>
            </a:prstGeom>
            <a:noFill/>
            <a:ln w="22225" cap="flat" cmpd="sng" algn="ctr">
              <a:solidFill>
                <a:schemeClr val="accent2"/>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5B43D87-5D07-21F8-5E0F-A096174DD9FD}"/>
                </a:ext>
              </a:extLst>
            </p:cNvPr>
            <p:cNvCxnSpPr>
              <a:cxnSpLocks/>
            </p:cNvCxnSpPr>
            <p:nvPr/>
          </p:nvCxnSpPr>
          <p:spPr bwMode="auto">
            <a:xfrm flipV="1">
              <a:off x="1559066" y="4025123"/>
              <a:ext cx="0" cy="45719"/>
            </a:xfrm>
            <a:prstGeom prst="line">
              <a:avLst/>
            </a:prstGeom>
            <a:noFill/>
            <a:ln w="22225" cap="flat" cmpd="sng" algn="ctr">
              <a:solidFill>
                <a:schemeClr val="bg2"/>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C556B2B-E068-A1C3-5257-495E79ADE256}"/>
                </a:ext>
              </a:extLst>
            </p:cNvPr>
            <p:cNvCxnSpPr>
              <a:cxnSpLocks/>
            </p:cNvCxnSpPr>
            <p:nvPr/>
          </p:nvCxnSpPr>
          <p:spPr bwMode="auto">
            <a:xfrm flipV="1">
              <a:off x="1581291" y="4056873"/>
              <a:ext cx="0" cy="18288"/>
            </a:xfrm>
            <a:prstGeom prst="line">
              <a:avLst/>
            </a:prstGeom>
            <a:noFill/>
            <a:ln w="22225" cap="flat" cmpd="sng" algn="ctr">
              <a:solidFill>
                <a:schemeClr val="tx2"/>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351A7E4E-CA1B-28F2-C666-9C70430FA89B}"/>
                </a:ext>
              </a:extLst>
            </p:cNvPr>
            <p:cNvCxnSpPr>
              <a:cxnSpLocks/>
            </p:cNvCxnSpPr>
            <p:nvPr/>
          </p:nvCxnSpPr>
          <p:spPr bwMode="auto">
            <a:xfrm flipV="1">
              <a:off x="1603515" y="4056873"/>
              <a:ext cx="0" cy="18288"/>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3492595F-CE9B-D141-643E-B58F47BE3A61}"/>
              </a:ext>
            </a:extLst>
          </p:cNvPr>
          <p:cNvGrpSpPr/>
          <p:nvPr/>
        </p:nvGrpSpPr>
        <p:grpSpPr>
          <a:xfrm>
            <a:off x="1654316" y="3126598"/>
            <a:ext cx="173736" cy="959627"/>
            <a:chOff x="1654316" y="3126598"/>
            <a:chExt cx="177799" cy="959627"/>
          </a:xfrm>
        </p:grpSpPr>
        <p:cxnSp>
          <p:nvCxnSpPr>
            <p:cNvPr id="39" name="Straight Connector 38">
              <a:extLst>
                <a:ext uri="{FF2B5EF4-FFF2-40B4-BE49-F238E27FC236}">
                  <a16:creationId xmlns:a16="http://schemas.microsoft.com/office/drawing/2014/main" id="{91C7192E-E0DF-7062-326F-B88223730D88}"/>
                </a:ext>
              </a:extLst>
            </p:cNvPr>
            <p:cNvCxnSpPr>
              <a:cxnSpLocks/>
            </p:cNvCxnSpPr>
            <p:nvPr/>
          </p:nvCxnSpPr>
          <p:spPr bwMode="auto">
            <a:xfrm flipV="1">
              <a:off x="1654316" y="3126598"/>
              <a:ext cx="0" cy="943752"/>
            </a:xfrm>
            <a:prstGeom prst="line">
              <a:avLst/>
            </a:prstGeom>
            <a:noFill/>
            <a:ln w="2222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FC15978-10C2-DB9A-6A3D-CFAFB764CF90}"/>
                </a:ext>
              </a:extLst>
            </p:cNvPr>
            <p:cNvCxnSpPr>
              <a:cxnSpLocks/>
              <a:stCxn id="89" idx="3"/>
            </p:cNvCxnSpPr>
            <p:nvPr/>
          </p:nvCxnSpPr>
          <p:spPr bwMode="auto">
            <a:xfrm flipH="1" flipV="1">
              <a:off x="1676541" y="3888598"/>
              <a:ext cx="0" cy="194705"/>
            </a:xfrm>
            <a:prstGeom prst="line">
              <a:avLst/>
            </a:prstGeom>
            <a:noFill/>
            <a:ln w="22225"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D5AC5C59-07B2-BFE3-C58C-FAAC256C9A28}"/>
                </a:ext>
              </a:extLst>
            </p:cNvPr>
            <p:cNvCxnSpPr>
              <a:cxnSpLocks/>
              <a:stCxn id="89" idx="3"/>
            </p:cNvCxnSpPr>
            <p:nvPr/>
          </p:nvCxnSpPr>
          <p:spPr bwMode="auto">
            <a:xfrm flipH="1" flipV="1">
              <a:off x="1698766" y="4050523"/>
              <a:ext cx="0" cy="32780"/>
            </a:xfrm>
            <a:prstGeom prst="line">
              <a:avLst/>
            </a:prstGeom>
            <a:noFill/>
            <a:ln w="22225" cap="flat" cmpd="sng" algn="ctr">
              <a:solidFill>
                <a:schemeClr val="accent4"/>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56A0C643-4FDC-8B74-3614-6333F778882D}"/>
                </a:ext>
              </a:extLst>
            </p:cNvPr>
            <p:cNvCxnSpPr>
              <a:cxnSpLocks/>
            </p:cNvCxnSpPr>
            <p:nvPr/>
          </p:nvCxnSpPr>
          <p:spPr bwMode="auto">
            <a:xfrm flipV="1">
              <a:off x="1720991" y="4047348"/>
              <a:ext cx="0" cy="27432"/>
            </a:xfrm>
            <a:prstGeom prst="line">
              <a:avLst/>
            </a:prstGeom>
            <a:noFill/>
            <a:ln w="22225" cap="flat" cmpd="sng" algn="ctr">
              <a:solidFill>
                <a:schemeClr val="accent5"/>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432C67A6-473C-5FA2-F8B2-6BFB9039C711}"/>
                </a:ext>
              </a:extLst>
            </p:cNvPr>
            <p:cNvCxnSpPr>
              <a:cxnSpLocks/>
            </p:cNvCxnSpPr>
            <p:nvPr/>
          </p:nvCxnSpPr>
          <p:spPr bwMode="auto">
            <a:xfrm flipV="1">
              <a:off x="1743216" y="4056873"/>
              <a:ext cx="0" cy="18288"/>
            </a:xfrm>
            <a:prstGeom prst="line">
              <a:avLst/>
            </a:prstGeom>
            <a:noFill/>
            <a:ln w="22225" cap="flat" cmpd="sng" algn="ctr">
              <a:solidFill>
                <a:schemeClr val="accent6"/>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00689196-1717-34EF-83AF-102124BD420B}"/>
                </a:ext>
              </a:extLst>
            </p:cNvPr>
            <p:cNvCxnSpPr>
              <a:cxnSpLocks/>
            </p:cNvCxnSpPr>
            <p:nvPr/>
          </p:nvCxnSpPr>
          <p:spPr bwMode="auto">
            <a:xfrm flipV="1">
              <a:off x="1765441" y="4060048"/>
              <a:ext cx="0" cy="18288"/>
            </a:xfrm>
            <a:prstGeom prst="line">
              <a:avLst/>
            </a:prstGeom>
            <a:noFill/>
            <a:ln w="22225" cap="flat" cmpd="sng" algn="ctr">
              <a:solidFill>
                <a:schemeClr val="accent2"/>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A3974D2B-E408-56B1-8E4A-8A267E663D57}"/>
                </a:ext>
              </a:extLst>
            </p:cNvPr>
            <p:cNvCxnSpPr>
              <a:cxnSpLocks/>
            </p:cNvCxnSpPr>
            <p:nvPr/>
          </p:nvCxnSpPr>
          <p:spPr bwMode="auto">
            <a:xfrm flipV="1">
              <a:off x="1832115" y="4034648"/>
              <a:ext cx="0" cy="5157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252A7DEF-6840-FC29-F84F-A92B27AD26FA}"/>
              </a:ext>
            </a:extLst>
          </p:cNvPr>
          <p:cNvGrpSpPr/>
          <p:nvPr/>
        </p:nvGrpSpPr>
        <p:grpSpPr>
          <a:xfrm>
            <a:off x="1881621" y="3186923"/>
            <a:ext cx="43435" cy="896380"/>
            <a:chOff x="1654316" y="3186923"/>
            <a:chExt cx="44450" cy="896380"/>
          </a:xfrm>
        </p:grpSpPr>
        <p:cxnSp>
          <p:nvCxnSpPr>
            <p:cNvPr id="547" name="Straight Connector 546">
              <a:extLst>
                <a:ext uri="{FF2B5EF4-FFF2-40B4-BE49-F238E27FC236}">
                  <a16:creationId xmlns:a16="http://schemas.microsoft.com/office/drawing/2014/main" id="{91D97BEA-4612-8D92-501D-7BC513D6BC4C}"/>
                </a:ext>
              </a:extLst>
            </p:cNvPr>
            <p:cNvCxnSpPr>
              <a:cxnSpLocks/>
            </p:cNvCxnSpPr>
            <p:nvPr/>
          </p:nvCxnSpPr>
          <p:spPr bwMode="auto">
            <a:xfrm flipV="1">
              <a:off x="1654316" y="3186923"/>
              <a:ext cx="0" cy="886602"/>
            </a:xfrm>
            <a:prstGeom prst="line">
              <a:avLst/>
            </a:prstGeom>
            <a:noFill/>
            <a:ln w="22225"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D342F400-0A8D-B629-4936-5B0E1CB2BF7F}"/>
                </a:ext>
              </a:extLst>
            </p:cNvPr>
            <p:cNvCxnSpPr>
              <a:cxnSpLocks/>
              <a:stCxn id="90" idx="3"/>
            </p:cNvCxnSpPr>
            <p:nvPr/>
          </p:nvCxnSpPr>
          <p:spPr bwMode="auto">
            <a:xfrm flipH="1" flipV="1">
              <a:off x="1676541" y="3631423"/>
              <a:ext cx="0" cy="451880"/>
            </a:xfrm>
            <a:prstGeom prst="line">
              <a:avLst/>
            </a:prstGeom>
            <a:noFill/>
            <a:ln w="22225"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72B7BA61-FA0E-1F82-94A4-FC10F8A0A39A}"/>
                </a:ext>
              </a:extLst>
            </p:cNvPr>
            <p:cNvCxnSpPr>
              <a:cxnSpLocks/>
              <a:stCxn id="90" idx="3"/>
            </p:cNvCxnSpPr>
            <p:nvPr/>
          </p:nvCxnSpPr>
          <p:spPr bwMode="auto">
            <a:xfrm flipH="1" flipV="1">
              <a:off x="1698766" y="4047348"/>
              <a:ext cx="0" cy="35955"/>
            </a:xfrm>
            <a:prstGeom prst="line">
              <a:avLst/>
            </a:prstGeom>
            <a:noFill/>
            <a:ln w="22225" cap="flat" cmpd="sng" algn="ctr">
              <a:solidFill>
                <a:schemeClr val="accent4"/>
              </a:solidFill>
              <a:prstDash val="solid"/>
              <a:round/>
              <a:headEnd type="none" w="med" len="med"/>
              <a:tailEnd type="none" w="med" len="med"/>
            </a:ln>
            <a:effectLst/>
          </p:spPr>
        </p:cxnSp>
      </p:grpSp>
      <p:grpSp>
        <p:nvGrpSpPr>
          <p:cNvPr id="689" name="Group 688">
            <a:extLst>
              <a:ext uri="{FF2B5EF4-FFF2-40B4-BE49-F238E27FC236}">
                <a16:creationId xmlns:a16="http://schemas.microsoft.com/office/drawing/2014/main" id="{59B89304-0CFD-0B15-FFE3-68CCD519348A}"/>
              </a:ext>
            </a:extLst>
          </p:cNvPr>
          <p:cNvGrpSpPr/>
          <p:nvPr/>
        </p:nvGrpSpPr>
        <p:grpSpPr>
          <a:xfrm>
            <a:off x="2108870" y="2043923"/>
            <a:ext cx="173736" cy="2045477"/>
            <a:chOff x="1654316" y="2043923"/>
            <a:chExt cx="177799" cy="2045477"/>
          </a:xfrm>
        </p:grpSpPr>
        <p:cxnSp>
          <p:nvCxnSpPr>
            <p:cNvPr id="690" name="Straight Connector 689">
              <a:extLst>
                <a:ext uri="{FF2B5EF4-FFF2-40B4-BE49-F238E27FC236}">
                  <a16:creationId xmlns:a16="http://schemas.microsoft.com/office/drawing/2014/main" id="{B65ED936-6F10-C83B-6AA0-846B9A42F92E}"/>
                </a:ext>
              </a:extLst>
            </p:cNvPr>
            <p:cNvCxnSpPr>
              <a:cxnSpLocks/>
            </p:cNvCxnSpPr>
            <p:nvPr/>
          </p:nvCxnSpPr>
          <p:spPr bwMode="auto">
            <a:xfrm flipV="1">
              <a:off x="1654316" y="2043923"/>
              <a:ext cx="0" cy="2035952"/>
            </a:xfrm>
            <a:prstGeom prst="line">
              <a:avLst/>
            </a:prstGeom>
            <a:noFill/>
            <a:ln w="2222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AF023B8C-5F27-1342-D939-BD5896482745}"/>
                </a:ext>
              </a:extLst>
            </p:cNvPr>
            <p:cNvCxnSpPr>
              <a:cxnSpLocks/>
            </p:cNvCxnSpPr>
            <p:nvPr/>
          </p:nvCxnSpPr>
          <p:spPr bwMode="auto">
            <a:xfrm flipV="1">
              <a:off x="1676541" y="3320273"/>
              <a:ext cx="0" cy="756427"/>
            </a:xfrm>
            <a:prstGeom prst="line">
              <a:avLst/>
            </a:prstGeom>
            <a:noFill/>
            <a:ln w="22225"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5AD7AC0E-DCEC-9E43-1091-66347B63D29D}"/>
                </a:ext>
              </a:extLst>
            </p:cNvPr>
            <p:cNvCxnSpPr>
              <a:cxnSpLocks/>
            </p:cNvCxnSpPr>
            <p:nvPr/>
          </p:nvCxnSpPr>
          <p:spPr bwMode="auto">
            <a:xfrm flipV="1">
              <a:off x="1698766" y="3691748"/>
              <a:ext cx="0" cy="381777"/>
            </a:xfrm>
            <a:prstGeom prst="line">
              <a:avLst/>
            </a:prstGeom>
            <a:noFill/>
            <a:ln w="22225" cap="flat" cmpd="sng" algn="ctr">
              <a:solidFill>
                <a:schemeClr val="accent4"/>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06FB810B-3DED-AF50-E937-8F7263D6D66C}"/>
                </a:ext>
              </a:extLst>
            </p:cNvPr>
            <p:cNvCxnSpPr>
              <a:cxnSpLocks/>
            </p:cNvCxnSpPr>
            <p:nvPr/>
          </p:nvCxnSpPr>
          <p:spPr bwMode="auto">
            <a:xfrm flipV="1">
              <a:off x="1720991" y="3917173"/>
              <a:ext cx="0" cy="162702"/>
            </a:xfrm>
            <a:prstGeom prst="line">
              <a:avLst/>
            </a:prstGeom>
            <a:noFill/>
            <a:ln w="22225" cap="flat" cmpd="sng" algn="ctr">
              <a:solidFill>
                <a:schemeClr val="accent5"/>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613CD446-0958-6891-51A0-3EE8053C2E16}"/>
                </a:ext>
              </a:extLst>
            </p:cNvPr>
            <p:cNvCxnSpPr>
              <a:cxnSpLocks/>
            </p:cNvCxnSpPr>
            <p:nvPr/>
          </p:nvCxnSpPr>
          <p:spPr bwMode="auto">
            <a:xfrm flipV="1">
              <a:off x="1744727" y="3952098"/>
              <a:ext cx="0" cy="131205"/>
            </a:xfrm>
            <a:prstGeom prst="line">
              <a:avLst/>
            </a:prstGeom>
            <a:noFill/>
            <a:ln w="22225" cap="flat" cmpd="sng" algn="ctr">
              <a:solidFill>
                <a:schemeClr val="accent6"/>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28DD14AB-30BF-6ED0-3630-1A7270BB9AE8}"/>
                </a:ext>
              </a:extLst>
            </p:cNvPr>
            <p:cNvCxnSpPr>
              <a:cxnSpLocks/>
            </p:cNvCxnSpPr>
            <p:nvPr/>
          </p:nvCxnSpPr>
          <p:spPr bwMode="auto">
            <a:xfrm flipV="1">
              <a:off x="1765441" y="3821923"/>
              <a:ext cx="0" cy="261127"/>
            </a:xfrm>
            <a:prstGeom prst="line">
              <a:avLst/>
            </a:prstGeom>
            <a:noFill/>
            <a:ln w="22225" cap="flat" cmpd="sng" algn="ctr">
              <a:solidFill>
                <a:schemeClr val="accent2"/>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B3D345AE-5C7B-3E55-3F48-958C8693C63C}"/>
                </a:ext>
              </a:extLst>
            </p:cNvPr>
            <p:cNvCxnSpPr>
              <a:cxnSpLocks/>
            </p:cNvCxnSpPr>
            <p:nvPr/>
          </p:nvCxnSpPr>
          <p:spPr bwMode="auto">
            <a:xfrm flipV="1">
              <a:off x="1787666" y="3920348"/>
              <a:ext cx="0" cy="159527"/>
            </a:xfrm>
            <a:prstGeom prst="line">
              <a:avLst/>
            </a:prstGeom>
            <a:noFill/>
            <a:ln w="22225" cap="flat" cmpd="sng" algn="ctr">
              <a:solidFill>
                <a:schemeClr val="bg2"/>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9857B298-9657-A432-37D6-47B03488CE21}"/>
                </a:ext>
              </a:extLst>
            </p:cNvPr>
            <p:cNvCxnSpPr>
              <a:cxnSpLocks/>
            </p:cNvCxnSpPr>
            <p:nvPr/>
          </p:nvCxnSpPr>
          <p:spPr bwMode="auto">
            <a:xfrm flipV="1">
              <a:off x="1809891" y="3999723"/>
              <a:ext cx="0" cy="89677"/>
            </a:xfrm>
            <a:prstGeom prst="line">
              <a:avLst/>
            </a:prstGeom>
            <a:noFill/>
            <a:ln w="22225" cap="flat" cmpd="sng" algn="ctr">
              <a:solidFill>
                <a:schemeClr val="tx2"/>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4AD45416-A2D4-A47F-0E7B-58541BFE7B80}"/>
                </a:ext>
              </a:extLst>
            </p:cNvPr>
            <p:cNvCxnSpPr>
              <a:cxnSpLocks/>
            </p:cNvCxnSpPr>
            <p:nvPr/>
          </p:nvCxnSpPr>
          <p:spPr bwMode="auto">
            <a:xfrm flipV="1">
              <a:off x="1832115" y="4040998"/>
              <a:ext cx="0" cy="4840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699" name="Group 698">
            <a:extLst>
              <a:ext uri="{FF2B5EF4-FFF2-40B4-BE49-F238E27FC236}">
                <a16:creationId xmlns:a16="http://schemas.microsoft.com/office/drawing/2014/main" id="{2E3807B6-0A13-7BD1-85D1-1D79C6CCCD17}"/>
              </a:ext>
            </a:extLst>
          </p:cNvPr>
          <p:cNvGrpSpPr/>
          <p:nvPr/>
        </p:nvGrpSpPr>
        <p:grpSpPr>
          <a:xfrm>
            <a:off x="2336153" y="3787775"/>
            <a:ext cx="108586" cy="295528"/>
            <a:chOff x="1654316" y="3787775"/>
            <a:chExt cx="111125" cy="295528"/>
          </a:xfrm>
        </p:grpSpPr>
        <p:cxnSp>
          <p:nvCxnSpPr>
            <p:cNvPr id="700" name="Straight Connector 699">
              <a:extLst>
                <a:ext uri="{FF2B5EF4-FFF2-40B4-BE49-F238E27FC236}">
                  <a16:creationId xmlns:a16="http://schemas.microsoft.com/office/drawing/2014/main" id="{B2FEA1BF-35AC-14FC-4BE8-E236037F709D}"/>
                </a:ext>
              </a:extLst>
            </p:cNvPr>
            <p:cNvCxnSpPr>
              <a:cxnSpLocks/>
            </p:cNvCxnSpPr>
            <p:nvPr/>
          </p:nvCxnSpPr>
          <p:spPr bwMode="auto">
            <a:xfrm flipV="1">
              <a:off x="1654316" y="3787775"/>
              <a:ext cx="0" cy="285750"/>
            </a:xfrm>
            <a:prstGeom prst="line">
              <a:avLst/>
            </a:prstGeom>
            <a:noFill/>
            <a:ln w="22225" cap="flat" cmpd="sng" algn="ctr">
              <a:solidFill>
                <a:schemeClr val="accent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9B7B4C0D-B76D-B254-036D-2A759A9D9736}"/>
                </a:ext>
              </a:extLst>
            </p:cNvPr>
            <p:cNvCxnSpPr>
              <a:cxnSpLocks/>
            </p:cNvCxnSpPr>
            <p:nvPr/>
          </p:nvCxnSpPr>
          <p:spPr bwMode="auto">
            <a:xfrm flipV="1">
              <a:off x="1676541" y="3917173"/>
              <a:ext cx="0" cy="159527"/>
            </a:xfrm>
            <a:prstGeom prst="line">
              <a:avLst/>
            </a:prstGeom>
            <a:noFill/>
            <a:ln w="22225" cap="flat" cmpd="sng" algn="ctr">
              <a:solidFill>
                <a:schemeClr val="accent3"/>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7230C276-2E98-613C-8ACF-7674C448A056}"/>
                </a:ext>
              </a:extLst>
            </p:cNvPr>
            <p:cNvCxnSpPr>
              <a:cxnSpLocks/>
            </p:cNvCxnSpPr>
            <p:nvPr/>
          </p:nvCxnSpPr>
          <p:spPr bwMode="auto">
            <a:xfrm flipV="1">
              <a:off x="1698766" y="3952098"/>
              <a:ext cx="0" cy="118252"/>
            </a:xfrm>
            <a:prstGeom prst="line">
              <a:avLst/>
            </a:prstGeom>
            <a:noFill/>
            <a:ln w="22225" cap="flat" cmpd="sng" algn="ctr">
              <a:solidFill>
                <a:schemeClr val="accent4"/>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607ECEEE-6BD7-E66E-2A68-66E57356AE98}"/>
                </a:ext>
              </a:extLst>
            </p:cNvPr>
            <p:cNvCxnSpPr>
              <a:cxnSpLocks/>
              <a:stCxn id="92" idx="3"/>
            </p:cNvCxnSpPr>
            <p:nvPr/>
          </p:nvCxnSpPr>
          <p:spPr bwMode="auto">
            <a:xfrm flipH="1" flipV="1">
              <a:off x="1720991" y="4021948"/>
              <a:ext cx="0" cy="61355"/>
            </a:xfrm>
            <a:prstGeom prst="line">
              <a:avLst/>
            </a:prstGeom>
            <a:noFill/>
            <a:ln w="22225" cap="flat" cmpd="sng" algn="ctr">
              <a:solidFill>
                <a:schemeClr val="accent5"/>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43B27731-8CFC-220C-23B2-2B5C28178BE6}"/>
                </a:ext>
              </a:extLst>
            </p:cNvPr>
            <p:cNvCxnSpPr>
              <a:cxnSpLocks/>
            </p:cNvCxnSpPr>
            <p:nvPr/>
          </p:nvCxnSpPr>
          <p:spPr bwMode="auto">
            <a:xfrm flipV="1">
              <a:off x="1743216" y="4050523"/>
              <a:ext cx="0" cy="27432"/>
            </a:xfrm>
            <a:prstGeom prst="line">
              <a:avLst/>
            </a:prstGeom>
            <a:noFill/>
            <a:ln w="22225" cap="flat" cmpd="sng" algn="ctr">
              <a:solidFill>
                <a:schemeClr val="accent6"/>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3AF94330-6AE7-068E-5BB8-0A34113DD4F0}"/>
                </a:ext>
              </a:extLst>
            </p:cNvPr>
            <p:cNvCxnSpPr>
              <a:cxnSpLocks/>
            </p:cNvCxnSpPr>
            <p:nvPr/>
          </p:nvCxnSpPr>
          <p:spPr bwMode="auto">
            <a:xfrm flipV="1">
              <a:off x="1765441" y="4056873"/>
              <a:ext cx="0" cy="18288"/>
            </a:xfrm>
            <a:prstGeom prst="line">
              <a:avLst/>
            </a:prstGeom>
            <a:noFill/>
            <a:ln w="22225" cap="flat" cmpd="sng" algn="ctr">
              <a:solidFill>
                <a:schemeClr val="accent2"/>
              </a:solidFill>
              <a:prstDash val="solid"/>
              <a:round/>
              <a:headEnd type="none" w="med" len="med"/>
              <a:tailEnd type="none" w="med" len="med"/>
            </a:ln>
            <a:effectLst/>
          </p:spPr>
        </p:cxnSp>
      </p:grpSp>
      <p:grpSp>
        <p:nvGrpSpPr>
          <p:cNvPr id="709" name="Group 708">
            <a:extLst>
              <a:ext uri="{FF2B5EF4-FFF2-40B4-BE49-F238E27FC236}">
                <a16:creationId xmlns:a16="http://schemas.microsoft.com/office/drawing/2014/main" id="{F91885D3-05C7-0EEF-F184-991FCA021B5C}"/>
              </a:ext>
            </a:extLst>
          </p:cNvPr>
          <p:cNvGrpSpPr/>
          <p:nvPr/>
        </p:nvGrpSpPr>
        <p:grpSpPr>
          <a:xfrm>
            <a:off x="2563424" y="3473450"/>
            <a:ext cx="173736" cy="606425"/>
            <a:chOff x="1654316" y="3473450"/>
            <a:chExt cx="177799" cy="606425"/>
          </a:xfrm>
        </p:grpSpPr>
        <p:cxnSp>
          <p:nvCxnSpPr>
            <p:cNvPr id="710" name="Straight Connector 709">
              <a:extLst>
                <a:ext uri="{FF2B5EF4-FFF2-40B4-BE49-F238E27FC236}">
                  <a16:creationId xmlns:a16="http://schemas.microsoft.com/office/drawing/2014/main" id="{717BC67B-EF72-DDE8-8B90-5A2ACE069D8E}"/>
                </a:ext>
              </a:extLst>
            </p:cNvPr>
            <p:cNvCxnSpPr>
              <a:cxnSpLocks/>
            </p:cNvCxnSpPr>
            <p:nvPr/>
          </p:nvCxnSpPr>
          <p:spPr bwMode="auto">
            <a:xfrm flipV="1">
              <a:off x="1654316" y="3473450"/>
              <a:ext cx="0" cy="600075"/>
            </a:xfrm>
            <a:prstGeom prst="line">
              <a:avLst/>
            </a:prstGeom>
            <a:noFill/>
            <a:ln w="22225"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98F21899-0D56-6764-9BDA-7A09F77C3CA9}"/>
                </a:ext>
              </a:extLst>
            </p:cNvPr>
            <p:cNvCxnSpPr>
              <a:cxnSpLocks/>
            </p:cNvCxnSpPr>
            <p:nvPr/>
          </p:nvCxnSpPr>
          <p:spPr bwMode="auto">
            <a:xfrm flipV="1">
              <a:off x="1676541" y="3777473"/>
              <a:ext cx="0" cy="299227"/>
            </a:xfrm>
            <a:prstGeom prst="line">
              <a:avLst/>
            </a:prstGeom>
            <a:noFill/>
            <a:ln w="22225" cap="flat" cmpd="sng" algn="ctr">
              <a:solidFill>
                <a:schemeClr val="accent3"/>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B0F54DAB-DF42-D48E-7192-A474FB27F388}"/>
                </a:ext>
              </a:extLst>
            </p:cNvPr>
            <p:cNvCxnSpPr>
              <a:cxnSpLocks/>
            </p:cNvCxnSpPr>
            <p:nvPr/>
          </p:nvCxnSpPr>
          <p:spPr bwMode="auto">
            <a:xfrm flipV="1">
              <a:off x="1698766" y="3802873"/>
              <a:ext cx="0" cy="277002"/>
            </a:xfrm>
            <a:prstGeom prst="line">
              <a:avLst/>
            </a:prstGeom>
            <a:noFill/>
            <a:ln w="22225" cap="flat" cmpd="sng" algn="ctr">
              <a:solidFill>
                <a:schemeClr val="accent4"/>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A457DA74-903F-5257-B686-CE4F261A50A5}"/>
                </a:ext>
              </a:extLst>
            </p:cNvPr>
            <p:cNvCxnSpPr>
              <a:cxnSpLocks/>
            </p:cNvCxnSpPr>
            <p:nvPr/>
          </p:nvCxnSpPr>
          <p:spPr bwMode="auto">
            <a:xfrm flipV="1">
              <a:off x="1720991" y="3641725"/>
              <a:ext cx="0" cy="434975"/>
            </a:xfrm>
            <a:prstGeom prst="line">
              <a:avLst/>
            </a:prstGeom>
            <a:noFill/>
            <a:ln w="22225" cap="flat" cmpd="sng" algn="ctr">
              <a:solidFill>
                <a:schemeClr val="accent5"/>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A04B9D57-DF09-9083-A5EB-DA36DAC58307}"/>
                </a:ext>
              </a:extLst>
            </p:cNvPr>
            <p:cNvCxnSpPr>
              <a:cxnSpLocks/>
            </p:cNvCxnSpPr>
            <p:nvPr/>
          </p:nvCxnSpPr>
          <p:spPr bwMode="auto">
            <a:xfrm flipV="1">
              <a:off x="1743216" y="3869548"/>
              <a:ext cx="0" cy="210327"/>
            </a:xfrm>
            <a:prstGeom prst="line">
              <a:avLst/>
            </a:prstGeom>
            <a:noFill/>
            <a:ln w="22225" cap="flat" cmpd="sng" algn="ctr">
              <a:solidFill>
                <a:schemeClr val="accent6"/>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F0BDDE9D-9D90-FF0C-3C81-A7BCBCB1C255}"/>
                </a:ext>
              </a:extLst>
            </p:cNvPr>
            <p:cNvCxnSpPr>
              <a:cxnSpLocks/>
            </p:cNvCxnSpPr>
            <p:nvPr/>
          </p:nvCxnSpPr>
          <p:spPr bwMode="auto">
            <a:xfrm flipV="1">
              <a:off x="1765441" y="3848100"/>
              <a:ext cx="0" cy="231775"/>
            </a:xfrm>
            <a:prstGeom prst="line">
              <a:avLst/>
            </a:prstGeom>
            <a:noFill/>
            <a:ln w="22225" cap="flat" cmpd="sng" algn="ctr">
              <a:solidFill>
                <a:schemeClr val="accent2"/>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3FD223FD-68F4-15A2-EA3D-69394C8BA66C}"/>
                </a:ext>
              </a:extLst>
            </p:cNvPr>
            <p:cNvCxnSpPr>
              <a:cxnSpLocks/>
            </p:cNvCxnSpPr>
            <p:nvPr/>
          </p:nvCxnSpPr>
          <p:spPr bwMode="auto">
            <a:xfrm flipV="1">
              <a:off x="1787666" y="3847323"/>
              <a:ext cx="0" cy="229377"/>
            </a:xfrm>
            <a:prstGeom prst="line">
              <a:avLst/>
            </a:prstGeom>
            <a:noFill/>
            <a:ln w="22225" cap="flat" cmpd="sng" algn="ctr">
              <a:solidFill>
                <a:schemeClr val="bg2"/>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0E4006F0-E782-91FD-CEF1-28F7F73A2ADA}"/>
                </a:ext>
              </a:extLst>
            </p:cNvPr>
            <p:cNvCxnSpPr>
              <a:cxnSpLocks/>
            </p:cNvCxnSpPr>
            <p:nvPr/>
          </p:nvCxnSpPr>
          <p:spPr bwMode="auto">
            <a:xfrm flipV="1">
              <a:off x="1809891" y="3812398"/>
              <a:ext cx="0" cy="264302"/>
            </a:xfrm>
            <a:prstGeom prst="line">
              <a:avLst/>
            </a:prstGeom>
            <a:noFill/>
            <a:ln w="22225" cap="flat" cmpd="sng" algn="ctr">
              <a:solidFill>
                <a:schemeClr val="tx2"/>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A41E126D-F4F6-F7AE-BCFA-6F2D2056BCF5}"/>
                </a:ext>
              </a:extLst>
            </p:cNvPr>
            <p:cNvCxnSpPr>
              <a:cxnSpLocks/>
            </p:cNvCxnSpPr>
            <p:nvPr/>
          </p:nvCxnSpPr>
          <p:spPr bwMode="auto">
            <a:xfrm>
              <a:off x="1832115" y="3849736"/>
              <a:ext cx="0" cy="230139"/>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719" name="Group 718">
            <a:extLst>
              <a:ext uri="{FF2B5EF4-FFF2-40B4-BE49-F238E27FC236}">
                <a16:creationId xmlns:a16="http://schemas.microsoft.com/office/drawing/2014/main" id="{AC84F51B-8584-D680-8B89-2C0EB3E2119C}"/>
              </a:ext>
            </a:extLst>
          </p:cNvPr>
          <p:cNvGrpSpPr/>
          <p:nvPr/>
        </p:nvGrpSpPr>
        <p:grpSpPr>
          <a:xfrm>
            <a:off x="2790704" y="3184525"/>
            <a:ext cx="130303" cy="893049"/>
            <a:chOff x="1654316" y="3184525"/>
            <a:chExt cx="133350" cy="893049"/>
          </a:xfrm>
        </p:grpSpPr>
        <p:cxnSp>
          <p:nvCxnSpPr>
            <p:cNvPr id="720" name="Straight Connector 719">
              <a:extLst>
                <a:ext uri="{FF2B5EF4-FFF2-40B4-BE49-F238E27FC236}">
                  <a16:creationId xmlns:a16="http://schemas.microsoft.com/office/drawing/2014/main" id="{A0ABCB1C-5B74-F889-CC6C-0B654A6A1772}"/>
                </a:ext>
              </a:extLst>
            </p:cNvPr>
            <p:cNvCxnSpPr>
              <a:cxnSpLocks/>
            </p:cNvCxnSpPr>
            <p:nvPr/>
          </p:nvCxnSpPr>
          <p:spPr bwMode="auto">
            <a:xfrm flipV="1">
              <a:off x="1654316" y="3184525"/>
              <a:ext cx="0" cy="889000"/>
            </a:xfrm>
            <a:prstGeom prst="line">
              <a:avLst/>
            </a:prstGeom>
            <a:noFill/>
            <a:ln w="22225"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39C002F0-DC32-7328-756A-307F2718A38C}"/>
                </a:ext>
              </a:extLst>
            </p:cNvPr>
            <p:cNvCxnSpPr>
              <a:cxnSpLocks/>
            </p:cNvCxnSpPr>
            <p:nvPr/>
          </p:nvCxnSpPr>
          <p:spPr bwMode="auto">
            <a:xfrm flipV="1">
              <a:off x="1676541" y="3761598"/>
              <a:ext cx="0" cy="315102"/>
            </a:xfrm>
            <a:prstGeom prst="line">
              <a:avLst/>
            </a:prstGeom>
            <a:noFill/>
            <a:ln w="22225"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0C799B3A-FDC1-B839-08FD-56A3224413DE}"/>
                </a:ext>
              </a:extLst>
            </p:cNvPr>
            <p:cNvCxnSpPr>
              <a:cxnSpLocks/>
            </p:cNvCxnSpPr>
            <p:nvPr/>
          </p:nvCxnSpPr>
          <p:spPr bwMode="auto">
            <a:xfrm flipV="1">
              <a:off x="1698766" y="3977498"/>
              <a:ext cx="0" cy="96027"/>
            </a:xfrm>
            <a:prstGeom prst="line">
              <a:avLst/>
            </a:prstGeom>
            <a:noFill/>
            <a:ln w="22225" cap="flat" cmpd="sng" algn="ctr">
              <a:solidFill>
                <a:schemeClr val="accent4"/>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AE35DAC4-A074-3203-4745-5F22B7D91FC8}"/>
                </a:ext>
              </a:extLst>
            </p:cNvPr>
            <p:cNvCxnSpPr>
              <a:cxnSpLocks/>
            </p:cNvCxnSpPr>
            <p:nvPr/>
          </p:nvCxnSpPr>
          <p:spPr bwMode="auto">
            <a:xfrm flipV="1">
              <a:off x="1720992" y="4047348"/>
              <a:ext cx="0" cy="27432"/>
            </a:xfrm>
            <a:prstGeom prst="line">
              <a:avLst/>
            </a:prstGeom>
            <a:noFill/>
            <a:ln w="22225" cap="flat" cmpd="sng" algn="ctr">
              <a:solidFill>
                <a:schemeClr val="accent5"/>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60337E63-C1BD-D4E7-97A6-80D5AB24107C}"/>
                </a:ext>
              </a:extLst>
            </p:cNvPr>
            <p:cNvCxnSpPr>
              <a:cxnSpLocks/>
            </p:cNvCxnSpPr>
            <p:nvPr/>
          </p:nvCxnSpPr>
          <p:spPr bwMode="auto">
            <a:xfrm flipV="1">
              <a:off x="1743216" y="4056873"/>
              <a:ext cx="0" cy="18288"/>
            </a:xfrm>
            <a:prstGeom prst="line">
              <a:avLst/>
            </a:prstGeom>
            <a:noFill/>
            <a:ln w="22225" cap="flat" cmpd="sng" algn="ctr">
              <a:solidFill>
                <a:schemeClr val="accent6"/>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4803D35E-00C9-0E95-C403-FD8ECA07C3A4}"/>
                </a:ext>
              </a:extLst>
            </p:cNvPr>
            <p:cNvCxnSpPr>
              <a:cxnSpLocks/>
            </p:cNvCxnSpPr>
            <p:nvPr/>
          </p:nvCxnSpPr>
          <p:spPr bwMode="auto">
            <a:xfrm flipV="1">
              <a:off x="1765441" y="4056873"/>
              <a:ext cx="0" cy="18288"/>
            </a:xfrm>
            <a:prstGeom prst="line">
              <a:avLst/>
            </a:prstGeom>
            <a:noFill/>
            <a:ln w="22225" cap="flat" cmpd="sng" algn="ctr">
              <a:solidFill>
                <a:schemeClr val="accent2"/>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3288790F-5CDE-B0F5-046E-86D63064046B}"/>
                </a:ext>
              </a:extLst>
            </p:cNvPr>
            <p:cNvCxnSpPr>
              <a:cxnSpLocks/>
            </p:cNvCxnSpPr>
            <p:nvPr/>
          </p:nvCxnSpPr>
          <p:spPr bwMode="auto">
            <a:xfrm flipV="1">
              <a:off x="1787666" y="4040998"/>
              <a:ext cx="0" cy="36576"/>
            </a:xfrm>
            <a:prstGeom prst="line">
              <a:avLst/>
            </a:prstGeom>
            <a:noFill/>
            <a:ln w="22225" cap="flat" cmpd="sng" algn="ctr">
              <a:solidFill>
                <a:schemeClr val="bg2"/>
              </a:solidFill>
              <a:prstDash val="solid"/>
              <a:round/>
              <a:headEnd type="none" w="med" len="med"/>
              <a:tailEnd type="none" w="med" len="med"/>
            </a:ln>
            <a:effectLst/>
          </p:spPr>
        </p:cxnSp>
      </p:grpSp>
      <p:grpSp>
        <p:nvGrpSpPr>
          <p:cNvPr id="729" name="Group 728">
            <a:extLst>
              <a:ext uri="{FF2B5EF4-FFF2-40B4-BE49-F238E27FC236}">
                <a16:creationId xmlns:a16="http://schemas.microsoft.com/office/drawing/2014/main" id="{A482994E-07AE-F059-0F55-96A6978D714A}"/>
              </a:ext>
            </a:extLst>
          </p:cNvPr>
          <p:cNvGrpSpPr/>
          <p:nvPr/>
        </p:nvGrpSpPr>
        <p:grpSpPr>
          <a:xfrm>
            <a:off x="3017988" y="3745723"/>
            <a:ext cx="86869" cy="337580"/>
            <a:chOff x="1654316" y="3745723"/>
            <a:chExt cx="88900" cy="337580"/>
          </a:xfrm>
        </p:grpSpPr>
        <p:cxnSp>
          <p:nvCxnSpPr>
            <p:cNvPr id="730" name="Straight Connector 729">
              <a:extLst>
                <a:ext uri="{FF2B5EF4-FFF2-40B4-BE49-F238E27FC236}">
                  <a16:creationId xmlns:a16="http://schemas.microsoft.com/office/drawing/2014/main" id="{A2E9DAD6-F9E9-D0E5-AD5E-038BE06BDE44}"/>
                </a:ext>
              </a:extLst>
            </p:cNvPr>
            <p:cNvCxnSpPr>
              <a:cxnSpLocks/>
            </p:cNvCxnSpPr>
            <p:nvPr/>
          </p:nvCxnSpPr>
          <p:spPr bwMode="auto">
            <a:xfrm flipV="1">
              <a:off x="1654316" y="3911600"/>
              <a:ext cx="0" cy="161925"/>
            </a:xfrm>
            <a:prstGeom prst="line">
              <a:avLst/>
            </a:prstGeom>
            <a:noFill/>
            <a:ln w="22225" cap="flat" cmpd="sng" algn="ctr">
              <a:solidFill>
                <a:schemeClr val="accent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B24FFED5-4D3F-849F-5ACA-529AF48DE005}"/>
                </a:ext>
              </a:extLst>
            </p:cNvPr>
            <p:cNvCxnSpPr>
              <a:cxnSpLocks/>
            </p:cNvCxnSpPr>
            <p:nvPr/>
          </p:nvCxnSpPr>
          <p:spPr bwMode="auto">
            <a:xfrm flipV="1">
              <a:off x="1676541" y="3745723"/>
              <a:ext cx="0" cy="330977"/>
            </a:xfrm>
            <a:prstGeom prst="line">
              <a:avLst/>
            </a:prstGeom>
            <a:noFill/>
            <a:ln w="22225"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33DA67D3-3427-F7A6-FD89-FE095DAE7C49}"/>
                </a:ext>
              </a:extLst>
            </p:cNvPr>
            <p:cNvCxnSpPr>
              <a:cxnSpLocks/>
            </p:cNvCxnSpPr>
            <p:nvPr/>
          </p:nvCxnSpPr>
          <p:spPr bwMode="auto">
            <a:xfrm flipV="1">
              <a:off x="1698766" y="3901298"/>
              <a:ext cx="0" cy="175402"/>
            </a:xfrm>
            <a:prstGeom prst="line">
              <a:avLst/>
            </a:prstGeom>
            <a:noFill/>
            <a:ln w="22225" cap="flat" cmpd="sng" algn="ctr">
              <a:solidFill>
                <a:schemeClr val="accent4"/>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8C516090-5852-F724-7DF9-F92CADC24D2D}"/>
                </a:ext>
              </a:extLst>
            </p:cNvPr>
            <p:cNvCxnSpPr>
              <a:cxnSpLocks/>
              <a:stCxn id="95" idx="3"/>
            </p:cNvCxnSpPr>
            <p:nvPr/>
          </p:nvCxnSpPr>
          <p:spPr bwMode="auto">
            <a:xfrm flipH="1" flipV="1">
              <a:off x="1720991" y="3974323"/>
              <a:ext cx="0" cy="108980"/>
            </a:xfrm>
            <a:prstGeom prst="line">
              <a:avLst/>
            </a:prstGeom>
            <a:noFill/>
            <a:ln w="22225" cap="flat" cmpd="sng" algn="ctr">
              <a:solidFill>
                <a:schemeClr val="accent5"/>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1A4A73D9-0D63-9E1D-BF21-17F0A9BD7E21}"/>
                </a:ext>
              </a:extLst>
            </p:cNvPr>
            <p:cNvCxnSpPr>
              <a:cxnSpLocks/>
            </p:cNvCxnSpPr>
            <p:nvPr/>
          </p:nvCxnSpPr>
          <p:spPr bwMode="auto">
            <a:xfrm flipV="1">
              <a:off x="1743216" y="4053698"/>
              <a:ext cx="0" cy="18288"/>
            </a:xfrm>
            <a:prstGeom prst="line">
              <a:avLst/>
            </a:prstGeom>
            <a:noFill/>
            <a:ln w="22225" cap="flat" cmpd="sng" algn="ctr">
              <a:solidFill>
                <a:schemeClr val="accent6"/>
              </a:solidFill>
              <a:prstDash val="solid"/>
              <a:round/>
              <a:headEnd type="none" w="med" len="med"/>
              <a:tailEnd type="none" w="med" len="med"/>
            </a:ln>
            <a:effectLst/>
          </p:spPr>
        </p:cxnSp>
      </p:grpSp>
      <p:grpSp>
        <p:nvGrpSpPr>
          <p:cNvPr id="739" name="Group 738">
            <a:extLst>
              <a:ext uri="{FF2B5EF4-FFF2-40B4-BE49-F238E27FC236}">
                <a16:creationId xmlns:a16="http://schemas.microsoft.com/office/drawing/2014/main" id="{7F1BE339-616C-D6E6-BAA2-BAB14FB964E8}"/>
              </a:ext>
            </a:extLst>
          </p:cNvPr>
          <p:cNvGrpSpPr/>
          <p:nvPr/>
        </p:nvGrpSpPr>
        <p:grpSpPr>
          <a:xfrm>
            <a:off x="3245280" y="4050523"/>
            <a:ext cx="86861" cy="29352"/>
            <a:chOff x="1654316" y="4050523"/>
            <a:chExt cx="88891" cy="29352"/>
          </a:xfrm>
        </p:grpSpPr>
        <p:cxnSp>
          <p:nvCxnSpPr>
            <p:cNvPr id="740" name="Straight Connector 739">
              <a:extLst>
                <a:ext uri="{FF2B5EF4-FFF2-40B4-BE49-F238E27FC236}">
                  <a16:creationId xmlns:a16="http://schemas.microsoft.com/office/drawing/2014/main" id="{62CAF8CD-0E05-11D4-9C72-55B4027D2B83}"/>
                </a:ext>
              </a:extLst>
            </p:cNvPr>
            <p:cNvCxnSpPr>
              <a:cxnSpLocks/>
            </p:cNvCxnSpPr>
            <p:nvPr/>
          </p:nvCxnSpPr>
          <p:spPr bwMode="auto">
            <a:xfrm flipV="1">
              <a:off x="1654316" y="4051300"/>
              <a:ext cx="0" cy="28575"/>
            </a:xfrm>
            <a:prstGeom prst="line">
              <a:avLst/>
            </a:prstGeom>
            <a:noFill/>
            <a:ln w="22225" cap="flat" cmpd="sng" algn="ctr">
              <a:solidFill>
                <a:schemeClr val="accent1"/>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93E1DE4A-222A-E6FD-E2C8-EBC01D07B951}"/>
                </a:ext>
              </a:extLst>
            </p:cNvPr>
            <p:cNvCxnSpPr>
              <a:cxnSpLocks/>
            </p:cNvCxnSpPr>
            <p:nvPr/>
          </p:nvCxnSpPr>
          <p:spPr bwMode="auto">
            <a:xfrm flipV="1">
              <a:off x="1698767" y="4050523"/>
              <a:ext cx="0" cy="27432"/>
            </a:xfrm>
            <a:prstGeom prst="line">
              <a:avLst/>
            </a:prstGeom>
            <a:noFill/>
            <a:ln w="22225" cap="flat" cmpd="sng" algn="ctr">
              <a:solidFill>
                <a:schemeClr val="accent4"/>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28B24EFC-DFE8-A676-4578-C85FD13D45AE}"/>
                </a:ext>
              </a:extLst>
            </p:cNvPr>
            <p:cNvCxnSpPr>
              <a:cxnSpLocks/>
            </p:cNvCxnSpPr>
            <p:nvPr/>
          </p:nvCxnSpPr>
          <p:spPr bwMode="auto">
            <a:xfrm flipV="1">
              <a:off x="1720991" y="4050523"/>
              <a:ext cx="0" cy="18288"/>
            </a:xfrm>
            <a:prstGeom prst="line">
              <a:avLst/>
            </a:prstGeom>
            <a:noFill/>
            <a:ln w="22225" cap="flat" cmpd="sng" algn="ctr">
              <a:solidFill>
                <a:schemeClr val="accent5"/>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CBD22F64-33FE-7EA1-AA39-0169B137C8F5}"/>
                </a:ext>
              </a:extLst>
            </p:cNvPr>
            <p:cNvCxnSpPr>
              <a:cxnSpLocks/>
            </p:cNvCxnSpPr>
            <p:nvPr/>
          </p:nvCxnSpPr>
          <p:spPr bwMode="auto">
            <a:xfrm flipV="1">
              <a:off x="1743207" y="4060048"/>
              <a:ext cx="0" cy="18288"/>
            </a:xfrm>
            <a:prstGeom prst="line">
              <a:avLst/>
            </a:prstGeom>
            <a:noFill/>
            <a:ln w="22225" cap="flat" cmpd="sng" algn="ctr">
              <a:solidFill>
                <a:schemeClr val="accent6"/>
              </a:solidFill>
              <a:prstDash val="solid"/>
              <a:round/>
              <a:headEnd type="none" w="med" len="med"/>
              <a:tailEnd type="none" w="med" len="med"/>
            </a:ln>
            <a:effectLst/>
          </p:spPr>
        </p:cxnSp>
      </p:grpSp>
      <p:grpSp>
        <p:nvGrpSpPr>
          <p:cNvPr id="749" name="Group 748">
            <a:extLst>
              <a:ext uri="{FF2B5EF4-FFF2-40B4-BE49-F238E27FC236}">
                <a16:creationId xmlns:a16="http://schemas.microsoft.com/office/drawing/2014/main" id="{9339DDAF-6A0E-8599-0E6D-DCF88CE651E9}"/>
              </a:ext>
            </a:extLst>
          </p:cNvPr>
          <p:cNvGrpSpPr/>
          <p:nvPr/>
        </p:nvGrpSpPr>
        <p:grpSpPr>
          <a:xfrm>
            <a:off x="3472534" y="2590023"/>
            <a:ext cx="152020" cy="1499377"/>
            <a:chOff x="1654316" y="2590023"/>
            <a:chExt cx="155575" cy="1499377"/>
          </a:xfrm>
        </p:grpSpPr>
        <p:cxnSp>
          <p:nvCxnSpPr>
            <p:cNvPr id="750" name="Straight Connector 749">
              <a:extLst>
                <a:ext uri="{FF2B5EF4-FFF2-40B4-BE49-F238E27FC236}">
                  <a16:creationId xmlns:a16="http://schemas.microsoft.com/office/drawing/2014/main" id="{1C335EA7-6B3E-3362-6B56-E796839A5804}"/>
                </a:ext>
              </a:extLst>
            </p:cNvPr>
            <p:cNvCxnSpPr>
              <a:cxnSpLocks/>
            </p:cNvCxnSpPr>
            <p:nvPr/>
          </p:nvCxnSpPr>
          <p:spPr bwMode="auto">
            <a:xfrm flipV="1">
              <a:off x="1654316" y="3885423"/>
              <a:ext cx="0" cy="188102"/>
            </a:xfrm>
            <a:prstGeom prst="line">
              <a:avLst/>
            </a:prstGeom>
            <a:noFill/>
            <a:ln w="22225"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5D30F912-1B31-725E-4511-0647069CC87B}"/>
                </a:ext>
              </a:extLst>
            </p:cNvPr>
            <p:cNvCxnSpPr>
              <a:cxnSpLocks/>
            </p:cNvCxnSpPr>
            <p:nvPr/>
          </p:nvCxnSpPr>
          <p:spPr bwMode="auto">
            <a:xfrm flipV="1">
              <a:off x="1676541" y="2590023"/>
              <a:ext cx="0" cy="1489852"/>
            </a:xfrm>
            <a:prstGeom prst="line">
              <a:avLst/>
            </a:prstGeom>
            <a:noFill/>
            <a:ln w="22225" cap="flat" cmpd="sng" algn="ctr">
              <a:solidFill>
                <a:schemeClr val="accent3"/>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6C9F7E9D-1F4B-8A53-AE58-BB2C49896F9A}"/>
                </a:ext>
              </a:extLst>
            </p:cNvPr>
            <p:cNvCxnSpPr>
              <a:cxnSpLocks/>
            </p:cNvCxnSpPr>
            <p:nvPr/>
          </p:nvCxnSpPr>
          <p:spPr bwMode="auto">
            <a:xfrm flipV="1">
              <a:off x="1698766" y="3002773"/>
              <a:ext cx="0" cy="1073927"/>
            </a:xfrm>
            <a:prstGeom prst="line">
              <a:avLst/>
            </a:prstGeom>
            <a:noFill/>
            <a:ln w="22225" cap="flat" cmpd="sng" algn="ctr">
              <a:solidFill>
                <a:schemeClr val="accent4"/>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21147306-3BE5-053B-068B-4082D1CCA224}"/>
                </a:ext>
              </a:extLst>
            </p:cNvPr>
            <p:cNvCxnSpPr>
              <a:cxnSpLocks/>
            </p:cNvCxnSpPr>
            <p:nvPr/>
          </p:nvCxnSpPr>
          <p:spPr bwMode="auto">
            <a:xfrm flipV="1">
              <a:off x="1720991" y="3691748"/>
              <a:ext cx="0" cy="381777"/>
            </a:xfrm>
            <a:prstGeom prst="line">
              <a:avLst/>
            </a:prstGeom>
            <a:noFill/>
            <a:ln w="22225" cap="flat" cmpd="sng" algn="ctr">
              <a:solidFill>
                <a:schemeClr val="accent5"/>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47A7278B-1228-D52F-7F53-FE9118A13562}"/>
                </a:ext>
              </a:extLst>
            </p:cNvPr>
            <p:cNvCxnSpPr>
              <a:cxnSpLocks/>
            </p:cNvCxnSpPr>
            <p:nvPr/>
          </p:nvCxnSpPr>
          <p:spPr bwMode="auto">
            <a:xfrm flipV="1">
              <a:off x="1742262" y="3958448"/>
              <a:ext cx="0" cy="124855"/>
            </a:xfrm>
            <a:prstGeom prst="line">
              <a:avLst/>
            </a:prstGeom>
            <a:noFill/>
            <a:ln w="22225" cap="flat" cmpd="sng" algn="ctr">
              <a:solidFill>
                <a:schemeClr val="accent6"/>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47E55782-64BE-7340-C0B1-F90DABB63BC0}"/>
                </a:ext>
              </a:extLst>
            </p:cNvPr>
            <p:cNvCxnSpPr>
              <a:cxnSpLocks/>
            </p:cNvCxnSpPr>
            <p:nvPr/>
          </p:nvCxnSpPr>
          <p:spPr bwMode="auto">
            <a:xfrm flipV="1">
              <a:off x="1765441" y="4028298"/>
              <a:ext cx="0" cy="45719"/>
            </a:xfrm>
            <a:prstGeom prst="line">
              <a:avLst/>
            </a:prstGeom>
            <a:noFill/>
            <a:ln w="22225" cap="flat" cmpd="sng" algn="ctr">
              <a:solidFill>
                <a:schemeClr val="accent2"/>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3A48756C-0806-4CBA-55C3-721CAD4C488C}"/>
                </a:ext>
              </a:extLst>
            </p:cNvPr>
            <p:cNvCxnSpPr>
              <a:cxnSpLocks/>
            </p:cNvCxnSpPr>
            <p:nvPr/>
          </p:nvCxnSpPr>
          <p:spPr bwMode="auto">
            <a:xfrm flipV="1">
              <a:off x="1787666" y="4056873"/>
              <a:ext cx="0" cy="32527"/>
            </a:xfrm>
            <a:prstGeom prst="line">
              <a:avLst/>
            </a:prstGeom>
            <a:noFill/>
            <a:ln w="22225" cap="flat" cmpd="sng" algn="ctr">
              <a:solidFill>
                <a:schemeClr val="bg2"/>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3F774E89-C246-B43C-F539-88329D98B946}"/>
                </a:ext>
              </a:extLst>
            </p:cNvPr>
            <p:cNvCxnSpPr>
              <a:cxnSpLocks/>
            </p:cNvCxnSpPr>
            <p:nvPr/>
          </p:nvCxnSpPr>
          <p:spPr bwMode="auto">
            <a:xfrm>
              <a:off x="1809891" y="4056111"/>
              <a:ext cx="0" cy="30114"/>
            </a:xfrm>
            <a:prstGeom prst="line">
              <a:avLst/>
            </a:prstGeom>
            <a:noFill/>
            <a:ln w="22225" cap="flat" cmpd="sng" algn="ctr">
              <a:solidFill>
                <a:schemeClr val="tx2"/>
              </a:solidFill>
              <a:prstDash val="solid"/>
              <a:round/>
              <a:headEnd type="none" w="med" len="med"/>
              <a:tailEnd type="none" w="med" len="med"/>
            </a:ln>
            <a:effectLst/>
          </p:spPr>
        </p:cxnSp>
      </p:grpSp>
      <p:grpSp>
        <p:nvGrpSpPr>
          <p:cNvPr id="759" name="Group 758">
            <a:extLst>
              <a:ext uri="{FF2B5EF4-FFF2-40B4-BE49-F238E27FC236}">
                <a16:creationId xmlns:a16="http://schemas.microsoft.com/office/drawing/2014/main" id="{BFE1F481-4973-CFA8-ECA4-2614C79A3992}"/>
              </a:ext>
            </a:extLst>
          </p:cNvPr>
          <p:cNvGrpSpPr/>
          <p:nvPr/>
        </p:nvGrpSpPr>
        <p:grpSpPr>
          <a:xfrm>
            <a:off x="3699809" y="2701148"/>
            <a:ext cx="173736" cy="1378727"/>
            <a:chOff x="1654316" y="2701148"/>
            <a:chExt cx="177799" cy="1378727"/>
          </a:xfrm>
        </p:grpSpPr>
        <p:cxnSp>
          <p:nvCxnSpPr>
            <p:cNvPr id="760" name="Straight Connector 759">
              <a:extLst>
                <a:ext uri="{FF2B5EF4-FFF2-40B4-BE49-F238E27FC236}">
                  <a16:creationId xmlns:a16="http://schemas.microsoft.com/office/drawing/2014/main" id="{C472080E-6C06-654A-C319-6A085DFC2340}"/>
                </a:ext>
              </a:extLst>
            </p:cNvPr>
            <p:cNvCxnSpPr>
              <a:cxnSpLocks/>
            </p:cNvCxnSpPr>
            <p:nvPr/>
          </p:nvCxnSpPr>
          <p:spPr bwMode="auto">
            <a:xfrm flipV="1">
              <a:off x="1654316" y="3152775"/>
              <a:ext cx="0" cy="920750"/>
            </a:xfrm>
            <a:prstGeom prst="line">
              <a:avLst/>
            </a:prstGeom>
            <a:noFill/>
            <a:ln w="22225"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C3FE549B-A977-F7F2-A23C-A84A985A105A}"/>
                </a:ext>
              </a:extLst>
            </p:cNvPr>
            <p:cNvCxnSpPr>
              <a:cxnSpLocks/>
            </p:cNvCxnSpPr>
            <p:nvPr/>
          </p:nvCxnSpPr>
          <p:spPr bwMode="auto">
            <a:xfrm flipV="1">
              <a:off x="1676541" y="2732898"/>
              <a:ext cx="0" cy="1343802"/>
            </a:xfrm>
            <a:prstGeom prst="line">
              <a:avLst/>
            </a:prstGeom>
            <a:noFill/>
            <a:ln w="22225" cap="flat" cmpd="sng" algn="ctr">
              <a:solidFill>
                <a:schemeClr val="accent3"/>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268C6532-CFD4-06A5-891C-CDAA99595967}"/>
                </a:ext>
              </a:extLst>
            </p:cNvPr>
            <p:cNvCxnSpPr>
              <a:cxnSpLocks/>
            </p:cNvCxnSpPr>
            <p:nvPr/>
          </p:nvCxnSpPr>
          <p:spPr bwMode="auto">
            <a:xfrm flipV="1">
              <a:off x="1698766" y="2701148"/>
              <a:ext cx="0" cy="1372377"/>
            </a:xfrm>
            <a:prstGeom prst="line">
              <a:avLst/>
            </a:prstGeom>
            <a:noFill/>
            <a:ln w="22225" cap="flat" cmpd="sng" algn="ctr">
              <a:solidFill>
                <a:schemeClr val="accent4"/>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ACCA7E9E-917C-DCDA-36E1-61CC053996F5}"/>
                </a:ext>
              </a:extLst>
            </p:cNvPr>
            <p:cNvCxnSpPr>
              <a:cxnSpLocks/>
            </p:cNvCxnSpPr>
            <p:nvPr/>
          </p:nvCxnSpPr>
          <p:spPr bwMode="auto">
            <a:xfrm flipV="1">
              <a:off x="1720991" y="2869423"/>
              <a:ext cx="0" cy="1204102"/>
            </a:xfrm>
            <a:prstGeom prst="line">
              <a:avLst/>
            </a:prstGeom>
            <a:noFill/>
            <a:ln w="22225" cap="flat" cmpd="sng" algn="ctr">
              <a:solidFill>
                <a:schemeClr val="accent5"/>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BE665C79-8F62-D79A-D619-71682FF272E3}"/>
                </a:ext>
              </a:extLst>
            </p:cNvPr>
            <p:cNvCxnSpPr>
              <a:cxnSpLocks/>
            </p:cNvCxnSpPr>
            <p:nvPr/>
          </p:nvCxnSpPr>
          <p:spPr bwMode="auto">
            <a:xfrm flipV="1">
              <a:off x="1743216" y="3056748"/>
              <a:ext cx="0" cy="1013602"/>
            </a:xfrm>
            <a:prstGeom prst="line">
              <a:avLst/>
            </a:prstGeom>
            <a:noFill/>
            <a:ln w="22225" cap="flat" cmpd="sng" algn="ctr">
              <a:solidFill>
                <a:schemeClr val="accent6"/>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ADD6AB83-0115-CEBD-2B0D-B9A145B5891F}"/>
                </a:ext>
              </a:extLst>
            </p:cNvPr>
            <p:cNvCxnSpPr>
              <a:cxnSpLocks/>
            </p:cNvCxnSpPr>
            <p:nvPr/>
          </p:nvCxnSpPr>
          <p:spPr bwMode="auto">
            <a:xfrm flipV="1">
              <a:off x="1765441" y="2740025"/>
              <a:ext cx="0" cy="1333500"/>
            </a:xfrm>
            <a:prstGeom prst="line">
              <a:avLst/>
            </a:prstGeom>
            <a:noFill/>
            <a:ln w="22225" cap="flat" cmpd="sng" algn="ctr">
              <a:solidFill>
                <a:schemeClr val="accent2"/>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6D8C4D97-D7CB-3D5A-BF45-E64A0CA45F82}"/>
                </a:ext>
              </a:extLst>
            </p:cNvPr>
            <p:cNvCxnSpPr>
              <a:cxnSpLocks/>
            </p:cNvCxnSpPr>
            <p:nvPr/>
          </p:nvCxnSpPr>
          <p:spPr bwMode="auto">
            <a:xfrm flipV="1">
              <a:off x="1787666" y="2749550"/>
              <a:ext cx="0" cy="1330325"/>
            </a:xfrm>
            <a:prstGeom prst="line">
              <a:avLst/>
            </a:prstGeom>
            <a:noFill/>
            <a:ln w="22225" cap="flat" cmpd="sng" algn="ctr">
              <a:solidFill>
                <a:schemeClr val="bg2"/>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EDBCC454-6E79-5376-03E7-F17995BC6739}"/>
                </a:ext>
              </a:extLst>
            </p:cNvPr>
            <p:cNvCxnSpPr>
              <a:cxnSpLocks/>
            </p:cNvCxnSpPr>
            <p:nvPr/>
          </p:nvCxnSpPr>
          <p:spPr bwMode="auto">
            <a:xfrm flipV="1">
              <a:off x="1809891" y="3568700"/>
              <a:ext cx="0" cy="504825"/>
            </a:xfrm>
            <a:prstGeom prst="line">
              <a:avLst/>
            </a:prstGeom>
            <a:noFill/>
            <a:ln w="22225" cap="flat" cmpd="sng" algn="ctr">
              <a:solidFill>
                <a:schemeClr val="tx2"/>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9009DDCC-186E-05BA-C7F9-B2293D6BCA7D}"/>
                </a:ext>
              </a:extLst>
            </p:cNvPr>
            <p:cNvCxnSpPr>
              <a:cxnSpLocks/>
            </p:cNvCxnSpPr>
            <p:nvPr/>
          </p:nvCxnSpPr>
          <p:spPr bwMode="auto">
            <a:xfrm flipV="1">
              <a:off x="1832115" y="3482198"/>
              <a:ext cx="0" cy="59767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769" name="Group 768">
            <a:extLst>
              <a:ext uri="{FF2B5EF4-FFF2-40B4-BE49-F238E27FC236}">
                <a16:creationId xmlns:a16="http://schemas.microsoft.com/office/drawing/2014/main" id="{67374CE8-7A6C-6D93-1F7F-0AF01DBE6DE7}"/>
              </a:ext>
            </a:extLst>
          </p:cNvPr>
          <p:cNvGrpSpPr/>
          <p:nvPr/>
        </p:nvGrpSpPr>
        <p:grpSpPr>
          <a:xfrm>
            <a:off x="3927086" y="2292350"/>
            <a:ext cx="173736" cy="1793875"/>
            <a:chOff x="1654316" y="2292350"/>
            <a:chExt cx="177799" cy="1793875"/>
          </a:xfrm>
        </p:grpSpPr>
        <p:cxnSp>
          <p:nvCxnSpPr>
            <p:cNvPr id="770" name="Straight Connector 769">
              <a:extLst>
                <a:ext uri="{FF2B5EF4-FFF2-40B4-BE49-F238E27FC236}">
                  <a16:creationId xmlns:a16="http://schemas.microsoft.com/office/drawing/2014/main" id="{9C4F579E-C15D-E201-8AAD-F468F77014A8}"/>
                </a:ext>
              </a:extLst>
            </p:cNvPr>
            <p:cNvCxnSpPr>
              <a:cxnSpLocks/>
            </p:cNvCxnSpPr>
            <p:nvPr/>
          </p:nvCxnSpPr>
          <p:spPr bwMode="auto">
            <a:xfrm flipV="1">
              <a:off x="1654316" y="3028950"/>
              <a:ext cx="0" cy="1044575"/>
            </a:xfrm>
            <a:prstGeom prst="line">
              <a:avLst/>
            </a:prstGeom>
            <a:noFill/>
            <a:ln w="22225" cap="flat" cmpd="sng" algn="ctr">
              <a:solidFill>
                <a:schemeClr val="accent1"/>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059CAF60-2DE4-8598-C6F1-2BEC29452D52}"/>
                </a:ext>
              </a:extLst>
            </p:cNvPr>
            <p:cNvCxnSpPr>
              <a:cxnSpLocks/>
            </p:cNvCxnSpPr>
            <p:nvPr/>
          </p:nvCxnSpPr>
          <p:spPr bwMode="auto">
            <a:xfrm flipV="1">
              <a:off x="1676541" y="2292350"/>
              <a:ext cx="0" cy="1784350"/>
            </a:xfrm>
            <a:prstGeom prst="line">
              <a:avLst/>
            </a:prstGeom>
            <a:noFill/>
            <a:ln w="22225"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F0A1AA24-94A9-6337-AF02-36AF7FBB8604}"/>
                </a:ext>
              </a:extLst>
            </p:cNvPr>
            <p:cNvCxnSpPr>
              <a:cxnSpLocks/>
            </p:cNvCxnSpPr>
            <p:nvPr/>
          </p:nvCxnSpPr>
          <p:spPr bwMode="auto">
            <a:xfrm flipV="1">
              <a:off x="1698766" y="2383648"/>
              <a:ext cx="0" cy="1689877"/>
            </a:xfrm>
            <a:prstGeom prst="line">
              <a:avLst/>
            </a:prstGeom>
            <a:noFill/>
            <a:ln w="22225" cap="flat" cmpd="sng" algn="ctr">
              <a:solidFill>
                <a:schemeClr val="accent4"/>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20E1C12D-0630-6021-DEE2-4E5B412C77E1}"/>
                </a:ext>
              </a:extLst>
            </p:cNvPr>
            <p:cNvCxnSpPr>
              <a:cxnSpLocks/>
            </p:cNvCxnSpPr>
            <p:nvPr/>
          </p:nvCxnSpPr>
          <p:spPr bwMode="auto">
            <a:xfrm flipV="1">
              <a:off x="1720991" y="3044048"/>
              <a:ext cx="0" cy="1035827"/>
            </a:xfrm>
            <a:prstGeom prst="line">
              <a:avLst/>
            </a:prstGeom>
            <a:noFill/>
            <a:ln w="22225" cap="flat" cmpd="sng" algn="ctr">
              <a:solidFill>
                <a:schemeClr val="accent5"/>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D2B648E8-AEB0-834B-ADDF-27032F219237}"/>
                </a:ext>
              </a:extLst>
            </p:cNvPr>
            <p:cNvCxnSpPr>
              <a:cxnSpLocks/>
            </p:cNvCxnSpPr>
            <p:nvPr/>
          </p:nvCxnSpPr>
          <p:spPr bwMode="auto">
            <a:xfrm flipV="1">
              <a:off x="1743216" y="3371850"/>
              <a:ext cx="0" cy="708025"/>
            </a:xfrm>
            <a:prstGeom prst="line">
              <a:avLst/>
            </a:prstGeom>
            <a:noFill/>
            <a:ln w="22225" cap="flat" cmpd="sng" algn="ctr">
              <a:solidFill>
                <a:schemeClr val="accent6"/>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4032BE9B-E579-3E23-CF1A-22F9AF76DFA8}"/>
                </a:ext>
              </a:extLst>
            </p:cNvPr>
            <p:cNvCxnSpPr>
              <a:cxnSpLocks/>
            </p:cNvCxnSpPr>
            <p:nvPr/>
          </p:nvCxnSpPr>
          <p:spPr bwMode="auto">
            <a:xfrm flipV="1">
              <a:off x="1765441" y="3403600"/>
              <a:ext cx="0" cy="676275"/>
            </a:xfrm>
            <a:prstGeom prst="line">
              <a:avLst/>
            </a:prstGeom>
            <a:noFill/>
            <a:ln w="22225" cap="flat" cmpd="sng" algn="ctr">
              <a:solidFill>
                <a:schemeClr val="accent2"/>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77DE92DC-1191-9E4C-FEA8-369C7064D6F9}"/>
                </a:ext>
              </a:extLst>
            </p:cNvPr>
            <p:cNvCxnSpPr>
              <a:cxnSpLocks/>
            </p:cNvCxnSpPr>
            <p:nvPr/>
          </p:nvCxnSpPr>
          <p:spPr bwMode="auto">
            <a:xfrm flipV="1">
              <a:off x="1787666" y="3710798"/>
              <a:ext cx="0" cy="365902"/>
            </a:xfrm>
            <a:prstGeom prst="line">
              <a:avLst/>
            </a:prstGeom>
            <a:noFill/>
            <a:ln w="22225" cap="flat" cmpd="sng" algn="ctr">
              <a:solidFill>
                <a:schemeClr val="bg2"/>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8CDBF70F-7AF0-4F32-3740-24AC05BC1632}"/>
                </a:ext>
              </a:extLst>
            </p:cNvPr>
            <p:cNvCxnSpPr>
              <a:cxnSpLocks/>
            </p:cNvCxnSpPr>
            <p:nvPr/>
          </p:nvCxnSpPr>
          <p:spPr bwMode="auto">
            <a:xfrm flipV="1">
              <a:off x="1809891" y="3977498"/>
              <a:ext cx="0" cy="102377"/>
            </a:xfrm>
            <a:prstGeom prst="line">
              <a:avLst/>
            </a:prstGeom>
            <a:noFill/>
            <a:ln w="22225" cap="flat" cmpd="sng" algn="ctr">
              <a:solidFill>
                <a:schemeClr val="tx2"/>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F11E265C-2FA4-E122-2335-305FC406320A}"/>
                </a:ext>
              </a:extLst>
            </p:cNvPr>
            <p:cNvCxnSpPr>
              <a:cxnSpLocks/>
            </p:cNvCxnSpPr>
            <p:nvPr/>
          </p:nvCxnSpPr>
          <p:spPr bwMode="auto">
            <a:xfrm flipV="1">
              <a:off x="1832115" y="3875898"/>
              <a:ext cx="0" cy="2103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779" name="Group 778">
            <a:extLst>
              <a:ext uri="{FF2B5EF4-FFF2-40B4-BE49-F238E27FC236}">
                <a16:creationId xmlns:a16="http://schemas.microsoft.com/office/drawing/2014/main" id="{AEB6CABF-C2E5-CE01-94E7-A0C90C8818BB}"/>
              </a:ext>
            </a:extLst>
          </p:cNvPr>
          <p:cNvGrpSpPr/>
          <p:nvPr/>
        </p:nvGrpSpPr>
        <p:grpSpPr>
          <a:xfrm>
            <a:off x="4154363" y="3818748"/>
            <a:ext cx="173736" cy="267477"/>
            <a:chOff x="1654316" y="3818748"/>
            <a:chExt cx="177799" cy="267477"/>
          </a:xfrm>
        </p:grpSpPr>
        <p:cxnSp>
          <p:nvCxnSpPr>
            <p:cNvPr id="780" name="Straight Connector 779">
              <a:extLst>
                <a:ext uri="{FF2B5EF4-FFF2-40B4-BE49-F238E27FC236}">
                  <a16:creationId xmlns:a16="http://schemas.microsoft.com/office/drawing/2014/main" id="{C5F71083-852A-DF32-20A5-95D388702D3B}"/>
                </a:ext>
              </a:extLst>
            </p:cNvPr>
            <p:cNvCxnSpPr>
              <a:cxnSpLocks/>
            </p:cNvCxnSpPr>
            <p:nvPr/>
          </p:nvCxnSpPr>
          <p:spPr bwMode="auto">
            <a:xfrm flipV="1">
              <a:off x="1654316" y="3818748"/>
              <a:ext cx="0" cy="251602"/>
            </a:xfrm>
            <a:prstGeom prst="line">
              <a:avLst/>
            </a:prstGeom>
            <a:noFill/>
            <a:ln w="22225" cap="flat" cmpd="sng" algn="ctr">
              <a:solidFill>
                <a:schemeClr val="accent1"/>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78BF7890-4F5C-0D3A-4B4C-F76779D5E79F}"/>
                </a:ext>
              </a:extLst>
            </p:cNvPr>
            <p:cNvCxnSpPr>
              <a:cxnSpLocks/>
            </p:cNvCxnSpPr>
            <p:nvPr/>
          </p:nvCxnSpPr>
          <p:spPr bwMode="auto">
            <a:xfrm flipV="1">
              <a:off x="1676541" y="3847323"/>
              <a:ext cx="0" cy="226202"/>
            </a:xfrm>
            <a:prstGeom prst="line">
              <a:avLst/>
            </a:prstGeom>
            <a:noFill/>
            <a:ln w="22225"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BA9C3613-E73E-948E-5E96-3C64246CB9C0}"/>
                </a:ext>
              </a:extLst>
            </p:cNvPr>
            <p:cNvCxnSpPr>
              <a:cxnSpLocks/>
            </p:cNvCxnSpPr>
            <p:nvPr/>
          </p:nvCxnSpPr>
          <p:spPr bwMode="auto">
            <a:xfrm flipV="1">
              <a:off x="1698766" y="3920348"/>
              <a:ext cx="0" cy="146827"/>
            </a:xfrm>
            <a:prstGeom prst="line">
              <a:avLst/>
            </a:prstGeom>
            <a:noFill/>
            <a:ln w="22225" cap="flat" cmpd="sng" algn="ctr">
              <a:solidFill>
                <a:schemeClr val="accent4"/>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44218EB7-5A7A-B48A-4183-A20D66089DE4}"/>
                </a:ext>
              </a:extLst>
            </p:cNvPr>
            <p:cNvCxnSpPr>
              <a:cxnSpLocks/>
            </p:cNvCxnSpPr>
            <p:nvPr/>
          </p:nvCxnSpPr>
          <p:spPr bwMode="auto">
            <a:xfrm flipV="1">
              <a:off x="1720991" y="4050523"/>
              <a:ext cx="0" cy="27432"/>
            </a:xfrm>
            <a:prstGeom prst="line">
              <a:avLst/>
            </a:prstGeom>
            <a:noFill/>
            <a:ln w="22225" cap="flat" cmpd="sng" algn="ctr">
              <a:solidFill>
                <a:schemeClr val="accent5"/>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4323383D-1FE6-413B-3F52-2492C7E26D55}"/>
                </a:ext>
              </a:extLst>
            </p:cNvPr>
            <p:cNvCxnSpPr>
              <a:cxnSpLocks/>
            </p:cNvCxnSpPr>
            <p:nvPr/>
          </p:nvCxnSpPr>
          <p:spPr bwMode="auto">
            <a:xfrm flipV="1">
              <a:off x="1743216" y="4015598"/>
              <a:ext cx="0" cy="61102"/>
            </a:xfrm>
            <a:prstGeom prst="line">
              <a:avLst/>
            </a:prstGeom>
            <a:noFill/>
            <a:ln w="22225" cap="flat" cmpd="sng" algn="ctr">
              <a:solidFill>
                <a:schemeClr val="accent6"/>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F98D26A9-81EB-6D27-2F50-D125F3A6A90E}"/>
                </a:ext>
              </a:extLst>
            </p:cNvPr>
            <p:cNvCxnSpPr>
              <a:cxnSpLocks/>
            </p:cNvCxnSpPr>
            <p:nvPr/>
          </p:nvCxnSpPr>
          <p:spPr bwMode="auto">
            <a:xfrm flipV="1">
              <a:off x="1765441" y="3996548"/>
              <a:ext cx="0" cy="89677"/>
            </a:xfrm>
            <a:prstGeom prst="line">
              <a:avLst/>
            </a:prstGeom>
            <a:noFill/>
            <a:ln w="22225" cap="flat" cmpd="sng" algn="ctr">
              <a:solidFill>
                <a:schemeClr val="accent2"/>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BA83137F-584A-FCC9-26AE-7CCF461D8D96}"/>
                </a:ext>
              </a:extLst>
            </p:cNvPr>
            <p:cNvCxnSpPr>
              <a:cxnSpLocks/>
            </p:cNvCxnSpPr>
            <p:nvPr/>
          </p:nvCxnSpPr>
          <p:spPr bwMode="auto">
            <a:xfrm flipV="1">
              <a:off x="1787666" y="4018773"/>
              <a:ext cx="0" cy="67452"/>
            </a:xfrm>
            <a:prstGeom prst="line">
              <a:avLst/>
            </a:prstGeom>
            <a:noFill/>
            <a:ln w="22225" cap="flat" cmpd="sng" algn="ctr">
              <a:solidFill>
                <a:schemeClr val="bg2"/>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6CD6E43A-50FB-3A09-68CD-285B10A1F980}"/>
                </a:ext>
              </a:extLst>
            </p:cNvPr>
            <p:cNvCxnSpPr>
              <a:cxnSpLocks/>
            </p:cNvCxnSpPr>
            <p:nvPr/>
          </p:nvCxnSpPr>
          <p:spPr bwMode="auto">
            <a:xfrm flipV="1">
              <a:off x="1809891" y="4034648"/>
              <a:ext cx="0" cy="48402"/>
            </a:xfrm>
            <a:prstGeom prst="line">
              <a:avLst/>
            </a:prstGeom>
            <a:noFill/>
            <a:ln w="22225" cap="flat" cmpd="sng" algn="ctr">
              <a:solidFill>
                <a:schemeClr val="tx2"/>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7BCB79F0-BCF7-7616-78D0-49724F7236F7}"/>
                </a:ext>
              </a:extLst>
            </p:cNvPr>
            <p:cNvCxnSpPr>
              <a:cxnSpLocks/>
            </p:cNvCxnSpPr>
            <p:nvPr/>
          </p:nvCxnSpPr>
          <p:spPr bwMode="auto">
            <a:xfrm flipV="1">
              <a:off x="1832115" y="4056873"/>
              <a:ext cx="0" cy="2935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6D8610C5-178E-0880-ED77-5523DEDE4179}"/>
              </a:ext>
            </a:extLst>
          </p:cNvPr>
          <p:cNvGrpSpPr/>
          <p:nvPr/>
        </p:nvGrpSpPr>
        <p:grpSpPr>
          <a:xfrm>
            <a:off x="4381641" y="3583798"/>
            <a:ext cx="173736" cy="496077"/>
            <a:chOff x="1654316" y="3583798"/>
            <a:chExt cx="177799" cy="496077"/>
          </a:xfrm>
        </p:grpSpPr>
        <p:cxnSp>
          <p:nvCxnSpPr>
            <p:cNvPr id="790" name="Straight Connector 789">
              <a:extLst>
                <a:ext uri="{FF2B5EF4-FFF2-40B4-BE49-F238E27FC236}">
                  <a16:creationId xmlns:a16="http://schemas.microsoft.com/office/drawing/2014/main" id="{86E23795-9BA8-38C5-A5E5-5A2FA6CFFB16}"/>
                </a:ext>
              </a:extLst>
            </p:cNvPr>
            <p:cNvCxnSpPr>
              <a:cxnSpLocks/>
            </p:cNvCxnSpPr>
            <p:nvPr/>
          </p:nvCxnSpPr>
          <p:spPr bwMode="auto">
            <a:xfrm flipV="1">
              <a:off x="1654316" y="4022725"/>
              <a:ext cx="0" cy="50800"/>
            </a:xfrm>
            <a:prstGeom prst="line">
              <a:avLst/>
            </a:prstGeom>
            <a:noFill/>
            <a:ln w="22225" cap="flat" cmpd="sng" algn="ctr">
              <a:solidFill>
                <a:schemeClr val="accent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D27FF1B9-B9C8-24AB-2C52-781128D80812}"/>
                </a:ext>
              </a:extLst>
            </p:cNvPr>
            <p:cNvCxnSpPr>
              <a:cxnSpLocks/>
            </p:cNvCxnSpPr>
            <p:nvPr/>
          </p:nvCxnSpPr>
          <p:spPr bwMode="auto">
            <a:xfrm flipV="1">
              <a:off x="1676541" y="3675873"/>
              <a:ext cx="0" cy="397652"/>
            </a:xfrm>
            <a:prstGeom prst="line">
              <a:avLst/>
            </a:prstGeom>
            <a:noFill/>
            <a:ln w="22225"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30BDC1B3-5B4B-BDE8-FE6A-0F0E248AD6C4}"/>
                </a:ext>
              </a:extLst>
            </p:cNvPr>
            <p:cNvCxnSpPr>
              <a:cxnSpLocks/>
            </p:cNvCxnSpPr>
            <p:nvPr/>
          </p:nvCxnSpPr>
          <p:spPr bwMode="auto">
            <a:xfrm flipV="1">
              <a:off x="1698766" y="3656823"/>
              <a:ext cx="0" cy="423052"/>
            </a:xfrm>
            <a:prstGeom prst="line">
              <a:avLst/>
            </a:prstGeom>
            <a:noFill/>
            <a:ln w="22225" cap="flat" cmpd="sng" algn="ctr">
              <a:solidFill>
                <a:schemeClr val="accent4"/>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29A1151C-7101-7189-84A8-41CFF11C2A48}"/>
                </a:ext>
              </a:extLst>
            </p:cNvPr>
            <p:cNvCxnSpPr>
              <a:cxnSpLocks/>
            </p:cNvCxnSpPr>
            <p:nvPr/>
          </p:nvCxnSpPr>
          <p:spPr bwMode="auto">
            <a:xfrm flipV="1">
              <a:off x="1720991" y="3583798"/>
              <a:ext cx="0" cy="492902"/>
            </a:xfrm>
            <a:prstGeom prst="line">
              <a:avLst/>
            </a:prstGeom>
            <a:noFill/>
            <a:ln w="22225" cap="flat" cmpd="sng" algn="ctr">
              <a:solidFill>
                <a:schemeClr val="accent5"/>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B50E0B42-2139-85DA-17DE-78056CC829A6}"/>
                </a:ext>
              </a:extLst>
            </p:cNvPr>
            <p:cNvCxnSpPr>
              <a:cxnSpLocks/>
            </p:cNvCxnSpPr>
            <p:nvPr/>
          </p:nvCxnSpPr>
          <p:spPr bwMode="auto">
            <a:xfrm flipV="1">
              <a:off x="1743216" y="3806048"/>
              <a:ext cx="0" cy="270652"/>
            </a:xfrm>
            <a:prstGeom prst="line">
              <a:avLst/>
            </a:prstGeom>
            <a:noFill/>
            <a:ln w="22225" cap="flat" cmpd="sng" algn="ctr">
              <a:solidFill>
                <a:schemeClr val="accent6"/>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0175F91B-3D72-A895-FF51-7579A83962E6}"/>
                </a:ext>
              </a:extLst>
            </p:cNvPr>
            <p:cNvCxnSpPr>
              <a:cxnSpLocks/>
            </p:cNvCxnSpPr>
            <p:nvPr/>
          </p:nvCxnSpPr>
          <p:spPr bwMode="auto">
            <a:xfrm flipV="1">
              <a:off x="1765441" y="3818748"/>
              <a:ext cx="0" cy="261127"/>
            </a:xfrm>
            <a:prstGeom prst="line">
              <a:avLst/>
            </a:prstGeom>
            <a:noFill/>
            <a:ln w="22225" cap="flat" cmpd="sng" algn="ctr">
              <a:solidFill>
                <a:schemeClr val="accent2"/>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46C9BDA5-BA8D-7F62-CEB6-312E005EF5C7}"/>
                </a:ext>
              </a:extLst>
            </p:cNvPr>
            <p:cNvCxnSpPr>
              <a:cxnSpLocks/>
            </p:cNvCxnSpPr>
            <p:nvPr/>
          </p:nvCxnSpPr>
          <p:spPr bwMode="auto">
            <a:xfrm flipV="1">
              <a:off x="1787666" y="3733023"/>
              <a:ext cx="0" cy="340502"/>
            </a:xfrm>
            <a:prstGeom prst="line">
              <a:avLst/>
            </a:prstGeom>
            <a:noFill/>
            <a:ln w="22225" cap="flat" cmpd="sng" algn="ctr">
              <a:solidFill>
                <a:schemeClr val="bg2"/>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ACA81447-EA6B-3E1E-5291-BC1ED95450EC}"/>
                </a:ext>
              </a:extLst>
            </p:cNvPr>
            <p:cNvCxnSpPr>
              <a:cxnSpLocks/>
            </p:cNvCxnSpPr>
            <p:nvPr/>
          </p:nvCxnSpPr>
          <p:spPr bwMode="auto">
            <a:xfrm>
              <a:off x="1809891" y="4040236"/>
              <a:ext cx="0" cy="36464"/>
            </a:xfrm>
            <a:prstGeom prst="line">
              <a:avLst/>
            </a:prstGeom>
            <a:noFill/>
            <a:ln w="22225" cap="flat" cmpd="sng" algn="ctr">
              <a:solidFill>
                <a:schemeClr val="tx2"/>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105B97A4-C0D3-5B55-1BBE-02436DAAE7C3}"/>
                </a:ext>
              </a:extLst>
            </p:cNvPr>
            <p:cNvCxnSpPr>
              <a:cxnSpLocks/>
            </p:cNvCxnSpPr>
            <p:nvPr/>
          </p:nvCxnSpPr>
          <p:spPr bwMode="auto">
            <a:xfrm flipV="1">
              <a:off x="1832115" y="3955273"/>
              <a:ext cx="0" cy="1214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18" name="Group 917">
            <a:extLst>
              <a:ext uri="{FF2B5EF4-FFF2-40B4-BE49-F238E27FC236}">
                <a16:creationId xmlns:a16="http://schemas.microsoft.com/office/drawing/2014/main" id="{031E971C-C4DA-51CB-6F10-EE39EA479654}"/>
              </a:ext>
            </a:extLst>
          </p:cNvPr>
          <p:cNvGrpSpPr/>
          <p:nvPr/>
        </p:nvGrpSpPr>
        <p:grpSpPr>
          <a:xfrm>
            <a:off x="4610241" y="3098023"/>
            <a:ext cx="173736" cy="988202"/>
            <a:chOff x="4610241" y="3098023"/>
            <a:chExt cx="173736" cy="988202"/>
          </a:xfrm>
        </p:grpSpPr>
        <p:cxnSp>
          <p:nvCxnSpPr>
            <p:cNvPr id="909" name="Straight Connector 908">
              <a:extLst>
                <a:ext uri="{FF2B5EF4-FFF2-40B4-BE49-F238E27FC236}">
                  <a16:creationId xmlns:a16="http://schemas.microsoft.com/office/drawing/2014/main" id="{71025207-99F0-7847-E86A-967B00EE1D4F}"/>
                </a:ext>
              </a:extLst>
            </p:cNvPr>
            <p:cNvCxnSpPr>
              <a:cxnSpLocks/>
            </p:cNvCxnSpPr>
            <p:nvPr/>
          </p:nvCxnSpPr>
          <p:spPr bwMode="auto">
            <a:xfrm flipV="1">
              <a:off x="4610241" y="3872723"/>
              <a:ext cx="0" cy="207152"/>
            </a:xfrm>
            <a:prstGeom prst="line">
              <a:avLst/>
            </a:prstGeom>
            <a:noFill/>
            <a:ln w="22225" cap="flat" cmpd="sng" algn="ctr">
              <a:solidFill>
                <a:schemeClr val="accent1"/>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DCD4D92D-8E2A-B35F-B642-AF108E77787A}"/>
                </a:ext>
              </a:extLst>
            </p:cNvPr>
            <p:cNvCxnSpPr>
              <a:cxnSpLocks/>
              <a:stCxn id="104" idx="3"/>
            </p:cNvCxnSpPr>
            <p:nvPr/>
          </p:nvCxnSpPr>
          <p:spPr bwMode="auto">
            <a:xfrm flipH="1" flipV="1">
              <a:off x="4631958" y="3536173"/>
              <a:ext cx="0" cy="547131"/>
            </a:xfrm>
            <a:prstGeom prst="line">
              <a:avLst/>
            </a:prstGeom>
            <a:noFill/>
            <a:ln w="22225" cap="flat" cmpd="sng" algn="ctr">
              <a:solidFill>
                <a:schemeClr val="accent3"/>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E84D70A1-587F-2DD8-07E8-C2A2CC6421A2}"/>
                </a:ext>
              </a:extLst>
            </p:cNvPr>
            <p:cNvCxnSpPr>
              <a:cxnSpLocks/>
            </p:cNvCxnSpPr>
            <p:nvPr/>
          </p:nvCxnSpPr>
          <p:spPr bwMode="auto">
            <a:xfrm flipV="1">
              <a:off x="4653675" y="3098023"/>
              <a:ext cx="0" cy="978677"/>
            </a:xfrm>
            <a:prstGeom prst="line">
              <a:avLst/>
            </a:prstGeom>
            <a:noFill/>
            <a:ln w="22225" cap="flat" cmpd="sng" algn="ctr">
              <a:solidFill>
                <a:schemeClr val="accent4"/>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2A1E9E76-3B6D-0AE9-5F5D-0DB4FDEB8E83}"/>
                </a:ext>
              </a:extLst>
            </p:cNvPr>
            <p:cNvCxnSpPr>
              <a:cxnSpLocks/>
              <a:stCxn id="104" idx="3"/>
            </p:cNvCxnSpPr>
            <p:nvPr/>
          </p:nvCxnSpPr>
          <p:spPr bwMode="auto">
            <a:xfrm flipH="1" flipV="1">
              <a:off x="4675392" y="3504423"/>
              <a:ext cx="0" cy="578881"/>
            </a:xfrm>
            <a:prstGeom prst="line">
              <a:avLst/>
            </a:prstGeom>
            <a:noFill/>
            <a:ln w="22225" cap="flat" cmpd="sng" algn="ctr">
              <a:solidFill>
                <a:schemeClr val="accent5"/>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17067D02-7474-8A3E-5AAD-BC46ABC83F0A}"/>
                </a:ext>
              </a:extLst>
            </p:cNvPr>
            <p:cNvCxnSpPr>
              <a:cxnSpLocks/>
            </p:cNvCxnSpPr>
            <p:nvPr/>
          </p:nvCxnSpPr>
          <p:spPr bwMode="auto">
            <a:xfrm flipV="1">
              <a:off x="4697109" y="3513948"/>
              <a:ext cx="0" cy="565927"/>
            </a:xfrm>
            <a:prstGeom prst="line">
              <a:avLst/>
            </a:prstGeom>
            <a:noFill/>
            <a:ln w="22225" cap="flat" cmpd="sng" algn="ctr">
              <a:solidFill>
                <a:schemeClr val="accent6"/>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9F230E3C-002A-381D-C047-76B4B2B26257}"/>
                </a:ext>
              </a:extLst>
            </p:cNvPr>
            <p:cNvCxnSpPr>
              <a:cxnSpLocks/>
            </p:cNvCxnSpPr>
            <p:nvPr/>
          </p:nvCxnSpPr>
          <p:spPr bwMode="auto">
            <a:xfrm flipV="1">
              <a:off x="4718827" y="3332973"/>
              <a:ext cx="0" cy="740552"/>
            </a:xfrm>
            <a:prstGeom prst="line">
              <a:avLst/>
            </a:prstGeom>
            <a:noFill/>
            <a:ln w="22225" cap="flat" cmpd="sng" algn="ctr">
              <a:solidFill>
                <a:schemeClr val="accent2"/>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9FD0CFD0-1A1B-F251-6B6E-149A911CC3D7}"/>
                </a:ext>
              </a:extLst>
            </p:cNvPr>
            <p:cNvCxnSpPr>
              <a:cxnSpLocks/>
            </p:cNvCxnSpPr>
            <p:nvPr/>
          </p:nvCxnSpPr>
          <p:spPr bwMode="auto">
            <a:xfrm flipV="1">
              <a:off x="4740544" y="3494898"/>
              <a:ext cx="0" cy="584977"/>
            </a:xfrm>
            <a:prstGeom prst="line">
              <a:avLst/>
            </a:prstGeom>
            <a:noFill/>
            <a:ln w="22225" cap="flat" cmpd="sng" algn="ctr">
              <a:solidFill>
                <a:schemeClr val="bg2"/>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8640787A-A231-0C8E-BF81-3070463E9436}"/>
                </a:ext>
              </a:extLst>
            </p:cNvPr>
            <p:cNvCxnSpPr>
              <a:cxnSpLocks/>
            </p:cNvCxnSpPr>
            <p:nvPr/>
          </p:nvCxnSpPr>
          <p:spPr bwMode="auto">
            <a:xfrm>
              <a:off x="4762261" y="3780648"/>
              <a:ext cx="0" cy="299227"/>
            </a:xfrm>
            <a:prstGeom prst="line">
              <a:avLst/>
            </a:prstGeom>
            <a:noFill/>
            <a:ln w="22225" cap="flat" cmpd="sng" algn="ctr">
              <a:solidFill>
                <a:schemeClr val="tx2"/>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F9BE3608-171A-2A53-0C45-BA58BE3292E0}"/>
                </a:ext>
              </a:extLst>
            </p:cNvPr>
            <p:cNvCxnSpPr>
              <a:cxnSpLocks/>
            </p:cNvCxnSpPr>
            <p:nvPr/>
          </p:nvCxnSpPr>
          <p:spPr bwMode="auto">
            <a:xfrm flipV="1">
              <a:off x="4783977" y="3856848"/>
              <a:ext cx="0" cy="22937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19" name="Group 918">
            <a:extLst>
              <a:ext uri="{FF2B5EF4-FFF2-40B4-BE49-F238E27FC236}">
                <a16:creationId xmlns:a16="http://schemas.microsoft.com/office/drawing/2014/main" id="{19C171CC-52E1-BCC4-C7EC-2EA208069F7D}"/>
              </a:ext>
            </a:extLst>
          </p:cNvPr>
          <p:cNvGrpSpPr/>
          <p:nvPr/>
        </p:nvGrpSpPr>
        <p:grpSpPr>
          <a:xfrm>
            <a:off x="4837783" y="3764773"/>
            <a:ext cx="173736" cy="327802"/>
            <a:chOff x="4610241" y="3764773"/>
            <a:chExt cx="173736" cy="327802"/>
          </a:xfrm>
        </p:grpSpPr>
        <p:cxnSp>
          <p:nvCxnSpPr>
            <p:cNvPr id="920" name="Straight Connector 919">
              <a:extLst>
                <a:ext uri="{FF2B5EF4-FFF2-40B4-BE49-F238E27FC236}">
                  <a16:creationId xmlns:a16="http://schemas.microsoft.com/office/drawing/2014/main" id="{CEEA61CD-1F80-73AB-BFE4-A27335F40807}"/>
                </a:ext>
              </a:extLst>
            </p:cNvPr>
            <p:cNvCxnSpPr>
              <a:cxnSpLocks/>
            </p:cNvCxnSpPr>
            <p:nvPr/>
          </p:nvCxnSpPr>
          <p:spPr bwMode="auto">
            <a:xfrm flipV="1">
              <a:off x="4610241" y="3974323"/>
              <a:ext cx="0" cy="105552"/>
            </a:xfrm>
            <a:prstGeom prst="line">
              <a:avLst/>
            </a:prstGeom>
            <a:noFill/>
            <a:ln w="22225" cap="flat" cmpd="sng" algn="ctr">
              <a:solidFill>
                <a:schemeClr val="accent1"/>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EB3F167C-5213-ADB7-E5A5-63EA75938A2D}"/>
                </a:ext>
              </a:extLst>
            </p:cNvPr>
            <p:cNvCxnSpPr>
              <a:cxnSpLocks/>
            </p:cNvCxnSpPr>
            <p:nvPr/>
          </p:nvCxnSpPr>
          <p:spPr bwMode="auto">
            <a:xfrm flipV="1">
              <a:off x="4631958" y="3872723"/>
              <a:ext cx="0" cy="203977"/>
            </a:xfrm>
            <a:prstGeom prst="line">
              <a:avLst/>
            </a:prstGeom>
            <a:noFill/>
            <a:ln w="22225" cap="flat" cmpd="sng" algn="ctr">
              <a:solidFill>
                <a:schemeClr val="accent3"/>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7517C55E-2C5A-F396-3C4E-1BC300F2DD42}"/>
                </a:ext>
              </a:extLst>
            </p:cNvPr>
            <p:cNvCxnSpPr>
              <a:cxnSpLocks/>
            </p:cNvCxnSpPr>
            <p:nvPr/>
          </p:nvCxnSpPr>
          <p:spPr bwMode="auto">
            <a:xfrm flipV="1">
              <a:off x="4653675" y="3923523"/>
              <a:ext cx="0" cy="153177"/>
            </a:xfrm>
            <a:prstGeom prst="line">
              <a:avLst/>
            </a:prstGeom>
            <a:noFill/>
            <a:ln w="22225" cap="flat" cmpd="sng" algn="ctr">
              <a:solidFill>
                <a:schemeClr val="accent4"/>
              </a:solidFill>
              <a:prstDash val="solid"/>
              <a:round/>
              <a:headEnd type="none" w="med" len="med"/>
              <a:tailEnd type="none" w="med" len="med"/>
            </a:ln>
            <a:effectLst/>
          </p:spPr>
        </p:cxnSp>
        <p:cxnSp>
          <p:nvCxnSpPr>
            <p:cNvPr id="923" name="Straight Connector 922">
              <a:extLst>
                <a:ext uri="{FF2B5EF4-FFF2-40B4-BE49-F238E27FC236}">
                  <a16:creationId xmlns:a16="http://schemas.microsoft.com/office/drawing/2014/main" id="{70815916-E316-3C4B-57B6-7FE891427762}"/>
                </a:ext>
              </a:extLst>
            </p:cNvPr>
            <p:cNvCxnSpPr>
              <a:cxnSpLocks/>
            </p:cNvCxnSpPr>
            <p:nvPr/>
          </p:nvCxnSpPr>
          <p:spPr bwMode="auto">
            <a:xfrm flipV="1">
              <a:off x="4675392" y="3764773"/>
              <a:ext cx="0" cy="315102"/>
            </a:xfrm>
            <a:prstGeom prst="line">
              <a:avLst/>
            </a:prstGeom>
            <a:noFill/>
            <a:ln w="22225" cap="flat" cmpd="sng" algn="ctr">
              <a:solidFill>
                <a:schemeClr val="accent5"/>
              </a:solidFill>
              <a:prstDash val="solid"/>
              <a:round/>
              <a:headEnd type="none" w="med" len="med"/>
              <a:tailEnd type="none" w="med" len="med"/>
            </a:ln>
            <a:effectLst/>
          </p:spPr>
        </p:cxnSp>
        <p:cxnSp>
          <p:nvCxnSpPr>
            <p:cNvPr id="924" name="Straight Connector 923">
              <a:extLst>
                <a:ext uri="{FF2B5EF4-FFF2-40B4-BE49-F238E27FC236}">
                  <a16:creationId xmlns:a16="http://schemas.microsoft.com/office/drawing/2014/main" id="{F4DA1C33-DA1C-8706-6BB3-B9B43090FEBA}"/>
                </a:ext>
              </a:extLst>
            </p:cNvPr>
            <p:cNvCxnSpPr>
              <a:cxnSpLocks/>
            </p:cNvCxnSpPr>
            <p:nvPr/>
          </p:nvCxnSpPr>
          <p:spPr bwMode="auto">
            <a:xfrm flipV="1">
              <a:off x="4697109" y="3882248"/>
              <a:ext cx="0" cy="197627"/>
            </a:xfrm>
            <a:prstGeom prst="line">
              <a:avLst/>
            </a:prstGeom>
            <a:noFill/>
            <a:ln w="22225" cap="flat" cmpd="sng" algn="ctr">
              <a:solidFill>
                <a:schemeClr val="accent6"/>
              </a:solidFill>
              <a:prstDash val="solid"/>
              <a:round/>
              <a:headEnd type="none" w="med" len="med"/>
              <a:tailEnd type="none" w="med" len="med"/>
            </a:ln>
            <a:effectLst/>
          </p:spPr>
        </p:cxnSp>
        <p:cxnSp>
          <p:nvCxnSpPr>
            <p:cNvPr id="925" name="Straight Connector 924">
              <a:extLst>
                <a:ext uri="{FF2B5EF4-FFF2-40B4-BE49-F238E27FC236}">
                  <a16:creationId xmlns:a16="http://schemas.microsoft.com/office/drawing/2014/main" id="{77910B2C-3AC9-4BE0-F76B-40278E93F03B}"/>
                </a:ext>
              </a:extLst>
            </p:cNvPr>
            <p:cNvCxnSpPr>
              <a:cxnSpLocks/>
            </p:cNvCxnSpPr>
            <p:nvPr/>
          </p:nvCxnSpPr>
          <p:spPr bwMode="auto">
            <a:xfrm flipV="1">
              <a:off x="4718827" y="3894948"/>
              <a:ext cx="0" cy="181752"/>
            </a:xfrm>
            <a:prstGeom prst="line">
              <a:avLst/>
            </a:prstGeom>
            <a:noFill/>
            <a:ln w="22225" cap="flat" cmpd="sng" algn="ctr">
              <a:solidFill>
                <a:schemeClr val="accent2"/>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1CB5E6B6-BB0D-4644-86B6-E7B84403A472}"/>
                </a:ext>
              </a:extLst>
            </p:cNvPr>
            <p:cNvCxnSpPr>
              <a:cxnSpLocks/>
            </p:cNvCxnSpPr>
            <p:nvPr/>
          </p:nvCxnSpPr>
          <p:spPr bwMode="auto">
            <a:xfrm flipV="1">
              <a:off x="4740544" y="3863198"/>
              <a:ext cx="0" cy="219852"/>
            </a:xfrm>
            <a:prstGeom prst="line">
              <a:avLst/>
            </a:prstGeom>
            <a:noFill/>
            <a:ln w="22225" cap="flat" cmpd="sng" algn="ctr">
              <a:solidFill>
                <a:schemeClr val="bg2"/>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77E85A6B-2A46-797B-750F-70A0A8F6F4F9}"/>
                </a:ext>
              </a:extLst>
            </p:cNvPr>
            <p:cNvCxnSpPr>
              <a:cxnSpLocks/>
            </p:cNvCxnSpPr>
            <p:nvPr/>
          </p:nvCxnSpPr>
          <p:spPr bwMode="auto">
            <a:xfrm>
              <a:off x="4762261" y="3980673"/>
              <a:ext cx="0" cy="99202"/>
            </a:xfrm>
            <a:prstGeom prst="line">
              <a:avLst/>
            </a:prstGeom>
            <a:noFill/>
            <a:ln w="22225" cap="flat" cmpd="sng" algn="ctr">
              <a:solidFill>
                <a:schemeClr val="tx2"/>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D4ABE911-12AE-A407-C073-A639CC299AA9}"/>
                </a:ext>
              </a:extLst>
            </p:cNvPr>
            <p:cNvCxnSpPr>
              <a:cxnSpLocks/>
            </p:cNvCxnSpPr>
            <p:nvPr/>
          </p:nvCxnSpPr>
          <p:spPr bwMode="auto">
            <a:xfrm flipV="1">
              <a:off x="4783977" y="4018773"/>
              <a:ext cx="0" cy="7380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29" name="Group 928">
            <a:extLst>
              <a:ext uri="{FF2B5EF4-FFF2-40B4-BE49-F238E27FC236}">
                <a16:creationId xmlns:a16="http://schemas.microsoft.com/office/drawing/2014/main" id="{E83656CF-E575-15D8-C21F-4FF4E0A5E774}"/>
              </a:ext>
            </a:extLst>
          </p:cNvPr>
          <p:cNvGrpSpPr/>
          <p:nvPr/>
        </p:nvGrpSpPr>
        <p:grpSpPr>
          <a:xfrm>
            <a:off x="5065325" y="3155173"/>
            <a:ext cx="173736" cy="928131"/>
            <a:chOff x="4610241" y="3155173"/>
            <a:chExt cx="173736" cy="928131"/>
          </a:xfrm>
        </p:grpSpPr>
        <p:cxnSp>
          <p:nvCxnSpPr>
            <p:cNvPr id="930" name="Straight Connector 929">
              <a:extLst>
                <a:ext uri="{FF2B5EF4-FFF2-40B4-BE49-F238E27FC236}">
                  <a16:creationId xmlns:a16="http://schemas.microsoft.com/office/drawing/2014/main" id="{7F0D3243-21B9-15E5-0074-7AD9D3200595}"/>
                </a:ext>
              </a:extLst>
            </p:cNvPr>
            <p:cNvCxnSpPr>
              <a:cxnSpLocks/>
            </p:cNvCxnSpPr>
            <p:nvPr/>
          </p:nvCxnSpPr>
          <p:spPr bwMode="auto">
            <a:xfrm flipV="1">
              <a:off x="4610241" y="3828273"/>
              <a:ext cx="0" cy="251602"/>
            </a:xfrm>
            <a:prstGeom prst="line">
              <a:avLst/>
            </a:prstGeom>
            <a:noFill/>
            <a:ln w="22225" cap="flat" cmpd="sng" algn="ctr">
              <a:solidFill>
                <a:schemeClr val="accent1"/>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8C915C16-B192-8804-D9AE-0DDCC76453D4}"/>
                </a:ext>
              </a:extLst>
            </p:cNvPr>
            <p:cNvCxnSpPr>
              <a:cxnSpLocks/>
            </p:cNvCxnSpPr>
            <p:nvPr/>
          </p:nvCxnSpPr>
          <p:spPr bwMode="auto">
            <a:xfrm flipV="1">
              <a:off x="4631958" y="3856848"/>
              <a:ext cx="0" cy="223027"/>
            </a:xfrm>
            <a:prstGeom prst="line">
              <a:avLst/>
            </a:prstGeom>
            <a:noFill/>
            <a:ln w="22225"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18DFFF11-A2CF-FB7E-1C78-AAD11C11F3FD}"/>
                </a:ext>
              </a:extLst>
            </p:cNvPr>
            <p:cNvCxnSpPr>
              <a:cxnSpLocks/>
            </p:cNvCxnSpPr>
            <p:nvPr/>
          </p:nvCxnSpPr>
          <p:spPr bwMode="auto">
            <a:xfrm flipV="1">
              <a:off x="4653675" y="3856848"/>
              <a:ext cx="0" cy="213502"/>
            </a:xfrm>
            <a:prstGeom prst="line">
              <a:avLst/>
            </a:prstGeom>
            <a:noFill/>
            <a:ln w="22225" cap="flat" cmpd="sng" algn="ctr">
              <a:solidFill>
                <a:schemeClr val="accent4"/>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C02B82D3-FB0A-FE88-D692-0AF3423ECD88}"/>
                </a:ext>
              </a:extLst>
            </p:cNvPr>
            <p:cNvCxnSpPr>
              <a:cxnSpLocks/>
            </p:cNvCxnSpPr>
            <p:nvPr/>
          </p:nvCxnSpPr>
          <p:spPr bwMode="auto">
            <a:xfrm flipV="1">
              <a:off x="4675392" y="3952875"/>
              <a:ext cx="0" cy="123825"/>
            </a:xfrm>
            <a:prstGeom prst="line">
              <a:avLst/>
            </a:prstGeom>
            <a:noFill/>
            <a:ln w="22225" cap="flat" cmpd="sng" algn="ctr">
              <a:solidFill>
                <a:schemeClr val="accent5"/>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3559E0D1-21BC-61B9-C95D-7D03FC71757E}"/>
                </a:ext>
              </a:extLst>
            </p:cNvPr>
            <p:cNvCxnSpPr>
              <a:cxnSpLocks/>
            </p:cNvCxnSpPr>
            <p:nvPr/>
          </p:nvCxnSpPr>
          <p:spPr bwMode="auto">
            <a:xfrm flipV="1">
              <a:off x="4696940" y="3602848"/>
              <a:ext cx="0" cy="480456"/>
            </a:xfrm>
            <a:prstGeom prst="line">
              <a:avLst/>
            </a:prstGeom>
            <a:noFill/>
            <a:ln w="22225" cap="flat" cmpd="sng" algn="ctr">
              <a:solidFill>
                <a:schemeClr val="accent6"/>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82F72A44-4002-46ED-633D-B66B3B85727D}"/>
                </a:ext>
              </a:extLst>
            </p:cNvPr>
            <p:cNvCxnSpPr>
              <a:cxnSpLocks/>
            </p:cNvCxnSpPr>
            <p:nvPr/>
          </p:nvCxnSpPr>
          <p:spPr bwMode="auto">
            <a:xfrm flipV="1">
              <a:off x="4718827" y="3425048"/>
              <a:ext cx="0" cy="658002"/>
            </a:xfrm>
            <a:prstGeom prst="line">
              <a:avLst/>
            </a:prstGeom>
            <a:noFill/>
            <a:ln w="22225" cap="flat" cmpd="sng" algn="ctr">
              <a:solidFill>
                <a:schemeClr val="accent2"/>
              </a:solidFill>
              <a:prstDash val="solid"/>
              <a:round/>
              <a:headEnd type="none" w="med" len="med"/>
              <a:tailEnd type="none" w="med" len="med"/>
            </a:ln>
            <a:effectLst/>
          </p:spPr>
        </p:cxnSp>
        <p:cxnSp>
          <p:nvCxnSpPr>
            <p:cNvPr id="936" name="Straight Connector 935">
              <a:extLst>
                <a:ext uri="{FF2B5EF4-FFF2-40B4-BE49-F238E27FC236}">
                  <a16:creationId xmlns:a16="http://schemas.microsoft.com/office/drawing/2014/main" id="{15A72FE2-DE5D-C771-A77D-3BA73DF255D0}"/>
                </a:ext>
              </a:extLst>
            </p:cNvPr>
            <p:cNvCxnSpPr>
              <a:cxnSpLocks/>
            </p:cNvCxnSpPr>
            <p:nvPr/>
          </p:nvCxnSpPr>
          <p:spPr bwMode="auto">
            <a:xfrm flipV="1">
              <a:off x="4740544" y="3155173"/>
              <a:ext cx="0" cy="924702"/>
            </a:xfrm>
            <a:prstGeom prst="line">
              <a:avLst/>
            </a:prstGeom>
            <a:noFill/>
            <a:ln w="22225" cap="flat" cmpd="sng" algn="ctr">
              <a:solidFill>
                <a:schemeClr val="bg2"/>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423E24E4-624A-F743-41A0-2270D2ACD343}"/>
                </a:ext>
              </a:extLst>
            </p:cNvPr>
            <p:cNvCxnSpPr>
              <a:cxnSpLocks/>
            </p:cNvCxnSpPr>
            <p:nvPr/>
          </p:nvCxnSpPr>
          <p:spPr bwMode="auto">
            <a:xfrm>
              <a:off x="4762261" y="3498850"/>
              <a:ext cx="0" cy="574675"/>
            </a:xfrm>
            <a:prstGeom prst="line">
              <a:avLst/>
            </a:prstGeom>
            <a:noFill/>
            <a:ln w="22225" cap="flat" cmpd="sng" algn="ctr">
              <a:solidFill>
                <a:schemeClr val="tx2"/>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8E260002-61CB-3632-1018-BB6DF0205ECF}"/>
                </a:ext>
              </a:extLst>
            </p:cNvPr>
            <p:cNvCxnSpPr>
              <a:cxnSpLocks/>
            </p:cNvCxnSpPr>
            <p:nvPr/>
          </p:nvCxnSpPr>
          <p:spPr bwMode="auto">
            <a:xfrm flipV="1">
              <a:off x="4783977" y="3475848"/>
              <a:ext cx="0" cy="6040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39" name="Group 938">
            <a:extLst>
              <a:ext uri="{FF2B5EF4-FFF2-40B4-BE49-F238E27FC236}">
                <a16:creationId xmlns:a16="http://schemas.microsoft.com/office/drawing/2014/main" id="{F7AF3D4C-26A2-3248-DC66-63AD3CE27B19}"/>
              </a:ext>
            </a:extLst>
          </p:cNvPr>
          <p:cNvGrpSpPr/>
          <p:nvPr/>
        </p:nvGrpSpPr>
        <p:grpSpPr>
          <a:xfrm>
            <a:off x="5292867" y="3659998"/>
            <a:ext cx="173736" cy="423306"/>
            <a:chOff x="4610241" y="3659998"/>
            <a:chExt cx="173736" cy="423306"/>
          </a:xfrm>
        </p:grpSpPr>
        <p:cxnSp>
          <p:nvCxnSpPr>
            <p:cNvPr id="940" name="Straight Connector 939">
              <a:extLst>
                <a:ext uri="{FF2B5EF4-FFF2-40B4-BE49-F238E27FC236}">
                  <a16:creationId xmlns:a16="http://schemas.microsoft.com/office/drawing/2014/main" id="{3F190D75-E06C-80EA-BF4A-90A549635429}"/>
                </a:ext>
              </a:extLst>
            </p:cNvPr>
            <p:cNvCxnSpPr>
              <a:cxnSpLocks/>
            </p:cNvCxnSpPr>
            <p:nvPr/>
          </p:nvCxnSpPr>
          <p:spPr bwMode="auto">
            <a:xfrm flipV="1">
              <a:off x="4610241" y="3917173"/>
              <a:ext cx="0" cy="162702"/>
            </a:xfrm>
            <a:prstGeom prst="line">
              <a:avLst/>
            </a:prstGeom>
            <a:noFill/>
            <a:ln w="22225" cap="flat" cmpd="sng" algn="ctr">
              <a:solidFill>
                <a:schemeClr val="accent1"/>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8373026E-C306-7544-34B6-3175FCA1255B}"/>
                </a:ext>
              </a:extLst>
            </p:cNvPr>
            <p:cNvCxnSpPr>
              <a:cxnSpLocks/>
            </p:cNvCxnSpPr>
            <p:nvPr/>
          </p:nvCxnSpPr>
          <p:spPr bwMode="auto">
            <a:xfrm flipV="1">
              <a:off x="4631958" y="3980673"/>
              <a:ext cx="0" cy="92852"/>
            </a:xfrm>
            <a:prstGeom prst="line">
              <a:avLst/>
            </a:prstGeom>
            <a:noFill/>
            <a:ln w="22225" cap="flat" cmpd="sng" algn="ctr">
              <a:solidFill>
                <a:schemeClr val="accent3"/>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E33B42BD-11BB-FDFB-4679-806189475C45}"/>
                </a:ext>
              </a:extLst>
            </p:cNvPr>
            <p:cNvCxnSpPr>
              <a:cxnSpLocks/>
            </p:cNvCxnSpPr>
            <p:nvPr/>
          </p:nvCxnSpPr>
          <p:spPr bwMode="auto">
            <a:xfrm flipV="1">
              <a:off x="4653675" y="3758423"/>
              <a:ext cx="0" cy="321452"/>
            </a:xfrm>
            <a:prstGeom prst="line">
              <a:avLst/>
            </a:prstGeom>
            <a:noFill/>
            <a:ln w="22225" cap="flat" cmpd="sng" algn="ctr">
              <a:solidFill>
                <a:schemeClr val="accent4"/>
              </a:solidFill>
              <a:prstDash val="solid"/>
              <a:round/>
              <a:headEnd type="none" w="med" len="med"/>
              <a:tailEnd type="none" w="med" len="med"/>
            </a:ln>
            <a:effectLst/>
          </p:spPr>
        </p:cxnSp>
        <p:cxnSp>
          <p:nvCxnSpPr>
            <p:cNvPr id="943" name="Straight Connector 942">
              <a:extLst>
                <a:ext uri="{FF2B5EF4-FFF2-40B4-BE49-F238E27FC236}">
                  <a16:creationId xmlns:a16="http://schemas.microsoft.com/office/drawing/2014/main" id="{BCA25867-A190-9D07-C06B-011039EEA26C}"/>
                </a:ext>
              </a:extLst>
            </p:cNvPr>
            <p:cNvCxnSpPr>
              <a:cxnSpLocks/>
            </p:cNvCxnSpPr>
            <p:nvPr/>
          </p:nvCxnSpPr>
          <p:spPr bwMode="auto">
            <a:xfrm flipV="1">
              <a:off x="4675392" y="3894948"/>
              <a:ext cx="0" cy="178577"/>
            </a:xfrm>
            <a:prstGeom prst="line">
              <a:avLst/>
            </a:prstGeom>
            <a:noFill/>
            <a:ln w="22225" cap="flat" cmpd="sng" algn="ctr">
              <a:solidFill>
                <a:schemeClr val="accent5"/>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C5EB80DE-9D15-4588-39F6-C051F38C3236}"/>
                </a:ext>
              </a:extLst>
            </p:cNvPr>
            <p:cNvCxnSpPr>
              <a:cxnSpLocks/>
              <a:stCxn id="107" idx="3"/>
            </p:cNvCxnSpPr>
            <p:nvPr/>
          </p:nvCxnSpPr>
          <p:spPr bwMode="auto">
            <a:xfrm flipV="1">
              <a:off x="4693628" y="3882248"/>
              <a:ext cx="0" cy="201056"/>
            </a:xfrm>
            <a:prstGeom prst="line">
              <a:avLst/>
            </a:prstGeom>
            <a:noFill/>
            <a:ln w="22225" cap="flat" cmpd="sng" algn="ctr">
              <a:solidFill>
                <a:schemeClr val="accent6"/>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398A735C-73DD-33EC-A2FE-0170F050AB1F}"/>
                </a:ext>
              </a:extLst>
            </p:cNvPr>
            <p:cNvCxnSpPr>
              <a:cxnSpLocks/>
            </p:cNvCxnSpPr>
            <p:nvPr/>
          </p:nvCxnSpPr>
          <p:spPr bwMode="auto">
            <a:xfrm flipV="1">
              <a:off x="4718827" y="3659998"/>
              <a:ext cx="0" cy="419877"/>
            </a:xfrm>
            <a:prstGeom prst="line">
              <a:avLst/>
            </a:prstGeom>
            <a:noFill/>
            <a:ln w="22225" cap="flat" cmpd="sng" algn="ctr">
              <a:solidFill>
                <a:schemeClr val="accent2"/>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D29A8FFE-8466-C7EC-4D74-0FF2C1A5B628}"/>
                </a:ext>
              </a:extLst>
            </p:cNvPr>
            <p:cNvCxnSpPr>
              <a:cxnSpLocks/>
            </p:cNvCxnSpPr>
            <p:nvPr/>
          </p:nvCxnSpPr>
          <p:spPr bwMode="auto">
            <a:xfrm flipV="1">
              <a:off x="4740544" y="3898123"/>
              <a:ext cx="0" cy="181752"/>
            </a:xfrm>
            <a:prstGeom prst="line">
              <a:avLst/>
            </a:prstGeom>
            <a:noFill/>
            <a:ln w="22225" cap="flat" cmpd="sng" algn="ctr">
              <a:solidFill>
                <a:schemeClr val="bg2"/>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E5F29E6B-5883-3362-FD11-4C0498367551}"/>
                </a:ext>
              </a:extLst>
            </p:cNvPr>
            <p:cNvCxnSpPr>
              <a:cxnSpLocks/>
            </p:cNvCxnSpPr>
            <p:nvPr/>
          </p:nvCxnSpPr>
          <p:spPr bwMode="auto">
            <a:xfrm>
              <a:off x="4762261" y="3964798"/>
              <a:ext cx="0" cy="118252"/>
            </a:xfrm>
            <a:prstGeom prst="line">
              <a:avLst/>
            </a:prstGeom>
            <a:noFill/>
            <a:ln w="22225" cap="flat" cmpd="sng" algn="ctr">
              <a:solidFill>
                <a:schemeClr val="tx2"/>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40440171-FEA1-DBB0-63ED-06367FDB9EE6}"/>
                </a:ext>
              </a:extLst>
            </p:cNvPr>
            <p:cNvCxnSpPr>
              <a:cxnSpLocks/>
            </p:cNvCxnSpPr>
            <p:nvPr/>
          </p:nvCxnSpPr>
          <p:spPr bwMode="auto">
            <a:xfrm flipV="1">
              <a:off x="4783977" y="3933048"/>
              <a:ext cx="0" cy="1468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49" name="Group 948">
            <a:extLst>
              <a:ext uri="{FF2B5EF4-FFF2-40B4-BE49-F238E27FC236}">
                <a16:creationId xmlns:a16="http://schemas.microsoft.com/office/drawing/2014/main" id="{0ACFC4BC-2D6E-C12C-DEF5-F28D5F574FCA}"/>
              </a:ext>
            </a:extLst>
          </p:cNvPr>
          <p:cNvGrpSpPr/>
          <p:nvPr/>
        </p:nvGrpSpPr>
        <p:grpSpPr>
          <a:xfrm>
            <a:off x="5520409" y="3666348"/>
            <a:ext cx="173736" cy="416956"/>
            <a:chOff x="4610241" y="3666348"/>
            <a:chExt cx="173736" cy="416956"/>
          </a:xfrm>
        </p:grpSpPr>
        <p:cxnSp>
          <p:nvCxnSpPr>
            <p:cNvPr id="950" name="Straight Connector 949">
              <a:extLst>
                <a:ext uri="{FF2B5EF4-FFF2-40B4-BE49-F238E27FC236}">
                  <a16:creationId xmlns:a16="http://schemas.microsoft.com/office/drawing/2014/main" id="{84E6C20C-EF67-65F8-F3FF-8D7D70608A1C}"/>
                </a:ext>
              </a:extLst>
            </p:cNvPr>
            <p:cNvCxnSpPr>
              <a:cxnSpLocks/>
            </p:cNvCxnSpPr>
            <p:nvPr/>
          </p:nvCxnSpPr>
          <p:spPr bwMode="auto">
            <a:xfrm flipV="1">
              <a:off x="4610241" y="3910823"/>
              <a:ext cx="0" cy="165877"/>
            </a:xfrm>
            <a:prstGeom prst="line">
              <a:avLst/>
            </a:prstGeom>
            <a:noFill/>
            <a:ln w="22225" cap="flat" cmpd="sng" algn="ctr">
              <a:solidFill>
                <a:schemeClr val="accent1"/>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7F733D3B-9198-B31B-FAC3-BD9ACC9CF965}"/>
                </a:ext>
              </a:extLst>
            </p:cNvPr>
            <p:cNvCxnSpPr>
              <a:cxnSpLocks/>
            </p:cNvCxnSpPr>
            <p:nvPr/>
          </p:nvCxnSpPr>
          <p:spPr bwMode="auto">
            <a:xfrm flipV="1">
              <a:off x="4631958" y="3863198"/>
              <a:ext cx="0" cy="216677"/>
            </a:xfrm>
            <a:prstGeom prst="line">
              <a:avLst/>
            </a:prstGeom>
            <a:noFill/>
            <a:ln w="22225" cap="flat" cmpd="sng" algn="ctr">
              <a:solidFill>
                <a:schemeClr val="accent3"/>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EB12A138-318B-C352-DD5A-2FA159621AD6}"/>
                </a:ext>
              </a:extLst>
            </p:cNvPr>
            <p:cNvCxnSpPr>
              <a:cxnSpLocks/>
            </p:cNvCxnSpPr>
            <p:nvPr/>
          </p:nvCxnSpPr>
          <p:spPr bwMode="auto">
            <a:xfrm flipV="1">
              <a:off x="4653675" y="3831448"/>
              <a:ext cx="0" cy="238902"/>
            </a:xfrm>
            <a:prstGeom prst="line">
              <a:avLst/>
            </a:prstGeom>
            <a:noFill/>
            <a:ln w="22225" cap="flat" cmpd="sng" algn="ctr">
              <a:solidFill>
                <a:schemeClr val="accent4"/>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92CB4BF4-1200-2D77-4035-5262B11B8C0D}"/>
                </a:ext>
              </a:extLst>
            </p:cNvPr>
            <p:cNvCxnSpPr>
              <a:cxnSpLocks/>
            </p:cNvCxnSpPr>
            <p:nvPr/>
          </p:nvCxnSpPr>
          <p:spPr bwMode="auto">
            <a:xfrm flipV="1">
              <a:off x="4675392" y="3949700"/>
              <a:ext cx="0" cy="127000"/>
            </a:xfrm>
            <a:prstGeom prst="line">
              <a:avLst/>
            </a:prstGeom>
            <a:noFill/>
            <a:ln w="22225" cap="flat" cmpd="sng" algn="ctr">
              <a:solidFill>
                <a:schemeClr val="accent5"/>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C3DE70DE-E0C0-880D-8F33-C8535F85545C}"/>
                </a:ext>
              </a:extLst>
            </p:cNvPr>
            <p:cNvCxnSpPr>
              <a:cxnSpLocks/>
              <a:stCxn id="108" idx="3"/>
            </p:cNvCxnSpPr>
            <p:nvPr/>
          </p:nvCxnSpPr>
          <p:spPr bwMode="auto">
            <a:xfrm flipV="1">
              <a:off x="4693491" y="3793348"/>
              <a:ext cx="0" cy="289956"/>
            </a:xfrm>
            <a:prstGeom prst="line">
              <a:avLst/>
            </a:prstGeom>
            <a:noFill/>
            <a:ln w="22225" cap="flat" cmpd="sng" algn="ctr">
              <a:solidFill>
                <a:schemeClr val="accent6"/>
              </a:solidFill>
              <a:prstDash val="solid"/>
              <a:round/>
              <a:headEnd type="none" w="med" len="med"/>
              <a:tailEnd type="none" w="med" len="med"/>
            </a:ln>
            <a:effectLst/>
          </p:spPr>
        </p:cxnSp>
        <p:cxnSp>
          <p:nvCxnSpPr>
            <p:cNvPr id="955" name="Straight Connector 954">
              <a:extLst>
                <a:ext uri="{FF2B5EF4-FFF2-40B4-BE49-F238E27FC236}">
                  <a16:creationId xmlns:a16="http://schemas.microsoft.com/office/drawing/2014/main" id="{1AAB5EAB-EDA3-416A-3B2D-71EED6E52284}"/>
                </a:ext>
              </a:extLst>
            </p:cNvPr>
            <p:cNvCxnSpPr>
              <a:cxnSpLocks/>
            </p:cNvCxnSpPr>
            <p:nvPr/>
          </p:nvCxnSpPr>
          <p:spPr bwMode="auto">
            <a:xfrm flipV="1">
              <a:off x="4718827" y="3666348"/>
              <a:ext cx="0" cy="407177"/>
            </a:xfrm>
            <a:prstGeom prst="line">
              <a:avLst/>
            </a:prstGeom>
            <a:noFill/>
            <a:ln w="22225" cap="flat" cmpd="sng" algn="ctr">
              <a:solidFill>
                <a:schemeClr val="accent2"/>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7863DF22-4886-4187-538A-BE1DD2224400}"/>
                </a:ext>
              </a:extLst>
            </p:cNvPr>
            <p:cNvCxnSpPr>
              <a:cxnSpLocks/>
            </p:cNvCxnSpPr>
            <p:nvPr/>
          </p:nvCxnSpPr>
          <p:spPr bwMode="auto">
            <a:xfrm flipV="1">
              <a:off x="4740544" y="3866373"/>
              <a:ext cx="0" cy="210327"/>
            </a:xfrm>
            <a:prstGeom prst="line">
              <a:avLst/>
            </a:prstGeom>
            <a:noFill/>
            <a:ln w="22225" cap="flat" cmpd="sng" algn="ctr">
              <a:solidFill>
                <a:schemeClr val="bg2"/>
              </a:solidFill>
              <a:prstDash val="solid"/>
              <a:round/>
              <a:headEnd type="none" w="med" len="med"/>
              <a:tailEnd type="none" w="med" len="med"/>
            </a:ln>
            <a:effectLst/>
          </p:spPr>
        </p:cxnSp>
        <p:cxnSp>
          <p:nvCxnSpPr>
            <p:cNvPr id="957" name="Straight Connector 956">
              <a:extLst>
                <a:ext uri="{FF2B5EF4-FFF2-40B4-BE49-F238E27FC236}">
                  <a16:creationId xmlns:a16="http://schemas.microsoft.com/office/drawing/2014/main" id="{52860EDF-7692-CB3C-9B02-81D166F69C95}"/>
                </a:ext>
              </a:extLst>
            </p:cNvPr>
            <p:cNvCxnSpPr>
              <a:cxnSpLocks/>
            </p:cNvCxnSpPr>
            <p:nvPr/>
          </p:nvCxnSpPr>
          <p:spPr bwMode="auto">
            <a:xfrm>
              <a:off x="4762261" y="3844148"/>
              <a:ext cx="0" cy="235727"/>
            </a:xfrm>
            <a:prstGeom prst="line">
              <a:avLst/>
            </a:prstGeom>
            <a:noFill/>
            <a:ln w="22225" cap="flat" cmpd="sng" algn="ctr">
              <a:solidFill>
                <a:schemeClr val="tx2"/>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F7C26DBE-9AFF-0E3D-F7C6-4C54AF8B60A8}"/>
                </a:ext>
              </a:extLst>
            </p:cNvPr>
            <p:cNvCxnSpPr>
              <a:cxnSpLocks/>
            </p:cNvCxnSpPr>
            <p:nvPr/>
          </p:nvCxnSpPr>
          <p:spPr bwMode="auto">
            <a:xfrm flipV="1">
              <a:off x="4783977" y="3933048"/>
              <a:ext cx="0" cy="15000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59" name="Group 958">
            <a:extLst>
              <a:ext uri="{FF2B5EF4-FFF2-40B4-BE49-F238E27FC236}">
                <a16:creationId xmlns:a16="http://schemas.microsoft.com/office/drawing/2014/main" id="{EA78D2A7-2FFE-E045-928F-C2FFCAE9B08B}"/>
              </a:ext>
            </a:extLst>
          </p:cNvPr>
          <p:cNvGrpSpPr/>
          <p:nvPr/>
        </p:nvGrpSpPr>
        <p:grpSpPr>
          <a:xfrm>
            <a:off x="5747951" y="2945623"/>
            <a:ext cx="173736" cy="1137681"/>
            <a:chOff x="4610241" y="2945623"/>
            <a:chExt cx="173736" cy="1137681"/>
          </a:xfrm>
        </p:grpSpPr>
        <p:cxnSp>
          <p:nvCxnSpPr>
            <p:cNvPr id="960" name="Straight Connector 959">
              <a:extLst>
                <a:ext uri="{FF2B5EF4-FFF2-40B4-BE49-F238E27FC236}">
                  <a16:creationId xmlns:a16="http://schemas.microsoft.com/office/drawing/2014/main" id="{818C44CF-5168-F962-A6CD-E2CCF5737FFB}"/>
                </a:ext>
              </a:extLst>
            </p:cNvPr>
            <p:cNvCxnSpPr>
              <a:cxnSpLocks/>
              <a:stCxn id="109" idx="3"/>
            </p:cNvCxnSpPr>
            <p:nvPr/>
          </p:nvCxnSpPr>
          <p:spPr bwMode="auto">
            <a:xfrm flipH="1" flipV="1">
              <a:off x="4610241" y="4044173"/>
              <a:ext cx="0" cy="39131"/>
            </a:xfrm>
            <a:prstGeom prst="line">
              <a:avLst/>
            </a:prstGeom>
            <a:noFill/>
            <a:ln w="22225" cap="flat" cmpd="sng" algn="ctr">
              <a:solidFill>
                <a:schemeClr val="accent1"/>
              </a:solidFill>
              <a:prstDash val="solid"/>
              <a:round/>
              <a:headEnd type="none" w="med" len="med"/>
              <a:tailEnd type="none" w="med" len="med"/>
            </a:ln>
            <a:effectLst/>
          </p:spPr>
        </p:cxnSp>
        <p:cxnSp>
          <p:nvCxnSpPr>
            <p:cNvPr id="961" name="Straight Connector 960">
              <a:extLst>
                <a:ext uri="{FF2B5EF4-FFF2-40B4-BE49-F238E27FC236}">
                  <a16:creationId xmlns:a16="http://schemas.microsoft.com/office/drawing/2014/main" id="{D27D33C6-0367-2E6F-D9A5-D92D23251060}"/>
                </a:ext>
              </a:extLst>
            </p:cNvPr>
            <p:cNvCxnSpPr>
              <a:cxnSpLocks/>
            </p:cNvCxnSpPr>
            <p:nvPr/>
          </p:nvCxnSpPr>
          <p:spPr bwMode="auto">
            <a:xfrm flipV="1">
              <a:off x="4631958" y="3748898"/>
              <a:ext cx="0" cy="321452"/>
            </a:xfrm>
            <a:prstGeom prst="line">
              <a:avLst/>
            </a:prstGeom>
            <a:noFill/>
            <a:ln w="22225" cap="flat" cmpd="sng" algn="ctr">
              <a:solidFill>
                <a:schemeClr val="accent3"/>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153A57E3-949D-BFDD-E848-DE006E795C5D}"/>
                </a:ext>
              </a:extLst>
            </p:cNvPr>
            <p:cNvCxnSpPr>
              <a:cxnSpLocks/>
            </p:cNvCxnSpPr>
            <p:nvPr/>
          </p:nvCxnSpPr>
          <p:spPr bwMode="auto">
            <a:xfrm flipV="1">
              <a:off x="4653675" y="2945623"/>
              <a:ext cx="0" cy="1127902"/>
            </a:xfrm>
            <a:prstGeom prst="line">
              <a:avLst/>
            </a:prstGeom>
            <a:noFill/>
            <a:ln w="22225" cap="flat" cmpd="sng" algn="ctr">
              <a:solidFill>
                <a:schemeClr val="accent4"/>
              </a:solidFill>
              <a:prstDash val="solid"/>
              <a:round/>
              <a:headEnd type="none" w="med" len="med"/>
              <a:tailEnd type="none" w="med" len="med"/>
            </a:ln>
            <a:effectLst/>
          </p:spPr>
        </p:cxnSp>
        <p:cxnSp>
          <p:nvCxnSpPr>
            <p:cNvPr id="963" name="Straight Connector 962">
              <a:extLst>
                <a:ext uri="{FF2B5EF4-FFF2-40B4-BE49-F238E27FC236}">
                  <a16:creationId xmlns:a16="http://schemas.microsoft.com/office/drawing/2014/main" id="{7826B5BD-C2F4-19AE-1B44-DE6572553DF6}"/>
                </a:ext>
              </a:extLst>
            </p:cNvPr>
            <p:cNvCxnSpPr>
              <a:cxnSpLocks/>
            </p:cNvCxnSpPr>
            <p:nvPr/>
          </p:nvCxnSpPr>
          <p:spPr bwMode="auto">
            <a:xfrm flipV="1">
              <a:off x="4675392" y="3666348"/>
              <a:ext cx="0" cy="407177"/>
            </a:xfrm>
            <a:prstGeom prst="line">
              <a:avLst/>
            </a:prstGeom>
            <a:noFill/>
            <a:ln w="22225" cap="flat" cmpd="sng" algn="ctr">
              <a:solidFill>
                <a:schemeClr val="accent5"/>
              </a:solidFill>
              <a:prstDash val="solid"/>
              <a:round/>
              <a:headEnd type="none" w="med" len="med"/>
              <a:tailEnd type="none" w="med" len="med"/>
            </a:ln>
            <a:effectLst/>
          </p:spPr>
        </p:cxnSp>
        <p:cxnSp>
          <p:nvCxnSpPr>
            <p:cNvPr id="964" name="Straight Connector 963">
              <a:extLst>
                <a:ext uri="{FF2B5EF4-FFF2-40B4-BE49-F238E27FC236}">
                  <a16:creationId xmlns:a16="http://schemas.microsoft.com/office/drawing/2014/main" id="{695EAD21-D5D5-6C61-CCC1-A2ACE0647010}"/>
                </a:ext>
              </a:extLst>
            </p:cNvPr>
            <p:cNvCxnSpPr>
              <a:cxnSpLocks/>
            </p:cNvCxnSpPr>
            <p:nvPr/>
          </p:nvCxnSpPr>
          <p:spPr bwMode="auto">
            <a:xfrm flipV="1">
              <a:off x="4697109" y="3491723"/>
              <a:ext cx="0" cy="584977"/>
            </a:xfrm>
            <a:prstGeom prst="line">
              <a:avLst/>
            </a:prstGeom>
            <a:noFill/>
            <a:ln w="22225" cap="flat" cmpd="sng" algn="ctr">
              <a:solidFill>
                <a:schemeClr val="accent6"/>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EB5DFE1A-A396-AFBD-388F-B8185F6DAC7C}"/>
                </a:ext>
              </a:extLst>
            </p:cNvPr>
            <p:cNvCxnSpPr>
              <a:cxnSpLocks/>
            </p:cNvCxnSpPr>
            <p:nvPr/>
          </p:nvCxnSpPr>
          <p:spPr bwMode="auto">
            <a:xfrm flipV="1">
              <a:off x="4718827" y="3615548"/>
              <a:ext cx="0" cy="464327"/>
            </a:xfrm>
            <a:prstGeom prst="line">
              <a:avLst/>
            </a:prstGeom>
            <a:noFill/>
            <a:ln w="22225" cap="flat" cmpd="sng" algn="ctr">
              <a:solidFill>
                <a:schemeClr val="accent2"/>
              </a:solidFill>
              <a:prstDash val="solid"/>
              <a:round/>
              <a:headEnd type="none" w="med" len="med"/>
              <a:tailEnd type="none" w="med" len="med"/>
            </a:ln>
            <a:effectLst/>
          </p:spPr>
        </p:cxnSp>
        <p:cxnSp>
          <p:nvCxnSpPr>
            <p:cNvPr id="966" name="Straight Connector 965">
              <a:extLst>
                <a:ext uri="{FF2B5EF4-FFF2-40B4-BE49-F238E27FC236}">
                  <a16:creationId xmlns:a16="http://schemas.microsoft.com/office/drawing/2014/main" id="{E5411F08-8066-B973-FA87-CB1AD6C05ACB}"/>
                </a:ext>
              </a:extLst>
            </p:cNvPr>
            <p:cNvCxnSpPr>
              <a:cxnSpLocks/>
            </p:cNvCxnSpPr>
            <p:nvPr/>
          </p:nvCxnSpPr>
          <p:spPr bwMode="auto">
            <a:xfrm flipV="1">
              <a:off x="4740544" y="3786998"/>
              <a:ext cx="0" cy="292877"/>
            </a:xfrm>
            <a:prstGeom prst="line">
              <a:avLst/>
            </a:prstGeom>
            <a:noFill/>
            <a:ln w="22225" cap="flat" cmpd="sng" algn="ctr">
              <a:solidFill>
                <a:schemeClr val="bg2"/>
              </a:solidFill>
              <a:prstDash val="solid"/>
              <a:round/>
              <a:headEnd type="none" w="med" len="med"/>
              <a:tailEnd type="none" w="med" len="med"/>
            </a:ln>
            <a:effectLst/>
          </p:spPr>
        </p:cxnSp>
        <p:cxnSp>
          <p:nvCxnSpPr>
            <p:cNvPr id="967" name="Straight Connector 966">
              <a:extLst>
                <a:ext uri="{FF2B5EF4-FFF2-40B4-BE49-F238E27FC236}">
                  <a16:creationId xmlns:a16="http://schemas.microsoft.com/office/drawing/2014/main" id="{31546FEE-4A52-E1FC-906E-2A9705656F0E}"/>
                </a:ext>
              </a:extLst>
            </p:cNvPr>
            <p:cNvCxnSpPr>
              <a:cxnSpLocks/>
            </p:cNvCxnSpPr>
            <p:nvPr/>
          </p:nvCxnSpPr>
          <p:spPr bwMode="auto">
            <a:xfrm>
              <a:off x="4762261" y="3967973"/>
              <a:ext cx="0" cy="111902"/>
            </a:xfrm>
            <a:prstGeom prst="line">
              <a:avLst/>
            </a:prstGeom>
            <a:noFill/>
            <a:ln w="22225" cap="flat" cmpd="sng" algn="ctr">
              <a:solidFill>
                <a:schemeClr val="tx2"/>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C73746CF-FB01-3581-1634-7E317EB8D71C}"/>
                </a:ext>
              </a:extLst>
            </p:cNvPr>
            <p:cNvCxnSpPr>
              <a:cxnSpLocks/>
            </p:cNvCxnSpPr>
            <p:nvPr/>
          </p:nvCxnSpPr>
          <p:spPr bwMode="auto">
            <a:xfrm flipV="1">
              <a:off x="4783977" y="4028298"/>
              <a:ext cx="0" cy="5475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69" name="Group 968">
            <a:extLst>
              <a:ext uri="{FF2B5EF4-FFF2-40B4-BE49-F238E27FC236}">
                <a16:creationId xmlns:a16="http://schemas.microsoft.com/office/drawing/2014/main" id="{CF93A8EA-A6BB-0E30-2EF0-DC5CAB75343E}"/>
              </a:ext>
            </a:extLst>
          </p:cNvPr>
          <p:cNvGrpSpPr/>
          <p:nvPr/>
        </p:nvGrpSpPr>
        <p:grpSpPr>
          <a:xfrm>
            <a:off x="5975491" y="3806048"/>
            <a:ext cx="173736" cy="283352"/>
            <a:chOff x="4610241" y="3806048"/>
            <a:chExt cx="173736" cy="283352"/>
          </a:xfrm>
        </p:grpSpPr>
        <p:cxnSp>
          <p:nvCxnSpPr>
            <p:cNvPr id="970" name="Straight Connector 969">
              <a:extLst>
                <a:ext uri="{FF2B5EF4-FFF2-40B4-BE49-F238E27FC236}">
                  <a16:creationId xmlns:a16="http://schemas.microsoft.com/office/drawing/2014/main" id="{5B47A17B-4019-1783-0A94-FF529E50BD23}"/>
                </a:ext>
              </a:extLst>
            </p:cNvPr>
            <p:cNvCxnSpPr>
              <a:cxnSpLocks/>
            </p:cNvCxnSpPr>
            <p:nvPr/>
          </p:nvCxnSpPr>
          <p:spPr bwMode="auto">
            <a:xfrm flipV="1">
              <a:off x="4610241" y="4006073"/>
              <a:ext cx="0" cy="67452"/>
            </a:xfrm>
            <a:prstGeom prst="line">
              <a:avLst/>
            </a:prstGeom>
            <a:noFill/>
            <a:ln w="22225" cap="flat" cmpd="sng" algn="ctr">
              <a:solidFill>
                <a:schemeClr val="accent1"/>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EDA13853-2A2B-5EE4-1DC8-914E4DCD5882}"/>
                </a:ext>
              </a:extLst>
            </p:cNvPr>
            <p:cNvCxnSpPr>
              <a:cxnSpLocks/>
            </p:cNvCxnSpPr>
            <p:nvPr/>
          </p:nvCxnSpPr>
          <p:spPr bwMode="auto">
            <a:xfrm flipV="1">
              <a:off x="4631958" y="3961623"/>
              <a:ext cx="0" cy="115077"/>
            </a:xfrm>
            <a:prstGeom prst="line">
              <a:avLst/>
            </a:prstGeom>
            <a:noFill/>
            <a:ln w="22225" cap="flat" cmpd="sng" algn="ctr">
              <a:solidFill>
                <a:schemeClr val="accent3"/>
              </a:solidFill>
              <a:prstDash val="solid"/>
              <a:round/>
              <a:headEnd type="none" w="med" len="med"/>
              <a:tailEnd type="none" w="med" len="med"/>
            </a:ln>
            <a:effectLst/>
          </p:spPr>
        </p:cxnSp>
        <p:cxnSp>
          <p:nvCxnSpPr>
            <p:cNvPr id="972" name="Straight Connector 971">
              <a:extLst>
                <a:ext uri="{FF2B5EF4-FFF2-40B4-BE49-F238E27FC236}">
                  <a16:creationId xmlns:a16="http://schemas.microsoft.com/office/drawing/2014/main" id="{C1A42D28-7F79-89E4-405F-375226856D11}"/>
                </a:ext>
              </a:extLst>
            </p:cNvPr>
            <p:cNvCxnSpPr>
              <a:cxnSpLocks/>
            </p:cNvCxnSpPr>
            <p:nvPr/>
          </p:nvCxnSpPr>
          <p:spPr bwMode="auto">
            <a:xfrm flipV="1">
              <a:off x="4653675" y="3806048"/>
              <a:ext cx="0" cy="273827"/>
            </a:xfrm>
            <a:prstGeom prst="line">
              <a:avLst/>
            </a:prstGeom>
            <a:noFill/>
            <a:ln w="22225" cap="flat" cmpd="sng" algn="ctr">
              <a:solidFill>
                <a:schemeClr val="accent4"/>
              </a:solidFill>
              <a:prstDash val="solid"/>
              <a:round/>
              <a:headEnd type="none" w="med" len="med"/>
              <a:tailEnd type="none" w="med" len="med"/>
            </a:ln>
            <a:effectLst/>
          </p:spPr>
        </p:cxnSp>
        <p:cxnSp>
          <p:nvCxnSpPr>
            <p:cNvPr id="973" name="Straight Connector 972">
              <a:extLst>
                <a:ext uri="{FF2B5EF4-FFF2-40B4-BE49-F238E27FC236}">
                  <a16:creationId xmlns:a16="http://schemas.microsoft.com/office/drawing/2014/main" id="{B201679E-CF22-5FBA-9549-11013847EE5D}"/>
                </a:ext>
              </a:extLst>
            </p:cNvPr>
            <p:cNvCxnSpPr>
              <a:cxnSpLocks/>
            </p:cNvCxnSpPr>
            <p:nvPr/>
          </p:nvCxnSpPr>
          <p:spPr bwMode="auto">
            <a:xfrm flipV="1">
              <a:off x="4675392" y="3952875"/>
              <a:ext cx="0" cy="123825"/>
            </a:xfrm>
            <a:prstGeom prst="line">
              <a:avLst/>
            </a:prstGeom>
            <a:noFill/>
            <a:ln w="22225" cap="flat" cmpd="sng" algn="ctr">
              <a:solidFill>
                <a:schemeClr val="accent5"/>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958A8C6D-2BF1-5A41-ABEA-B6DF0628C029}"/>
                </a:ext>
              </a:extLst>
            </p:cNvPr>
            <p:cNvCxnSpPr>
              <a:cxnSpLocks/>
            </p:cNvCxnSpPr>
            <p:nvPr/>
          </p:nvCxnSpPr>
          <p:spPr bwMode="auto">
            <a:xfrm flipV="1">
              <a:off x="4697109" y="3917173"/>
              <a:ext cx="0" cy="150002"/>
            </a:xfrm>
            <a:prstGeom prst="line">
              <a:avLst/>
            </a:prstGeom>
            <a:noFill/>
            <a:ln w="22225" cap="flat" cmpd="sng" algn="ctr">
              <a:solidFill>
                <a:schemeClr val="accent6"/>
              </a:solidFill>
              <a:prstDash val="solid"/>
              <a:round/>
              <a:headEnd type="none" w="med" len="med"/>
              <a:tailEnd type="none" w="med" len="med"/>
            </a:ln>
            <a:effectLst/>
          </p:spPr>
        </p:cxnSp>
        <p:cxnSp>
          <p:nvCxnSpPr>
            <p:cNvPr id="975" name="Straight Connector 974">
              <a:extLst>
                <a:ext uri="{FF2B5EF4-FFF2-40B4-BE49-F238E27FC236}">
                  <a16:creationId xmlns:a16="http://schemas.microsoft.com/office/drawing/2014/main" id="{3602429F-2CD2-87E3-6F68-755D3E16D9E5}"/>
                </a:ext>
              </a:extLst>
            </p:cNvPr>
            <p:cNvCxnSpPr>
              <a:cxnSpLocks/>
            </p:cNvCxnSpPr>
            <p:nvPr/>
          </p:nvCxnSpPr>
          <p:spPr bwMode="auto">
            <a:xfrm flipV="1">
              <a:off x="4718827" y="3818748"/>
              <a:ext cx="0" cy="261127"/>
            </a:xfrm>
            <a:prstGeom prst="line">
              <a:avLst/>
            </a:prstGeom>
            <a:noFill/>
            <a:ln w="22225" cap="flat" cmpd="sng" algn="ctr">
              <a:solidFill>
                <a:schemeClr val="accent2"/>
              </a:solidFill>
              <a:prstDash val="solid"/>
              <a:round/>
              <a:headEnd type="none" w="med" len="med"/>
              <a:tailEnd type="none" w="med" len="med"/>
            </a:ln>
            <a:effectLst/>
          </p:spPr>
        </p:cxnSp>
        <p:cxnSp>
          <p:nvCxnSpPr>
            <p:cNvPr id="976" name="Straight Connector 975">
              <a:extLst>
                <a:ext uri="{FF2B5EF4-FFF2-40B4-BE49-F238E27FC236}">
                  <a16:creationId xmlns:a16="http://schemas.microsoft.com/office/drawing/2014/main" id="{8B954022-CCF9-F70F-9ED2-4FCE1930BD47}"/>
                </a:ext>
              </a:extLst>
            </p:cNvPr>
            <p:cNvCxnSpPr>
              <a:cxnSpLocks/>
            </p:cNvCxnSpPr>
            <p:nvPr/>
          </p:nvCxnSpPr>
          <p:spPr bwMode="auto">
            <a:xfrm flipV="1">
              <a:off x="4740544" y="3917173"/>
              <a:ext cx="0" cy="169052"/>
            </a:xfrm>
            <a:prstGeom prst="line">
              <a:avLst/>
            </a:prstGeom>
            <a:noFill/>
            <a:ln w="22225" cap="flat" cmpd="sng" algn="ctr">
              <a:solidFill>
                <a:schemeClr val="bg2"/>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7782C285-533D-CC48-E23A-1D8D11FEF79D}"/>
                </a:ext>
              </a:extLst>
            </p:cNvPr>
            <p:cNvCxnSpPr>
              <a:cxnSpLocks/>
            </p:cNvCxnSpPr>
            <p:nvPr/>
          </p:nvCxnSpPr>
          <p:spPr bwMode="auto">
            <a:xfrm>
              <a:off x="4762261" y="3907648"/>
              <a:ext cx="0" cy="178577"/>
            </a:xfrm>
            <a:prstGeom prst="line">
              <a:avLst/>
            </a:prstGeom>
            <a:noFill/>
            <a:ln w="22225" cap="flat" cmpd="sng" algn="ctr">
              <a:solidFill>
                <a:schemeClr val="tx2"/>
              </a:solidFill>
              <a:prstDash val="solid"/>
              <a:round/>
              <a:headEnd type="none" w="med" len="med"/>
              <a:tailEnd type="none" w="med" len="med"/>
            </a:ln>
            <a:effectLst/>
          </p:spPr>
        </p:cxnSp>
        <p:cxnSp>
          <p:nvCxnSpPr>
            <p:cNvPr id="978" name="Straight Connector 977">
              <a:extLst>
                <a:ext uri="{FF2B5EF4-FFF2-40B4-BE49-F238E27FC236}">
                  <a16:creationId xmlns:a16="http://schemas.microsoft.com/office/drawing/2014/main" id="{B73649F1-AA72-A9E2-305A-DDDF38A6DCB6}"/>
                </a:ext>
              </a:extLst>
            </p:cNvPr>
            <p:cNvCxnSpPr>
              <a:cxnSpLocks/>
            </p:cNvCxnSpPr>
            <p:nvPr/>
          </p:nvCxnSpPr>
          <p:spPr bwMode="auto">
            <a:xfrm flipV="1">
              <a:off x="4783977" y="3967973"/>
              <a:ext cx="0" cy="1214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979" name="Group 978">
            <a:extLst>
              <a:ext uri="{FF2B5EF4-FFF2-40B4-BE49-F238E27FC236}">
                <a16:creationId xmlns:a16="http://schemas.microsoft.com/office/drawing/2014/main" id="{B73C4CF2-506C-3625-DE3B-69571D787CDF}"/>
              </a:ext>
            </a:extLst>
          </p:cNvPr>
          <p:cNvGrpSpPr/>
          <p:nvPr/>
        </p:nvGrpSpPr>
        <p:grpSpPr>
          <a:xfrm>
            <a:off x="6426341" y="3580623"/>
            <a:ext cx="173736" cy="502427"/>
            <a:chOff x="4610241" y="3580623"/>
            <a:chExt cx="173736" cy="502427"/>
          </a:xfrm>
        </p:grpSpPr>
        <p:cxnSp>
          <p:nvCxnSpPr>
            <p:cNvPr id="980" name="Straight Connector 979">
              <a:extLst>
                <a:ext uri="{FF2B5EF4-FFF2-40B4-BE49-F238E27FC236}">
                  <a16:creationId xmlns:a16="http://schemas.microsoft.com/office/drawing/2014/main" id="{F0D93A66-CCB0-293D-F6F0-3D17BC76A574}"/>
                </a:ext>
              </a:extLst>
            </p:cNvPr>
            <p:cNvCxnSpPr>
              <a:cxnSpLocks/>
            </p:cNvCxnSpPr>
            <p:nvPr/>
          </p:nvCxnSpPr>
          <p:spPr bwMode="auto">
            <a:xfrm flipV="1">
              <a:off x="4610241" y="3850498"/>
              <a:ext cx="0" cy="226202"/>
            </a:xfrm>
            <a:prstGeom prst="line">
              <a:avLst/>
            </a:prstGeom>
            <a:noFill/>
            <a:ln w="22225" cap="flat" cmpd="sng" algn="ctr">
              <a:solidFill>
                <a:schemeClr val="accent1"/>
              </a:solidFill>
              <a:prstDash val="solid"/>
              <a:round/>
              <a:headEnd type="none" w="med" len="med"/>
              <a:tailEnd type="none" w="med" len="med"/>
            </a:ln>
            <a:effectLst/>
          </p:spPr>
        </p:cxnSp>
        <p:cxnSp>
          <p:nvCxnSpPr>
            <p:cNvPr id="981" name="Straight Connector 980">
              <a:extLst>
                <a:ext uri="{FF2B5EF4-FFF2-40B4-BE49-F238E27FC236}">
                  <a16:creationId xmlns:a16="http://schemas.microsoft.com/office/drawing/2014/main" id="{69A1FF23-B0F9-5BCD-0FF7-1E65713F8E97}"/>
                </a:ext>
              </a:extLst>
            </p:cNvPr>
            <p:cNvCxnSpPr>
              <a:cxnSpLocks/>
            </p:cNvCxnSpPr>
            <p:nvPr/>
          </p:nvCxnSpPr>
          <p:spPr bwMode="auto">
            <a:xfrm flipV="1">
              <a:off x="4631958" y="3733023"/>
              <a:ext cx="0" cy="346852"/>
            </a:xfrm>
            <a:prstGeom prst="line">
              <a:avLst/>
            </a:prstGeom>
            <a:noFill/>
            <a:ln w="22225" cap="flat" cmpd="sng" algn="ctr">
              <a:solidFill>
                <a:schemeClr val="accent3"/>
              </a:solidFill>
              <a:prstDash val="solid"/>
              <a:round/>
              <a:headEnd type="none" w="med" len="med"/>
              <a:tailEnd type="none" w="med" len="med"/>
            </a:ln>
            <a:effectLst/>
          </p:spPr>
        </p:cxnSp>
        <p:cxnSp>
          <p:nvCxnSpPr>
            <p:cNvPr id="982" name="Straight Connector 981">
              <a:extLst>
                <a:ext uri="{FF2B5EF4-FFF2-40B4-BE49-F238E27FC236}">
                  <a16:creationId xmlns:a16="http://schemas.microsoft.com/office/drawing/2014/main" id="{C5FB7893-0FA5-D904-5DB0-AB8348192C5E}"/>
                </a:ext>
              </a:extLst>
            </p:cNvPr>
            <p:cNvCxnSpPr>
              <a:cxnSpLocks/>
            </p:cNvCxnSpPr>
            <p:nvPr/>
          </p:nvCxnSpPr>
          <p:spPr bwMode="auto">
            <a:xfrm flipV="1">
              <a:off x="4653675" y="3902075"/>
              <a:ext cx="0" cy="177800"/>
            </a:xfrm>
            <a:prstGeom prst="line">
              <a:avLst/>
            </a:prstGeom>
            <a:noFill/>
            <a:ln w="22225" cap="flat" cmpd="sng" algn="ctr">
              <a:solidFill>
                <a:schemeClr val="accent4"/>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DD8F6B01-C81B-476A-9A0C-DB5A694E450A}"/>
                </a:ext>
              </a:extLst>
            </p:cNvPr>
            <p:cNvCxnSpPr>
              <a:cxnSpLocks/>
            </p:cNvCxnSpPr>
            <p:nvPr/>
          </p:nvCxnSpPr>
          <p:spPr bwMode="auto">
            <a:xfrm flipV="1">
              <a:off x="4675392" y="3721100"/>
              <a:ext cx="0" cy="355600"/>
            </a:xfrm>
            <a:prstGeom prst="line">
              <a:avLst/>
            </a:prstGeom>
            <a:noFill/>
            <a:ln w="22225" cap="flat" cmpd="sng" algn="ctr">
              <a:solidFill>
                <a:schemeClr val="accent5"/>
              </a:solidFill>
              <a:prstDash val="solid"/>
              <a:round/>
              <a:headEnd type="none" w="med" len="med"/>
              <a:tailEnd type="none" w="med" len="med"/>
            </a:ln>
            <a:effectLst/>
          </p:spPr>
        </p:cxnSp>
        <p:cxnSp>
          <p:nvCxnSpPr>
            <p:cNvPr id="984" name="Straight Connector 983">
              <a:extLst>
                <a:ext uri="{FF2B5EF4-FFF2-40B4-BE49-F238E27FC236}">
                  <a16:creationId xmlns:a16="http://schemas.microsoft.com/office/drawing/2014/main" id="{7FD64ADF-B0FA-9CB5-5F83-616108DA4A6B}"/>
                </a:ext>
              </a:extLst>
            </p:cNvPr>
            <p:cNvCxnSpPr>
              <a:cxnSpLocks/>
            </p:cNvCxnSpPr>
            <p:nvPr/>
          </p:nvCxnSpPr>
          <p:spPr bwMode="auto">
            <a:xfrm flipV="1">
              <a:off x="4697109" y="3580623"/>
              <a:ext cx="0" cy="489727"/>
            </a:xfrm>
            <a:prstGeom prst="line">
              <a:avLst/>
            </a:prstGeom>
            <a:noFill/>
            <a:ln w="22225" cap="flat" cmpd="sng" algn="ctr">
              <a:solidFill>
                <a:schemeClr val="accent6"/>
              </a:solidFill>
              <a:prstDash val="solid"/>
              <a:round/>
              <a:headEnd type="none" w="med" len="med"/>
              <a:tailEnd type="none" w="med" len="med"/>
            </a:ln>
            <a:effectLst/>
          </p:spPr>
        </p:cxnSp>
        <p:cxnSp>
          <p:nvCxnSpPr>
            <p:cNvPr id="985" name="Straight Connector 984">
              <a:extLst>
                <a:ext uri="{FF2B5EF4-FFF2-40B4-BE49-F238E27FC236}">
                  <a16:creationId xmlns:a16="http://schemas.microsoft.com/office/drawing/2014/main" id="{AE9313FA-FBC0-7BD9-D111-839B8D29E489}"/>
                </a:ext>
              </a:extLst>
            </p:cNvPr>
            <p:cNvCxnSpPr>
              <a:cxnSpLocks/>
            </p:cNvCxnSpPr>
            <p:nvPr/>
          </p:nvCxnSpPr>
          <p:spPr bwMode="auto">
            <a:xfrm flipV="1">
              <a:off x="4718827" y="3663173"/>
              <a:ext cx="0" cy="416702"/>
            </a:xfrm>
            <a:prstGeom prst="line">
              <a:avLst/>
            </a:prstGeom>
            <a:noFill/>
            <a:ln w="22225" cap="flat" cmpd="sng" algn="ctr">
              <a:solidFill>
                <a:schemeClr val="accent2"/>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B20D4C6B-6E5E-EEBC-5C12-1ABA55C8F020}"/>
                </a:ext>
              </a:extLst>
            </p:cNvPr>
            <p:cNvCxnSpPr>
              <a:cxnSpLocks/>
            </p:cNvCxnSpPr>
            <p:nvPr/>
          </p:nvCxnSpPr>
          <p:spPr bwMode="auto">
            <a:xfrm flipV="1">
              <a:off x="4740544" y="3615548"/>
              <a:ext cx="0" cy="464327"/>
            </a:xfrm>
            <a:prstGeom prst="line">
              <a:avLst/>
            </a:prstGeom>
            <a:noFill/>
            <a:ln w="22225" cap="flat" cmpd="sng" algn="ctr">
              <a:solidFill>
                <a:schemeClr val="bg2"/>
              </a:solidFill>
              <a:prstDash val="solid"/>
              <a:round/>
              <a:headEnd type="none" w="med" len="med"/>
              <a:tailEnd type="none" w="med" len="med"/>
            </a:ln>
            <a:effectLst/>
          </p:spPr>
        </p:cxnSp>
        <p:cxnSp>
          <p:nvCxnSpPr>
            <p:cNvPr id="987" name="Straight Connector 986">
              <a:extLst>
                <a:ext uri="{FF2B5EF4-FFF2-40B4-BE49-F238E27FC236}">
                  <a16:creationId xmlns:a16="http://schemas.microsoft.com/office/drawing/2014/main" id="{1F61032D-163C-733F-943A-2DB089D9C44C}"/>
                </a:ext>
              </a:extLst>
            </p:cNvPr>
            <p:cNvCxnSpPr>
              <a:cxnSpLocks/>
            </p:cNvCxnSpPr>
            <p:nvPr/>
          </p:nvCxnSpPr>
          <p:spPr bwMode="auto">
            <a:xfrm>
              <a:off x="4762261" y="3869548"/>
              <a:ext cx="0" cy="210327"/>
            </a:xfrm>
            <a:prstGeom prst="line">
              <a:avLst/>
            </a:prstGeom>
            <a:noFill/>
            <a:ln w="22225" cap="flat" cmpd="sng" algn="ctr">
              <a:solidFill>
                <a:schemeClr val="tx2"/>
              </a:solidFill>
              <a:prstDash val="solid"/>
              <a:round/>
              <a:headEnd type="none" w="med" len="med"/>
              <a:tailEnd type="none" w="med" len="med"/>
            </a:ln>
            <a:effectLst/>
          </p:spPr>
        </p:cxnSp>
        <p:cxnSp>
          <p:nvCxnSpPr>
            <p:cNvPr id="988" name="Straight Connector 987">
              <a:extLst>
                <a:ext uri="{FF2B5EF4-FFF2-40B4-BE49-F238E27FC236}">
                  <a16:creationId xmlns:a16="http://schemas.microsoft.com/office/drawing/2014/main" id="{33EC1D75-197D-154F-0487-8629578A21E5}"/>
                </a:ext>
              </a:extLst>
            </p:cNvPr>
            <p:cNvCxnSpPr>
              <a:cxnSpLocks/>
            </p:cNvCxnSpPr>
            <p:nvPr/>
          </p:nvCxnSpPr>
          <p:spPr bwMode="auto">
            <a:xfrm flipV="1">
              <a:off x="4783977" y="3904473"/>
              <a:ext cx="0" cy="17857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24A8155D-7CF9-EC23-655C-8C80BEAFF3B0}"/>
              </a:ext>
            </a:extLst>
          </p:cNvPr>
          <p:cNvGrpSpPr/>
          <p:nvPr/>
        </p:nvGrpSpPr>
        <p:grpSpPr>
          <a:xfrm>
            <a:off x="6653820" y="3831448"/>
            <a:ext cx="173736" cy="261127"/>
            <a:chOff x="4610241" y="3831448"/>
            <a:chExt cx="173736" cy="261127"/>
          </a:xfrm>
        </p:grpSpPr>
        <p:cxnSp>
          <p:nvCxnSpPr>
            <p:cNvPr id="1060" name="Straight Connector 1059">
              <a:extLst>
                <a:ext uri="{FF2B5EF4-FFF2-40B4-BE49-F238E27FC236}">
                  <a16:creationId xmlns:a16="http://schemas.microsoft.com/office/drawing/2014/main" id="{10C30C6C-E50E-5333-FC5A-624E05401F51}"/>
                </a:ext>
              </a:extLst>
            </p:cNvPr>
            <p:cNvCxnSpPr>
              <a:cxnSpLocks/>
            </p:cNvCxnSpPr>
            <p:nvPr/>
          </p:nvCxnSpPr>
          <p:spPr bwMode="auto">
            <a:xfrm flipV="1">
              <a:off x="4610241" y="3961623"/>
              <a:ext cx="0" cy="130952"/>
            </a:xfrm>
            <a:prstGeom prst="line">
              <a:avLst/>
            </a:prstGeom>
            <a:noFill/>
            <a:ln w="22225"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1A5EA883-D857-39C5-0C36-528991AD9693}"/>
                </a:ext>
              </a:extLst>
            </p:cNvPr>
            <p:cNvCxnSpPr>
              <a:cxnSpLocks/>
            </p:cNvCxnSpPr>
            <p:nvPr/>
          </p:nvCxnSpPr>
          <p:spPr bwMode="auto">
            <a:xfrm flipV="1">
              <a:off x="4631958" y="3831448"/>
              <a:ext cx="0" cy="248427"/>
            </a:xfrm>
            <a:prstGeom prst="line">
              <a:avLst/>
            </a:prstGeom>
            <a:noFill/>
            <a:ln w="22225" cap="flat" cmpd="sng" algn="ctr">
              <a:solidFill>
                <a:schemeClr val="accent3"/>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92B885A1-5EF8-F09F-BB83-A32C40368B32}"/>
                </a:ext>
              </a:extLst>
            </p:cNvPr>
            <p:cNvCxnSpPr>
              <a:cxnSpLocks/>
            </p:cNvCxnSpPr>
            <p:nvPr/>
          </p:nvCxnSpPr>
          <p:spPr bwMode="auto">
            <a:xfrm flipV="1">
              <a:off x="4653675" y="3857625"/>
              <a:ext cx="0" cy="215900"/>
            </a:xfrm>
            <a:prstGeom prst="line">
              <a:avLst/>
            </a:prstGeom>
            <a:noFill/>
            <a:ln w="22225" cap="flat" cmpd="sng" algn="ctr">
              <a:solidFill>
                <a:schemeClr val="accent4"/>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8172F652-D457-80D3-5457-C30CD7A09B32}"/>
                </a:ext>
              </a:extLst>
            </p:cNvPr>
            <p:cNvCxnSpPr>
              <a:cxnSpLocks/>
            </p:cNvCxnSpPr>
            <p:nvPr/>
          </p:nvCxnSpPr>
          <p:spPr bwMode="auto">
            <a:xfrm flipV="1">
              <a:off x="4675392" y="3873500"/>
              <a:ext cx="0" cy="203200"/>
            </a:xfrm>
            <a:prstGeom prst="line">
              <a:avLst/>
            </a:prstGeom>
            <a:noFill/>
            <a:ln w="22225" cap="flat" cmpd="sng" algn="ctr">
              <a:solidFill>
                <a:schemeClr val="accent5"/>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CF5EA9E1-0E9B-C77F-4560-2A65926FED0E}"/>
                </a:ext>
              </a:extLst>
            </p:cNvPr>
            <p:cNvCxnSpPr>
              <a:cxnSpLocks/>
            </p:cNvCxnSpPr>
            <p:nvPr/>
          </p:nvCxnSpPr>
          <p:spPr bwMode="auto">
            <a:xfrm flipV="1">
              <a:off x="4697109" y="3936223"/>
              <a:ext cx="0" cy="140477"/>
            </a:xfrm>
            <a:prstGeom prst="line">
              <a:avLst/>
            </a:prstGeom>
            <a:noFill/>
            <a:ln w="22225" cap="flat" cmpd="sng" algn="ctr">
              <a:solidFill>
                <a:schemeClr val="accent6"/>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EB238F8E-FA17-C0A2-8F3B-F87AE0D3D3CB}"/>
                </a:ext>
              </a:extLst>
            </p:cNvPr>
            <p:cNvCxnSpPr>
              <a:cxnSpLocks/>
            </p:cNvCxnSpPr>
            <p:nvPr/>
          </p:nvCxnSpPr>
          <p:spPr bwMode="auto">
            <a:xfrm flipV="1">
              <a:off x="4718827" y="3841750"/>
              <a:ext cx="0" cy="247650"/>
            </a:xfrm>
            <a:prstGeom prst="line">
              <a:avLst/>
            </a:prstGeom>
            <a:noFill/>
            <a:ln w="22225" cap="flat" cmpd="sng" algn="ctr">
              <a:solidFill>
                <a:schemeClr val="accent2"/>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CE66913E-F323-4685-755C-E61BDD5E84B9}"/>
                </a:ext>
              </a:extLst>
            </p:cNvPr>
            <p:cNvCxnSpPr>
              <a:cxnSpLocks/>
            </p:cNvCxnSpPr>
            <p:nvPr/>
          </p:nvCxnSpPr>
          <p:spPr bwMode="auto">
            <a:xfrm flipV="1">
              <a:off x="4740544" y="3917173"/>
              <a:ext cx="0" cy="159527"/>
            </a:xfrm>
            <a:prstGeom prst="line">
              <a:avLst/>
            </a:prstGeom>
            <a:noFill/>
            <a:ln w="22225" cap="flat" cmpd="sng" algn="ctr">
              <a:solidFill>
                <a:schemeClr val="bg2"/>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E6B10B44-8933-A331-D4DD-5176685A5A12}"/>
                </a:ext>
              </a:extLst>
            </p:cNvPr>
            <p:cNvCxnSpPr>
              <a:cxnSpLocks/>
            </p:cNvCxnSpPr>
            <p:nvPr/>
          </p:nvCxnSpPr>
          <p:spPr bwMode="auto">
            <a:xfrm>
              <a:off x="4762261" y="4040998"/>
              <a:ext cx="0" cy="38877"/>
            </a:xfrm>
            <a:prstGeom prst="line">
              <a:avLst/>
            </a:prstGeom>
            <a:noFill/>
            <a:ln w="22225" cap="flat" cmpd="sng" algn="ctr">
              <a:solidFill>
                <a:schemeClr val="tx2"/>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D4E62F52-6500-8394-02F7-E996F434FCBA}"/>
                </a:ext>
              </a:extLst>
            </p:cNvPr>
            <p:cNvCxnSpPr>
              <a:cxnSpLocks/>
            </p:cNvCxnSpPr>
            <p:nvPr/>
          </p:nvCxnSpPr>
          <p:spPr bwMode="auto">
            <a:xfrm flipV="1">
              <a:off x="4783977" y="4025123"/>
              <a:ext cx="0" cy="6427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069" name="Group 1068">
            <a:extLst>
              <a:ext uri="{FF2B5EF4-FFF2-40B4-BE49-F238E27FC236}">
                <a16:creationId xmlns:a16="http://schemas.microsoft.com/office/drawing/2014/main" id="{4A6CEC9D-EAEE-F385-058B-30E9F4A57EE1}"/>
              </a:ext>
            </a:extLst>
          </p:cNvPr>
          <p:cNvGrpSpPr/>
          <p:nvPr/>
        </p:nvGrpSpPr>
        <p:grpSpPr>
          <a:xfrm>
            <a:off x="6881299" y="3812398"/>
            <a:ext cx="173736" cy="270906"/>
            <a:chOff x="4610241" y="3812398"/>
            <a:chExt cx="173736" cy="270906"/>
          </a:xfrm>
        </p:grpSpPr>
        <p:cxnSp>
          <p:nvCxnSpPr>
            <p:cNvPr id="1070" name="Straight Connector 1069">
              <a:extLst>
                <a:ext uri="{FF2B5EF4-FFF2-40B4-BE49-F238E27FC236}">
                  <a16:creationId xmlns:a16="http://schemas.microsoft.com/office/drawing/2014/main" id="{AE4CF5DF-7B34-DF8E-8DC8-6D09C4FB05BA}"/>
                </a:ext>
              </a:extLst>
            </p:cNvPr>
            <p:cNvCxnSpPr>
              <a:cxnSpLocks/>
            </p:cNvCxnSpPr>
            <p:nvPr/>
          </p:nvCxnSpPr>
          <p:spPr bwMode="auto">
            <a:xfrm flipV="1">
              <a:off x="4610241" y="3999723"/>
              <a:ext cx="0" cy="70627"/>
            </a:xfrm>
            <a:prstGeom prst="line">
              <a:avLst/>
            </a:prstGeom>
            <a:noFill/>
            <a:ln w="22225" cap="flat" cmpd="sng" algn="ctr">
              <a:solidFill>
                <a:schemeClr val="accent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BFC96C7D-3081-F796-7B9C-75AE637DB8B8}"/>
                </a:ext>
              </a:extLst>
            </p:cNvPr>
            <p:cNvCxnSpPr>
              <a:cxnSpLocks/>
            </p:cNvCxnSpPr>
            <p:nvPr/>
          </p:nvCxnSpPr>
          <p:spPr bwMode="auto">
            <a:xfrm flipV="1">
              <a:off x="4631958" y="4053698"/>
              <a:ext cx="0" cy="23002"/>
            </a:xfrm>
            <a:prstGeom prst="line">
              <a:avLst/>
            </a:prstGeom>
            <a:noFill/>
            <a:ln w="22225" cap="flat" cmpd="sng" algn="ctr">
              <a:solidFill>
                <a:schemeClr val="accent3"/>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491374BA-AE18-49FE-6AFC-4533276D922B}"/>
                </a:ext>
              </a:extLst>
            </p:cNvPr>
            <p:cNvCxnSpPr>
              <a:cxnSpLocks/>
            </p:cNvCxnSpPr>
            <p:nvPr/>
          </p:nvCxnSpPr>
          <p:spPr bwMode="auto">
            <a:xfrm flipV="1">
              <a:off x="4653675" y="3999723"/>
              <a:ext cx="0" cy="73802"/>
            </a:xfrm>
            <a:prstGeom prst="line">
              <a:avLst/>
            </a:prstGeom>
            <a:noFill/>
            <a:ln w="22225" cap="flat" cmpd="sng" algn="ctr">
              <a:solidFill>
                <a:schemeClr val="accent4"/>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8B93747A-D296-9616-A0EB-2FA3D61C1C28}"/>
                </a:ext>
              </a:extLst>
            </p:cNvPr>
            <p:cNvCxnSpPr>
              <a:cxnSpLocks/>
            </p:cNvCxnSpPr>
            <p:nvPr/>
          </p:nvCxnSpPr>
          <p:spPr bwMode="auto">
            <a:xfrm flipV="1">
              <a:off x="4675392" y="3869548"/>
              <a:ext cx="0" cy="200802"/>
            </a:xfrm>
            <a:prstGeom prst="line">
              <a:avLst/>
            </a:prstGeom>
            <a:noFill/>
            <a:ln w="22225" cap="flat" cmpd="sng" algn="ctr">
              <a:solidFill>
                <a:schemeClr val="accent5"/>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E6051F3B-9917-5DF3-0449-F24FAB57E286}"/>
                </a:ext>
              </a:extLst>
            </p:cNvPr>
            <p:cNvCxnSpPr>
              <a:cxnSpLocks/>
              <a:stCxn id="114" idx="3"/>
            </p:cNvCxnSpPr>
            <p:nvPr/>
          </p:nvCxnSpPr>
          <p:spPr bwMode="auto">
            <a:xfrm flipV="1">
              <a:off x="4697031" y="3875898"/>
              <a:ext cx="78" cy="207406"/>
            </a:xfrm>
            <a:prstGeom prst="line">
              <a:avLst/>
            </a:prstGeom>
            <a:noFill/>
            <a:ln w="22225" cap="flat" cmpd="sng" algn="ctr">
              <a:solidFill>
                <a:schemeClr val="accent6"/>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0A5D06F7-D022-ADBD-DC4B-285EDC2A619D}"/>
                </a:ext>
              </a:extLst>
            </p:cNvPr>
            <p:cNvCxnSpPr>
              <a:cxnSpLocks/>
            </p:cNvCxnSpPr>
            <p:nvPr/>
          </p:nvCxnSpPr>
          <p:spPr bwMode="auto">
            <a:xfrm flipV="1">
              <a:off x="4718827" y="3872723"/>
              <a:ext cx="0" cy="203977"/>
            </a:xfrm>
            <a:prstGeom prst="line">
              <a:avLst/>
            </a:prstGeom>
            <a:noFill/>
            <a:ln w="22225" cap="flat" cmpd="sng" algn="ctr">
              <a:solidFill>
                <a:schemeClr val="accent2"/>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5F23E75B-8BDE-22DE-53AE-747114A64CAD}"/>
                </a:ext>
              </a:extLst>
            </p:cNvPr>
            <p:cNvCxnSpPr>
              <a:cxnSpLocks/>
            </p:cNvCxnSpPr>
            <p:nvPr/>
          </p:nvCxnSpPr>
          <p:spPr bwMode="auto">
            <a:xfrm flipV="1">
              <a:off x="4740544" y="3812398"/>
              <a:ext cx="0" cy="264302"/>
            </a:xfrm>
            <a:prstGeom prst="line">
              <a:avLst/>
            </a:prstGeom>
            <a:noFill/>
            <a:ln w="22225" cap="flat" cmpd="sng" algn="ctr">
              <a:solidFill>
                <a:schemeClr val="bg2"/>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C8659539-BDD0-5F27-845D-E5BC796C7FEB}"/>
                </a:ext>
              </a:extLst>
            </p:cNvPr>
            <p:cNvCxnSpPr>
              <a:cxnSpLocks/>
            </p:cNvCxnSpPr>
            <p:nvPr/>
          </p:nvCxnSpPr>
          <p:spPr bwMode="auto">
            <a:xfrm>
              <a:off x="4762261" y="3980673"/>
              <a:ext cx="0" cy="96027"/>
            </a:xfrm>
            <a:prstGeom prst="line">
              <a:avLst/>
            </a:prstGeom>
            <a:noFill/>
            <a:ln w="22225" cap="flat" cmpd="sng" algn="ctr">
              <a:solidFill>
                <a:schemeClr val="tx2"/>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F6A74D96-F082-86CC-8FFF-77C4C93CD5F9}"/>
                </a:ext>
              </a:extLst>
            </p:cNvPr>
            <p:cNvCxnSpPr>
              <a:cxnSpLocks/>
            </p:cNvCxnSpPr>
            <p:nvPr/>
          </p:nvCxnSpPr>
          <p:spPr bwMode="auto">
            <a:xfrm flipV="1">
              <a:off x="4783977" y="4015598"/>
              <a:ext cx="0" cy="5475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079" name="Group 1078">
            <a:extLst>
              <a:ext uri="{FF2B5EF4-FFF2-40B4-BE49-F238E27FC236}">
                <a16:creationId xmlns:a16="http://schemas.microsoft.com/office/drawing/2014/main" id="{A3F2DFD5-30D8-B71D-C60D-8D8CEA68C223}"/>
              </a:ext>
            </a:extLst>
          </p:cNvPr>
          <p:cNvGrpSpPr/>
          <p:nvPr/>
        </p:nvGrpSpPr>
        <p:grpSpPr>
          <a:xfrm>
            <a:off x="7108778" y="3939398"/>
            <a:ext cx="152020" cy="143906"/>
            <a:chOff x="4610241" y="3939398"/>
            <a:chExt cx="152020" cy="143906"/>
          </a:xfrm>
        </p:grpSpPr>
        <p:cxnSp>
          <p:nvCxnSpPr>
            <p:cNvPr id="1080" name="Straight Connector 1079">
              <a:extLst>
                <a:ext uri="{FF2B5EF4-FFF2-40B4-BE49-F238E27FC236}">
                  <a16:creationId xmlns:a16="http://schemas.microsoft.com/office/drawing/2014/main" id="{A41C45C5-007E-1F4F-CA56-06FFCCD8820C}"/>
                </a:ext>
              </a:extLst>
            </p:cNvPr>
            <p:cNvCxnSpPr>
              <a:cxnSpLocks/>
            </p:cNvCxnSpPr>
            <p:nvPr/>
          </p:nvCxnSpPr>
          <p:spPr bwMode="auto">
            <a:xfrm flipV="1">
              <a:off x="4610241" y="3939398"/>
              <a:ext cx="0" cy="143652"/>
            </a:xfrm>
            <a:prstGeom prst="line">
              <a:avLst/>
            </a:prstGeom>
            <a:noFill/>
            <a:ln w="22225" cap="flat" cmpd="sng" algn="ctr">
              <a:solidFill>
                <a:schemeClr val="accent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CC11D96E-69BC-E367-7A49-F6ECB1A547A9}"/>
                </a:ext>
              </a:extLst>
            </p:cNvPr>
            <p:cNvCxnSpPr>
              <a:cxnSpLocks/>
            </p:cNvCxnSpPr>
            <p:nvPr/>
          </p:nvCxnSpPr>
          <p:spPr bwMode="auto">
            <a:xfrm flipV="1">
              <a:off x="4631958" y="4012423"/>
              <a:ext cx="0" cy="67452"/>
            </a:xfrm>
            <a:prstGeom prst="line">
              <a:avLst/>
            </a:prstGeom>
            <a:noFill/>
            <a:ln w="22225" cap="flat" cmpd="sng" algn="ctr">
              <a:solidFill>
                <a:schemeClr val="accent3"/>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7FABCDAC-06E6-939F-7012-74DA7E77496C}"/>
                </a:ext>
              </a:extLst>
            </p:cNvPr>
            <p:cNvCxnSpPr>
              <a:cxnSpLocks/>
            </p:cNvCxnSpPr>
            <p:nvPr/>
          </p:nvCxnSpPr>
          <p:spPr bwMode="auto">
            <a:xfrm flipV="1">
              <a:off x="4653675" y="4025123"/>
              <a:ext cx="0" cy="57927"/>
            </a:xfrm>
            <a:prstGeom prst="line">
              <a:avLst/>
            </a:prstGeom>
            <a:noFill/>
            <a:ln w="22225" cap="flat" cmpd="sng" algn="ctr">
              <a:solidFill>
                <a:schemeClr val="accent4"/>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52E3A91A-3958-6F9D-BFF8-C97F9E9FCF13}"/>
                </a:ext>
              </a:extLst>
            </p:cNvPr>
            <p:cNvCxnSpPr>
              <a:cxnSpLocks/>
            </p:cNvCxnSpPr>
            <p:nvPr/>
          </p:nvCxnSpPr>
          <p:spPr bwMode="auto">
            <a:xfrm flipV="1">
              <a:off x="4675392" y="3996548"/>
              <a:ext cx="0" cy="83327"/>
            </a:xfrm>
            <a:prstGeom prst="line">
              <a:avLst/>
            </a:prstGeom>
            <a:noFill/>
            <a:ln w="22225" cap="flat" cmpd="sng" algn="ctr">
              <a:solidFill>
                <a:schemeClr val="accent5"/>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96245633-24DD-1FF0-2378-A91EDC1E0E44}"/>
                </a:ext>
              </a:extLst>
            </p:cNvPr>
            <p:cNvCxnSpPr>
              <a:cxnSpLocks/>
            </p:cNvCxnSpPr>
            <p:nvPr/>
          </p:nvCxnSpPr>
          <p:spPr bwMode="auto">
            <a:xfrm flipV="1">
              <a:off x="4697109" y="4056873"/>
              <a:ext cx="0" cy="23002"/>
            </a:xfrm>
            <a:prstGeom prst="line">
              <a:avLst/>
            </a:prstGeom>
            <a:noFill/>
            <a:ln w="22225" cap="flat" cmpd="sng" algn="ctr">
              <a:solidFill>
                <a:schemeClr val="accent6"/>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EC176EE6-A165-B199-11BA-22A9552280CF}"/>
                </a:ext>
              </a:extLst>
            </p:cNvPr>
            <p:cNvCxnSpPr>
              <a:cxnSpLocks/>
            </p:cNvCxnSpPr>
            <p:nvPr/>
          </p:nvCxnSpPr>
          <p:spPr bwMode="auto">
            <a:xfrm flipV="1">
              <a:off x="4717408" y="4060048"/>
              <a:ext cx="0" cy="23256"/>
            </a:xfrm>
            <a:prstGeom prst="line">
              <a:avLst/>
            </a:prstGeom>
            <a:noFill/>
            <a:ln w="22225" cap="flat" cmpd="sng" algn="ctr">
              <a:solidFill>
                <a:schemeClr val="accent2"/>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AEA0CED6-4F60-14D5-FED9-62712ED17621}"/>
                </a:ext>
              </a:extLst>
            </p:cNvPr>
            <p:cNvCxnSpPr>
              <a:cxnSpLocks/>
            </p:cNvCxnSpPr>
            <p:nvPr/>
          </p:nvCxnSpPr>
          <p:spPr bwMode="auto">
            <a:xfrm>
              <a:off x="4762261" y="4056873"/>
              <a:ext cx="0" cy="26177"/>
            </a:xfrm>
            <a:prstGeom prst="line">
              <a:avLst/>
            </a:prstGeom>
            <a:noFill/>
            <a:ln w="22225" cap="flat" cmpd="sng" algn="ctr">
              <a:solidFill>
                <a:schemeClr val="tx2"/>
              </a:solidFill>
              <a:prstDash val="solid"/>
              <a:round/>
              <a:headEnd type="none" w="med" len="med"/>
              <a:tailEnd type="none" w="med" len="med"/>
            </a:ln>
            <a:effectLst/>
          </p:spPr>
        </p:cxnSp>
      </p:grpSp>
      <p:grpSp>
        <p:nvGrpSpPr>
          <p:cNvPr id="1089" name="Group 1088">
            <a:extLst>
              <a:ext uri="{FF2B5EF4-FFF2-40B4-BE49-F238E27FC236}">
                <a16:creationId xmlns:a16="http://schemas.microsoft.com/office/drawing/2014/main" id="{F4A9CA3C-6FC7-A036-CB6A-98C327EE878A}"/>
              </a:ext>
            </a:extLst>
          </p:cNvPr>
          <p:cNvGrpSpPr/>
          <p:nvPr/>
        </p:nvGrpSpPr>
        <p:grpSpPr>
          <a:xfrm>
            <a:off x="7336257" y="3583798"/>
            <a:ext cx="173736" cy="505602"/>
            <a:chOff x="4610241" y="3583798"/>
            <a:chExt cx="173736" cy="505602"/>
          </a:xfrm>
        </p:grpSpPr>
        <p:cxnSp>
          <p:nvCxnSpPr>
            <p:cNvPr id="1090" name="Straight Connector 1089">
              <a:extLst>
                <a:ext uri="{FF2B5EF4-FFF2-40B4-BE49-F238E27FC236}">
                  <a16:creationId xmlns:a16="http://schemas.microsoft.com/office/drawing/2014/main" id="{6B4C723B-38CE-24AE-6D7D-99D4DADCCD99}"/>
                </a:ext>
              </a:extLst>
            </p:cNvPr>
            <p:cNvCxnSpPr>
              <a:cxnSpLocks/>
            </p:cNvCxnSpPr>
            <p:nvPr/>
          </p:nvCxnSpPr>
          <p:spPr bwMode="auto">
            <a:xfrm flipV="1">
              <a:off x="4610241" y="3920348"/>
              <a:ext cx="0" cy="159527"/>
            </a:xfrm>
            <a:prstGeom prst="line">
              <a:avLst/>
            </a:prstGeom>
            <a:noFill/>
            <a:ln w="22225" cap="flat" cmpd="sng" algn="ctr">
              <a:solidFill>
                <a:schemeClr val="accent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70AB20AA-7EB7-78A1-4076-C7AA9FEDFFE7}"/>
                </a:ext>
              </a:extLst>
            </p:cNvPr>
            <p:cNvCxnSpPr>
              <a:cxnSpLocks/>
            </p:cNvCxnSpPr>
            <p:nvPr/>
          </p:nvCxnSpPr>
          <p:spPr bwMode="auto">
            <a:xfrm flipV="1">
              <a:off x="4631958" y="3599673"/>
              <a:ext cx="0" cy="480202"/>
            </a:xfrm>
            <a:prstGeom prst="line">
              <a:avLst/>
            </a:prstGeom>
            <a:noFill/>
            <a:ln w="22225" cap="flat" cmpd="sng" algn="ctr">
              <a:solidFill>
                <a:schemeClr val="accent3"/>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6613B158-4AC2-A2DE-FC0E-91374FF232C3}"/>
                </a:ext>
              </a:extLst>
            </p:cNvPr>
            <p:cNvCxnSpPr>
              <a:cxnSpLocks/>
            </p:cNvCxnSpPr>
            <p:nvPr/>
          </p:nvCxnSpPr>
          <p:spPr bwMode="auto">
            <a:xfrm flipV="1">
              <a:off x="4653675" y="3583798"/>
              <a:ext cx="0" cy="496077"/>
            </a:xfrm>
            <a:prstGeom prst="line">
              <a:avLst/>
            </a:prstGeom>
            <a:noFill/>
            <a:ln w="22225" cap="flat" cmpd="sng" algn="ctr">
              <a:solidFill>
                <a:schemeClr val="accent4"/>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3167461B-A774-B36D-FA78-182D017D5FB1}"/>
                </a:ext>
              </a:extLst>
            </p:cNvPr>
            <p:cNvCxnSpPr>
              <a:cxnSpLocks/>
            </p:cNvCxnSpPr>
            <p:nvPr/>
          </p:nvCxnSpPr>
          <p:spPr bwMode="auto">
            <a:xfrm flipV="1">
              <a:off x="4675392" y="3666348"/>
              <a:ext cx="0" cy="404002"/>
            </a:xfrm>
            <a:prstGeom prst="line">
              <a:avLst/>
            </a:prstGeom>
            <a:noFill/>
            <a:ln w="22225" cap="flat" cmpd="sng" algn="ctr">
              <a:solidFill>
                <a:schemeClr val="accent5"/>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817EFF63-C147-E629-92FB-2AB191313C2F}"/>
                </a:ext>
              </a:extLst>
            </p:cNvPr>
            <p:cNvCxnSpPr>
              <a:cxnSpLocks/>
            </p:cNvCxnSpPr>
            <p:nvPr/>
          </p:nvCxnSpPr>
          <p:spPr bwMode="auto">
            <a:xfrm flipV="1">
              <a:off x="4697109" y="3682223"/>
              <a:ext cx="0" cy="397652"/>
            </a:xfrm>
            <a:prstGeom prst="line">
              <a:avLst/>
            </a:prstGeom>
            <a:noFill/>
            <a:ln w="22225" cap="flat" cmpd="sng" algn="ctr">
              <a:solidFill>
                <a:schemeClr val="accent6"/>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7B6FFAD2-A9D4-CCD7-067B-3229F3061A99}"/>
                </a:ext>
              </a:extLst>
            </p:cNvPr>
            <p:cNvCxnSpPr>
              <a:cxnSpLocks/>
            </p:cNvCxnSpPr>
            <p:nvPr/>
          </p:nvCxnSpPr>
          <p:spPr bwMode="auto">
            <a:xfrm flipV="1">
              <a:off x="4718827" y="3777473"/>
              <a:ext cx="0" cy="302402"/>
            </a:xfrm>
            <a:prstGeom prst="line">
              <a:avLst/>
            </a:prstGeom>
            <a:noFill/>
            <a:ln w="22225" cap="flat" cmpd="sng" algn="ctr">
              <a:solidFill>
                <a:schemeClr val="accent2"/>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21F1B1AA-616F-4CFF-E750-B359D1389058}"/>
                </a:ext>
              </a:extLst>
            </p:cNvPr>
            <p:cNvCxnSpPr>
              <a:cxnSpLocks/>
            </p:cNvCxnSpPr>
            <p:nvPr/>
          </p:nvCxnSpPr>
          <p:spPr bwMode="auto">
            <a:xfrm flipV="1">
              <a:off x="4740544" y="3628248"/>
              <a:ext cx="0" cy="445277"/>
            </a:xfrm>
            <a:prstGeom prst="line">
              <a:avLst/>
            </a:prstGeom>
            <a:noFill/>
            <a:ln w="22225" cap="flat" cmpd="sng" algn="ctr">
              <a:solidFill>
                <a:schemeClr val="bg2"/>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7D43EDE4-1FC6-E6C0-B183-A980DA0A7BF1}"/>
                </a:ext>
              </a:extLst>
            </p:cNvPr>
            <p:cNvCxnSpPr>
              <a:cxnSpLocks/>
            </p:cNvCxnSpPr>
            <p:nvPr/>
          </p:nvCxnSpPr>
          <p:spPr bwMode="auto">
            <a:xfrm>
              <a:off x="4762261" y="3891773"/>
              <a:ext cx="0" cy="188102"/>
            </a:xfrm>
            <a:prstGeom prst="line">
              <a:avLst/>
            </a:prstGeom>
            <a:noFill/>
            <a:ln w="22225" cap="flat" cmpd="sng" algn="ctr">
              <a:solidFill>
                <a:schemeClr val="tx2"/>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450F75B2-6CB3-E5C0-2DFE-7F4FC7D71CE3}"/>
                </a:ext>
              </a:extLst>
            </p:cNvPr>
            <p:cNvCxnSpPr>
              <a:cxnSpLocks/>
            </p:cNvCxnSpPr>
            <p:nvPr/>
          </p:nvCxnSpPr>
          <p:spPr bwMode="auto">
            <a:xfrm flipV="1">
              <a:off x="4783977" y="3891773"/>
              <a:ext cx="0" cy="1976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099" name="Group 1098">
            <a:extLst>
              <a:ext uri="{FF2B5EF4-FFF2-40B4-BE49-F238E27FC236}">
                <a16:creationId xmlns:a16="http://schemas.microsoft.com/office/drawing/2014/main" id="{E267D800-C6CA-A52A-E2BA-8FD76772C131}"/>
              </a:ext>
            </a:extLst>
          </p:cNvPr>
          <p:cNvGrpSpPr/>
          <p:nvPr/>
        </p:nvGrpSpPr>
        <p:grpSpPr>
          <a:xfrm>
            <a:off x="7563736" y="3917173"/>
            <a:ext cx="173736" cy="174625"/>
            <a:chOff x="4610241" y="3917173"/>
            <a:chExt cx="173736" cy="174625"/>
          </a:xfrm>
        </p:grpSpPr>
        <p:cxnSp>
          <p:nvCxnSpPr>
            <p:cNvPr id="1100" name="Straight Connector 1099">
              <a:extLst>
                <a:ext uri="{FF2B5EF4-FFF2-40B4-BE49-F238E27FC236}">
                  <a16:creationId xmlns:a16="http://schemas.microsoft.com/office/drawing/2014/main" id="{8941E245-409E-807B-15AE-4BD8C5AB6E08}"/>
                </a:ext>
              </a:extLst>
            </p:cNvPr>
            <p:cNvCxnSpPr>
              <a:cxnSpLocks/>
            </p:cNvCxnSpPr>
            <p:nvPr/>
          </p:nvCxnSpPr>
          <p:spPr bwMode="auto">
            <a:xfrm flipV="1">
              <a:off x="4610241" y="4040998"/>
              <a:ext cx="0" cy="50800"/>
            </a:xfrm>
            <a:prstGeom prst="line">
              <a:avLst/>
            </a:prstGeom>
            <a:noFill/>
            <a:ln w="22225" cap="flat" cmpd="sng" algn="ctr">
              <a:solidFill>
                <a:schemeClr val="accent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FF64E658-4F71-54B0-698F-6862F99F410F}"/>
                </a:ext>
              </a:extLst>
            </p:cNvPr>
            <p:cNvCxnSpPr>
              <a:cxnSpLocks/>
            </p:cNvCxnSpPr>
            <p:nvPr/>
          </p:nvCxnSpPr>
          <p:spPr bwMode="auto">
            <a:xfrm flipV="1">
              <a:off x="4631958" y="4031473"/>
              <a:ext cx="0" cy="42052"/>
            </a:xfrm>
            <a:prstGeom prst="line">
              <a:avLst/>
            </a:prstGeom>
            <a:noFill/>
            <a:ln w="22225" cap="flat" cmpd="sng" algn="ctr">
              <a:solidFill>
                <a:schemeClr val="accent3"/>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4BCA087E-9410-A01A-0E62-0FDDD9BE2776}"/>
                </a:ext>
              </a:extLst>
            </p:cNvPr>
            <p:cNvCxnSpPr>
              <a:cxnSpLocks/>
            </p:cNvCxnSpPr>
            <p:nvPr/>
          </p:nvCxnSpPr>
          <p:spPr bwMode="auto">
            <a:xfrm flipV="1">
              <a:off x="4653675" y="3948923"/>
              <a:ext cx="0" cy="130952"/>
            </a:xfrm>
            <a:prstGeom prst="line">
              <a:avLst/>
            </a:prstGeom>
            <a:noFill/>
            <a:ln w="22225" cap="flat" cmpd="sng" algn="ctr">
              <a:solidFill>
                <a:schemeClr val="accent4"/>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6FB4C3F0-8BFE-D8CB-6796-CF066C0F1139}"/>
                </a:ext>
              </a:extLst>
            </p:cNvPr>
            <p:cNvCxnSpPr>
              <a:cxnSpLocks/>
            </p:cNvCxnSpPr>
            <p:nvPr/>
          </p:nvCxnSpPr>
          <p:spPr bwMode="auto">
            <a:xfrm flipV="1">
              <a:off x="4675392" y="3971925"/>
              <a:ext cx="0" cy="104775"/>
            </a:xfrm>
            <a:prstGeom prst="line">
              <a:avLst/>
            </a:prstGeom>
            <a:noFill/>
            <a:ln w="22225" cap="flat" cmpd="sng" algn="ctr">
              <a:solidFill>
                <a:schemeClr val="accent5"/>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DEB2797F-E654-6116-4906-927B454AA04F}"/>
                </a:ext>
              </a:extLst>
            </p:cNvPr>
            <p:cNvCxnSpPr>
              <a:cxnSpLocks/>
            </p:cNvCxnSpPr>
            <p:nvPr/>
          </p:nvCxnSpPr>
          <p:spPr bwMode="auto">
            <a:xfrm flipV="1">
              <a:off x="4697109" y="3952875"/>
              <a:ext cx="0" cy="120650"/>
            </a:xfrm>
            <a:prstGeom prst="line">
              <a:avLst/>
            </a:prstGeom>
            <a:noFill/>
            <a:ln w="22225" cap="flat" cmpd="sng" algn="ctr">
              <a:solidFill>
                <a:schemeClr val="accent6"/>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CD452704-000C-F303-96B3-42CB5B82284D}"/>
                </a:ext>
              </a:extLst>
            </p:cNvPr>
            <p:cNvCxnSpPr>
              <a:cxnSpLocks/>
            </p:cNvCxnSpPr>
            <p:nvPr/>
          </p:nvCxnSpPr>
          <p:spPr bwMode="auto">
            <a:xfrm flipV="1">
              <a:off x="4718827" y="3930650"/>
              <a:ext cx="0" cy="142875"/>
            </a:xfrm>
            <a:prstGeom prst="line">
              <a:avLst/>
            </a:prstGeom>
            <a:noFill/>
            <a:ln w="22225" cap="flat" cmpd="sng" algn="ctr">
              <a:solidFill>
                <a:schemeClr val="accent2"/>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3F459B5A-833C-7535-797E-1E7043DE8EF9}"/>
                </a:ext>
              </a:extLst>
            </p:cNvPr>
            <p:cNvCxnSpPr>
              <a:cxnSpLocks/>
            </p:cNvCxnSpPr>
            <p:nvPr/>
          </p:nvCxnSpPr>
          <p:spPr bwMode="auto">
            <a:xfrm flipV="1">
              <a:off x="4740544" y="3917173"/>
              <a:ext cx="0" cy="159527"/>
            </a:xfrm>
            <a:prstGeom prst="line">
              <a:avLst/>
            </a:prstGeom>
            <a:noFill/>
            <a:ln w="22225" cap="flat" cmpd="sng" algn="ctr">
              <a:solidFill>
                <a:schemeClr val="bg2"/>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3D91CEB4-B721-D6A1-3354-520D8D1E428A}"/>
                </a:ext>
              </a:extLst>
            </p:cNvPr>
            <p:cNvCxnSpPr>
              <a:cxnSpLocks/>
            </p:cNvCxnSpPr>
            <p:nvPr/>
          </p:nvCxnSpPr>
          <p:spPr bwMode="auto">
            <a:xfrm>
              <a:off x="4762261" y="4037823"/>
              <a:ext cx="0" cy="42052"/>
            </a:xfrm>
            <a:prstGeom prst="line">
              <a:avLst/>
            </a:prstGeom>
            <a:noFill/>
            <a:ln w="22225" cap="flat" cmpd="sng" algn="ctr">
              <a:solidFill>
                <a:schemeClr val="tx2"/>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D87A8034-B280-7311-DCE4-0180A722AFA8}"/>
                </a:ext>
              </a:extLst>
            </p:cNvPr>
            <p:cNvCxnSpPr>
              <a:cxnSpLocks/>
            </p:cNvCxnSpPr>
            <p:nvPr/>
          </p:nvCxnSpPr>
          <p:spPr bwMode="auto">
            <a:xfrm flipV="1">
              <a:off x="4783977" y="4025123"/>
              <a:ext cx="0" cy="5475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09" name="Group 1108">
            <a:extLst>
              <a:ext uri="{FF2B5EF4-FFF2-40B4-BE49-F238E27FC236}">
                <a16:creationId xmlns:a16="http://schemas.microsoft.com/office/drawing/2014/main" id="{7FD87FB2-7394-B52A-5D96-47B6D4931B91}"/>
              </a:ext>
            </a:extLst>
          </p:cNvPr>
          <p:cNvGrpSpPr/>
          <p:nvPr/>
        </p:nvGrpSpPr>
        <p:grpSpPr>
          <a:xfrm>
            <a:off x="7812932" y="4025123"/>
            <a:ext cx="43434" cy="51577"/>
            <a:chOff x="4631958" y="4025123"/>
            <a:chExt cx="43434" cy="51577"/>
          </a:xfrm>
        </p:grpSpPr>
        <p:cxnSp>
          <p:nvCxnSpPr>
            <p:cNvPr id="1111" name="Straight Connector 1110">
              <a:extLst>
                <a:ext uri="{FF2B5EF4-FFF2-40B4-BE49-F238E27FC236}">
                  <a16:creationId xmlns:a16="http://schemas.microsoft.com/office/drawing/2014/main" id="{C6BB7829-2FBE-6B15-8935-B3C15F778474}"/>
                </a:ext>
              </a:extLst>
            </p:cNvPr>
            <p:cNvCxnSpPr>
              <a:cxnSpLocks/>
            </p:cNvCxnSpPr>
            <p:nvPr/>
          </p:nvCxnSpPr>
          <p:spPr bwMode="auto">
            <a:xfrm flipV="1">
              <a:off x="4631958" y="4053698"/>
              <a:ext cx="0" cy="23002"/>
            </a:xfrm>
            <a:prstGeom prst="line">
              <a:avLst/>
            </a:prstGeom>
            <a:noFill/>
            <a:ln w="22225" cap="flat" cmpd="sng" algn="ctr">
              <a:solidFill>
                <a:schemeClr val="accent3"/>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4840C0D2-D885-474C-F56C-144EC6F490FE}"/>
                </a:ext>
              </a:extLst>
            </p:cNvPr>
            <p:cNvCxnSpPr>
              <a:cxnSpLocks/>
            </p:cNvCxnSpPr>
            <p:nvPr/>
          </p:nvCxnSpPr>
          <p:spPr bwMode="auto">
            <a:xfrm flipV="1">
              <a:off x="4653675" y="4025123"/>
              <a:ext cx="0" cy="51577"/>
            </a:xfrm>
            <a:prstGeom prst="line">
              <a:avLst/>
            </a:prstGeom>
            <a:noFill/>
            <a:ln w="22225" cap="flat" cmpd="sng" algn="ctr">
              <a:solidFill>
                <a:schemeClr val="accent4"/>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668FF82E-54EF-0AE6-FB98-1AA09C491380}"/>
                </a:ext>
              </a:extLst>
            </p:cNvPr>
            <p:cNvCxnSpPr>
              <a:cxnSpLocks/>
            </p:cNvCxnSpPr>
            <p:nvPr/>
          </p:nvCxnSpPr>
          <p:spPr bwMode="auto">
            <a:xfrm flipV="1">
              <a:off x="4675392" y="4025900"/>
              <a:ext cx="0" cy="50800"/>
            </a:xfrm>
            <a:prstGeom prst="line">
              <a:avLst/>
            </a:prstGeom>
            <a:noFill/>
            <a:ln w="22225" cap="flat" cmpd="sng" algn="ctr">
              <a:solidFill>
                <a:schemeClr val="accent5"/>
              </a:solidFill>
              <a:prstDash val="solid"/>
              <a:round/>
              <a:headEnd type="none" w="med" len="med"/>
              <a:tailEnd type="none" w="med" len="med"/>
            </a:ln>
            <a:effectLst/>
          </p:spPr>
        </p:cxnSp>
      </p:grpSp>
      <p:grpSp>
        <p:nvGrpSpPr>
          <p:cNvPr id="1119" name="Group 1118">
            <a:extLst>
              <a:ext uri="{FF2B5EF4-FFF2-40B4-BE49-F238E27FC236}">
                <a16:creationId xmlns:a16="http://schemas.microsoft.com/office/drawing/2014/main" id="{E38D0D7B-E83F-A550-B22C-04FC27D11F93}"/>
              </a:ext>
            </a:extLst>
          </p:cNvPr>
          <p:cNvGrpSpPr/>
          <p:nvPr/>
        </p:nvGrpSpPr>
        <p:grpSpPr>
          <a:xfrm>
            <a:off x="8018694" y="3720323"/>
            <a:ext cx="173736" cy="371475"/>
            <a:chOff x="4610241" y="3720323"/>
            <a:chExt cx="173736" cy="371475"/>
          </a:xfrm>
        </p:grpSpPr>
        <p:cxnSp>
          <p:nvCxnSpPr>
            <p:cNvPr id="1120" name="Straight Connector 1119">
              <a:extLst>
                <a:ext uri="{FF2B5EF4-FFF2-40B4-BE49-F238E27FC236}">
                  <a16:creationId xmlns:a16="http://schemas.microsoft.com/office/drawing/2014/main" id="{C5B6E1DE-151A-51F1-EE5B-291C4ABF7CCE}"/>
                </a:ext>
              </a:extLst>
            </p:cNvPr>
            <p:cNvCxnSpPr>
              <a:cxnSpLocks/>
            </p:cNvCxnSpPr>
            <p:nvPr/>
          </p:nvCxnSpPr>
          <p:spPr bwMode="auto">
            <a:xfrm flipV="1">
              <a:off x="4610241" y="4040998"/>
              <a:ext cx="0" cy="50800"/>
            </a:xfrm>
            <a:prstGeom prst="line">
              <a:avLst/>
            </a:prstGeom>
            <a:noFill/>
            <a:ln w="22225" cap="flat" cmpd="sng" algn="ctr">
              <a:solidFill>
                <a:schemeClr val="accent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65B7F119-FA89-A413-82B1-9C1C192E6585}"/>
                </a:ext>
              </a:extLst>
            </p:cNvPr>
            <p:cNvCxnSpPr>
              <a:cxnSpLocks/>
            </p:cNvCxnSpPr>
            <p:nvPr/>
          </p:nvCxnSpPr>
          <p:spPr bwMode="auto">
            <a:xfrm flipV="1">
              <a:off x="4631958" y="3875898"/>
              <a:ext cx="0" cy="194452"/>
            </a:xfrm>
            <a:prstGeom prst="line">
              <a:avLst/>
            </a:prstGeom>
            <a:noFill/>
            <a:ln w="22225" cap="flat" cmpd="sng" algn="ctr">
              <a:solidFill>
                <a:schemeClr val="accent3"/>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35BCEF7D-214D-CC29-FF31-A6A4FFA24788}"/>
                </a:ext>
              </a:extLst>
            </p:cNvPr>
            <p:cNvCxnSpPr>
              <a:cxnSpLocks/>
            </p:cNvCxnSpPr>
            <p:nvPr/>
          </p:nvCxnSpPr>
          <p:spPr bwMode="auto">
            <a:xfrm flipV="1">
              <a:off x="4653675" y="3902075"/>
              <a:ext cx="0" cy="171450"/>
            </a:xfrm>
            <a:prstGeom prst="line">
              <a:avLst/>
            </a:prstGeom>
            <a:noFill/>
            <a:ln w="22225" cap="flat" cmpd="sng" algn="ctr">
              <a:solidFill>
                <a:schemeClr val="accent4"/>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6FEF8AFB-CF3D-D994-6ECB-202AF00223F2}"/>
                </a:ext>
              </a:extLst>
            </p:cNvPr>
            <p:cNvCxnSpPr>
              <a:cxnSpLocks/>
            </p:cNvCxnSpPr>
            <p:nvPr/>
          </p:nvCxnSpPr>
          <p:spPr bwMode="auto">
            <a:xfrm flipV="1">
              <a:off x="4675392" y="3720323"/>
              <a:ext cx="0" cy="356377"/>
            </a:xfrm>
            <a:prstGeom prst="line">
              <a:avLst/>
            </a:prstGeom>
            <a:noFill/>
            <a:ln w="22225" cap="flat" cmpd="sng" algn="ctr">
              <a:solidFill>
                <a:schemeClr val="accent5"/>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C4AAB58A-4434-0D77-2186-B7EE72FA2B4A}"/>
                </a:ext>
              </a:extLst>
            </p:cNvPr>
            <p:cNvCxnSpPr>
              <a:cxnSpLocks/>
            </p:cNvCxnSpPr>
            <p:nvPr/>
          </p:nvCxnSpPr>
          <p:spPr bwMode="auto">
            <a:xfrm flipV="1">
              <a:off x="4697109" y="3806048"/>
              <a:ext cx="0" cy="270652"/>
            </a:xfrm>
            <a:prstGeom prst="line">
              <a:avLst/>
            </a:prstGeom>
            <a:noFill/>
            <a:ln w="22225" cap="flat" cmpd="sng" algn="ctr">
              <a:solidFill>
                <a:schemeClr val="accent6"/>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E2D22EB6-3782-1977-52B4-EC98B7E4E543}"/>
                </a:ext>
              </a:extLst>
            </p:cNvPr>
            <p:cNvCxnSpPr>
              <a:cxnSpLocks/>
            </p:cNvCxnSpPr>
            <p:nvPr/>
          </p:nvCxnSpPr>
          <p:spPr bwMode="auto">
            <a:xfrm flipV="1">
              <a:off x="4718827" y="3796523"/>
              <a:ext cx="0" cy="283352"/>
            </a:xfrm>
            <a:prstGeom prst="line">
              <a:avLst/>
            </a:prstGeom>
            <a:noFill/>
            <a:ln w="22225" cap="flat" cmpd="sng" algn="ctr">
              <a:solidFill>
                <a:schemeClr val="accent2"/>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1E9CADCA-D612-EA9E-FB0A-955E8DDA73A9}"/>
                </a:ext>
              </a:extLst>
            </p:cNvPr>
            <p:cNvCxnSpPr>
              <a:cxnSpLocks/>
            </p:cNvCxnSpPr>
            <p:nvPr/>
          </p:nvCxnSpPr>
          <p:spPr bwMode="auto">
            <a:xfrm flipV="1">
              <a:off x="4740544" y="3847323"/>
              <a:ext cx="0" cy="232552"/>
            </a:xfrm>
            <a:prstGeom prst="line">
              <a:avLst/>
            </a:prstGeom>
            <a:noFill/>
            <a:ln w="22225" cap="flat" cmpd="sng" algn="ctr">
              <a:solidFill>
                <a:schemeClr val="bg2"/>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084CB0BC-25DA-89DE-ABE0-6CE9722FE081}"/>
                </a:ext>
              </a:extLst>
            </p:cNvPr>
            <p:cNvCxnSpPr>
              <a:cxnSpLocks/>
            </p:cNvCxnSpPr>
            <p:nvPr/>
          </p:nvCxnSpPr>
          <p:spPr bwMode="auto">
            <a:xfrm>
              <a:off x="4762261" y="3907648"/>
              <a:ext cx="0" cy="169052"/>
            </a:xfrm>
            <a:prstGeom prst="line">
              <a:avLst/>
            </a:prstGeom>
            <a:noFill/>
            <a:ln w="22225" cap="flat" cmpd="sng" algn="ctr">
              <a:solidFill>
                <a:schemeClr val="tx2"/>
              </a:solidFill>
              <a:prstDash val="solid"/>
              <a:round/>
              <a:headEnd type="none" w="med" len="med"/>
              <a:tailEnd type="none" w="med" len="med"/>
            </a:ln>
            <a:effectLst/>
          </p:spPr>
        </p:cxnSp>
        <p:cxnSp>
          <p:nvCxnSpPr>
            <p:cNvPr id="1128" name="Straight Connector 1127">
              <a:extLst>
                <a:ext uri="{FF2B5EF4-FFF2-40B4-BE49-F238E27FC236}">
                  <a16:creationId xmlns:a16="http://schemas.microsoft.com/office/drawing/2014/main" id="{A082CC7C-2C68-685F-459D-A1AE87CD2CAB}"/>
                </a:ext>
              </a:extLst>
            </p:cNvPr>
            <p:cNvCxnSpPr>
              <a:cxnSpLocks/>
            </p:cNvCxnSpPr>
            <p:nvPr/>
          </p:nvCxnSpPr>
          <p:spPr bwMode="auto">
            <a:xfrm flipV="1">
              <a:off x="4783977" y="3964798"/>
              <a:ext cx="0" cy="1214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29" name="Group 1128">
            <a:extLst>
              <a:ext uri="{FF2B5EF4-FFF2-40B4-BE49-F238E27FC236}">
                <a16:creationId xmlns:a16="http://schemas.microsoft.com/office/drawing/2014/main" id="{39E13EDD-419C-4A6C-00ED-9B3A9D555900}"/>
              </a:ext>
            </a:extLst>
          </p:cNvPr>
          <p:cNvGrpSpPr/>
          <p:nvPr/>
        </p:nvGrpSpPr>
        <p:grpSpPr>
          <a:xfrm>
            <a:off x="8246173" y="3628248"/>
            <a:ext cx="173736" cy="457977"/>
            <a:chOff x="4610241" y="3628248"/>
            <a:chExt cx="173736" cy="457977"/>
          </a:xfrm>
        </p:grpSpPr>
        <p:cxnSp>
          <p:nvCxnSpPr>
            <p:cNvPr id="1130" name="Straight Connector 1129">
              <a:extLst>
                <a:ext uri="{FF2B5EF4-FFF2-40B4-BE49-F238E27FC236}">
                  <a16:creationId xmlns:a16="http://schemas.microsoft.com/office/drawing/2014/main" id="{11F5A936-7BDC-B1FC-B5A8-E7294E35575D}"/>
                </a:ext>
              </a:extLst>
            </p:cNvPr>
            <p:cNvCxnSpPr>
              <a:cxnSpLocks/>
            </p:cNvCxnSpPr>
            <p:nvPr/>
          </p:nvCxnSpPr>
          <p:spPr bwMode="auto">
            <a:xfrm flipV="1">
              <a:off x="4610241" y="4037823"/>
              <a:ext cx="0" cy="42052"/>
            </a:xfrm>
            <a:prstGeom prst="line">
              <a:avLst/>
            </a:prstGeom>
            <a:noFill/>
            <a:ln w="22225" cap="flat" cmpd="sng" algn="ctr">
              <a:solidFill>
                <a:schemeClr val="accent1"/>
              </a:solidFill>
              <a:prstDash val="solid"/>
              <a:round/>
              <a:headEnd type="none" w="med" len="med"/>
              <a:tailEnd type="none" w="med" len="med"/>
            </a:ln>
            <a:effectLst/>
          </p:spPr>
        </p:cxnSp>
        <p:cxnSp>
          <p:nvCxnSpPr>
            <p:cNvPr id="1131" name="Straight Connector 1130">
              <a:extLst>
                <a:ext uri="{FF2B5EF4-FFF2-40B4-BE49-F238E27FC236}">
                  <a16:creationId xmlns:a16="http://schemas.microsoft.com/office/drawing/2014/main" id="{74725977-216F-AECE-FB08-8C3C7B953622}"/>
                </a:ext>
              </a:extLst>
            </p:cNvPr>
            <p:cNvCxnSpPr>
              <a:cxnSpLocks/>
            </p:cNvCxnSpPr>
            <p:nvPr/>
          </p:nvCxnSpPr>
          <p:spPr bwMode="auto">
            <a:xfrm flipV="1">
              <a:off x="4631958" y="3831448"/>
              <a:ext cx="0" cy="238902"/>
            </a:xfrm>
            <a:prstGeom prst="line">
              <a:avLst/>
            </a:prstGeom>
            <a:noFill/>
            <a:ln w="22225" cap="flat" cmpd="sng" algn="ctr">
              <a:solidFill>
                <a:schemeClr val="accent3"/>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F4D2610B-1351-8994-F6B6-D7EE7F16B32E}"/>
                </a:ext>
              </a:extLst>
            </p:cNvPr>
            <p:cNvCxnSpPr>
              <a:cxnSpLocks/>
            </p:cNvCxnSpPr>
            <p:nvPr/>
          </p:nvCxnSpPr>
          <p:spPr bwMode="auto">
            <a:xfrm flipV="1">
              <a:off x="4653675" y="3952098"/>
              <a:ext cx="0" cy="121427"/>
            </a:xfrm>
            <a:prstGeom prst="line">
              <a:avLst/>
            </a:prstGeom>
            <a:noFill/>
            <a:ln w="22225" cap="flat" cmpd="sng" algn="ctr">
              <a:solidFill>
                <a:schemeClr val="accent4"/>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4674EE0C-0F15-4EFD-259B-BCDC19CC7A9C}"/>
                </a:ext>
              </a:extLst>
            </p:cNvPr>
            <p:cNvCxnSpPr>
              <a:cxnSpLocks/>
            </p:cNvCxnSpPr>
            <p:nvPr/>
          </p:nvCxnSpPr>
          <p:spPr bwMode="auto">
            <a:xfrm flipV="1">
              <a:off x="4675392" y="3663950"/>
              <a:ext cx="0" cy="412750"/>
            </a:xfrm>
            <a:prstGeom prst="line">
              <a:avLst/>
            </a:prstGeom>
            <a:noFill/>
            <a:ln w="22225" cap="flat" cmpd="sng" algn="ctr">
              <a:solidFill>
                <a:schemeClr val="accent5"/>
              </a:solidFill>
              <a:prstDash val="solid"/>
              <a:round/>
              <a:headEnd type="none" w="med" len="med"/>
              <a:tailEnd type="none" w="med" len="med"/>
            </a:ln>
            <a:effectLst/>
          </p:spPr>
        </p:cxnSp>
        <p:cxnSp>
          <p:nvCxnSpPr>
            <p:cNvPr id="1134" name="Straight Connector 1133">
              <a:extLst>
                <a:ext uri="{FF2B5EF4-FFF2-40B4-BE49-F238E27FC236}">
                  <a16:creationId xmlns:a16="http://schemas.microsoft.com/office/drawing/2014/main" id="{83A4EED7-37BA-7CF7-98EA-02E3EDCDDBE7}"/>
                </a:ext>
              </a:extLst>
            </p:cNvPr>
            <p:cNvCxnSpPr>
              <a:cxnSpLocks/>
            </p:cNvCxnSpPr>
            <p:nvPr/>
          </p:nvCxnSpPr>
          <p:spPr bwMode="auto">
            <a:xfrm flipV="1">
              <a:off x="4697109" y="3821923"/>
              <a:ext cx="0" cy="254777"/>
            </a:xfrm>
            <a:prstGeom prst="line">
              <a:avLst/>
            </a:prstGeom>
            <a:noFill/>
            <a:ln w="22225" cap="flat" cmpd="sng" algn="ctr">
              <a:solidFill>
                <a:schemeClr val="accent6"/>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1D781FE4-FB94-8A27-AFDA-AF184EF04259}"/>
                </a:ext>
              </a:extLst>
            </p:cNvPr>
            <p:cNvCxnSpPr>
              <a:cxnSpLocks/>
            </p:cNvCxnSpPr>
            <p:nvPr/>
          </p:nvCxnSpPr>
          <p:spPr bwMode="auto">
            <a:xfrm flipV="1">
              <a:off x="4718827" y="3869548"/>
              <a:ext cx="0" cy="200802"/>
            </a:xfrm>
            <a:prstGeom prst="line">
              <a:avLst/>
            </a:prstGeom>
            <a:noFill/>
            <a:ln w="22225" cap="flat" cmpd="sng" algn="ctr">
              <a:solidFill>
                <a:schemeClr val="accent2"/>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23DB6E45-8BCE-5F70-35B4-4FA77F626BE8}"/>
                </a:ext>
              </a:extLst>
            </p:cNvPr>
            <p:cNvCxnSpPr>
              <a:cxnSpLocks/>
            </p:cNvCxnSpPr>
            <p:nvPr/>
          </p:nvCxnSpPr>
          <p:spPr bwMode="auto">
            <a:xfrm flipV="1">
              <a:off x="4740544" y="3628248"/>
              <a:ext cx="0" cy="451627"/>
            </a:xfrm>
            <a:prstGeom prst="line">
              <a:avLst/>
            </a:prstGeom>
            <a:noFill/>
            <a:ln w="22225" cap="flat" cmpd="sng" algn="ctr">
              <a:solidFill>
                <a:schemeClr val="bg2"/>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618E85C1-AB54-85DB-6FAA-72FE2998B036}"/>
                </a:ext>
              </a:extLst>
            </p:cNvPr>
            <p:cNvCxnSpPr>
              <a:cxnSpLocks/>
            </p:cNvCxnSpPr>
            <p:nvPr/>
          </p:nvCxnSpPr>
          <p:spPr bwMode="auto">
            <a:xfrm>
              <a:off x="4762261" y="3850498"/>
              <a:ext cx="0" cy="235727"/>
            </a:xfrm>
            <a:prstGeom prst="line">
              <a:avLst/>
            </a:prstGeom>
            <a:noFill/>
            <a:ln w="22225" cap="flat" cmpd="sng" algn="ctr">
              <a:solidFill>
                <a:schemeClr val="tx2"/>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AF9DB6CB-2BBA-79AE-8218-CA7F7D7ACEDA}"/>
                </a:ext>
              </a:extLst>
            </p:cNvPr>
            <p:cNvCxnSpPr>
              <a:cxnSpLocks/>
            </p:cNvCxnSpPr>
            <p:nvPr/>
          </p:nvCxnSpPr>
          <p:spPr bwMode="auto">
            <a:xfrm flipV="1">
              <a:off x="4783977" y="3904473"/>
              <a:ext cx="0" cy="17540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39" name="Group 1138">
            <a:extLst>
              <a:ext uri="{FF2B5EF4-FFF2-40B4-BE49-F238E27FC236}">
                <a16:creationId xmlns:a16="http://schemas.microsoft.com/office/drawing/2014/main" id="{13555B1B-9C3A-87E7-1C55-7C8240A5D79B}"/>
              </a:ext>
            </a:extLst>
          </p:cNvPr>
          <p:cNvGrpSpPr/>
          <p:nvPr/>
        </p:nvGrpSpPr>
        <p:grpSpPr>
          <a:xfrm>
            <a:off x="8473652" y="3647298"/>
            <a:ext cx="173736" cy="438927"/>
            <a:chOff x="4610241" y="3647298"/>
            <a:chExt cx="173736" cy="438927"/>
          </a:xfrm>
        </p:grpSpPr>
        <p:cxnSp>
          <p:nvCxnSpPr>
            <p:cNvPr id="1140" name="Straight Connector 1139">
              <a:extLst>
                <a:ext uri="{FF2B5EF4-FFF2-40B4-BE49-F238E27FC236}">
                  <a16:creationId xmlns:a16="http://schemas.microsoft.com/office/drawing/2014/main" id="{44365C64-F5E2-CCB9-CB19-445F6410E1ED}"/>
                </a:ext>
              </a:extLst>
            </p:cNvPr>
            <p:cNvCxnSpPr>
              <a:cxnSpLocks/>
            </p:cNvCxnSpPr>
            <p:nvPr/>
          </p:nvCxnSpPr>
          <p:spPr bwMode="auto">
            <a:xfrm flipV="1">
              <a:off x="4610241" y="3901298"/>
              <a:ext cx="0" cy="175402"/>
            </a:xfrm>
            <a:prstGeom prst="line">
              <a:avLst/>
            </a:prstGeom>
            <a:noFill/>
            <a:ln w="22225" cap="flat" cmpd="sng" algn="ctr">
              <a:solidFill>
                <a:schemeClr val="accent1"/>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FB7A8DF9-1834-3546-273B-0DA7C76B73A2}"/>
                </a:ext>
              </a:extLst>
            </p:cNvPr>
            <p:cNvCxnSpPr>
              <a:cxnSpLocks/>
            </p:cNvCxnSpPr>
            <p:nvPr/>
          </p:nvCxnSpPr>
          <p:spPr bwMode="auto">
            <a:xfrm flipV="1">
              <a:off x="4631958" y="3647298"/>
              <a:ext cx="0" cy="426227"/>
            </a:xfrm>
            <a:prstGeom prst="line">
              <a:avLst/>
            </a:prstGeom>
            <a:noFill/>
            <a:ln w="22225" cap="flat" cmpd="sng" algn="ctr">
              <a:solidFill>
                <a:schemeClr val="accent3"/>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55CFA50B-8B1B-FCCD-E15A-AAEB6F5F8E95}"/>
                </a:ext>
              </a:extLst>
            </p:cNvPr>
            <p:cNvCxnSpPr>
              <a:cxnSpLocks/>
            </p:cNvCxnSpPr>
            <p:nvPr/>
          </p:nvCxnSpPr>
          <p:spPr bwMode="auto">
            <a:xfrm flipV="1">
              <a:off x="4653675" y="3853673"/>
              <a:ext cx="0" cy="216677"/>
            </a:xfrm>
            <a:prstGeom prst="line">
              <a:avLst/>
            </a:prstGeom>
            <a:noFill/>
            <a:ln w="22225" cap="flat" cmpd="sng" algn="ctr">
              <a:solidFill>
                <a:schemeClr val="accent4"/>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5729D357-C75A-ABC5-F09A-BB7C888054B0}"/>
                </a:ext>
              </a:extLst>
            </p:cNvPr>
            <p:cNvCxnSpPr>
              <a:cxnSpLocks/>
            </p:cNvCxnSpPr>
            <p:nvPr/>
          </p:nvCxnSpPr>
          <p:spPr bwMode="auto">
            <a:xfrm flipV="1">
              <a:off x="4675392" y="3713973"/>
              <a:ext cx="0" cy="362727"/>
            </a:xfrm>
            <a:prstGeom prst="line">
              <a:avLst/>
            </a:prstGeom>
            <a:noFill/>
            <a:ln w="22225" cap="flat" cmpd="sng" algn="ctr">
              <a:solidFill>
                <a:schemeClr val="accent5"/>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4B9FC425-B273-D1A2-FC27-932A66D6D1B6}"/>
                </a:ext>
              </a:extLst>
            </p:cNvPr>
            <p:cNvCxnSpPr>
              <a:cxnSpLocks/>
            </p:cNvCxnSpPr>
            <p:nvPr/>
          </p:nvCxnSpPr>
          <p:spPr bwMode="auto">
            <a:xfrm flipV="1">
              <a:off x="4697109" y="3844148"/>
              <a:ext cx="0" cy="226202"/>
            </a:xfrm>
            <a:prstGeom prst="line">
              <a:avLst/>
            </a:prstGeom>
            <a:noFill/>
            <a:ln w="22225" cap="flat" cmpd="sng" algn="ctr">
              <a:solidFill>
                <a:schemeClr val="accent6"/>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6DFA7C9E-EB4D-294F-C5F8-7F39A1B870E3}"/>
                </a:ext>
              </a:extLst>
            </p:cNvPr>
            <p:cNvCxnSpPr>
              <a:cxnSpLocks/>
            </p:cNvCxnSpPr>
            <p:nvPr/>
          </p:nvCxnSpPr>
          <p:spPr bwMode="auto">
            <a:xfrm flipV="1">
              <a:off x="4718827" y="3942573"/>
              <a:ext cx="0" cy="130952"/>
            </a:xfrm>
            <a:prstGeom prst="line">
              <a:avLst/>
            </a:prstGeom>
            <a:noFill/>
            <a:ln w="22225" cap="flat" cmpd="sng" algn="ctr">
              <a:solidFill>
                <a:schemeClr val="accent2"/>
              </a:solidFill>
              <a:prstDash val="solid"/>
              <a:round/>
              <a:headEnd type="none" w="med" len="med"/>
              <a:tailEnd type="none" w="med" len="med"/>
            </a:ln>
            <a:effectLst/>
          </p:spPr>
        </p:cxnSp>
        <p:cxnSp>
          <p:nvCxnSpPr>
            <p:cNvPr id="1146" name="Straight Connector 1145">
              <a:extLst>
                <a:ext uri="{FF2B5EF4-FFF2-40B4-BE49-F238E27FC236}">
                  <a16:creationId xmlns:a16="http://schemas.microsoft.com/office/drawing/2014/main" id="{E40240A1-85EA-95BF-CAA1-E0416BE7C1E6}"/>
                </a:ext>
              </a:extLst>
            </p:cNvPr>
            <p:cNvCxnSpPr>
              <a:cxnSpLocks/>
            </p:cNvCxnSpPr>
            <p:nvPr/>
          </p:nvCxnSpPr>
          <p:spPr bwMode="auto">
            <a:xfrm flipV="1">
              <a:off x="4740544" y="3786998"/>
              <a:ext cx="0" cy="283352"/>
            </a:xfrm>
            <a:prstGeom prst="line">
              <a:avLst/>
            </a:prstGeom>
            <a:noFill/>
            <a:ln w="22225" cap="flat" cmpd="sng" algn="ctr">
              <a:solidFill>
                <a:schemeClr val="bg2"/>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B4D9AC1B-DAFF-3953-CEA3-C72BAB6C1F8F}"/>
                </a:ext>
              </a:extLst>
            </p:cNvPr>
            <p:cNvCxnSpPr>
              <a:cxnSpLocks/>
            </p:cNvCxnSpPr>
            <p:nvPr/>
          </p:nvCxnSpPr>
          <p:spPr bwMode="auto">
            <a:xfrm>
              <a:off x="4762261" y="3901298"/>
              <a:ext cx="0" cy="184927"/>
            </a:xfrm>
            <a:prstGeom prst="line">
              <a:avLst/>
            </a:prstGeom>
            <a:noFill/>
            <a:ln w="22225" cap="flat" cmpd="sng" algn="ctr">
              <a:solidFill>
                <a:schemeClr val="tx2"/>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CC2FAC06-3DAE-DCC3-4D52-81AD89D15D4E}"/>
                </a:ext>
              </a:extLst>
            </p:cNvPr>
            <p:cNvCxnSpPr>
              <a:cxnSpLocks/>
            </p:cNvCxnSpPr>
            <p:nvPr/>
          </p:nvCxnSpPr>
          <p:spPr bwMode="auto">
            <a:xfrm flipV="1">
              <a:off x="4783977" y="3920348"/>
              <a:ext cx="0" cy="162702"/>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49" name="Group 1148">
            <a:extLst>
              <a:ext uri="{FF2B5EF4-FFF2-40B4-BE49-F238E27FC236}">
                <a16:creationId xmlns:a16="http://schemas.microsoft.com/office/drawing/2014/main" id="{D2D439F7-2FD0-47EE-0033-0E016EA50E55}"/>
              </a:ext>
            </a:extLst>
          </p:cNvPr>
          <p:cNvGrpSpPr/>
          <p:nvPr/>
        </p:nvGrpSpPr>
        <p:grpSpPr>
          <a:xfrm>
            <a:off x="8701131" y="3898123"/>
            <a:ext cx="173736" cy="193675"/>
            <a:chOff x="4610241" y="3898123"/>
            <a:chExt cx="173736" cy="193675"/>
          </a:xfrm>
        </p:grpSpPr>
        <p:cxnSp>
          <p:nvCxnSpPr>
            <p:cNvPr id="1150" name="Straight Connector 1149">
              <a:extLst>
                <a:ext uri="{FF2B5EF4-FFF2-40B4-BE49-F238E27FC236}">
                  <a16:creationId xmlns:a16="http://schemas.microsoft.com/office/drawing/2014/main" id="{C9FBC97E-3233-B6DD-C2F5-D32621552242}"/>
                </a:ext>
              </a:extLst>
            </p:cNvPr>
            <p:cNvCxnSpPr>
              <a:cxnSpLocks/>
            </p:cNvCxnSpPr>
            <p:nvPr/>
          </p:nvCxnSpPr>
          <p:spPr bwMode="auto">
            <a:xfrm flipV="1">
              <a:off x="4610241" y="4040998"/>
              <a:ext cx="0" cy="50800"/>
            </a:xfrm>
            <a:prstGeom prst="line">
              <a:avLst/>
            </a:prstGeom>
            <a:noFill/>
            <a:ln w="22225" cap="flat" cmpd="sng" algn="ctr">
              <a:solidFill>
                <a:schemeClr val="accent1"/>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6E483E82-B65E-7B77-3D89-870308B3D4C2}"/>
                </a:ext>
              </a:extLst>
            </p:cNvPr>
            <p:cNvCxnSpPr>
              <a:cxnSpLocks/>
            </p:cNvCxnSpPr>
            <p:nvPr/>
          </p:nvCxnSpPr>
          <p:spPr bwMode="auto">
            <a:xfrm flipV="1">
              <a:off x="4631958" y="3948923"/>
              <a:ext cx="0" cy="121427"/>
            </a:xfrm>
            <a:prstGeom prst="line">
              <a:avLst/>
            </a:prstGeom>
            <a:noFill/>
            <a:ln w="22225" cap="flat" cmpd="sng" algn="ctr">
              <a:solidFill>
                <a:schemeClr val="accent3"/>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4C8AB8D5-4ADB-6789-0A34-64D4C586B45F}"/>
                </a:ext>
              </a:extLst>
            </p:cNvPr>
            <p:cNvCxnSpPr>
              <a:cxnSpLocks/>
            </p:cNvCxnSpPr>
            <p:nvPr/>
          </p:nvCxnSpPr>
          <p:spPr bwMode="auto">
            <a:xfrm flipV="1">
              <a:off x="4653675" y="3898123"/>
              <a:ext cx="0" cy="181752"/>
            </a:xfrm>
            <a:prstGeom prst="line">
              <a:avLst/>
            </a:prstGeom>
            <a:noFill/>
            <a:ln w="22225" cap="flat" cmpd="sng" algn="ctr">
              <a:solidFill>
                <a:schemeClr val="accent4"/>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A7BE71BB-6F90-59B9-F220-1E9232C5DB1F}"/>
                </a:ext>
              </a:extLst>
            </p:cNvPr>
            <p:cNvCxnSpPr>
              <a:cxnSpLocks/>
              <a:stCxn id="126" idx="3"/>
            </p:cNvCxnSpPr>
            <p:nvPr/>
          </p:nvCxnSpPr>
          <p:spPr bwMode="auto">
            <a:xfrm flipH="1" flipV="1">
              <a:off x="4675392" y="4044173"/>
              <a:ext cx="0" cy="39131"/>
            </a:xfrm>
            <a:prstGeom prst="line">
              <a:avLst/>
            </a:prstGeom>
            <a:noFill/>
            <a:ln w="22225" cap="flat" cmpd="sng" algn="ctr">
              <a:solidFill>
                <a:schemeClr val="accent5"/>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B3BC7FB9-9AB6-CB0B-5D9C-2EC5BFD5C49B}"/>
                </a:ext>
              </a:extLst>
            </p:cNvPr>
            <p:cNvCxnSpPr>
              <a:cxnSpLocks/>
            </p:cNvCxnSpPr>
            <p:nvPr/>
          </p:nvCxnSpPr>
          <p:spPr bwMode="auto">
            <a:xfrm flipV="1">
              <a:off x="4718827" y="4050523"/>
              <a:ext cx="0" cy="26177"/>
            </a:xfrm>
            <a:prstGeom prst="line">
              <a:avLst/>
            </a:prstGeom>
            <a:noFill/>
            <a:ln w="22225" cap="flat" cmpd="sng" algn="ctr">
              <a:solidFill>
                <a:schemeClr val="accent2"/>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93B47937-F20B-0A38-6026-D7CCEA810C08}"/>
                </a:ext>
              </a:extLst>
            </p:cNvPr>
            <p:cNvCxnSpPr>
              <a:cxnSpLocks/>
            </p:cNvCxnSpPr>
            <p:nvPr/>
          </p:nvCxnSpPr>
          <p:spPr bwMode="auto">
            <a:xfrm flipV="1">
              <a:off x="4740544" y="3948923"/>
              <a:ext cx="0" cy="124602"/>
            </a:xfrm>
            <a:prstGeom prst="line">
              <a:avLst/>
            </a:prstGeom>
            <a:noFill/>
            <a:ln w="22225" cap="flat" cmpd="sng" algn="ctr">
              <a:solidFill>
                <a:schemeClr val="bg2"/>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DAACFACD-159F-2BA8-7352-144768487F5F}"/>
                </a:ext>
              </a:extLst>
            </p:cNvPr>
            <p:cNvCxnSpPr>
              <a:cxnSpLocks/>
            </p:cNvCxnSpPr>
            <p:nvPr/>
          </p:nvCxnSpPr>
          <p:spPr bwMode="auto">
            <a:xfrm>
              <a:off x="4762261" y="3996548"/>
              <a:ext cx="0" cy="83327"/>
            </a:xfrm>
            <a:prstGeom prst="line">
              <a:avLst/>
            </a:prstGeom>
            <a:noFill/>
            <a:ln w="22225" cap="flat" cmpd="sng" algn="ctr">
              <a:solidFill>
                <a:schemeClr val="tx2"/>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F76CF988-0FC1-B160-8847-10065027524F}"/>
                </a:ext>
              </a:extLst>
            </p:cNvPr>
            <p:cNvCxnSpPr>
              <a:cxnSpLocks/>
            </p:cNvCxnSpPr>
            <p:nvPr/>
          </p:nvCxnSpPr>
          <p:spPr bwMode="auto">
            <a:xfrm flipV="1">
              <a:off x="4783977" y="4053698"/>
              <a:ext cx="0" cy="325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59" name="Group 1158">
            <a:extLst>
              <a:ext uri="{FF2B5EF4-FFF2-40B4-BE49-F238E27FC236}">
                <a16:creationId xmlns:a16="http://schemas.microsoft.com/office/drawing/2014/main" id="{E579B4E7-4657-9B3B-CDA5-6CADFF554E53}"/>
              </a:ext>
            </a:extLst>
          </p:cNvPr>
          <p:cNvGrpSpPr/>
          <p:nvPr/>
        </p:nvGrpSpPr>
        <p:grpSpPr>
          <a:xfrm>
            <a:off x="8928610" y="3929873"/>
            <a:ext cx="173736" cy="162702"/>
            <a:chOff x="4610241" y="3929873"/>
            <a:chExt cx="173736" cy="162702"/>
          </a:xfrm>
        </p:grpSpPr>
        <p:cxnSp>
          <p:nvCxnSpPr>
            <p:cNvPr id="1160" name="Straight Connector 1159">
              <a:extLst>
                <a:ext uri="{FF2B5EF4-FFF2-40B4-BE49-F238E27FC236}">
                  <a16:creationId xmlns:a16="http://schemas.microsoft.com/office/drawing/2014/main" id="{F4513F11-FE48-54F4-7F52-763511F84002}"/>
                </a:ext>
              </a:extLst>
            </p:cNvPr>
            <p:cNvCxnSpPr>
              <a:cxnSpLocks/>
            </p:cNvCxnSpPr>
            <p:nvPr/>
          </p:nvCxnSpPr>
          <p:spPr bwMode="auto">
            <a:xfrm flipV="1">
              <a:off x="4610241" y="4040998"/>
              <a:ext cx="0" cy="50800"/>
            </a:xfrm>
            <a:prstGeom prst="line">
              <a:avLst/>
            </a:prstGeom>
            <a:noFill/>
            <a:ln w="22225" cap="flat" cmpd="sng" algn="ctr">
              <a:solidFill>
                <a:schemeClr val="accent1"/>
              </a:solidFill>
              <a:prstDash val="solid"/>
              <a:round/>
              <a:headEnd type="none" w="med" len="med"/>
              <a:tailEnd type="none" w="med" len="med"/>
            </a:ln>
            <a:effectLst/>
          </p:spPr>
        </p:cxnSp>
        <p:cxnSp>
          <p:nvCxnSpPr>
            <p:cNvPr id="1161" name="Straight Connector 1160">
              <a:extLst>
                <a:ext uri="{FF2B5EF4-FFF2-40B4-BE49-F238E27FC236}">
                  <a16:creationId xmlns:a16="http://schemas.microsoft.com/office/drawing/2014/main" id="{6750F2AA-0565-A635-E71C-E69A4FD02571}"/>
                </a:ext>
              </a:extLst>
            </p:cNvPr>
            <p:cNvCxnSpPr>
              <a:cxnSpLocks/>
            </p:cNvCxnSpPr>
            <p:nvPr/>
          </p:nvCxnSpPr>
          <p:spPr bwMode="auto">
            <a:xfrm flipV="1">
              <a:off x="4631958" y="4050523"/>
              <a:ext cx="0" cy="42052"/>
            </a:xfrm>
            <a:prstGeom prst="line">
              <a:avLst/>
            </a:prstGeom>
            <a:noFill/>
            <a:ln w="22225" cap="flat" cmpd="sng" algn="ctr">
              <a:solidFill>
                <a:schemeClr val="accent3"/>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B2086236-B0CA-4440-F604-74DE899C2216}"/>
                </a:ext>
              </a:extLst>
            </p:cNvPr>
            <p:cNvCxnSpPr>
              <a:cxnSpLocks/>
            </p:cNvCxnSpPr>
            <p:nvPr/>
          </p:nvCxnSpPr>
          <p:spPr bwMode="auto">
            <a:xfrm flipV="1">
              <a:off x="4653675" y="4050523"/>
              <a:ext cx="0" cy="29352"/>
            </a:xfrm>
            <a:prstGeom prst="line">
              <a:avLst/>
            </a:prstGeom>
            <a:noFill/>
            <a:ln w="22225" cap="flat" cmpd="sng" algn="ctr">
              <a:solidFill>
                <a:schemeClr val="accent4"/>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D8B01053-0FA7-FB1F-03B8-991F4C4CDD5B}"/>
                </a:ext>
              </a:extLst>
            </p:cNvPr>
            <p:cNvCxnSpPr>
              <a:cxnSpLocks/>
            </p:cNvCxnSpPr>
            <p:nvPr/>
          </p:nvCxnSpPr>
          <p:spPr bwMode="auto">
            <a:xfrm flipV="1">
              <a:off x="4675392" y="4018773"/>
              <a:ext cx="0" cy="61102"/>
            </a:xfrm>
            <a:prstGeom prst="line">
              <a:avLst/>
            </a:prstGeom>
            <a:noFill/>
            <a:ln w="22225" cap="flat" cmpd="sng" algn="ctr">
              <a:solidFill>
                <a:schemeClr val="accent5"/>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5D2360BE-142B-1E0A-CDA3-DEBC2AEB4A6C}"/>
                </a:ext>
              </a:extLst>
            </p:cNvPr>
            <p:cNvCxnSpPr>
              <a:cxnSpLocks/>
            </p:cNvCxnSpPr>
            <p:nvPr/>
          </p:nvCxnSpPr>
          <p:spPr bwMode="auto">
            <a:xfrm flipV="1">
              <a:off x="4697109" y="3964798"/>
              <a:ext cx="0" cy="115077"/>
            </a:xfrm>
            <a:prstGeom prst="line">
              <a:avLst/>
            </a:prstGeom>
            <a:noFill/>
            <a:ln w="22225" cap="flat" cmpd="sng" algn="ctr">
              <a:solidFill>
                <a:schemeClr val="accent6"/>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E6DBF49C-D7B4-38E8-EFBE-5496A0A7817B}"/>
                </a:ext>
              </a:extLst>
            </p:cNvPr>
            <p:cNvCxnSpPr>
              <a:cxnSpLocks/>
            </p:cNvCxnSpPr>
            <p:nvPr/>
          </p:nvCxnSpPr>
          <p:spPr bwMode="auto">
            <a:xfrm flipV="1">
              <a:off x="4718827" y="3929873"/>
              <a:ext cx="0" cy="140477"/>
            </a:xfrm>
            <a:prstGeom prst="line">
              <a:avLst/>
            </a:prstGeom>
            <a:noFill/>
            <a:ln w="22225" cap="flat" cmpd="sng" algn="ctr">
              <a:solidFill>
                <a:schemeClr val="accent2"/>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A41CB46C-547C-6880-2BE7-847BA588EBD6}"/>
                </a:ext>
              </a:extLst>
            </p:cNvPr>
            <p:cNvCxnSpPr>
              <a:cxnSpLocks/>
            </p:cNvCxnSpPr>
            <p:nvPr/>
          </p:nvCxnSpPr>
          <p:spPr bwMode="auto">
            <a:xfrm>
              <a:off x="4762261" y="4053698"/>
              <a:ext cx="0" cy="26177"/>
            </a:xfrm>
            <a:prstGeom prst="line">
              <a:avLst/>
            </a:prstGeom>
            <a:noFill/>
            <a:ln w="22225" cap="flat" cmpd="sng" algn="ctr">
              <a:solidFill>
                <a:schemeClr val="tx2"/>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596247DA-055E-9E6E-2719-30B388E2F178}"/>
                </a:ext>
              </a:extLst>
            </p:cNvPr>
            <p:cNvCxnSpPr>
              <a:cxnSpLocks/>
            </p:cNvCxnSpPr>
            <p:nvPr/>
          </p:nvCxnSpPr>
          <p:spPr bwMode="auto">
            <a:xfrm flipV="1">
              <a:off x="4783977" y="4047348"/>
              <a:ext cx="0" cy="325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69" name="Group 1168">
            <a:extLst>
              <a:ext uri="{FF2B5EF4-FFF2-40B4-BE49-F238E27FC236}">
                <a16:creationId xmlns:a16="http://schemas.microsoft.com/office/drawing/2014/main" id="{0D70E7CF-1BA3-F0F9-2E1B-20EA2C5927DC}"/>
              </a:ext>
            </a:extLst>
          </p:cNvPr>
          <p:cNvGrpSpPr/>
          <p:nvPr/>
        </p:nvGrpSpPr>
        <p:grpSpPr>
          <a:xfrm>
            <a:off x="9156089" y="3863975"/>
            <a:ext cx="173736" cy="222250"/>
            <a:chOff x="4610241" y="3863975"/>
            <a:chExt cx="173736" cy="222250"/>
          </a:xfrm>
        </p:grpSpPr>
        <p:cxnSp>
          <p:nvCxnSpPr>
            <p:cNvPr id="1170" name="Straight Connector 1169">
              <a:extLst>
                <a:ext uri="{FF2B5EF4-FFF2-40B4-BE49-F238E27FC236}">
                  <a16:creationId xmlns:a16="http://schemas.microsoft.com/office/drawing/2014/main" id="{699A3690-D342-3B7D-8828-143413A97AD0}"/>
                </a:ext>
              </a:extLst>
            </p:cNvPr>
            <p:cNvCxnSpPr>
              <a:cxnSpLocks/>
            </p:cNvCxnSpPr>
            <p:nvPr/>
          </p:nvCxnSpPr>
          <p:spPr bwMode="auto">
            <a:xfrm flipV="1">
              <a:off x="4610241" y="3996548"/>
              <a:ext cx="0" cy="73802"/>
            </a:xfrm>
            <a:prstGeom prst="line">
              <a:avLst/>
            </a:prstGeom>
            <a:noFill/>
            <a:ln w="22225" cap="flat" cmpd="sng" algn="ctr">
              <a:solidFill>
                <a:schemeClr val="accent1"/>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BFE46D9F-90A2-CC6D-CF9A-98D78AE598D9}"/>
                </a:ext>
              </a:extLst>
            </p:cNvPr>
            <p:cNvCxnSpPr>
              <a:cxnSpLocks/>
            </p:cNvCxnSpPr>
            <p:nvPr/>
          </p:nvCxnSpPr>
          <p:spPr bwMode="auto">
            <a:xfrm flipV="1">
              <a:off x="4631958" y="4002898"/>
              <a:ext cx="0" cy="76977"/>
            </a:xfrm>
            <a:prstGeom prst="line">
              <a:avLst/>
            </a:prstGeom>
            <a:noFill/>
            <a:ln w="22225" cap="flat" cmpd="sng" algn="ctr">
              <a:solidFill>
                <a:schemeClr val="accent3"/>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4F05E91B-2436-E420-5959-AEA0631E7D08}"/>
                </a:ext>
              </a:extLst>
            </p:cNvPr>
            <p:cNvCxnSpPr>
              <a:cxnSpLocks/>
            </p:cNvCxnSpPr>
            <p:nvPr/>
          </p:nvCxnSpPr>
          <p:spPr bwMode="auto">
            <a:xfrm flipV="1">
              <a:off x="4653675" y="3901298"/>
              <a:ext cx="0" cy="175402"/>
            </a:xfrm>
            <a:prstGeom prst="line">
              <a:avLst/>
            </a:prstGeom>
            <a:noFill/>
            <a:ln w="22225" cap="flat" cmpd="sng" algn="ctr">
              <a:solidFill>
                <a:schemeClr val="accent4"/>
              </a:solidFill>
              <a:prstDash val="solid"/>
              <a:round/>
              <a:headEnd type="none" w="med" len="med"/>
              <a:tailEnd type="none" w="med" len="med"/>
            </a:ln>
            <a:effectLst/>
          </p:spPr>
        </p:cxnSp>
        <p:cxnSp>
          <p:nvCxnSpPr>
            <p:cNvPr id="1173" name="Straight Connector 1172">
              <a:extLst>
                <a:ext uri="{FF2B5EF4-FFF2-40B4-BE49-F238E27FC236}">
                  <a16:creationId xmlns:a16="http://schemas.microsoft.com/office/drawing/2014/main" id="{EABBFC53-2564-74B4-CE0D-2FD4E363D98D}"/>
                </a:ext>
              </a:extLst>
            </p:cNvPr>
            <p:cNvCxnSpPr>
              <a:cxnSpLocks/>
            </p:cNvCxnSpPr>
            <p:nvPr/>
          </p:nvCxnSpPr>
          <p:spPr bwMode="auto">
            <a:xfrm flipV="1">
              <a:off x="4675392" y="4003675"/>
              <a:ext cx="0" cy="73025"/>
            </a:xfrm>
            <a:prstGeom prst="line">
              <a:avLst/>
            </a:prstGeom>
            <a:noFill/>
            <a:ln w="22225" cap="flat" cmpd="sng" algn="ctr">
              <a:solidFill>
                <a:schemeClr val="accent5"/>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1E88705E-FA9C-BFBB-7567-4A8E3CFA6C13}"/>
                </a:ext>
              </a:extLst>
            </p:cNvPr>
            <p:cNvCxnSpPr>
              <a:cxnSpLocks/>
            </p:cNvCxnSpPr>
            <p:nvPr/>
          </p:nvCxnSpPr>
          <p:spPr bwMode="auto">
            <a:xfrm flipV="1">
              <a:off x="4697109" y="3930650"/>
              <a:ext cx="0" cy="146050"/>
            </a:xfrm>
            <a:prstGeom prst="line">
              <a:avLst/>
            </a:prstGeom>
            <a:noFill/>
            <a:ln w="22225" cap="flat" cmpd="sng" algn="ctr">
              <a:solidFill>
                <a:schemeClr val="accent6"/>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3AC80892-85C6-E826-88BC-BD1EE6CA9942}"/>
                </a:ext>
              </a:extLst>
            </p:cNvPr>
            <p:cNvCxnSpPr>
              <a:cxnSpLocks/>
            </p:cNvCxnSpPr>
            <p:nvPr/>
          </p:nvCxnSpPr>
          <p:spPr bwMode="auto">
            <a:xfrm flipV="1">
              <a:off x="4718827" y="3975100"/>
              <a:ext cx="0" cy="104775"/>
            </a:xfrm>
            <a:prstGeom prst="line">
              <a:avLst/>
            </a:prstGeom>
            <a:noFill/>
            <a:ln w="22225" cap="flat" cmpd="sng" algn="ctr">
              <a:solidFill>
                <a:schemeClr val="accent2"/>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81466BBF-133A-1FF3-95E2-AC213B6B5FF4}"/>
                </a:ext>
              </a:extLst>
            </p:cNvPr>
            <p:cNvCxnSpPr>
              <a:cxnSpLocks/>
            </p:cNvCxnSpPr>
            <p:nvPr/>
          </p:nvCxnSpPr>
          <p:spPr bwMode="auto">
            <a:xfrm flipV="1">
              <a:off x="4740544" y="3863975"/>
              <a:ext cx="0" cy="212725"/>
            </a:xfrm>
            <a:prstGeom prst="line">
              <a:avLst/>
            </a:prstGeom>
            <a:noFill/>
            <a:ln w="22225" cap="flat" cmpd="sng" algn="ctr">
              <a:solidFill>
                <a:schemeClr val="bg2"/>
              </a:solidFill>
              <a:prstDash val="solid"/>
              <a:round/>
              <a:headEnd type="none" w="med" len="med"/>
              <a:tailEnd type="none" w="med" len="med"/>
            </a:ln>
            <a:effectLst/>
          </p:spPr>
        </p:cxnSp>
        <p:cxnSp>
          <p:nvCxnSpPr>
            <p:cNvPr id="1177" name="Straight Connector 1176">
              <a:extLst>
                <a:ext uri="{FF2B5EF4-FFF2-40B4-BE49-F238E27FC236}">
                  <a16:creationId xmlns:a16="http://schemas.microsoft.com/office/drawing/2014/main" id="{7FC64BB1-1306-D42A-A482-CB9097808BB8}"/>
                </a:ext>
              </a:extLst>
            </p:cNvPr>
            <p:cNvCxnSpPr>
              <a:cxnSpLocks/>
            </p:cNvCxnSpPr>
            <p:nvPr/>
          </p:nvCxnSpPr>
          <p:spPr bwMode="auto">
            <a:xfrm>
              <a:off x="4762261" y="4021948"/>
              <a:ext cx="0" cy="64277"/>
            </a:xfrm>
            <a:prstGeom prst="line">
              <a:avLst/>
            </a:prstGeom>
            <a:noFill/>
            <a:ln w="22225" cap="flat" cmpd="sng" algn="ctr">
              <a:solidFill>
                <a:schemeClr val="tx2"/>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3DBEA343-5B7E-889D-96FA-045BD9F2707B}"/>
                </a:ext>
              </a:extLst>
            </p:cNvPr>
            <p:cNvCxnSpPr>
              <a:cxnSpLocks/>
            </p:cNvCxnSpPr>
            <p:nvPr/>
          </p:nvCxnSpPr>
          <p:spPr bwMode="auto">
            <a:xfrm flipV="1">
              <a:off x="4783977" y="4040998"/>
              <a:ext cx="0" cy="3887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79" name="Group 1178">
            <a:extLst>
              <a:ext uri="{FF2B5EF4-FFF2-40B4-BE49-F238E27FC236}">
                <a16:creationId xmlns:a16="http://schemas.microsoft.com/office/drawing/2014/main" id="{2FB83EFE-852F-E747-B4A0-371F157D4DCB}"/>
              </a:ext>
            </a:extLst>
          </p:cNvPr>
          <p:cNvGrpSpPr/>
          <p:nvPr/>
        </p:nvGrpSpPr>
        <p:grpSpPr>
          <a:xfrm>
            <a:off x="9405285" y="3806048"/>
            <a:ext cx="152019" cy="277002"/>
            <a:chOff x="4631958" y="3806048"/>
            <a:chExt cx="152019" cy="277002"/>
          </a:xfrm>
        </p:grpSpPr>
        <p:cxnSp>
          <p:nvCxnSpPr>
            <p:cNvPr id="1181" name="Straight Connector 1180">
              <a:extLst>
                <a:ext uri="{FF2B5EF4-FFF2-40B4-BE49-F238E27FC236}">
                  <a16:creationId xmlns:a16="http://schemas.microsoft.com/office/drawing/2014/main" id="{636E6D81-1128-9FB6-7645-BA194FEFFD56}"/>
                </a:ext>
              </a:extLst>
            </p:cNvPr>
            <p:cNvCxnSpPr>
              <a:cxnSpLocks/>
            </p:cNvCxnSpPr>
            <p:nvPr/>
          </p:nvCxnSpPr>
          <p:spPr bwMode="auto">
            <a:xfrm flipV="1">
              <a:off x="4631958" y="3821923"/>
              <a:ext cx="0" cy="254777"/>
            </a:xfrm>
            <a:prstGeom prst="line">
              <a:avLst/>
            </a:prstGeom>
            <a:noFill/>
            <a:ln w="22225" cap="flat" cmpd="sng" algn="ctr">
              <a:solidFill>
                <a:schemeClr val="accent3"/>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EA45CDB0-3A61-B380-9F2B-3F8940456F03}"/>
                </a:ext>
              </a:extLst>
            </p:cNvPr>
            <p:cNvCxnSpPr>
              <a:cxnSpLocks/>
            </p:cNvCxnSpPr>
            <p:nvPr/>
          </p:nvCxnSpPr>
          <p:spPr bwMode="auto">
            <a:xfrm flipV="1">
              <a:off x="4653675" y="3806048"/>
              <a:ext cx="0" cy="267477"/>
            </a:xfrm>
            <a:prstGeom prst="line">
              <a:avLst/>
            </a:prstGeom>
            <a:noFill/>
            <a:ln w="22225" cap="flat" cmpd="sng" algn="ctr">
              <a:solidFill>
                <a:schemeClr val="accent4"/>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941D0B19-3B2C-FC86-9969-2B06CDC85867}"/>
                </a:ext>
              </a:extLst>
            </p:cNvPr>
            <p:cNvCxnSpPr>
              <a:cxnSpLocks/>
            </p:cNvCxnSpPr>
            <p:nvPr/>
          </p:nvCxnSpPr>
          <p:spPr bwMode="auto">
            <a:xfrm flipV="1">
              <a:off x="4675392" y="3996548"/>
              <a:ext cx="0" cy="80152"/>
            </a:xfrm>
            <a:prstGeom prst="line">
              <a:avLst/>
            </a:prstGeom>
            <a:noFill/>
            <a:ln w="22225" cap="flat" cmpd="sng" algn="ctr">
              <a:solidFill>
                <a:schemeClr val="accent5"/>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231DFBE1-EE14-8D2E-BF6B-67E5EBE034F0}"/>
                </a:ext>
              </a:extLst>
            </p:cNvPr>
            <p:cNvCxnSpPr>
              <a:cxnSpLocks/>
            </p:cNvCxnSpPr>
            <p:nvPr/>
          </p:nvCxnSpPr>
          <p:spPr bwMode="auto">
            <a:xfrm flipV="1">
              <a:off x="4697109" y="3929873"/>
              <a:ext cx="0" cy="150002"/>
            </a:xfrm>
            <a:prstGeom prst="line">
              <a:avLst/>
            </a:prstGeom>
            <a:noFill/>
            <a:ln w="22225" cap="flat" cmpd="sng" algn="ctr">
              <a:solidFill>
                <a:schemeClr val="accent6"/>
              </a:solidFill>
              <a:prstDash val="solid"/>
              <a:round/>
              <a:headEnd type="none" w="med" len="med"/>
              <a:tailEnd type="none" w="med" len="med"/>
            </a:ln>
            <a:effectLst/>
          </p:spPr>
        </p:cxnSp>
        <p:cxnSp>
          <p:nvCxnSpPr>
            <p:cNvPr id="1185" name="Straight Connector 1184">
              <a:extLst>
                <a:ext uri="{FF2B5EF4-FFF2-40B4-BE49-F238E27FC236}">
                  <a16:creationId xmlns:a16="http://schemas.microsoft.com/office/drawing/2014/main" id="{5995A1F0-E78C-A68A-DDAC-1A8F8462A389}"/>
                </a:ext>
              </a:extLst>
            </p:cNvPr>
            <p:cNvCxnSpPr>
              <a:cxnSpLocks/>
            </p:cNvCxnSpPr>
            <p:nvPr/>
          </p:nvCxnSpPr>
          <p:spPr bwMode="auto">
            <a:xfrm flipV="1">
              <a:off x="4718827" y="3958448"/>
              <a:ext cx="0" cy="118252"/>
            </a:xfrm>
            <a:prstGeom prst="line">
              <a:avLst/>
            </a:prstGeom>
            <a:noFill/>
            <a:ln w="22225" cap="flat" cmpd="sng" algn="ctr">
              <a:solidFill>
                <a:schemeClr val="accent2"/>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43744D4E-26A4-704D-853B-68D395A7B6FB}"/>
                </a:ext>
              </a:extLst>
            </p:cNvPr>
            <p:cNvCxnSpPr>
              <a:cxnSpLocks/>
            </p:cNvCxnSpPr>
            <p:nvPr/>
          </p:nvCxnSpPr>
          <p:spPr bwMode="auto">
            <a:xfrm flipV="1">
              <a:off x="4740544" y="3863198"/>
              <a:ext cx="0" cy="219852"/>
            </a:xfrm>
            <a:prstGeom prst="line">
              <a:avLst/>
            </a:prstGeom>
            <a:noFill/>
            <a:ln w="22225" cap="flat" cmpd="sng" algn="ctr">
              <a:solidFill>
                <a:schemeClr val="bg2"/>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BE6FCB0D-A5CD-4F20-9E79-3850EC71BFCA}"/>
                </a:ext>
              </a:extLst>
            </p:cNvPr>
            <p:cNvCxnSpPr>
              <a:cxnSpLocks/>
            </p:cNvCxnSpPr>
            <p:nvPr/>
          </p:nvCxnSpPr>
          <p:spPr bwMode="auto">
            <a:xfrm>
              <a:off x="4762261" y="3942573"/>
              <a:ext cx="0" cy="134127"/>
            </a:xfrm>
            <a:prstGeom prst="line">
              <a:avLst/>
            </a:prstGeom>
            <a:noFill/>
            <a:ln w="22225" cap="flat" cmpd="sng" algn="ctr">
              <a:solidFill>
                <a:schemeClr val="tx2"/>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F9D97FC7-5836-6ABF-9FCB-1B76388BB565}"/>
                </a:ext>
              </a:extLst>
            </p:cNvPr>
            <p:cNvCxnSpPr>
              <a:cxnSpLocks/>
            </p:cNvCxnSpPr>
            <p:nvPr/>
          </p:nvCxnSpPr>
          <p:spPr bwMode="auto">
            <a:xfrm flipV="1">
              <a:off x="4783977" y="3952098"/>
              <a:ext cx="0" cy="1214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89" name="Group 1188">
            <a:extLst>
              <a:ext uri="{FF2B5EF4-FFF2-40B4-BE49-F238E27FC236}">
                <a16:creationId xmlns:a16="http://schemas.microsoft.com/office/drawing/2014/main" id="{AD053D5B-7C1C-D92A-44DB-95BC6734291D}"/>
              </a:ext>
            </a:extLst>
          </p:cNvPr>
          <p:cNvGrpSpPr/>
          <p:nvPr/>
        </p:nvGrpSpPr>
        <p:grpSpPr>
          <a:xfrm>
            <a:off x="9611047" y="3812398"/>
            <a:ext cx="173736" cy="277002"/>
            <a:chOff x="4610241" y="3812398"/>
            <a:chExt cx="173736" cy="277002"/>
          </a:xfrm>
        </p:grpSpPr>
        <p:cxnSp>
          <p:nvCxnSpPr>
            <p:cNvPr id="1190" name="Straight Connector 1189">
              <a:extLst>
                <a:ext uri="{FF2B5EF4-FFF2-40B4-BE49-F238E27FC236}">
                  <a16:creationId xmlns:a16="http://schemas.microsoft.com/office/drawing/2014/main" id="{3FB8CD9F-7F71-68CA-4023-B534834DF90F}"/>
                </a:ext>
              </a:extLst>
            </p:cNvPr>
            <p:cNvCxnSpPr>
              <a:cxnSpLocks/>
            </p:cNvCxnSpPr>
            <p:nvPr/>
          </p:nvCxnSpPr>
          <p:spPr bwMode="auto">
            <a:xfrm flipV="1">
              <a:off x="4610241" y="4040998"/>
              <a:ext cx="0" cy="48402"/>
            </a:xfrm>
            <a:prstGeom prst="line">
              <a:avLst/>
            </a:prstGeom>
            <a:noFill/>
            <a:ln w="22225" cap="flat" cmpd="sng" algn="ctr">
              <a:solidFill>
                <a:schemeClr val="accent1"/>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EFF33456-318F-AA41-0564-2F164C34B625}"/>
                </a:ext>
              </a:extLst>
            </p:cNvPr>
            <p:cNvCxnSpPr>
              <a:cxnSpLocks/>
            </p:cNvCxnSpPr>
            <p:nvPr/>
          </p:nvCxnSpPr>
          <p:spPr bwMode="auto">
            <a:xfrm flipV="1">
              <a:off x="4631958" y="3933048"/>
              <a:ext cx="0" cy="143652"/>
            </a:xfrm>
            <a:prstGeom prst="line">
              <a:avLst/>
            </a:prstGeom>
            <a:noFill/>
            <a:ln w="22225" cap="flat" cmpd="sng" algn="ctr">
              <a:solidFill>
                <a:schemeClr val="accent3"/>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04F37175-4D67-6F2D-F42C-504A21EDC028}"/>
                </a:ext>
              </a:extLst>
            </p:cNvPr>
            <p:cNvCxnSpPr>
              <a:cxnSpLocks/>
            </p:cNvCxnSpPr>
            <p:nvPr/>
          </p:nvCxnSpPr>
          <p:spPr bwMode="auto">
            <a:xfrm flipV="1">
              <a:off x="4653675" y="3926698"/>
              <a:ext cx="0" cy="150002"/>
            </a:xfrm>
            <a:prstGeom prst="line">
              <a:avLst/>
            </a:prstGeom>
            <a:noFill/>
            <a:ln w="22225" cap="flat" cmpd="sng" algn="ctr">
              <a:solidFill>
                <a:schemeClr val="accent4"/>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20170934-20EE-6EE7-FAEE-1562415E9C20}"/>
                </a:ext>
              </a:extLst>
            </p:cNvPr>
            <p:cNvCxnSpPr>
              <a:cxnSpLocks/>
            </p:cNvCxnSpPr>
            <p:nvPr/>
          </p:nvCxnSpPr>
          <p:spPr bwMode="auto">
            <a:xfrm flipV="1">
              <a:off x="4675392" y="4003675"/>
              <a:ext cx="0" cy="73025"/>
            </a:xfrm>
            <a:prstGeom prst="line">
              <a:avLst/>
            </a:prstGeom>
            <a:noFill/>
            <a:ln w="22225" cap="flat" cmpd="sng" algn="ctr">
              <a:solidFill>
                <a:schemeClr val="accent5"/>
              </a:solidFill>
              <a:prstDash val="solid"/>
              <a:round/>
              <a:headEnd type="none" w="med" len="med"/>
              <a:tailEnd type="none" w="med" len="med"/>
            </a:ln>
            <a:effectLst/>
          </p:spPr>
        </p:cxnSp>
        <p:cxnSp>
          <p:nvCxnSpPr>
            <p:cNvPr id="1194" name="Straight Connector 1193">
              <a:extLst>
                <a:ext uri="{FF2B5EF4-FFF2-40B4-BE49-F238E27FC236}">
                  <a16:creationId xmlns:a16="http://schemas.microsoft.com/office/drawing/2014/main" id="{57AE3EFA-1B20-0029-AF2E-BCFF0DD1161C}"/>
                </a:ext>
              </a:extLst>
            </p:cNvPr>
            <p:cNvCxnSpPr>
              <a:cxnSpLocks/>
            </p:cNvCxnSpPr>
            <p:nvPr/>
          </p:nvCxnSpPr>
          <p:spPr bwMode="auto">
            <a:xfrm flipV="1">
              <a:off x="4697109" y="3882248"/>
              <a:ext cx="0" cy="191277"/>
            </a:xfrm>
            <a:prstGeom prst="line">
              <a:avLst/>
            </a:prstGeom>
            <a:noFill/>
            <a:ln w="22225" cap="flat" cmpd="sng" algn="ctr">
              <a:solidFill>
                <a:schemeClr val="accent6"/>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217C6A85-67AF-71E0-7EB5-37619D6EBFCE}"/>
                </a:ext>
              </a:extLst>
            </p:cNvPr>
            <p:cNvCxnSpPr>
              <a:cxnSpLocks/>
            </p:cNvCxnSpPr>
            <p:nvPr/>
          </p:nvCxnSpPr>
          <p:spPr bwMode="auto">
            <a:xfrm flipV="1">
              <a:off x="4718827" y="3837798"/>
              <a:ext cx="0" cy="238902"/>
            </a:xfrm>
            <a:prstGeom prst="line">
              <a:avLst/>
            </a:prstGeom>
            <a:noFill/>
            <a:ln w="22225" cap="flat" cmpd="sng" algn="ctr">
              <a:solidFill>
                <a:schemeClr val="accent2"/>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B07B1993-FED6-8368-4672-379E48CE820E}"/>
                </a:ext>
              </a:extLst>
            </p:cNvPr>
            <p:cNvCxnSpPr>
              <a:cxnSpLocks/>
            </p:cNvCxnSpPr>
            <p:nvPr/>
          </p:nvCxnSpPr>
          <p:spPr bwMode="auto">
            <a:xfrm flipV="1">
              <a:off x="4740544" y="3812398"/>
              <a:ext cx="0" cy="267477"/>
            </a:xfrm>
            <a:prstGeom prst="line">
              <a:avLst/>
            </a:prstGeom>
            <a:noFill/>
            <a:ln w="22225" cap="flat" cmpd="sng" algn="ctr">
              <a:solidFill>
                <a:schemeClr val="bg2"/>
              </a:solidFill>
              <a:prstDash val="solid"/>
              <a:round/>
              <a:headEnd type="none" w="med" len="med"/>
              <a:tailEnd type="none" w="med" len="med"/>
            </a:ln>
            <a:effectLst/>
          </p:spPr>
        </p:cxnSp>
        <p:cxnSp>
          <p:nvCxnSpPr>
            <p:cNvPr id="1197" name="Straight Connector 1196">
              <a:extLst>
                <a:ext uri="{FF2B5EF4-FFF2-40B4-BE49-F238E27FC236}">
                  <a16:creationId xmlns:a16="http://schemas.microsoft.com/office/drawing/2014/main" id="{43955FA2-0A80-2456-E0F5-331B41C2F94B}"/>
                </a:ext>
              </a:extLst>
            </p:cNvPr>
            <p:cNvCxnSpPr>
              <a:cxnSpLocks/>
            </p:cNvCxnSpPr>
            <p:nvPr/>
          </p:nvCxnSpPr>
          <p:spPr bwMode="auto">
            <a:xfrm>
              <a:off x="4762261" y="3923523"/>
              <a:ext cx="0" cy="153177"/>
            </a:xfrm>
            <a:prstGeom prst="line">
              <a:avLst/>
            </a:prstGeom>
            <a:noFill/>
            <a:ln w="22225" cap="flat" cmpd="sng" algn="ctr">
              <a:solidFill>
                <a:schemeClr val="tx2"/>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4CF8ED94-C735-2269-12ED-C910EA304EB2}"/>
                </a:ext>
              </a:extLst>
            </p:cNvPr>
            <p:cNvCxnSpPr>
              <a:cxnSpLocks/>
            </p:cNvCxnSpPr>
            <p:nvPr/>
          </p:nvCxnSpPr>
          <p:spPr bwMode="auto">
            <a:xfrm flipV="1">
              <a:off x="4783977" y="4012423"/>
              <a:ext cx="0" cy="706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199" name="Group 1198">
            <a:extLst>
              <a:ext uri="{FF2B5EF4-FFF2-40B4-BE49-F238E27FC236}">
                <a16:creationId xmlns:a16="http://schemas.microsoft.com/office/drawing/2014/main" id="{3B952E89-3ACA-0C0E-D4BF-580B18EF768A}"/>
              </a:ext>
            </a:extLst>
          </p:cNvPr>
          <p:cNvGrpSpPr/>
          <p:nvPr/>
        </p:nvGrpSpPr>
        <p:grpSpPr>
          <a:xfrm>
            <a:off x="9838526" y="3876675"/>
            <a:ext cx="130303" cy="209550"/>
            <a:chOff x="4610241" y="3876675"/>
            <a:chExt cx="130303" cy="209550"/>
          </a:xfrm>
        </p:grpSpPr>
        <p:cxnSp>
          <p:nvCxnSpPr>
            <p:cNvPr id="1200" name="Straight Connector 1199">
              <a:extLst>
                <a:ext uri="{FF2B5EF4-FFF2-40B4-BE49-F238E27FC236}">
                  <a16:creationId xmlns:a16="http://schemas.microsoft.com/office/drawing/2014/main" id="{CD3F9180-0E0E-506E-9D4B-483388C2712C}"/>
                </a:ext>
              </a:extLst>
            </p:cNvPr>
            <p:cNvCxnSpPr>
              <a:cxnSpLocks/>
            </p:cNvCxnSpPr>
            <p:nvPr/>
          </p:nvCxnSpPr>
          <p:spPr bwMode="auto">
            <a:xfrm flipV="1">
              <a:off x="4610241" y="4044173"/>
              <a:ext cx="0" cy="42052"/>
            </a:xfrm>
            <a:prstGeom prst="line">
              <a:avLst/>
            </a:prstGeom>
            <a:noFill/>
            <a:ln w="22225" cap="flat" cmpd="sng" algn="ctr">
              <a:solidFill>
                <a:schemeClr val="accent1"/>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C8345B75-065D-AE28-6174-10DAA4CD0563}"/>
                </a:ext>
              </a:extLst>
            </p:cNvPr>
            <p:cNvCxnSpPr>
              <a:cxnSpLocks/>
            </p:cNvCxnSpPr>
            <p:nvPr/>
          </p:nvCxnSpPr>
          <p:spPr bwMode="auto">
            <a:xfrm flipV="1">
              <a:off x="4675392" y="3876675"/>
              <a:ext cx="0" cy="200025"/>
            </a:xfrm>
            <a:prstGeom prst="line">
              <a:avLst/>
            </a:prstGeom>
            <a:noFill/>
            <a:ln w="22225" cap="flat" cmpd="sng" algn="ctr">
              <a:solidFill>
                <a:schemeClr val="accent5"/>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B4FC01A7-E6E8-BD9B-CD3A-D7C700030AD3}"/>
                </a:ext>
              </a:extLst>
            </p:cNvPr>
            <p:cNvCxnSpPr>
              <a:cxnSpLocks/>
            </p:cNvCxnSpPr>
            <p:nvPr/>
          </p:nvCxnSpPr>
          <p:spPr bwMode="auto">
            <a:xfrm flipV="1">
              <a:off x="4697109" y="3977498"/>
              <a:ext cx="0" cy="99202"/>
            </a:xfrm>
            <a:prstGeom prst="line">
              <a:avLst/>
            </a:prstGeom>
            <a:noFill/>
            <a:ln w="22225" cap="flat" cmpd="sng" algn="ctr">
              <a:solidFill>
                <a:schemeClr val="accent6"/>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44C36A71-5FB9-124E-7C51-069EBED2D1A9}"/>
                </a:ext>
              </a:extLst>
            </p:cNvPr>
            <p:cNvCxnSpPr>
              <a:cxnSpLocks/>
            </p:cNvCxnSpPr>
            <p:nvPr/>
          </p:nvCxnSpPr>
          <p:spPr bwMode="auto">
            <a:xfrm flipV="1">
              <a:off x="4718827" y="3993373"/>
              <a:ext cx="0" cy="76977"/>
            </a:xfrm>
            <a:prstGeom prst="line">
              <a:avLst/>
            </a:prstGeom>
            <a:noFill/>
            <a:ln w="22225" cap="flat" cmpd="sng" algn="ctr">
              <a:solidFill>
                <a:schemeClr val="accent2"/>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E6DAB7CF-E825-2626-ACD5-B3D3373CC58E}"/>
                </a:ext>
              </a:extLst>
            </p:cNvPr>
            <p:cNvCxnSpPr>
              <a:cxnSpLocks/>
            </p:cNvCxnSpPr>
            <p:nvPr/>
          </p:nvCxnSpPr>
          <p:spPr bwMode="auto">
            <a:xfrm flipV="1">
              <a:off x="4740544" y="4050523"/>
              <a:ext cx="0" cy="32527"/>
            </a:xfrm>
            <a:prstGeom prst="line">
              <a:avLst/>
            </a:prstGeom>
            <a:noFill/>
            <a:ln w="22225" cap="flat" cmpd="sng" algn="ctr">
              <a:solidFill>
                <a:schemeClr val="bg2"/>
              </a:solidFill>
              <a:prstDash val="solid"/>
              <a:round/>
              <a:headEnd type="none" w="med" len="med"/>
              <a:tailEnd type="none" w="med" len="med"/>
            </a:ln>
            <a:effectLst/>
          </p:spPr>
        </p:cxnSp>
      </p:grpSp>
      <p:grpSp>
        <p:nvGrpSpPr>
          <p:cNvPr id="1209" name="Group 1208">
            <a:extLst>
              <a:ext uri="{FF2B5EF4-FFF2-40B4-BE49-F238E27FC236}">
                <a16:creationId xmlns:a16="http://schemas.microsoft.com/office/drawing/2014/main" id="{36A27933-5698-5EDE-567C-4ABC4DBDDDE8}"/>
              </a:ext>
            </a:extLst>
          </p:cNvPr>
          <p:cNvGrpSpPr/>
          <p:nvPr/>
        </p:nvGrpSpPr>
        <p:grpSpPr>
          <a:xfrm>
            <a:off x="10066005" y="3863198"/>
            <a:ext cx="173736" cy="226202"/>
            <a:chOff x="4610241" y="3863198"/>
            <a:chExt cx="173736" cy="226202"/>
          </a:xfrm>
        </p:grpSpPr>
        <p:cxnSp>
          <p:nvCxnSpPr>
            <p:cNvPr id="1210" name="Straight Connector 1209">
              <a:extLst>
                <a:ext uri="{FF2B5EF4-FFF2-40B4-BE49-F238E27FC236}">
                  <a16:creationId xmlns:a16="http://schemas.microsoft.com/office/drawing/2014/main" id="{79CC964E-11DA-6972-B45F-EDBC1721B887}"/>
                </a:ext>
              </a:extLst>
            </p:cNvPr>
            <p:cNvCxnSpPr>
              <a:cxnSpLocks/>
            </p:cNvCxnSpPr>
            <p:nvPr/>
          </p:nvCxnSpPr>
          <p:spPr bwMode="auto">
            <a:xfrm flipV="1">
              <a:off x="4610241" y="3863198"/>
              <a:ext cx="0" cy="213502"/>
            </a:xfrm>
            <a:prstGeom prst="line">
              <a:avLst/>
            </a:prstGeom>
            <a:noFill/>
            <a:ln w="22225" cap="flat" cmpd="sng" algn="ctr">
              <a:solidFill>
                <a:schemeClr val="accent1"/>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3267C5AE-7612-69CA-F9FA-27773D3B699B}"/>
                </a:ext>
              </a:extLst>
            </p:cNvPr>
            <p:cNvCxnSpPr>
              <a:cxnSpLocks/>
            </p:cNvCxnSpPr>
            <p:nvPr/>
          </p:nvCxnSpPr>
          <p:spPr bwMode="auto">
            <a:xfrm flipV="1">
              <a:off x="4631958" y="3961623"/>
              <a:ext cx="0" cy="115077"/>
            </a:xfrm>
            <a:prstGeom prst="line">
              <a:avLst/>
            </a:prstGeom>
            <a:noFill/>
            <a:ln w="22225" cap="flat" cmpd="sng" algn="ctr">
              <a:solidFill>
                <a:schemeClr val="accent3"/>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A38DCB43-4121-FA21-5866-19D1E8B75492}"/>
                </a:ext>
              </a:extLst>
            </p:cNvPr>
            <p:cNvCxnSpPr>
              <a:cxnSpLocks/>
            </p:cNvCxnSpPr>
            <p:nvPr/>
          </p:nvCxnSpPr>
          <p:spPr bwMode="auto">
            <a:xfrm flipV="1">
              <a:off x="4653675" y="3997325"/>
              <a:ext cx="0" cy="76200"/>
            </a:xfrm>
            <a:prstGeom prst="line">
              <a:avLst/>
            </a:prstGeom>
            <a:noFill/>
            <a:ln w="22225" cap="flat" cmpd="sng" algn="ctr">
              <a:solidFill>
                <a:schemeClr val="accent4"/>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CCF07859-E110-7435-8F7A-89EFDA24575F}"/>
                </a:ext>
              </a:extLst>
            </p:cNvPr>
            <p:cNvCxnSpPr>
              <a:cxnSpLocks/>
            </p:cNvCxnSpPr>
            <p:nvPr/>
          </p:nvCxnSpPr>
          <p:spPr bwMode="auto">
            <a:xfrm flipV="1">
              <a:off x="4675392" y="3999723"/>
              <a:ext cx="0" cy="70627"/>
            </a:xfrm>
            <a:prstGeom prst="line">
              <a:avLst/>
            </a:prstGeom>
            <a:noFill/>
            <a:ln w="22225" cap="flat" cmpd="sng" algn="ctr">
              <a:solidFill>
                <a:schemeClr val="accent5"/>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E1673841-C95E-9E7F-5CD3-D2EF0165A90A}"/>
                </a:ext>
              </a:extLst>
            </p:cNvPr>
            <p:cNvCxnSpPr>
              <a:cxnSpLocks/>
            </p:cNvCxnSpPr>
            <p:nvPr/>
          </p:nvCxnSpPr>
          <p:spPr bwMode="auto">
            <a:xfrm flipV="1">
              <a:off x="4697109" y="3967973"/>
              <a:ext cx="0" cy="105552"/>
            </a:xfrm>
            <a:prstGeom prst="line">
              <a:avLst/>
            </a:prstGeom>
            <a:noFill/>
            <a:ln w="22225" cap="flat" cmpd="sng" algn="ctr">
              <a:solidFill>
                <a:schemeClr val="accent6"/>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1EC44953-0F43-BB14-D7EE-E4952650A52F}"/>
                </a:ext>
              </a:extLst>
            </p:cNvPr>
            <p:cNvCxnSpPr>
              <a:cxnSpLocks/>
            </p:cNvCxnSpPr>
            <p:nvPr/>
          </p:nvCxnSpPr>
          <p:spPr bwMode="auto">
            <a:xfrm flipV="1">
              <a:off x="4718827" y="3872723"/>
              <a:ext cx="0" cy="203977"/>
            </a:xfrm>
            <a:prstGeom prst="line">
              <a:avLst/>
            </a:prstGeom>
            <a:noFill/>
            <a:ln w="22225" cap="flat" cmpd="sng" algn="ctr">
              <a:solidFill>
                <a:schemeClr val="accent2"/>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9421AE84-4C11-7B28-7E3C-53BDCBB8D66E}"/>
                </a:ext>
              </a:extLst>
            </p:cNvPr>
            <p:cNvCxnSpPr>
              <a:cxnSpLocks/>
            </p:cNvCxnSpPr>
            <p:nvPr/>
          </p:nvCxnSpPr>
          <p:spPr bwMode="auto">
            <a:xfrm flipV="1">
              <a:off x="4740544" y="3863198"/>
              <a:ext cx="0" cy="216677"/>
            </a:xfrm>
            <a:prstGeom prst="line">
              <a:avLst/>
            </a:prstGeom>
            <a:noFill/>
            <a:ln w="22225" cap="flat" cmpd="sng" algn="ctr">
              <a:solidFill>
                <a:schemeClr val="bg2"/>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A2C57C3B-1893-B4C1-E241-51E241DD7868}"/>
                </a:ext>
              </a:extLst>
            </p:cNvPr>
            <p:cNvCxnSpPr>
              <a:cxnSpLocks/>
            </p:cNvCxnSpPr>
            <p:nvPr/>
          </p:nvCxnSpPr>
          <p:spPr bwMode="auto">
            <a:xfrm>
              <a:off x="4762261" y="3961623"/>
              <a:ext cx="0" cy="108727"/>
            </a:xfrm>
            <a:prstGeom prst="line">
              <a:avLst/>
            </a:prstGeom>
            <a:noFill/>
            <a:ln w="22225" cap="flat" cmpd="sng" algn="ctr">
              <a:solidFill>
                <a:schemeClr val="tx2"/>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A2D417A0-0C56-3F2C-0236-498BA931B9EE}"/>
                </a:ext>
              </a:extLst>
            </p:cNvPr>
            <p:cNvCxnSpPr>
              <a:cxnSpLocks/>
            </p:cNvCxnSpPr>
            <p:nvPr/>
          </p:nvCxnSpPr>
          <p:spPr bwMode="auto">
            <a:xfrm flipV="1">
              <a:off x="4783977" y="3917173"/>
              <a:ext cx="0" cy="17222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219" name="Group 1218">
            <a:extLst>
              <a:ext uri="{FF2B5EF4-FFF2-40B4-BE49-F238E27FC236}">
                <a16:creationId xmlns:a16="http://schemas.microsoft.com/office/drawing/2014/main" id="{A6BB43DB-7B3C-FF66-BF5A-8F525E74292C}"/>
              </a:ext>
            </a:extLst>
          </p:cNvPr>
          <p:cNvGrpSpPr/>
          <p:nvPr/>
        </p:nvGrpSpPr>
        <p:grpSpPr>
          <a:xfrm>
            <a:off x="10293491" y="4012423"/>
            <a:ext cx="173736" cy="67452"/>
            <a:chOff x="4610241" y="4012423"/>
            <a:chExt cx="173736" cy="67452"/>
          </a:xfrm>
        </p:grpSpPr>
        <p:cxnSp>
          <p:nvCxnSpPr>
            <p:cNvPr id="1220" name="Straight Connector 1219">
              <a:extLst>
                <a:ext uri="{FF2B5EF4-FFF2-40B4-BE49-F238E27FC236}">
                  <a16:creationId xmlns:a16="http://schemas.microsoft.com/office/drawing/2014/main" id="{531C532C-FB68-2720-59C9-DDC3480B9BC3}"/>
                </a:ext>
              </a:extLst>
            </p:cNvPr>
            <p:cNvCxnSpPr>
              <a:cxnSpLocks/>
            </p:cNvCxnSpPr>
            <p:nvPr/>
          </p:nvCxnSpPr>
          <p:spPr bwMode="auto">
            <a:xfrm flipV="1">
              <a:off x="4610241" y="4044173"/>
              <a:ext cx="0" cy="35702"/>
            </a:xfrm>
            <a:prstGeom prst="line">
              <a:avLst/>
            </a:prstGeom>
            <a:noFill/>
            <a:ln w="22225" cap="flat" cmpd="sng" algn="ctr">
              <a:solidFill>
                <a:schemeClr val="accent1"/>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B5F1022B-3BA5-38F1-8916-8BEC260AF4FD}"/>
                </a:ext>
              </a:extLst>
            </p:cNvPr>
            <p:cNvCxnSpPr>
              <a:cxnSpLocks/>
            </p:cNvCxnSpPr>
            <p:nvPr/>
          </p:nvCxnSpPr>
          <p:spPr bwMode="auto">
            <a:xfrm flipV="1">
              <a:off x="4631958" y="4012423"/>
              <a:ext cx="0" cy="64277"/>
            </a:xfrm>
            <a:prstGeom prst="line">
              <a:avLst/>
            </a:prstGeom>
            <a:noFill/>
            <a:ln w="22225" cap="flat" cmpd="sng" algn="ctr">
              <a:solidFill>
                <a:schemeClr val="accent3"/>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D6A46155-06E8-9138-B10C-14C3924EC22B}"/>
                </a:ext>
              </a:extLst>
            </p:cNvPr>
            <p:cNvCxnSpPr>
              <a:cxnSpLocks/>
            </p:cNvCxnSpPr>
            <p:nvPr/>
          </p:nvCxnSpPr>
          <p:spPr bwMode="auto">
            <a:xfrm flipV="1">
              <a:off x="4653675" y="4047348"/>
              <a:ext cx="0" cy="29352"/>
            </a:xfrm>
            <a:prstGeom prst="line">
              <a:avLst/>
            </a:prstGeom>
            <a:noFill/>
            <a:ln w="22225" cap="flat" cmpd="sng" algn="ctr">
              <a:solidFill>
                <a:schemeClr val="accent4"/>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A2048DDD-40D6-3240-3EA8-E0C594DA1770}"/>
                </a:ext>
              </a:extLst>
            </p:cNvPr>
            <p:cNvCxnSpPr>
              <a:cxnSpLocks/>
            </p:cNvCxnSpPr>
            <p:nvPr/>
          </p:nvCxnSpPr>
          <p:spPr bwMode="auto">
            <a:xfrm flipV="1">
              <a:off x="4740544" y="4025123"/>
              <a:ext cx="0" cy="51577"/>
            </a:xfrm>
            <a:prstGeom prst="line">
              <a:avLst/>
            </a:prstGeom>
            <a:noFill/>
            <a:ln w="22225" cap="flat" cmpd="sng" algn="ctr">
              <a:solidFill>
                <a:schemeClr val="bg2"/>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B6C883FA-88F9-C75C-286D-BF448DFCE694}"/>
                </a:ext>
              </a:extLst>
            </p:cNvPr>
            <p:cNvCxnSpPr>
              <a:cxnSpLocks/>
            </p:cNvCxnSpPr>
            <p:nvPr/>
          </p:nvCxnSpPr>
          <p:spPr bwMode="auto">
            <a:xfrm flipV="1">
              <a:off x="4762261" y="4054475"/>
              <a:ext cx="0" cy="18288"/>
            </a:xfrm>
            <a:prstGeom prst="line">
              <a:avLst/>
            </a:prstGeom>
            <a:noFill/>
            <a:ln w="22225" cap="flat" cmpd="sng" algn="ctr">
              <a:solidFill>
                <a:schemeClr val="tx2"/>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8BB28151-8CFC-FE56-3B1E-3140C59AE242}"/>
                </a:ext>
              </a:extLst>
            </p:cNvPr>
            <p:cNvCxnSpPr>
              <a:cxnSpLocks/>
            </p:cNvCxnSpPr>
            <p:nvPr/>
          </p:nvCxnSpPr>
          <p:spPr bwMode="auto">
            <a:xfrm flipV="1">
              <a:off x="4783977" y="4047348"/>
              <a:ext cx="0" cy="26177"/>
            </a:xfrm>
            <a:prstGeom prst="line">
              <a:avLst/>
            </a:prstGeom>
            <a:noFill/>
            <a:ln w="22225" cap="flat" cmpd="sng" algn="ctr">
              <a:solidFill>
                <a:schemeClr val="accent6">
                  <a:lumMod val="60000"/>
                  <a:lumOff val="40000"/>
                </a:schemeClr>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7311EA9C-F4A0-5598-A4C6-B73632B6A1A1}"/>
              </a:ext>
            </a:extLst>
          </p:cNvPr>
          <p:cNvGrpSpPr/>
          <p:nvPr/>
        </p:nvGrpSpPr>
        <p:grpSpPr>
          <a:xfrm>
            <a:off x="1320809" y="4074849"/>
            <a:ext cx="9199230" cy="790111"/>
            <a:chOff x="1320809" y="4074849"/>
            <a:chExt cx="9199230" cy="790111"/>
          </a:xfrm>
        </p:grpSpPr>
        <p:cxnSp>
          <p:nvCxnSpPr>
            <p:cNvPr id="23" name="Straight Connector 22">
              <a:extLst>
                <a:ext uri="{FF2B5EF4-FFF2-40B4-BE49-F238E27FC236}">
                  <a16:creationId xmlns:a16="http://schemas.microsoft.com/office/drawing/2014/main" id="{2A1B827B-8B9A-0CAB-0C36-B1E606DC98E0}"/>
                </a:ext>
              </a:extLst>
            </p:cNvPr>
            <p:cNvCxnSpPr>
              <a:cxnSpLocks/>
            </p:cNvCxnSpPr>
            <p:nvPr/>
          </p:nvCxnSpPr>
          <p:spPr bwMode="auto">
            <a:xfrm>
              <a:off x="1367161" y="4083727"/>
              <a:ext cx="915287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F7C9D2B-472C-97A7-A442-1EF6E5D65AC1}"/>
                </a:ext>
              </a:extLst>
            </p:cNvPr>
            <p:cNvCxnSpPr>
              <a:cxnSpLocks/>
            </p:cNvCxnSpPr>
            <p:nvPr/>
          </p:nvCxnSpPr>
          <p:spPr bwMode="auto">
            <a:xfrm flipH="1">
              <a:off x="1322773" y="40837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B1265FB-2FEE-D02C-06F9-C373EF941E47}"/>
                </a:ext>
              </a:extLst>
            </p:cNvPr>
            <p:cNvCxnSpPr>
              <a:cxnSpLocks/>
            </p:cNvCxnSpPr>
            <p:nvPr/>
          </p:nvCxnSpPr>
          <p:spPr bwMode="auto">
            <a:xfrm>
              <a:off x="150032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0146AD0-8B3F-6D98-0755-E391E53F4823}"/>
                </a:ext>
              </a:extLst>
            </p:cNvPr>
            <p:cNvCxnSpPr>
              <a:cxnSpLocks/>
            </p:cNvCxnSpPr>
            <p:nvPr/>
          </p:nvCxnSpPr>
          <p:spPr bwMode="auto">
            <a:xfrm>
              <a:off x="172833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43BB558-1B0F-077F-CD84-7FDEDB24AD60}"/>
                </a:ext>
              </a:extLst>
            </p:cNvPr>
            <p:cNvCxnSpPr>
              <a:cxnSpLocks/>
            </p:cNvCxnSpPr>
            <p:nvPr/>
          </p:nvCxnSpPr>
          <p:spPr bwMode="auto">
            <a:xfrm>
              <a:off x="195635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6A05529-73AE-6614-2798-6ACC39834DC9}"/>
                </a:ext>
              </a:extLst>
            </p:cNvPr>
            <p:cNvCxnSpPr>
              <a:cxnSpLocks/>
            </p:cNvCxnSpPr>
            <p:nvPr/>
          </p:nvCxnSpPr>
          <p:spPr bwMode="auto">
            <a:xfrm>
              <a:off x="218436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7B640F1-EAD2-3064-89A6-0A254B5BD8C8}"/>
                </a:ext>
              </a:extLst>
            </p:cNvPr>
            <p:cNvCxnSpPr>
              <a:cxnSpLocks/>
            </p:cNvCxnSpPr>
            <p:nvPr/>
          </p:nvCxnSpPr>
          <p:spPr bwMode="auto">
            <a:xfrm>
              <a:off x="2412374"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05F0112-B3E0-2BD5-503B-0754081EB8C1}"/>
                </a:ext>
              </a:extLst>
            </p:cNvPr>
            <p:cNvCxnSpPr>
              <a:cxnSpLocks/>
            </p:cNvCxnSpPr>
            <p:nvPr/>
          </p:nvCxnSpPr>
          <p:spPr bwMode="auto">
            <a:xfrm>
              <a:off x="264038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666ED96-AA51-F927-D8CF-D2C0481ACABD}"/>
                </a:ext>
              </a:extLst>
            </p:cNvPr>
            <p:cNvCxnSpPr>
              <a:cxnSpLocks/>
            </p:cNvCxnSpPr>
            <p:nvPr/>
          </p:nvCxnSpPr>
          <p:spPr bwMode="auto">
            <a:xfrm>
              <a:off x="286839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0BF5D33-2509-431C-CB54-8747F47CA30F}"/>
                </a:ext>
              </a:extLst>
            </p:cNvPr>
            <p:cNvCxnSpPr>
              <a:cxnSpLocks/>
            </p:cNvCxnSpPr>
            <p:nvPr/>
          </p:nvCxnSpPr>
          <p:spPr bwMode="auto">
            <a:xfrm>
              <a:off x="309641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835DF3C-2277-5C1E-3B44-240E68F00234}"/>
                </a:ext>
              </a:extLst>
            </p:cNvPr>
            <p:cNvCxnSpPr>
              <a:cxnSpLocks/>
            </p:cNvCxnSpPr>
            <p:nvPr/>
          </p:nvCxnSpPr>
          <p:spPr bwMode="auto">
            <a:xfrm>
              <a:off x="332442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85ED8C0-EA25-A261-8252-0C5967A50D5B}"/>
                </a:ext>
              </a:extLst>
            </p:cNvPr>
            <p:cNvCxnSpPr>
              <a:cxnSpLocks/>
            </p:cNvCxnSpPr>
            <p:nvPr/>
          </p:nvCxnSpPr>
          <p:spPr bwMode="auto">
            <a:xfrm>
              <a:off x="3552434"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7348867-6AB1-0079-6C84-763643EC9F98}"/>
                </a:ext>
              </a:extLst>
            </p:cNvPr>
            <p:cNvCxnSpPr>
              <a:cxnSpLocks/>
            </p:cNvCxnSpPr>
            <p:nvPr/>
          </p:nvCxnSpPr>
          <p:spPr bwMode="auto">
            <a:xfrm>
              <a:off x="378044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6EE800A-C374-D7AD-19D2-FC0007702F43}"/>
                </a:ext>
              </a:extLst>
            </p:cNvPr>
            <p:cNvCxnSpPr>
              <a:cxnSpLocks/>
            </p:cNvCxnSpPr>
            <p:nvPr/>
          </p:nvCxnSpPr>
          <p:spPr bwMode="auto">
            <a:xfrm>
              <a:off x="400845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6B1D2FE-5526-0163-108D-B0C2DF658F5B}"/>
                </a:ext>
              </a:extLst>
            </p:cNvPr>
            <p:cNvCxnSpPr>
              <a:cxnSpLocks/>
            </p:cNvCxnSpPr>
            <p:nvPr/>
          </p:nvCxnSpPr>
          <p:spPr bwMode="auto">
            <a:xfrm>
              <a:off x="423647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EF10BF7-868C-2034-49F5-E3692DBFEAAF}"/>
                </a:ext>
              </a:extLst>
            </p:cNvPr>
            <p:cNvCxnSpPr>
              <a:cxnSpLocks/>
            </p:cNvCxnSpPr>
            <p:nvPr/>
          </p:nvCxnSpPr>
          <p:spPr bwMode="auto">
            <a:xfrm>
              <a:off x="446448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9CBC85C-8A73-95C7-EF0E-EC4D8B72BE60}"/>
                </a:ext>
              </a:extLst>
            </p:cNvPr>
            <p:cNvCxnSpPr>
              <a:cxnSpLocks/>
            </p:cNvCxnSpPr>
            <p:nvPr/>
          </p:nvCxnSpPr>
          <p:spPr bwMode="auto">
            <a:xfrm>
              <a:off x="4692494"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B5E4A29-7614-A29B-B185-91758C5C1B24}"/>
                </a:ext>
              </a:extLst>
            </p:cNvPr>
            <p:cNvCxnSpPr>
              <a:cxnSpLocks/>
            </p:cNvCxnSpPr>
            <p:nvPr/>
          </p:nvCxnSpPr>
          <p:spPr bwMode="auto">
            <a:xfrm>
              <a:off x="492050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04FF372-2EA9-1A68-1698-4EC3A73F8114}"/>
                </a:ext>
              </a:extLst>
            </p:cNvPr>
            <p:cNvCxnSpPr>
              <a:cxnSpLocks/>
            </p:cNvCxnSpPr>
            <p:nvPr/>
          </p:nvCxnSpPr>
          <p:spPr bwMode="auto">
            <a:xfrm>
              <a:off x="514851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41452B5-0D90-B820-BFF2-F04F2D14D83C}"/>
                </a:ext>
              </a:extLst>
            </p:cNvPr>
            <p:cNvCxnSpPr>
              <a:cxnSpLocks/>
            </p:cNvCxnSpPr>
            <p:nvPr/>
          </p:nvCxnSpPr>
          <p:spPr bwMode="auto">
            <a:xfrm>
              <a:off x="537653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78EE573-C186-9E10-594D-A68A2A26003A}"/>
                </a:ext>
              </a:extLst>
            </p:cNvPr>
            <p:cNvCxnSpPr>
              <a:cxnSpLocks/>
            </p:cNvCxnSpPr>
            <p:nvPr/>
          </p:nvCxnSpPr>
          <p:spPr bwMode="auto">
            <a:xfrm>
              <a:off x="560454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473418E-3944-BB6C-F5EC-D5AB9D160029}"/>
                </a:ext>
              </a:extLst>
            </p:cNvPr>
            <p:cNvCxnSpPr>
              <a:cxnSpLocks/>
            </p:cNvCxnSpPr>
            <p:nvPr/>
          </p:nvCxnSpPr>
          <p:spPr bwMode="auto">
            <a:xfrm>
              <a:off x="5832554"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09786F3-AB05-ECB1-3328-EAB392F7B232}"/>
                </a:ext>
              </a:extLst>
            </p:cNvPr>
            <p:cNvCxnSpPr>
              <a:cxnSpLocks/>
            </p:cNvCxnSpPr>
            <p:nvPr/>
          </p:nvCxnSpPr>
          <p:spPr bwMode="auto">
            <a:xfrm>
              <a:off x="606056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67E039E-F4F5-EDD5-5ED9-E1E32B16FC33}"/>
                </a:ext>
              </a:extLst>
            </p:cNvPr>
            <p:cNvCxnSpPr>
              <a:cxnSpLocks/>
            </p:cNvCxnSpPr>
            <p:nvPr/>
          </p:nvCxnSpPr>
          <p:spPr bwMode="auto">
            <a:xfrm>
              <a:off x="628857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64113E2-BEE5-EFE6-5B9B-2787E486F77C}"/>
                </a:ext>
              </a:extLst>
            </p:cNvPr>
            <p:cNvCxnSpPr>
              <a:cxnSpLocks/>
            </p:cNvCxnSpPr>
            <p:nvPr/>
          </p:nvCxnSpPr>
          <p:spPr bwMode="auto">
            <a:xfrm>
              <a:off x="651659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76CA0A9-C3A8-6C45-3E53-BE1DACDB694B}"/>
                </a:ext>
              </a:extLst>
            </p:cNvPr>
            <p:cNvCxnSpPr>
              <a:cxnSpLocks/>
            </p:cNvCxnSpPr>
            <p:nvPr/>
          </p:nvCxnSpPr>
          <p:spPr bwMode="auto">
            <a:xfrm>
              <a:off x="674460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A568891-B0CA-5A54-F4A9-76AF06069E60}"/>
                </a:ext>
              </a:extLst>
            </p:cNvPr>
            <p:cNvCxnSpPr>
              <a:cxnSpLocks/>
            </p:cNvCxnSpPr>
            <p:nvPr/>
          </p:nvCxnSpPr>
          <p:spPr bwMode="auto">
            <a:xfrm>
              <a:off x="6972614"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1EF6E59-5BB6-56A8-9FB9-4F179A6DB6E9}"/>
                </a:ext>
              </a:extLst>
            </p:cNvPr>
            <p:cNvCxnSpPr>
              <a:cxnSpLocks/>
            </p:cNvCxnSpPr>
            <p:nvPr/>
          </p:nvCxnSpPr>
          <p:spPr bwMode="auto">
            <a:xfrm>
              <a:off x="720062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B18954C-FE80-7E79-DCCC-769103E80960}"/>
                </a:ext>
              </a:extLst>
            </p:cNvPr>
            <p:cNvCxnSpPr>
              <a:cxnSpLocks/>
            </p:cNvCxnSpPr>
            <p:nvPr/>
          </p:nvCxnSpPr>
          <p:spPr bwMode="auto">
            <a:xfrm>
              <a:off x="742863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65454A7-1947-A050-F92F-230A910B3F09}"/>
                </a:ext>
              </a:extLst>
            </p:cNvPr>
            <p:cNvCxnSpPr>
              <a:cxnSpLocks/>
            </p:cNvCxnSpPr>
            <p:nvPr/>
          </p:nvCxnSpPr>
          <p:spPr bwMode="auto">
            <a:xfrm>
              <a:off x="765665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92E3684-1716-851D-983D-1DFAC7F05672}"/>
                </a:ext>
              </a:extLst>
            </p:cNvPr>
            <p:cNvCxnSpPr>
              <a:cxnSpLocks/>
            </p:cNvCxnSpPr>
            <p:nvPr/>
          </p:nvCxnSpPr>
          <p:spPr bwMode="auto">
            <a:xfrm>
              <a:off x="788466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FC90386-C729-5877-37B1-2D91A97837CB}"/>
                </a:ext>
              </a:extLst>
            </p:cNvPr>
            <p:cNvCxnSpPr>
              <a:cxnSpLocks/>
            </p:cNvCxnSpPr>
            <p:nvPr/>
          </p:nvCxnSpPr>
          <p:spPr bwMode="auto">
            <a:xfrm>
              <a:off x="8112674"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B39D721-6E6A-6018-4716-03512882EFA7}"/>
                </a:ext>
              </a:extLst>
            </p:cNvPr>
            <p:cNvCxnSpPr>
              <a:cxnSpLocks/>
            </p:cNvCxnSpPr>
            <p:nvPr/>
          </p:nvCxnSpPr>
          <p:spPr bwMode="auto">
            <a:xfrm>
              <a:off x="834068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2741D05C-F0C1-81AB-867E-BE8EC6026DCD}"/>
                </a:ext>
              </a:extLst>
            </p:cNvPr>
            <p:cNvCxnSpPr>
              <a:cxnSpLocks/>
            </p:cNvCxnSpPr>
            <p:nvPr/>
          </p:nvCxnSpPr>
          <p:spPr bwMode="auto">
            <a:xfrm>
              <a:off x="856869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E7AFDD0-B2F4-A385-5957-2D1572334B7F}"/>
                </a:ext>
              </a:extLst>
            </p:cNvPr>
            <p:cNvCxnSpPr>
              <a:cxnSpLocks/>
            </p:cNvCxnSpPr>
            <p:nvPr/>
          </p:nvCxnSpPr>
          <p:spPr bwMode="auto">
            <a:xfrm>
              <a:off x="879671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0ECC194-3F27-01A2-7DAD-CCAB687C2EE4}"/>
                </a:ext>
              </a:extLst>
            </p:cNvPr>
            <p:cNvCxnSpPr>
              <a:cxnSpLocks/>
            </p:cNvCxnSpPr>
            <p:nvPr/>
          </p:nvCxnSpPr>
          <p:spPr bwMode="auto">
            <a:xfrm>
              <a:off x="902472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85E80E5B-22CB-44ED-8B81-3891F4FA74FE}"/>
                </a:ext>
              </a:extLst>
            </p:cNvPr>
            <p:cNvCxnSpPr>
              <a:cxnSpLocks/>
            </p:cNvCxnSpPr>
            <p:nvPr/>
          </p:nvCxnSpPr>
          <p:spPr bwMode="auto">
            <a:xfrm>
              <a:off x="9252734"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41012E0-CE93-CF09-25DB-F4C133D6F203}"/>
                </a:ext>
              </a:extLst>
            </p:cNvPr>
            <p:cNvCxnSpPr>
              <a:cxnSpLocks/>
            </p:cNvCxnSpPr>
            <p:nvPr/>
          </p:nvCxnSpPr>
          <p:spPr bwMode="auto">
            <a:xfrm>
              <a:off x="9480746"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C4ED50C-5AB1-41FB-CA48-524DB0BD5BC1}"/>
                </a:ext>
              </a:extLst>
            </p:cNvPr>
            <p:cNvCxnSpPr>
              <a:cxnSpLocks/>
            </p:cNvCxnSpPr>
            <p:nvPr/>
          </p:nvCxnSpPr>
          <p:spPr bwMode="auto">
            <a:xfrm>
              <a:off x="9708758"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6D56839-191A-3704-9A46-DB09CDEE7A12}"/>
                </a:ext>
              </a:extLst>
            </p:cNvPr>
            <p:cNvCxnSpPr>
              <a:cxnSpLocks/>
            </p:cNvCxnSpPr>
            <p:nvPr/>
          </p:nvCxnSpPr>
          <p:spPr bwMode="auto">
            <a:xfrm>
              <a:off x="9936770"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64AB3F7-F850-93F7-F823-A77896BD1A18}"/>
                </a:ext>
              </a:extLst>
            </p:cNvPr>
            <p:cNvCxnSpPr>
              <a:cxnSpLocks/>
            </p:cNvCxnSpPr>
            <p:nvPr/>
          </p:nvCxnSpPr>
          <p:spPr bwMode="auto">
            <a:xfrm>
              <a:off x="10164782" y="40748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02D30F7-E5BF-8069-201A-88BB1BDE8758}"/>
                </a:ext>
              </a:extLst>
            </p:cNvPr>
            <p:cNvCxnSpPr>
              <a:cxnSpLocks/>
            </p:cNvCxnSpPr>
            <p:nvPr/>
          </p:nvCxnSpPr>
          <p:spPr bwMode="auto">
            <a:xfrm>
              <a:off x="10392792" y="4074849"/>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102" name="Group 101">
              <a:extLst>
                <a:ext uri="{FF2B5EF4-FFF2-40B4-BE49-F238E27FC236}">
                  <a16:creationId xmlns:a16="http://schemas.microsoft.com/office/drawing/2014/main" id="{61A9E44E-CDB7-6B37-4F48-81DADB06B1D6}"/>
                </a:ext>
              </a:extLst>
            </p:cNvPr>
            <p:cNvGrpSpPr/>
            <p:nvPr/>
          </p:nvGrpSpPr>
          <p:grpSpPr>
            <a:xfrm>
              <a:off x="1320809" y="4083302"/>
              <a:ext cx="3325597" cy="593261"/>
              <a:chOff x="1320809" y="4135091"/>
              <a:chExt cx="3325597" cy="593261"/>
            </a:xfrm>
          </p:grpSpPr>
          <p:sp>
            <p:nvSpPr>
              <p:cNvPr id="46" name="TextBox 45">
                <a:extLst>
                  <a:ext uri="{FF2B5EF4-FFF2-40B4-BE49-F238E27FC236}">
                    <a16:creationId xmlns:a16="http://schemas.microsoft.com/office/drawing/2014/main" id="{8EA2DAAC-50C0-26A1-CCE2-112612B67570}"/>
                  </a:ext>
                </a:extLst>
              </p:cNvPr>
              <p:cNvSpPr txBox="1"/>
              <p:nvPr/>
            </p:nvSpPr>
            <p:spPr bwMode="auto">
              <a:xfrm rot="16200000">
                <a:off x="120884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89" name="TextBox 88">
                <a:extLst>
                  <a:ext uri="{FF2B5EF4-FFF2-40B4-BE49-F238E27FC236}">
                    <a16:creationId xmlns:a16="http://schemas.microsoft.com/office/drawing/2014/main" id="{2986250A-3A25-1138-C8EE-289A4CF3417D}"/>
                  </a:ext>
                </a:extLst>
              </p:cNvPr>
              <p:cNvSpPr txBox="1"/>
              <p:nvPr/>
            </p:nvSpPr>
            <p:spPr bwMode="auto">
              <a:xfrm rot="16200000">
                <a:off x="143624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6B</a:t>
                </a:r>
              </a:p>
            </p:txBody>
          </p:sp>
          <p:sp>
            <p:nvSpPr>
              <p:cNvPr id="90" name="TextBox 89">
                <a:extLst>
                  <a:ext uri="{FF2B5EF4-FFF2-40B4-BE49-F238E27FC236}">
                    <a16:creationId xmlns:a16="http://schemas.microsoft.com/office/drawing/2014/main" id="{3B2082A4-290C-3A98-F392-567054D75744}"/>
                  </a:ext>
                </a:extLst>
              </p:cNvPr>
              <p:cNvSpPr txBox="1"/>
              <p:nvPr/>
            </p:nvSpPr>
            <p:spPr bwMode="auto">
              <a:xfrm rot="16200000">
                <a:off x="166365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9V</a:t>
                </a:r>
              </a:p>
            </p:txBody>
          </p:sp>
          <p:sp>
            <p:nvSpPr>
              <p:cNvPr id="91" name="TextBox 90">
                <a:extLst>
                  <a:ext uri="{FF2B5EF4-FFF2-40B4-BE49-F238E27FC236}">
                    <a16:creationId xmlns:a16="http://schemas.microsoft.com/office/drawing/2014/main" id="{3ED35134-74BF-C089-AE66-80E9C56697F1}"/>
                  </a:ext>
                </a:extLst>
              </p:cNvPr>
              <p:cNvSpPr txBox="1"/>
              <p:nvPr/>
            </p:nvSpPr>
            <p:spPr bwMode="auto">
              <a:xfrm rot="16200000">
                <a:off x="189105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92" name="TextBox 91">
                <a:extLst>
                  <a:ext uri="{FF2B5EF4-FFF2-40B4-BE49-F238E27FC236}">
                    <a16:creationId xmlns:a16="http://schemas.microsoft.com/office/drawing/2014/main" id="{68555BF9-A2E8-2F52-74CA-431E72D14686}"/>
                  </a:ext>
                </a:extLst>
              </p:cNvPr>
              <p:cNvSpPr txBox="1"/>
              <p:nvPr/>
            </p:nvSpPr>
            <p:spPr bwMode="auto">
              <a:xfrm rot="16200000">
                <a:off x="211846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18C</a:t>
                </a:r>
              </a:p>
            </p:txBody>
          </p:sp>
          <p:sp>
            <p:nvSpPr>
              <p:cNvPr id="93" name="TextBox 92">
                <a:extLst>
                  <a:ext uri="{FF2B5EF4-FFF2-40B4-BE49-F238E27FC236}">
                    <a16:creationId xmlns:a16="http://schemas.microsoft.com/office/drawing/2014/main" id="{7797089D-BB8A-0DB9-246F-93B676CAA879}"/>
                  </a:ext>
                </a:extLst>
              </p:cNvPr>
              <p:cNvSpPr txBox="1"/>
              <p:nvPr/>
            </p:nvSpPr>
            <p:spPr bwMode="auto">
              <a:xfrm rot="16200000">
                <a:off x="234586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19F</a:t>
                </a:r>
              </a:p>
            </p:txBody>
          </p:sp>
          <p:sp>
            <p:nvSpPr>
              <p:cNvPr id="94" name="TextBox 93">
                <a:extLst>
                  <a:ext uri="{FF2B5EF4-FFF2-40B4-BE49-F238E27FC236}">
                    <a16:creationId xmlns:a16="http://schemas.microsoft.com/office/drawing/2014/main" id="{DAA06830-4C8A-F904-AAEB-17802F5C8F95}"/>
                  </a:ext>
                </a:extLst>
              </p:cNvPr>
              <p:cNvSpPr txBox="1"/>
              <p:nvPr/>
            </p:nvSpPr>
            <p:spPr bwMode="auto">
              <a:xfrm rot="16200000">
                <a:off x="257327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23F</a:t>
                </a:r>
              </a:p>
            </p:txBody>
          </p:sp>
          <p:sp>
            <p:nvSpPr>
              <p:cNvPr id="95" name="TextBox 94">
                <a:extLst>
                  <a:ext uri="{FF2B5EF4-FFF2-40B4-BE49-F238E27FC236}">
                    <a16:creationId xmlns:a16="http://schemas.microsoft.com/office/drawing/2014/main" id="{08981F7A-10E2-C374-D445-A528C42B8C68}"/>
                  </a:ext>
                </a:extLst>
              </p:cNvPr>
              <p:cNvSpPr txBox="1"/>
              <p:nvPr/>
            </p:nvSpPr>
            <p:spPr bwMode="auto">
              <a:xfrm rot="16200000">
                <a:off x="280067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96" name="TextBox 95">
                <a:extLst>
                  <a:ext uri="{FF2B5EF4-FFF2-40B4-BE49-F238E27FC236}">
                    <a16:creationId xmlns:a16="http://schemas.microsoft.com/office/drawing/2014/main" id="{F92F099B-E16C-E47F-1CA8-B21FA03CD213}"/>
                  </a:ext>
                </a:extLst>
              </p:cNvPr>
              <p:cNvSpPr txBox="1"/>
              <p:nvPr/>
            </p:nvSpPr>
            <p:spPr bwMode="auto">
              <a:xfrm rot="16200000">
                <a:off x="302808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97" name="TextBox 96">
                <a:extLst>
                  <a:ext uri="{FF2B5EF4-FFF2-40B4-BE49-F238E27FC236}">
                    <a16:creationId xmlns:a16="http://schemas.microsoft.com/office/drawing/2014/main" id="{0CAA6105-6C50-5337-6F30-16EE54A04FDB}"/>
                  </a:ext>
                </a:extLst>
              </p:cNvPr>
              <p:cNvSpPr txBox="1"/>
              <p:nvPr/>
            </p:nvSpPr>
            <p:spPr bwMode="auto">
              <a:xfrm rot="16200000">
                <a:off x="325548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7F</a:t>
                </a:r>
              </a:p>
            </p:txBody>
          </p:sp>
          <p:sp>
            <p:nvSpPr>
              <p:cNvPr id="98" name="TextBox 97">
                <a:extLst>
                  <a:ext uri="{FF2B5EF4-FFF2-40B4-BE49-F238E27FC236}">
                    <a16:creationId xmlns:a16="http://schemas.microsoft.com/office/drawing/2014/main" id="{245457E9-2CDB-8CAD-9153-3C9C4E5FF167}"/>
                  </a:ext>
                </a:extLst>
              </p:cNvPr>
              <p:cNvSpPr txBox="1"/>
              <p:nvPr/>
            </p:nvSpPr>
            <p:spPr bwMode="auto">
              <a:xfrm rot="16200000">
                <a:off x="348289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99" name="TextBox 98">
                <a:extLst>
                  <a:ext uri="{FF2B5EF4-FFF2-40B4-BE49-F238E27FC236}">
                    <a16:creationId xmlns:a16="http://schemas.microsoft.com/office/drawing/2014/main" id="{FE6A8E89-F1FE-D075-304B-3C890D8FA51A}"/>
                  </a:ext>
                </a:extLst>
              </p:cNvPr>
              <p:cNvSpPr txBox="1"/>
              <p:nvPr/>
            </p:nvSpPr>
            <p:spPr bwMode="auto">
              <a:xfrm rot="16200000">
                <a:off x="371029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a:t>
                </a:r>
              </a:p>
            </p:txBody>
          </p:sp>
          <p:sp>
            <p:nvSpPr>
              <p:cNvPr id="100" name="TextBox 99">
                <a:extLst>
                  <a:ext uri="{FF2B5EF4-FFF2-40B4-BE49-F238E27FC236}">
                    <a16:creationId xmlns:a16="http://schemas.microsoft.com/office/drawing/2014/main" id="{179D89C8-936B-B58A-5CF1-670298590106}"/>
                  </a:ext>
                </a:extLst>
              </p:cNvPr>
              <p:cNvSpPr txBox="1"/>
              <p:nvPr/>
            </p:nvSpPr>
            <p:spPr bwMode="auto">
              <a:xfrm rot="16200000">
                <a:off x="393770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a:t>
                </a:r>
              </a:p>
            </p:txBody>
          </p:sp>
          <p:sp>
            <p:nvSpPr>
              <p:cNvPr id="101" name="TextBox 100">
                <a:extLst>
                  <a:ext uri="{FF2B5EF4-FFF2-40B4-BE49-F238E27FC236}">
                    <a16:creationId xmlns:a16="http://schemas.microsoft.com/office/drawing/2014/main" id="{2BB9D33C-7DB9-6F60-7289-ABBB1AB66966}"/>
                  </a:ext>
                </a:extLst>
              </p:cNvPr>
              <p:cNvSpPr txBox="1"/>
              <p:nvPr/>
            </p:nvSpPr>
            <p:spPr bwMode="auto">
              <a:xfrm rot="16200000">
                <a:off x="416510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6C</a:t>
                </a:r>
              </a:p>
            </p:txBody>
          </p:sp>
        </p:grpSp>
        <p:grpSp>
          <p:nvGrpSpPr>
            <p:cNvPr id="103" name="Group 102">
              <a:extLst>
                <a:ext uri="{FF2B5EF4-FFF2-40B4-BE49-F238E27FC236}">
                  <a16:creationId xmlns:a16="http://schemas.microsoft.com/office/drawing/2014/main" id="{0367EB87-96E7-FAD6-9555-A346D2168F5D}"/>
                </a:ext>
              </a:extLst>
            </p:cNvPr>
            <p:cNvGrpSpPr/>
            <p:nvPr/>
          </p:nvGrpSpPr>
          <p:grpSpPr>
            <a:xfrm>
              <a:off x="4509373" y="4083302"/>
              <a:ext cx="2643382" cy="781658"/>
              <a:chOff x="1320809" y="4135090"/>
              <a:chExt cx="2643382" cy="781658"/>
            </a:xfrm>
          </p:grpSpPr>
          <p:sp>
            <p:nvSpPr>
              <p:cNvPr id="104" name="TextBox 103">
                <a:extLst>
                  <a:ext uri="{FF2B5EF4-FFF2-40B4-BE49-F238E27FC236}">
                    <a16:creationId xmlns:a16="http://schemas.microsoft.com/office/drawing/2014/main" id="{778CDCE5-0CF4-7065-5394-6390AD591FB7}"/>
                  </a:ext>
                </a:extLst>
              </p:cNvPr>
              <p:cNvSpPr txBox="1"/>
              <p:nvPr/>
            </p:nvSpPr>
            <p:spPr bwMode="auto">
              <a:xfrm rot="16200000">
                <a:off x="120884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22F</a:t>
                </a:r>
              </a:p>
            </p:txBody>
          </p:sp>
          <p:sp>
            <p:nvSpPr>
              <p:cNvPr id="105" name="TextBox 104">
                <a:extLst>
                  <a:ext uri="{FF2B5EF4-FFF2-40B4-BE49-F238E27FC236}">
                    <a16:creationId xmlns:a16="http://schemas.microsoft.com/office/drawing/2014/main" id="{4F4DFBC7-5E56-F9D7-0CA6-FD255D708140}"/>
                  </a:ext>
                </a:extLst>
              </p:cNvPr>
              <p:cNvSpPr txBox="1"/>
              <p:nvPr/>
            </p:nvSpPr>
            <p:spPr bwMode="auto">
              <a:xfrm rot="16200000">
                <a:off x="143624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33F</a:t>
                </a:r>
              </a:p>
            </p:txBody>
          </p:sp>
          <p:sp>
            <p:nvSpPr>
              <p:cNvPr id="106" name="TextBox 105">
                <a:extLst>
                  <a:ext uri="{FF2B5EF4-FFF2-40B4-BE49-F238E27FC236}">
                    <a16:creationId xmlns:a16="http://schemas.microsoft.com/office/drawing/2014/main" id="{6C2802C3-D745-D80E-E1AE-02C9A821DC9D}"/>
                  </a:ext>
                </a:extLst>
              </p:cNvPr>
              <p:cNvSpPr txBox="1"/>
              <p:nvPr/>
            </p:nvSpPr>
            <p:spPr bwMode="auto">
              <a:xfrm rot="16200000">
                <a:off x="166365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07" name="TextBox 106">
                <a:extLst>
                  <a:ext uri="{FF2B5EF4-FFF2-40B4-BE49-F238E27FC236}">
                    <a16:creationId xmlns:a16="http://schemas.microsoft.com/office/drawing/2014/main" id="{41446462-07DA-8FCD-16D6-50D1C9D511FD}"/>
                  </a:ext>
                </a:extLst>
              </p:cNvPr>
              <p:cNvSpPr txBox="1"/>
              <p:nvPr/>
            </p:nvSpPr>
            <p:spPr bwMode="auto">
              <a:xfrm rot="16200000">
                <a:off x="189105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a:t>
                </a:r>
              </a:p>
            </p:txBody>
          </p:sp>
          <p:sp>
            <p:nvSpPr>
              <p:cNvPr id="108" name="TextBox 107">
                <a:extLst>
                  <a:ext uri="{FF2B5EF4-FFF2-40B4-BE49-F238E27FC236}">
                    <a16:creationId xmlns:a16="http://schemas.microsoft.com/office/drawing/2014/main" id="{6BABEFB2-1CD2-5198-823B-9CEE1A130799}"/>
                  </a:ext>
                </a:extLst>
              </p:cNvPr>
              <p:cNvSpPr txBox="1"/>
              <p:nvPr/>
            </p:nvSpPr>
            <p:spPr bwMode="auto">
              <a:xfrm rot="16200000">
                <a:off x="211846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a:t>
                </a:r>
              </a:p>
            </p:txBody>
          </p:sp>
          <p:sp>
            <p:nvSpPr>
              <p:cNvPr id="109" name="TextBox 108">
                <a:extLst>
                  <a:ext uri="{FF2B5EF4-FFF2-40B4-BE49-F238E27FC236}">
                    <a16:creationId xmlns:a16="http://schemas.microsoft.com/office/drawing/2014/main" id="{42DAB0A6-8E86-318B-294E-DD21A0917F1D}"/>
                  </a:ext>
                </a:extLst>
              </p:cNvPr>
              <p:cNvSpPr txBox="1"/>
              <p:nvPr/>
            </p:nvSpPr>
            <p:spPr bwMode="auto">
              <a:xfrm rot="16200000">
                <a:off x="234586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12F</a:t>
                </a:r>
              </a:p>
            </p:txBody>
          </p:sp>
          <p:sp>
            <p:nvSpPr>
              <p:cNvPr id="110" name="TextBox 109">
                <a:extLst>
                  <a:ext uri="{FF2B5EF4-FFF2-40B4-BE49-F238E27FC236}">
                    <a16:creationId xmlns:a16="http://schemas.microsoft.com/office/drawing/2014/main" id="{6B08E8E3-6EE1-A936-BA45-27C4CA7B5DF8}"/>
                  </a:ext>
                </a:extLst>
              </p:cNvPr>
              <p:cNvSpPr txBox="1"/>
              <p:nvPr/>
            </p:nvSpPr>
            <p:spPr bwMode="auto">
              <a:xfrm rot="16200000">
                <a:off x="2479076" y="4341253"/>
                <a:ext cx="7816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15B/C</a:t>
                </a:r>
              </a:p>
            </p:txBody>
          </p:sp>
          <p:sp>
            <p:nvSpPr>
              <p:cNvPr id="111" name="TextBox 110">
                <a:extLst>
                  <a:ext uri="{FF2B5EF4-FFF2-40B4-BE49-F238E27FC236}">
                    <a16:creationId xmlns:a16="http://schemas.microsoft.com/office/drawing/2014/main" id="{4AB45783-8CB6-913A-13A3-AEFFD566CB56}"/>
                  </a:ext>
                </a:extLst>
              </p:cNvPr>
              <p:cNvSpPr txBox="1"/>
              <p:nvPr/>
            </p:nvSpPr>
            <p:spPr bwMode="auto">
              <a:xfrm rot="16200000">
                <a:off x="280067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12" name="TextBox 111">
                <a:extLst>
                  <a:ext uri="{FF2B5EF4-FFF2-40B4-BE49-F238E27FC236}">
                    <a16:creationId xmlns:a16="http://schemas.microsoft.com/office/drawing/2014/main" id="{A74E18A0-D5B8-79F1-1E1D-B52F95F530FC}"/>
                  </a:ext>
                </a:extLst>
              </p:cNvPr>
              <p:cNvSpPr txBox="1"/>
              <p:nvPr/>
            </p:nvSpPr>
            <p:spPr bwMode="auto">
              <a:xfrm rot="16200000">
                <a:off x="302808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9N</a:t>
                </a:r>
              </a:p>
            </p:txBody>
          </p:sp>
          <p:sp>
            <p:nvSpPr>
              <p:cNvPr id="113" name="TextBox 112">
                <a:extLst>
                  <a:ext uri="{FF2B5EF4-FFF2-40B4-BE49-F238E27FC236}">
                    <a16:creationId xmlns:a16="http://schemas.microsoft.com/office/drawing/2014/main" id="{182A71C7-0800-9D1F-E5FD-759DD50495D6}"/>
                  </a:ext>
                </a:extLst>
              </p:cNvPr>
              <p:cNvSpPr txBox="1"/>
              <p:nvPr/>
            </p:nvSpPr>
            <p:spPr bwMode="auto">
              <a:xfrm rot="16200000">
                <a:off x="3255489"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17F</a:t>
                </a:r>
              </a:p>
            </p:txBody>
          </p:sp>
          <p:sp>
            <p:nvSpPr>
              <p:cNvPr id="114" name="TextBox 113">
                <a:extLst>
                  <a:ext uri="{FF2B5EF4-FFF2-40B4-BE49-F238E27FC236}">
                    <a16:creationId xmlns:a16="http://schemas.microsoft.com/office/drawing/2014/main" id="{DF4A0FB4-D1ED-D26B-C2A3-17681E2E5956}"/>
                  </a:ext>
                </a:extLst>
              </p:cNvPr>
              <p:cNvSpPr txBox="1"/>
              <p:nvPr/>
            </p:nvSpPr>
            <p:spPr bwMode="auto">
              <a:xfrm rot="16200000">
                <a:off x="3482894" y="4247056"/>
                <a:ext cx="593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grpSp>
      <p:sp>
        <p:nvSpPr>
          <p:cNvPr id="3" name="TextBox 2">
            <a:extLst>
              <a:ext uri="{FF2B5EF4-FFF2-40B4-BE49-F238E27FC236}">
                <a16:creationId xmlns:a16="http://schemas.microsoft.com/office/drawing/2014/main" id="{2F12E3D6-4C1E-2EC1-1A83-0A1DCA061AE3}"/>
              </a:ext>
            </a:extLst>
          </p:cNvPr>
          <p:cNvSpPr txBox="1"/>
          <p:nvPr/>
        </p:nvSpPr>
        <p:spPr bwMode="auto">
          <a:xfrm>
            <a:off x="1723062" y="4841856"/>
            <a:ext cx="2605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Decrease in IPD cases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all expect serotype 3</a:t>
            </a:r>
          </a:p>
        </p:txBody>
      </p:sp>
      <p:sp>
        <p:nvSpPr>
          <p:cNvPr id="22" name="TextBox 21">
            <a:extLst>
              <a:ext uri="{FF2B5EF4-FFF2-40B4-BE49-F238E27FC236}">
                <a16:creationId xmlns:a16="http://schemas.microsoft.com/office/drawing/2014/main" id="{FCE32A81-24AA-34B3-6E86-911BBF6C19F1}"/>
              </a:ext>
            </a:extLst>
          </p:cNvPr>
          <p:cNvSpPr txBox="1"/>
          <p:nvPr/>
        </p:nvSpPr>
        <p:spPr bwMode="auto">
          <a:xfrm>
            <a:off x="7379691" y="4977599"/>
            <a:ext cx="4653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serotype predominates</a:t>
            </a:r>
          </a:p>
        </p:txBody>
      </p:sp>
      <p:sp>
        <p:nvSpPr>
          <p:cNvPr id="73" name="TextBox 72">
            <a:extLst>
              <a:ext uri="{FF2B5EF4-FFF2-40B4-BE49-F238E27FC236}">
                <a16:creationId xmlns:a16="http://schemas.microsoft.com/office/drawing/2014/main" id="{05EAE22A-6A0B-B99E-CC1F-78B9879D4D2D}"/>
              </a:ext>
            </a:extLst>
          </p:cNvPr>
          <p:cNvSpPr txBox="1"/>
          <p:nvPr/>
        </p:nvSpPr>
        <p:spPr bwMode="auto">
          <a:xfrm>
            <a:off x="4914601" y="5333571"/>
            <a:ext cx="34422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b="0" dirty="0">
                <a:solidFill>
                  <a:srgbClr val="000000"/>
                </a:solidFill>
                <a:latin typeface="Calibri" panose="020F0502020204030204" pitchFamily="34" charset="0"/>
                <a:cs typeface="+mn-cs"/>
              </a:rPr>
              <a:t>Increase in serotype 8,</a:t>
            </a:r>
            <a:br>
              <a:rPr lang="en-US" b="0" dirty="0">
                <a:solidFill>
                  <a:srgbClr val="000000"/>
                </a:solidFill>
                <a:latin typeface="Calibri" panose="020F0502020204030204" pitchFamily="34" charset="0"/>
                <a:cs typeface="+mn-cs"/>
              </a:rPr>
            </a:br>
            <a:r>
              <a:rPr lang="en-US" b="0" dirty="0">
                <a:solidFill>
                  <a:srgbClr val="000000"/>
                </a:solidFill>
                <a:latin typeface="Calibri" panose="020F0502020204030204" pitchFamily="34" charset="0"/>
                <a:cs typeface="+mn-cs"/>
              </a:rPr>
              <a:t>no change in serotypes 22F and 9N</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116" name="Connector: Elbow 115">
            <a:extLst>
              <a:ext uri="{FF2B5EF4-FFF2-40B4-BE49-F238E27FC236}">
                <a16:creationId xmlns:a16="http://schemas.microsoft.com/office/drawing/2014/main" id="{3DFD51B7-88FA-C20E-B4EB-9CD93DFCFCE1}"/>
              </a:ext>
            </a:extLst>
          </p:cNvPr>
          <p:cNvCxnSpPr>
            <a:stCxn id="22" idx="1"/>
          </p:cNvCxnSpPr>
          <p:nvPr/>
        </p:nvCxnSpPr>
        <p:spPr bwMode="auto">
          <a:xfrm rot="10800000">
            <a:off x="7195647" y="4860695"/>
            <a:ext cx="184045" cy="301571"/>
          </a:xfrm>
          <a:prstGeom prst="bentConnector2">
            <a:avLst/>
          </a:prstGeom>
          <a:noFill/>
          <a:ln w="28575" cap="flat" cmpd="sng" algn="ctr">
            <a:solidFill>
              <a:schemeClr val="bg1"/>
            </a:solidFill>
            <a:prstDash val="solid"/>
            <a:round/>
            <a:headEnd type="none" w="med" len="med"/>
            <a:tailEnd type="triangle"/>
          </a:ln>
          <a:effectLst/>
        </p:spPr>
      </p:cxnSp>
      <p:cxnSp>
        <p:nvCxnSpPr>
          <p:cNvPr id="118" name="Connector: Elbow 117">
            <a:extLst>
              <a:ext uri="{FF2B5EF4-FFF2-40B4-BE49-F238E27FC236}">
                <a16:creationId xmlns:a16="http://schemas.microsoft.com/office/drawing/2014/main" id="{53EF51B6-9510-F8DC-8670-11CB0C65CD90}"/>
              </a:ext>
            </a:extLst>
          </p:cNvPr>
          <p:cNvCxnSpPr>
            <a:stCxn id="3" idx="1"/>
          </p:cNvCxnSpPr>
          <p:nvPr/>
        </p:nvCxnSpPr>
        <p:spPr bwMode="auto">
          <a:xfrm rot="10800000">
            <a:off x="1559066" y="4848328"/>
            <a:ext cx="163996" cy="316694"/>
          </a:xfrm>
          <a:prstGeom prst="bentConnector2">
            <a:avLst/>
          </a:prstGeom>
          <a:noFill/>
          <a:ln w="28575" cap="flat" cmpd="sng" algn="ctr">
            <a:solidFill>
              <a:schemeClr val="bg1"/>
            </a:solidFill>
            <a:prstDash val="solid"/>
            <a:round/>
            <a:headEnd type="none" w="med" len="med"/>
            <a:tailEnd type="triangle"/>
          </a:ln>
          <a:effectLst/>
        </p:spPr>
      </p:cxnSp>
      <p:cxnSp>
        <p:nvCxnSpPr>
          <p:cNvPr id="146" name="Connector: Elbow 145">
            <a:extLst>
              <a:ext uri="{FF2B5EF4-FFF2-40B4-BE49-F238E27FC236}">
                <a16:creationId xmlns:a16="http://schemas.microsoft.com/office/drawing/2014/main" id="{3CFB25D2-5C66-4493-288F-FD3E6620A8C8}"/>
              </a:ext>
            </a:extLst>
          </p:cNvPr>
          <p:cNvCxnSpPr>
            <a:stCxn id="73" idx="1"/>
          </p:cNvCxnSpPr>
          <p:nvPr/>
        </p:nvCxnSpPr>
        <p:spPr bwMode="auto">
          <a:xfrm rot="10800000">
            <a:off x="4784299" y="5322549"/>
            <a:ext cx="130302" cy="334188"/>
          </a:xfrm>
          <a:prstGeom prst="bentConnector2">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226468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8F193-C888-2DD3-3FEB-01715E8E5EBE}"/>
              </a:ext>
            </a:extLst>
          </p:cNvPr>
          <p:cNvSpPr>
            <a:spLocks noGrp="1"/>
          </p:cNvSpPr>
          <p:nvPr>
            <p:ph type="title"/>
          </p:nvPr>
        </p:nvSpPr>
        <p:spPr/>
        <p:txBody>
          <a:bodyPr/>
          <a:lstStyle/>
          <a:p>
            <a:r>
              <a:rPr lang="en-US" dirty="0"/>
              <a:t>Serotype Coverage in IPD in Adults in France</a:t>
            </a:r>
          </a:p>
        </p:txBody>
      </p:sp>
      <p:sp>
        <p:nvSpPr>
          <p:cNvPr id="7" name="TextBox 38">
            <a:extLst>
              <a:ext uri="{FF2B5EF4-FFF2-40B4-BE49-F238E27FC236}">
                <a16:creationId xmlns:a16="http://schemas.microsoft.com/office/drawing/2014/main" id="{F6180AD8-D658-FB74-6ED4-70CC6741B636}"/>
              </a:ext>
            </a:extLst>
          </p:cNvPr>
          <p:cNvSpPr txBox="1"/>
          <p:nvPr/>
        </p:nvSpPr>
        <p:spPr>
          <a:xfrm>
            <a:off x="2225951" y="5354253"/>
            <a:ext cx="7740098" cy="828096"/>
          </a:xfrm>
          <a:prstGeom prst="rect">
            <a:avLst/>
          </a:prstGeom>
          <a:solidFill>
            <a:srgbClr val="CCEAFF"/>
          </a:solidFill>
        </p:spPr>
        <p:txBody>
          <a:bodyPr wrap="square" rIns="45684" rtlCol="0" anchor="ctr">
            <a:noAutofit/>
          </a:bodyP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altLang="fr-FR" sz="1998" b="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altLang="fr-FR" sz="1998"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Nearly 65% ​​of IPD in adults is caused by serotypes covered by PCV20</a:t>
            </a:r>
          </a:p>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altLang="fr-FR" sz="1998"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Additional coverage by the PPSV23 is 8% among those ≥65 </a:t>
            </a:r>
            <a:r>
              <a:rPr kumimoji="0" lang="en-US" altLang="fr-FR" sz="1998"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yr</a:t>
            </a:r>
            <a:r>
              <a:rPr kumimoji="0" lang="fr-FR" altLang="fr-FR" sz="1998"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endParaRPr kumimoji="0" lang="en-US" altLang="fr-FR" sz="1998" b="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8" name="ZoneTexte 15">
            <a:extLst>
              <a:ext uri="{FF2B5EF4-FFF2-40B4-BE49-F238E27FC236}">
                <a16:creationId xmlns:a16="http://schemas.microsoft.com/office/drawing/2014/main" id="{554E736D-D2B8-E8BE-4B5F-FCF9999EEBF1}"/>
              </a:ext>
            </a:extLst>
          </p:cNvPr>
          <p:cNvSpPr txBox="1"/>
          <p:nvPr/>
        </p:nvSpPr>
        <p:spPr>
          <a:xfrm>
            <a:off x="395563" y="6371447"/>
            <a:ext cx="668468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cnr-pneumo.com/docman/rapports/92-2023-epidemiologie-2022/file. </a:t>
            </a:r>
          </a:p>
        </p:txBody>
      </p:sp>
      <p:sp>
        <p:nvSpPr>
          <p:cNvPr id="9" name="TextBox 8">
            <a:extLst>
              <a:ext uri="{FF2B5EF4-FFF2-40B4-BE49-F238E27FC236}">
                <a16:creationId xmlns:a16="http://schemas.microsoft.com/office/drawing/2014/main" id="{796B40CA-62FC-E898-CB56-2046FD27589E}"/>
              </a:ext>
            </a:extLst>
          </p:cNvPr>
          <p:cNvSpPr txBox="1"/>
          <p:nvPr/>
        </p:nvSpPr>
        <p:spPr bwMode="auto">
          <a:xfrm>
            <a:off x="561183" y="1514457"/>
            <a:ext cx="11069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Serotype Coverage of Pneumococcal Vaccines for Invasive Meningitis and Bacteremia Strains, by Age Group (2021)</a:t>
            </a:r>
          </a:p>
        </p:txBody>
      </p:sp>
      <p:sp>
        <p:nvSpPr>
          <p:cNvPr id="3" name="TextBox 2">
            <a:extLst>
              <a:ext uri="{FF2B5EF4-FFF2-40B4-BE49-F238E27FC236}">
                <a16:creationId xmlns:a16="http://schemas.microsoft.com/office/drawing/2014/main" id="{68A28E43-C45F-6382-7599-721B5E98574F}"/>
              </a:ext>
            </a:extLst>
          </p:cNvPr>
          <p:cNvSpPr txBox="1"/>
          <p:nvPr/>
        </p:nvSpPr>
        <p:spPr bwMode="auto">
          <a:xfrm>
            <a:off x="2847908" y="2073199"/>
            <a:ext cx="13811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16-64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476)</a:t>
            </a:r>
          </a:p>
        </p:txBody>
      </p:sp>
      <p:sp>
        <p:nvSpPr>
          <p:cNvPr id="16" name="TextBox 15">
            <a:extLst>
              <a:ext uri="{FF2B5EF4-FFF2-40B4-BE49-F238E27FC236}">
                <a16:creationId xmlns:a16="http://schemas.microsoft.com/office/drawing/2014/main" id="{FDAB8763-AC56-9D24-B257-75650C4F8610}"/>
              </a:ext>
            </a:extLst>
          </p:cNvPr>
          <p:cNvSpPr txBox="1"/>
          <p:nvPr/>
        </p:nvSpPr>
        <p:spPr bwMode="auto">
          <a:xfrm rot="16200000">
            <a:off x="-527097" y="3513490"/>
            <a:ext cx="2182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Percent Serotype Coverage</a:t>
            </a:r>
          </a:p>
        </p:txBody>
      </p:sp>
      <p:grpSp>
        <p:nvGrpSpPr>
          <p:cNvPr id="23" name="Group 22">
            <a:extLst>
              <a:ext uri="{FF2B5EF4-FFF2-40B4-BE49-F238E27FC236}">
                <a16:creationId xmlns:a16="http://schemas.microsoft.com/office/drawing/2014/main" id="{DEDC3BDF-3F98-6964-40EE-EC042DA84355}"/>
              </a:ext>
            </a:extLst>
          </p:cNvPr>
          <p:cNvGrpSpPr/>
          <p:nvPr/>
        </p:nvGrpSpPr>
        <p:grpSpPr>
          <a:xfrm>
            <a:off x="569361" y="2451779"/>
            <a:ext cx="458779" cy="2448494"/>
            <a:chOff x="1682061" y="2418583"/>
            <a:chExt cx="458779" cy="2448494"/>
          </a:xfrm>
        </p:grpSpPr>
        <p:sp>
          <p:nvSpPr>
            <p:cNvPr id="17" name="TextBox 16">
              <a:extLst>
                <a:ext uri="{FF2B5EF4-FFF2-40B4-BE49-F238E27FC236}">
                  <a16:creationId xmlns:a16="http://schemas.microsoft.com/office/drawing/2014/main" id="{F9C7766C-F314-EAE9-4417-3DECB89AC490}"/>
                </a:ext>
              </a:extLst>
            </p:cNvPr>
            <p:cNvSpPr txBox="1"/>
            <p:nvPr/>
          </p:nvSpPr>
          <p:spPr bwMode="auto">
            <a:xfrm>
              <a:off x="1864803" y="45593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 name="TextBox 17">
              <a:extLst>
                <a:ext uri="{FF2B5EF4-FFF2-40B4-BE49-F238E27FC236}">
                  <a16:creationId xmlns:a16="http://schemas.microsoft.com/office/drawing/2014/main" id="{E2B11D56-EF58-CA88-5D55-A1E3E10E13A6}"/>
                </a:ext>
              </a:extLst>
            </p:cNvPr>
            <p:cNvSpPr txBox="1"/>
            <p:nvPr/>
          </p:nvSpPr>
          <p:spPr bwMode="auto">
            <a:xfrm>
              <a:off x="1773432" y="41261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 name="TextBox 18">
              <a:extLst>
                <a:ext uri="{FF2B5EF4-FFF2-40B4-BE49-F238E27FC236}">
                  <a16:creationId xmlns:a16="http://schemas.microsoft.com/office/drawing/2014/main" id="{7816CB62-9AC7-9494-3CD1-DFFB2ECB1ADB}"/>
                </a:ext>
              </a:extLst>
            </p:cNvPr>
            <p:cNvSpPr txBox="1"/>
            <p:nvPr/>
          </p:nvSpPr>
          <p:spPr bwMode="auto">
            <a:xfrm>
              <a:off x="1773432" y="37057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 name="TextBox 19">
              <a:extLst>
                <a:ext uri="{FF2B5EF4-FFF2-40B4-BE49-F238E27FC236}">
                  <a16:creationId xmlns:a16="http://schemas.microsoft.com/office/drawing/2014/main" id="{A22A4B06-BEBD-DA24-45AF-1B68A2BC03A0}"/>
                </a:ext>
              </a:extLst>
            </p:cNvPr>
            <p:cNvSpPr txBox="1"/>
            <p:nvPr/>
          </p:nvSpPr>
          <p:spPr bwMode="auto">
            <a:xfrm>
              <a:off x="1773432" y="32726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 name="TextBox 20">
              <a:extLst>
                <a:ext uri="{FF2B5EF4-FFF2-40B4-BE49-F238E27FC236}">
                  <a16:creationId xmlns:a16="http://schemas.microsoft.com/office/drawing/2014/main" id="{F58186BE-44E2-AC0A-9317-307CCE620A7E}"/>
                </a:ext>
              </a:extLst>
            </p:cNvPr>
            <p:cNvSpPr txBox="1"/>
            <p:nvPr/>
          </p:nvSpPr>
          <p:spPr bwMode="auto">
            <a:xfrm>
              <a:off x="1773432" y="28516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2" name="TextBox 21">
              <a:extLst>
                <a:ext uri="{FF2B5EF4-FFF2-40B4-BE49-F238E27FC236}">
                  <a16:creationId xmlns:a16="http://schemas.microsoft.com/office/drawing/2014/main" id="{E4EE74B6-3BAD-C66C-593F-643C1DCC7096}"/>
                </a:ext>
              </a:extLst>
            </p:cNvPr>
            <p:cNvSpPr txBox="1"/>
            <p:nvPr/>
          </p:nvSpPr>
          <p:spPr bwMode="auto">
            <a:xfrm>
              <a:off x="1682061" y="241858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25" name="Group 24">
            <a:extLst>
              <a:ext uri="{FF2B5EF4-FFF2-40B4-BE49-F238E27FC236}">
                <a16:creationId xmlns:a16="http://schemas.microsoft.com/office/drawing/2014/main" id="{CF16934C-D4D0-5D6D-A6DA-C93F263405D6}"/>
              </a:ext>
            </a:extLst>
          </p:cNvPr>
          <p:cNvGrpSpPr/>
          <p:nvPr/>
        </p:nvGrpSpPr>
        <p:grpSpPr>
          <a:xfrm>
            <a:off x="967226" y="2597150"/>
            <a:ext cx="101600" cy="2139950"/>
            <a:chOff x="1390801" y="2239726"/>
            <a:chExt cx="842305" cy="3560790"/>
          </a:xfrm>
        </p:grpSpPr>
        <p:cxnSp>
          <p:nvCxnSpPr>
            <p:cNvPr id="26" name="Straight Connector 25">
              <a:extLst>
                <a:ext uri="{FF2B5EF4-FFF2-40B4-BE49-F238E27FC236}">
                  <a16:creationId xmlns:a16="http://schemas.microsoft.com/office/drawing/2014/main" id="{11EB2EC1-BD01-F5C5-D59F-4ABB49312520}"/>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7C7D0E7-85B7-4842-4FCC-5B5FA37190C5}"/>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1C8B38D-EF81-EE19-2E1F-630360C4B904}"/>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50CF534-E809-41EA-4BD8-5052233A5903}"/>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55F678A-0CA0-6AAC-DE67-9E1B4A5AFB36}"/>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685B956-4A6E-FE71-9CED-2C4FD0950E71}"/>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sp>
        <p:nvSpPr>
          <p:cNvPr id="40" name="Rectangle 39">
            <a:extLst>
              <a:ext uri="{FF2B5EF4-FFF2-40B4-BE49-F238E27FC236}">
                <a16:creationId xmlns:a16="http://schemas.microsoft.com/office/drawing/2014/main" id="{66FB1858-5783-9C60-97B7-6052B656BD65}"/>
              </a:ext>
            </a:extLst>
          </p:cNvPr>
          <p:cNvSpPr/>
          <p:nvPr/>
        </p:nvSpPr>
        <p:spPr bwMode="auto">
          <a:xfrm>
            <a:off x="1185635" y="4572231"/>
            <a:ext cx="520700" cy="158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F3B9B27A-D69B-01A5-7E27-5F0CE9537C25}"/>
              </a:ext>
            </a:extLst>
          </p:cNvPr>
          <p:cNvSpPr/>
          <p:nvPr/>
        </p:nvSpPr>
        <p:spPr bwMode="auto">
          <a:xfrm>
            <a:off x="1953388" y="4216400"/>
            <a:ext cx="520700" cy="51435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417B7C58-1839-49FE-A425-034CD2BEB85D}"/>
              </a:ext>
            </a:extLst>
          </p:cNvPr>
          <p:cNvSpPr/>
          <p:nvPr/>
        </p:nvSpPr>
        <p:spPr bwMode="auto">
          <a:xfrm>
            <a:off x="2743468" y="4130676"/>
            <a:ext cx="520700" cy="6000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793D7818-533C-C92A-F157-7F26B010A0FE}"/>
              </a:ext>
            </a:extLst>
          </p:cNvPr>
          <p:cNvSpPr/>
          <p:nvPr/>
        </p:nvSpPr>
        <p:spPr bwMode="auto">
          <a:xfrm>
            <a:off x="3510548" y="3336925"/>
            <a:ext cx="520700" cy="13938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889509A9-0852-5308-ABC6-E8766C298FED}"/>
              </a:ext>
            </a:extLst>
          </p:cNvPr>
          <p:cNvSpPr/>
          <p:nvPr/>
        </p:nvSpPr>
        <p:spPr bwMode="auto">
          <a:xfrm>
            <a:off x="4318155" y="3190875"/>
            <a:ext cx="520700" cy="153987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09E276CA-BEE7-2777-FBF9-2BD03319030D}"/>
              </a:ext>
            </a:extLst>
          </p:cNvPr>
          <p:cNvSpPr/>
          <p:nvPr/>
        </p:nvSpPr>
        <p:spPr bwMode="auto">
          <a:xfrm>
            <a:off x="5187456" y="4130676"/>
            <a:ext cx="520700" cy="60007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4D930318-4AD7-14E1-0FE2-863BF15CA0D3}"/>
              </a:ext>
            </a:extLst>
          </p:cNvPr>
          <p:cNvSpPr txBox="1"/>
          <p:nvPr/>
        </p:nvSpPr>
        <p:spPr bwMode="auto">
          <a:xfrm>
            <a:off x="1295142" y="430279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47" name="TextBox 46">
            <a:extLst>
              <a:ext uri="{FF2B5EF4-FFF2-40B4-BE49-F238E27FC236}">
                <a16:creationId xmlns:a16="http://schemas.microsoft.com/office/drawing/2014/main" id="{F0522177-1117-336B-891D-668C941D1B30}"/>
              </a:ext>
            </a:extLst>
          </p:cNvPr>
          <p:cNvSpPr txBox="1"/>
          <p:nvPr/>
        </p:nvSpPr>
        <p:spPr bwMode="auto">
          <a:xfrm>
            <a:off x="8536207" y="2073199"/>
            <a:ext cx="11919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&gt;64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578)</a:t>
            </a:r>
          </a:p>
        </p:txBody>
      </p:sp>
      <p:grpSp>
        <p:nvGrpSpPr>
          <p:cNvPr id="89" name="Group 88">
            <a:extLst>
              <a:ext uri="{FF2B5EF4-FFF2-40B4-BE49-F238E27FC236}">
                <a16:creationId xmlns:a16="http://schemas.microsoft.com/office/drawing/2014/main" id="{6D115E5D-C784-97FD-6F50-B63725C5316C}"/>
              </a:ext>
            </a:extLst>
          </p:cNvPr>
          <p:cNvGrpSpPr/>
          <p:nvPr/>
        </p:nvGrpSpPr>
        <p:grpSpPr>
          <a:xfrm>
            <a:off x="6777925" y="4774960"/>
            <a:ext cx="4909769" cy="523220"/>
            <a:chOff x="6777925" y="4774960"/>
            <a:chExt cx="4909769" cy="523220"/>
          </a:xfrm>
        </p:grpSpPr>
        <p:sp>
          <p:nvSpPr>
            <p:cNvPr id="49" name="TextBox 48">
              <a:extLst>
                <a:ext uri="{FF2B5EF4-FFF2-40B4-BE49-F238E27FC236}">
                  <a16:creationId xmlns:a16="http://schemas.microsoft.com/office/drawing/2014/main" id="{93CE3CFB-F5ED-3D8D-B1F4-12EBC25647B1}"/>
                </a:ext>
              </a:extLst>
            </p:cNvPr>
            <p:cNvSpPr txBox="1"/>
            <p:nvPr/>
          </p:nvSpPr>
          <p:spPr bwMode="auto">
            <a:xfrm>
              <a:off x="6777925" y="4774960"/>
              <a:ext cx="761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PCV7</a:t>
              </a:r>
            </a:p>
          </p:txBody>
        </p:sp>
        <p:sp>
          <p:nvSpPr>
            <p:cNvPr id="50" name="TextBox 49">
              <a:extLst>
                <a:ext uri="{FF2B5EF4-FFF2-40B4-BE49-F238E27FC236}">
                  <a16:creationId xmlns:a16="http://schemas.microsoft.com/office/drawing/2014/main" id="{3E16FAB9-35F3-AF21-6F96-912C5703DBCC}"/>
                </a:ext>
              </a:extLst>
            </p:cNvPr>
            <p:cNvSpPr txBox="1"/>
            <p:nvPr/>
          </p:nvSpPr>
          <p:spPr bwMode="auto">
            <a:xfrm>
              <a:off x="7552321" y="4774960"/>
              <a:ext cx="7449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a:t>
              </a:r>
            </a:p>
          </p:txBody>
        </p:sp>
        <p:sp>
          <p:nvSpPr>
            <p:cNvPr id="51" name="TextBox 50">
              <a:extLst>
                <a:ext uri="{FF2B5EF4-FFF2-40B4-BE49-F238E27FC236}">
                  <a16:creationId xmlns:a16="http://schemas.microsoft.com/office/drawing/2014/main" id="{D980E19F-1953-2B27-A3C4-CA4BB14DBF91}"/>
                </a:ext>
              </a:extLst>
            </p:cNvPr>
            <p:cNvSpPr txBox="1"/>
            <p:nvPr/>
          </p:nvSpPr>
          <p:spPr bwMode="auto">
            <a:xfrm>
              <a:off x="8320456" y="4774960"/>
              <a:ext cx="7575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PCV15</a:t>
              </a:r>
            </a:p>
          </p:txBody>
        </p:sp>
        <p:sp>
          <p:nvSpPr>
            <p:cNvPr id="52" name="TextBox 51">
              <a:extLst>
                <a:ext uri="{FF2B5EF4-FFF2-40B4-BE49-F238E27FC236}">
                  <a16:creationId xmlns:a16="http://schemas.microsoft.com/office/drawing/2014/main" id="{CC12A41A-CF50-67E7-4B97-ECC272943D56}"/>
                </a:ext>
              </a:extLst>
            </p:cNvPr>
            <p:cNvSpPr txBox="1"/>
            <p:nvPr/>
          </p:nvSpPr>
          <p:spPr bwMode="auto">
            <a:xfrm>
              <a:off x="9077961" y="4774960"/>
              <a:ext cx="7835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PCV20</a:t>
              </a:r>
            </a:p>
          </p:txBody>
        </p:sp>
        <p:sp>
          <p:nvSpPr>
            <p:cNvPr id="53" name="TextBox 52">
              <a:extLst>
                <a:ext uri="{FF2B5EF4-FFF2-40B4-BE49-F238E27FC236}">
                  <a16:creationId xmlns:a16="http://schemas.microsoft.com/office/drawing/2014/main" id="{C1412790-B8AA-4BF1-402D-FF8091F22A7F}"/>
                </a:ext>
              </a:extLst>
            </p:cNvPr>
            <p:cNvSpPr txBox="1"/>
            <p:nvPr/>
          </p:nvSpPr>
          <p:spPr bwMode="auto">
            <a:xfrm>
              <a:off x="9866443" y="4774960"/>
              <a:ext cx="788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PPSV23</a:t>
              </a:r>
            </a:p>
          </p:txBody>
        </p:sp>
        <p:sp>
          <p:nvSpPr>
            <p:cNvPr id="54" name="TextBox 53">
              <a:extLst>
                <a:ext uri="{FF2B5EF4-FFF2-40B4-BE49-F238E27FC236}">
                  <a16:creationId xmlns:a16="http://schemas.microsoft.com/office/drawing/2014/main" id="{C35C9694-4148-F002-6709-AB1CE9350CF9}"/>
                </a:ext>
              </a:extLst>
            </p:cNvPr>
            <p:cNvSpPr txBox="1"/>
            <p:nvPr/>
          </p:nvSpPr>
          <p:spPr bwMode="auto">
            <a:xfrm>
              <a:off x="10642600" y="4774960"/>
              <a:ext cx="10450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Nonvaccine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Serotype</a:t>
              </a:r>
            </a:p>
          </p:txBody>
        </p:sp>
      </p:grpSp>
      <p:sp>
        <p:nvSpPr>
          <p:cNvPr id="55" name="TextBox 54">
            <a:extLst>
              <a:ext uri="{FF2B5EF4-FFF2-40B4-BE49-F238E27FC236}">
                <a16:creationId xmlns:a16="http://schemas.microsoft.com/office/drawing/2014/main" id="{639E6E3D-F856-0D9A-4BEB-0502DDCBD40D}"/>
              </a:ext>
            </a:extLst>
          </p:cNvPr>
          <p:cNvSpPr txBox="1"/>
          <p:nvPr/>
        </p:nvSpPr>
        <p:spPr bwMode="auto">
          <a:xfrm rot="16200000">
            <a:off x="5108187" y="3526032"/>
            <a:ext cx="2182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Percent Serotype Coverage</a:t>
            </a:r>
          </a:p>
        </p:txBody>
      </p:sp>
      <p:grpSp>
        <p:nvGrpSpPr>
          <p:cNvPr id="56" name="Group 55">
            <a:extLst>
              <a:ext uri="{FF2B5EF4-FFF2-40B4-BE49-F238E27FC236}">
                <a16:creationId xmlns:a16="http://schemas.microsoft.com/office/drawing/2014/main" id="{CAA575D9-7CFF-27FA-0447-0B937D7B9AF8}"/>
              </a:ext>
            </a:extLst>
          </p:cNvPr>
          <p:cNvGrpSpPr/>
          <p:nvPr/>
        </p:nvGrpSpPr>
        <p:grpSpPr>
          <a:xfrm>
            <a:off x="6251765" y="2455923"/>
            <a:ext cx="458779" cy="2448494"/>
            <a:chOff x="1682061" y="2418583"/>
            <a:chExt cx="458779" cy="2448494"/>
          </a:xfrm>
        </p:grpSpPr>
        <p:sp>
          <p:nvSpPr>
            <p:cNvPr id="57" name="TextBox 56">
              <a:extLst>
                <a:ext uri="{FF2B5EF4-FFF2-40B4-BE49-F238E27FC236}">
                  <a16:creationId xmlns:a16="http://schemas.microsoft.com/office/drawing/2014/main" id="{3BD651BD-3865-C418-59DE-9691EE67536D}"/>
                </a:ext>
              </a:extLst>
            </p:cNvPr>
            <p:cNvSpPr txBox="1"/>
            <p:nvPr/>
          </p:nvSpPr>
          <p:spPr bwMode="auto">
            <a:xfrm>
              <a:off x="1864803" y="45593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8" name="TextBox 57">
              <a:extLst>
                <a:ext uri="{FF2B5EF4-FFF2-40B4-BE49-F238E27FC236}">
                  <a16:creationId xmlns:a16="http://schemas.microsoft.com/office/drawing/2014/main" id="{A0EE7E87-91B9-8F5F-8F4D-7824EDC9F9BB}"/>
                </a:ext>
              </a:extLst>
            </p:cNvPr>
            <p:cNvSpPr txBox="1"/>
            <p:nvPr/>
          </p:nvSpPr>
          <p:spPr bwMode="auto">
            <a:xfrm>
              <a:off x="1773432" y="41261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9" name="TextBox 58">
              <a:extLst>
                <a:ext uri="{FF2B5EF4-FFF2-40B4-BE49-F238E27FC236}">
                  <a16:creationId xmlns:a16="http://schemas.microsoft.com/office/drawing/2014/main" id="{CE89B88A-026F-6ACB-6E00-24E94BE0BE7D}"/>
                </a:ext>
              </a:extLst>
            </p:cNvPr>
            <p:cNvSpPr txBox="1"/>
            <p:nvPr/>
          </p:nvSpPr>
          <p:spPr bwMode="auto">
            <a:xfrm>
              <a:off x="1773432" y="37057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0" name="TextBox 59">
              <a:extLst>
                <a:ext uri="{FF2B5EF4-FFF2-40B4-BE49-F238E27FC236}">
                  <a16:creationId xmlns:a16="http://schemas.microsoft.com/office/drawing/2014/main" id="{DDA64402-F4D4-84D7-6F6A-D18980C0AB67}"/>
                </a:ext>
              </a:extLst>
            </p:cNvPr>
            <p:cNvSpPr txBox="1"/>
            <p:nvPr/>
          </p:nvSpPr>
          <p:spPr bwMode="auto">
            <a:xfrm>
              <a:off x="1773432" y="32726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1" name="TextBox 60">
              <a:extLst>
                <a:ext uri="{FF2B5EF4-FFF2-40B4-BE49-F238E27FC236}">
                  <a16:creationId xmlns:a16="http://schemas.microsoft.com/office/drawing/2014/main" id="{5A669726-98F5-8322-DCA1-8655BEFE4202}"/>
                </a:ext>
              </a:extLst>
            </p:cNvPr>
            <p:cNvSpPr txBox="1"/>
            <p:nvPr/>
          </p:nvSpPr>
          <p:spPr bwMode="auto">
            <a:xfrm>
              <a:off x="1773432" y="28516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2" name="TextBox 61">
              <a:extLst>
                <a:ext uri="{FF2B5EF4-FFF2-40B4-BE49-F238E27FC236}">
                  <a16:creationId xmlns:a16="http://schemas.microsoft.com/office/drawing/2014/main" id="{6A2F864A-0AE7-B143-1937-8082F54BBCD8}"/>
                </a:ext>
              </a:extLst>
            </p:cNvPr>
            <p:cNvSpPr txBox="1"/>
            <p:nvPr/>
          </p:nvSpPr>
          <p:spPr bwMode="auto">
            <a:xfrm>
              <a:off x="1682061" y="241858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64" name="Group 63">
            <a:extLst>
              <a:ext uri="{FF2B5EF4-FFF2-40B4-BE49-F238E27FC236}">
                <a16:creationId xmlns:a16="http://schemas.microsoft.com/office/drawing/2014/main" id="{BE417ED6-ECA3-B0F0-389B-6BC565F3CCFA}"/>
              </a:ext>
            </a:extLst>
          </p:cNvPr>
          <p:cNvGrpSpPr/>
          <p:nvPr/>
        </p:nvGrpSpPr>
        <p:grpSpPr>
          <a:xfrm>
            <a:off x="6649630" y="2597150"/>
            <a:ext cx="101600" cy="2139950"/>
            <a:chOff x="1390801" y="2239726"/>
            <a:chExt cx="842305" cy="3560790"/>
          </a:xfrm>
        </p:grpSpPr>
        <p:cxnSp>
          <p:nvCxnSpPr>
            <p:cNvPr id="65" name="Straight Connector 64">
              <a:extLst>
                <a:ext uri="{FF2B5EF4-FFF2-40B4-BE49-F238E27FC236}">
                  <a16:creationId xmlns:a16="http://schemas.microsoft.com/office/drawing/2014/main" id="{82E274F9-4E8E-3B02-70AD-E6AC97C5908B}"/>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AD5763F-9880-D3AA-0F1A-61748D7BA966}"/>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D077DDEF-9CAC-EF26-9D4B-E7F16A0454F1}"/>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33D82F1-92C2-2584-F893-C860A87E12BC}"/>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04916A3-DF50-2374-DF82-1B062B09F7B0}"/>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0C0F446-EDA8-1D03-38C6-7E530976F405}"/>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FD6446BE-6543-DC39-AE9E-FAE870EBFEA1}"/>
              </a:ext>
            </a:extLst>
          </p:cNvPr>
          <p:cNvGrpSpPr/>
          <p:nvPr/>
        </p:nvGrpSpPr>
        <p:grpSpPr>
          <a:xfrm rot="5400000">
            <a:off x="9162403" y="2338629"/>
            <a:ext cx="88903" cy="4898552"/>
            <a:chOff x="1390801" y="1311131"/>
            <a:chExt cx="842314" cy="4489385"/>
          </a:xfrm>
        </p:grpSpPr>
        <p:cxnSp>
          <p:nvCxnSpPr>
            <p:cNvPr id="72" name="Straight Connector 71">
              <a:extLst>
                <a:ext uri="{FF2B5EF4-FFF2-40B4-BE49-F238E27FC236}">
                  <a16:creationId xmlns:a16="http://schemas.microsoft.com/office/drawing/2014/main" id="{6A9611C1-DF28-5562-DD2C-2E52C827929E}"/>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88A7068-2FBD-1C73-E596-9F97C74B0396}"/>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5034443-A1DA-B78B-8ADD-269C95517DB6}"/>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8AA0956-A13D-25BC-B8A1-95DE2F84E0E9}"/>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A752337-E15B-D807-2197-4A344B4B80EF}"/>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6491609-D182-6123-0970-0CCD15D6763F}"/>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69C0B52-9198-941E-A3D4-A3620823BE63}"/>
                </a:ext>
              </a:extLst>
            </p:cNvPr>
            <p:cNvCxnSpPr>
              <a:cxnSpLocks/>
            </p:cNvCxnSpPr>
            <p:nvPr/>
          </p:nvCxnSpPr>
          <p:spPr bwMode="auto">
            <a:xfrm>
              <a:off x="1390809" y="1311131"/>
              <a:ext cx="842306" cy="0"/>
            </a:xfrm>
            <a:prstGeom prst="line">
              <a:avLst/>
            </a:prstGeom>
            <a:noFill/>
            <a:ln w="28575" cap="flat" cmpd="sng" algn="ctr">
              <a:solidFill>
                <a:schemeClr val="bg1"/>
              </a:solidFill>
              <a:prstDash val="solid"/>
              <a:round/>
              <a:headEnd type="none" w="med" len="med"/>
              <a:tailEnd type="none" w="med" len="med"/>
            </a:ln>
            <a:effectLst/>
          </p:spPr>
        </p:cxnSp>
      </p:grpSp>
      <p:sp>
        <p:nvSpPr>
          <p:cNvPr id="79" name="Rectangle 78">
            <a:extLst>
              <a:ext uri="{FF2B5EF4-FFF2-40B4-BE49-F238E27FC236}">
                <a16:creationId xmlns:a16="http://schemas.microsoft.com/office/drawing/2014/main" id="{C7EB32E4-E8E6-49DB-AEE5-37E5FFA9AF7B}"/>
              </a:ext>
            </a:extLst>
          </p:cNvPr>
          <p:cNvSpPr/>
          <p:nvPr/>
        </p:nvSpPr>
        <p:spPr bwMode="auto">
          <a:xfrm>
            <a:off x="6889545" y="4576763"/>
            <a:ext cx="520700" cy="1539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964957F4-5178-8792-FEFB-50246593BD66}"/>
              </a:ext>
            </a:extLst>
          </p:cNvPr>
          <p:cNvSpPr/>
          <p:nvPr/>
        </p:nvSpPr>
        <p:spPr bwMode="auto">
          <a:xfrm>
            <a:off x="7673577" y="4076700"/>
            <a:ext cx="520700" cy="65405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675CFB7C-ADC6-E1C3-AB26-D81D9332ED0A}"/>
              </a:ext>
            </a:extLst>
          </p:cNvPr>
          <p:cNvSpPr/>
          <p:nvPr/>
        </p:nvSpPr>
        <p:spPr bwMode="auto">
          <a:xfrm>
            <a:off x="8435702" y="3924301"/>
            <a:ext cx="520700" cy="80645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08A37D1F-04F0-B76F-CD92-5552C6DC54EF}"/>
              </a:ext>
            </a:extLst>
          </p:cNvPr>
          <p:cNvSpPr/>
          <p:nvPr/>
        </p:nvSpPr>
        <p:spPr bwMode="auto">
          <a:xfrm>
            <a:off x="9207500" y="3375025"/>
            <a:ext cx="520700" cy="1355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AC3D0381-0C6C-6913-40D2-7AB8CD0379C3}"/>
              </a:ext>
            </a:extLst>
          </p:cNvPr>
          <p:cNvSpPr/>
          <p:nvPr/>
        </p:nvSpPr>
        <p:spPr bwMode="auto">
          <a:xfrm>
            <a:off x="10000521" y="3190875"/>
            <a:ext cx="520700" cy="153987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CBF46743-E9AA-1F80-7574-E85C0FCC0DB1}"/>
              </a:ext>
            </a:extLst>
          </p:cNvPr>
          <p:cNvSpPr/>
          <p:nvPr/>
        </p:nvSpPr>
        <p:spPr bwMode="auto">
          <a:xfrm>
            <a:off x="10904568" y="4130676"/>
            <a:ext cx="520700" cy="60007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TextBox 84">
            <a:extLst>
              <a:ext uri="{FF2B5EF4-FFF2-40B4-BE49-F238E27FC236}">
                <a16:creationId xmlns:a16="http://schemas.microsoft.com/office/drawing/2014/main" id="{1C6244F3-8CFB-3DBE-7B75-A74625D3FC80}"/>
              </a:ext>
            </a:extLst>
          </p:cNvPr>
          <p:cNvSpPr txBox="1"/>
          <p:nvPr/>
        </p:nvSpPr>
        <p:spPr bwMode="auto">
          <a:xfrm>
            <a:off x="7009949" y="427765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4" name="TextBox 3">
            <a:extLst>
              <a:ext uri="{FF2B5EF4-FFF2-40B4-BE49-F238E27FC236}">
                <a16:creationId xmlns:a16="http://schemas.microsoft.com/office/drawing/2014/main" id="{F8BBE990-5666-5F27-3827-8E60262D7931}"/>
              </a:ext>
            </a:extLst>
          </p:cNvPr>
          <p:cNvSpPr txBox="1"/>
          <p:nvPr/>
        </p:nvSpPr>
        <p:spPr bwMode="auto">
          <a:xfrm>
            <a:off x="7720220" y="37582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5" name="TextBox 4">
            <a:extLst>
              <a:ext uri="{FF2B5EF4-FFF2-40B4-BE49-F238E27FC236}">
                <a16:creationId xmlns:a16="http://schemas.microsoft.com/office/drawing/2014/main" id="{7EF14E65-D4A0-7E97-CC70-096CB5C26321}"/>
              </a:ext>
            </a:extLst>
          </p:cNvPr>
          <p:cNvSpPr txBox="1"/>
          <p:nvPr/>
        </p:nvSpPr>
        <p:spPr bwMode="auto">
          <a:xfrm>
            <a:off x="8484951" y="36063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86" name="TextBox 85">
            <a:extLst>
              <a:ext uri="{FF2B5EF4-FFF2-40B4-BE49-F238E27FC236}">
                <a16:creationId xmlns:a16="http://schemas.microsoft.com/office/drawing/2014/main" id="{9D7C5A5D-ED53-10F7-9C08-D90621AADEE6}"/>
              </a:ext>
            </a:extLst>
          </p:cNvPr>
          <p:cNvSpPr txBox="1"/>
          <p:nvPr/>
        </p:nvSpPr>
        <p:spPr bwMode="auto">
          <a:xfrm>
            <a:off x="9258498" y="30660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p>
        </p:txBody>
      </p:sp>
      <p:sp>
        <p:nvSpPr>
          <p:cNvPr id="87" name="TextBox 86">
            <a:extLst>
              <a:ext uri="{FF2B5EF4-FFF2-40B4-BE49-F238E27FC236}">
                <a16:creationId xmlns:a16="http://schemas.microsoft.com/office/drawing/2014/main" id="{C8B5F03E-2879-1F8F-42D6-37B19E4855A7}"/>
              </a:ext>
            </a:extLst>
          </p:cNvPr>
          <p:cNvSpPr txBox="1"/>
          <p:nvPr/>
        </p:nvSpPr>
        <p:spPr bwMode="auto">
          <a:xfrm>
            <a:off x="10054734" y="28693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88" name="TextBox 87">
            <a:extLst>
              <a:ext uri="{FF2B5EF4-FFF2-40B4-BE49-F238E27FC236}">
                <a16:creationId xmlns:a16="http://schemas.microsoft.com/office/drawing/2014/main" id="{55B416A7-84A7-CD32-7F8E-A51E105D1EF7}"/>
              </a:ext>
            </a:extLst>
          </p:cNvPr>
          <p:cNvSpPr txBox="1"/>
          <p:nvPr/>
        </p:nvSpPr>
        <p:spPr bwMode="auto">
          <a:xfrm>
            <a:off x="10948751" y="38169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63" name="Freeform: Shape 62">
            <a:extLst>
              <a:ext uri="{FF2B5EF4-FFF2-40B4-BE49-F238E27FC236}">
                <a16:creationId xmlns:a16="http://schemas.microsoft.com/office/drawing/2014/main" id="{28A0241F-E8F5-76E7-0F6F-5AEC62BB770E}"/>
              </a:ext>
            </a:extLst>
          </p:cNvPr>
          <p:cNvSpPr/>
          <p:nvPr/>
        </p:nvSpPr>
        <p:spPr bwMode="auto">
          <a:xfrm>
            <a:off x="6756400" y="2590800"/>
            <a:ext cx="4902200" cy="2146300"/>
          </a:xfrm>
          <a:custGeom>
            <a:avLst/>
            <a:gdLst>
              <a:gd name="connsiteX0" fmla="*/ 0 w 3409950"/>
              <a:gd name="connsiteY0" fmla="*/ 0 h 2146300"/>
              <a:gd name="connsiteX1" fmla="*/ 0 w 3409950"/>
              <a:gd name="connsiteY1" fmla="*/ 2146300 h 2146300"/>
              <a:gd name="connsiteX2" fmla="*/ 3409950 w 3409950"/>
              <a:gd name="connsiteY2" fmla="*/ 2146300 h 2146300"/>
            </a:gdLst>
            <a:ahLst/>
            <a:cxnLst>
              <a:cxn ang="0">
                <a:pos x="connsiteX0" y="connsiteY0"/>
              </a:cxn>
              <a:cxn ang="0">
                <a:pos x="connsiteX1" y="connsiteY1"/>
              </a:cxn>
              <a:cxn ang="0">
                <a:pos x="connsiteX2" y="connsiteY2"/>
              </a:cxn>
            </a:cxnLst>
            <a:rect l="l" t="t" r="r" b="b"/>
            <a:pathLst>
              <a:path w="3409950" h="2146300">
                <a:moveTo>
                  <a:pt x="0" y="0"/>
                </a:moveTo>
                <a:lnTo>
                  <a:pt x="0" y="2146300"/>
                </a:lnTo>
                <a:lnTo>
                  <a:pt x="3409950" y="21463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0" name="Group 89">
            <a:extLst>
              <a:ext uri="{FF2B5EF4-FFF2-40B4-BE49-F238E27FC236}">
                <a16:creationId xmlns:a16="http://schemas.microsoft.com/office/drawing/2014/main" id="{2F303F53-C2C8-D797-AEBE-4B8A51F74611}"/>
              </a:ext>
            </a:extLst>
          </p:cNvPr>
          <p:cNvGrpSpPr/>
          <p:nvPr/>
        </p:nvGrpSpPr>
        <p:grpSpPr>
          <a:xfrm>
            <a:off x="1074924" y="4774960"/>
            <a:ext cx="4909769" cy="523220"/>
            <a:chOff x="6777925" y="4774960"/>
            <a:chExt cx="4909769" cy="523220"/>
          </a:xfrm>
        </p:grpSpPr>
        <p:sp>
          <p:nvSpPr>
            <p:cNvPr id="91" name="TextBox 90">
              <a:extLst>
                <a:ext uri="{FF2B5EF4-FFF2-40B4-BE49-F238E27FC236}">
                  <a16:creationId xmlns:a16="http://schemas.microsoft.com/office/drawing/2014/main" id="{87E7E3D4-4E27-EAB9-690E-3DC26174703A}"/>
                </a:ext>
              </a:extLst>
            </p:cNvPr>
            <p:cNvSpPr txBox="1"/>
            <p:nvPr/>
          </p:nvSpPr>
          <p:spPr bwMode="auto">
            <a:xfrm>
              <a:off x="6777925" y="4774960"/>
              <a:ext cx="761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PCV7</a:t>
              </a:r>
            </a:p>
          </p:txBody>
        </p:sp>
        <p:sp>
          <p:nvSpPr>
            <p:cNvPr id="92" name="TextBox 91">
              <a:extLst>
                <a:ext uri="{FF2B5EF4-FFF2-40B4-BE49-F238E27FC236}">
                  <a16:creationId xmlns:a16="http://schemas.microsoft.com/office/drawing/2014/main" id="{0E8A1AA1-BFDF-4DD3-1826-2E75FA61834E}"/>
                </a:ext>
              </a:extLst>
            </p:cNvPr>
            <p:cNvSpPr txBox="1"/>
            <p:nvPr/>
          </p:nvSpPr>
          <p:spPr bwMode="auto">
            <a:xfrm>
              <a:off x="7552321" y="4774960"/>
              <a:ext cx="7449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a:t>
              </a:r>
            </a:p>
          </p:txBody>
        </p:sp>
        <p:sp>
          <p:nvSpPr>
            <p:cNvPr id="93" name="TextBox 92">
              <a:extLst>
                <a:ext uri="{FF2B5EF4-FFF2-40B4-BE49-F238E27FC236}">
                  <a16:creationId xmlns:a16="http://schemas.microsoft.com/office/drawing/2014/main" id="{368F1E52-6DC9-C8BA-E2BE-BD763A48C62A}"/>
                </a:ext>
              </a:extLst>
            </p:cNvPr>
            <p:cNvSpPr txBox="1"/>
            <p:nvPr/>
          </p:nvSpPr>
          <p:spPr bwMode="auto">
            <a:xfrm>
              <a:off x="8320456" y="4774960"/>
              <a:ext cx="7575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PCV15</a:t>
              </a:r>
            </a:p>
          </p:txBody>
        </p:sp>
        <p:sp>
          <p:nvSpPr>
            <p:cNvPr id="94" name="TextBox 93">
              <a:extLst>
                <a:ext uri="{FF2B5EF4-FFF2-40B4-BE49-F238E27FC236}">
                  <a16:creationId xmlns:a16="http://schemas.microsoft.com/office/drawing/2014/main" id="{3DD70BE0-F97E-0BF1-5664-1A768742290A}"/>
                </a:ext>
              </a:extLst>
            </p:cNvPr>
            <p:cNvSpPr txBox="1"/>
            <p:nvPr/>
          </p:nvSpPr>
          <p:spPr bwMode="auto">
            <a:xfrm>
              <a:off x="9077961" y="4774960"/>
              <a:ext cx="7835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PCV20</a:t>
              </a:r>
            </a:p>
          </p:txBody>
        </p:sp>
        <p:sp>
          <p:nvSpPr>
            <p:cNvPr id="95" name="TextBox 94">
              <a:extLst>
                <a:ext uri="{FF2B5EF4-FFF2-40B4-BE49-F238E27FC236}">
                  <a16:creationId xmlns:a16="http://schemas.microsoft.com/office/drawing/2014/main" id="{266B5549-0028-6E91-E342-F9ABD9AC8202}"/>
                </a:ext>
              </a:extLst>
            </p:cNvPr>
            <p:cNvSpPr txBox="1"/>
            <p:nvPr/>
          </p:nvSpPr>
          <p:spPr bwMode="auto">
            <a:xfrm>
              <a:off x="9866443" y="4774960"/>
              <a:ext cx="788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PPSV23</a:t>
              </a:r>
            </a:p>
          </p:txBody>
        </p:sp>
        <p:sp>
          <p:nvSpPr>
            <p:cNvPr id="96" name="TextBox 95">
              <a:extLst>
                <a:ext uri="{FF2B5EF4-FFF2-40B4-BE49-F238E27FC236}">
                  <a16:creationId xmlns:a16="http://schemas.microsoft.com/office/drawing/2014/main" id="{8AC5E4C5-27CE-5F87-8985-522889986F42}"/>
                </a:ext>
              </a:extLst>
            </p:cNvPr>
            <p:cNvSpPr txBox="1"/>
            <p:nvPr/>
          </p:nvSpPr>
          <p:spPr bwMode="auto">
            <a:xfrm>
              <a:off x="10642600" y="4774960"/>
              <a:ext cx="10450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Nonvaccine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Serotype</a:t>
              </a:r>
            </a:p>
          </p:txBody>
        </p:sp>
      </p:grpSp>
      <p:grpSp>
        <p:nvGrpSpPr>
          <p:cNvPr id="97" name="Group 96">
            <a:extLst>
              <a:ext uri="{FF2B5EF4-FFF2-40B4-BE49-F238E27FC236}">
                <a16:creationId xmlns:a16="http://schemas.microsoft.com/office/drawing/2014/main" id="{F76A396E-8732-2C38-A4E9-4C65F17D3171}"/>
              </a:ext>
            </a:extLst>
          </p:cNvPr>
          <p:cNvGrpSpPr/>
          <p:nvPr/>
        </p:nvGrpSpPr>
        <p:grpSpPr>
          <a:xfrm rot="5400000">
            <a:off x="3459402" y="2338629"/>
            <a:ext cx="88903" cy="4898552"/>
            <a:chOff x="1390801" y="1311131"/>
            <a:chExt cx="842314" cy="4489385"/>
          </a:xfrm>
        </p:grpSpPr>
        <p:cxnSp>
          <p:nvCxnSpPr>
            <p:cNvPr id="98" name="Straight Connector 97">
              <a:extLst>
                <a:ext uri="{FF2B5EF4-FFF2-40B4-BE49-F238E27FC236}">
                  <a16:creationId xmlns:a16="http://schemas.microsoft.com/office/drawing/2014/main" id="{361783CD-B802-E35A-2786-60A9DE64E071}"/>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47647A7-D957-1815-71C8-9E30FF3CB3D3}"/>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906A8AB-AD4F-FCBB-11AF-31CF05ED3634}"/>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066EAAE-4E21-FC4F-343E-EF813ABA1E65}"/>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39DE934-7740-212F-9D1B-1A2FA513CF97}"/>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680D536-5D72-C25F-94D0-64BB4DD11A4E}"/>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AC5E146-A40F-D05D-8438-1354679520AB}"/>
                </a:ext>
              </a:extLst>
            </p:cNvPr>
            <p:cNvCxnSpPr>
              <a:cxnSpLocks/>
            </p:cNvCxnSpPr>
            <p:nvPr/>
          </p:nvCxnSpPr>
          <p:spPr bwMode="auto">
            <a:xfrm>
              <a:off x="1390809" y="1311131"/>
              <a:ext cx="842306" cy="0"/>
            </a:xfrm>
            <a:prstGeom prst="line">
              <a:avLst/>
            </a:prstGeom>
            <a:noFill/>
            <a:ln w="28575" cap="flat" cmpd="sng" algn="ctr">
              <a:solidFill>
                <a:schemeClr val="bg1"/>
              </a:solidFill>
              <a:prstDash val="solid"/>
              <a:round/>
              <a:headEnd type="none" w="med" len="med"/>
              <a:tailEnd type="none" w="med" len="med"/>
            </a:ln>
            <a:effectLst/>
          </p:spPr>
        </p:cxnSp>
      </p:grpSp>
      <p:sp>
        <p:nvSpPr>
          <p:cNvPr id="105" name="TextBox 104">
            <a:extLst>
              <a:ext uri="{FF2B5EF4-FFF2-40B4-BE49-F238E27FC236}">
                <a16:creationId xmlns:a16="http://schemas.microsoft.com/office/drawing/2014/main" id="{FE192A01-8209-08D7-C675-6E2C3EE678B5}"/>
              </a:ext>
            </a:extLst>
          </p:cNvPr>
          <p:cNvSpPr txBox="1"/>
          <p:nvPr/>
        </p:nvSpPr>
        <p:spPr bwMode="auto">
          <a:xfrm>
            <a:off x="2004386" y="3898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6" name="TextBox 105">
            <a:extLst>
              <a:ext uri="{FF2B5EF4-FFF2-40B4-BE49-F238E27FC236}">
                <a16:creationId xmlns:a16="http://schemas.microsoft.com/office/drawing/2014/main" id="{1EE14271-6DE4-9E41-FFF7-17EAA58E2C2B}"/>
              </a:ext>
            </a:extLst>
          </p:cNvPr>
          <p:cNvSpPr txBox="1"/>
          <p:nvPr/>
        </p:nvSpPr>
        <p:spPr bwMode="auto">
          <a:xfrm>
            <a:off x="2774085" y="38169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07" name="TextBox 106">
            <a:extLst>
              <a:ext uri="{FF2B5EF4-FFF2-40B4-BE49-F238E27FC236}">
                <a16:creationId xmlns:a16="http://schemas.microsoft.com/office/drawing/2014/main" id="{F1C1456A-44E4-4E50-5FB4-2A70BEF16ADA}"/>
              </a:ext>
            </a:extLst>
          </p:cNvPr>
          <p:cNvSpPr txBox="1"/>
          <p:nvPr/>
        </p:nvSpPr>
        <p:spPr bwMode="auto">
          <a:xfrm>
            <a:off x="3557458" y="30255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p>
        </p:txBody>
      </p:sp>
      <p:sp>
        <p:nvSpPr>
          <p:cNvPr id="108" name="TextBox 107">
            <a:extLst>
              <a:ext uri="{FF2B5EF4-FFF2-40B4-BE49-F238E27FC236}">
                <a16:creationId xmlns:a16="http://schemas.microsoft.com/office/drawing/2014/main" id="{8AF50671-FE26-1744-0314-3CECA04928B5}"/>
              </a:ext>
            </a:extLst>
          </p:cNvPr>
          <p:cNvSpPr txBox="1"/>
          <p:nvPr/>
        </p:nvSpPr>
        <p:spPr bwMode="auto">
          <a:xfrm>
            <a:off x="4373087" y="28700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109" name="TextBox 108">
            <a:extLst>
              <a:ext uri="{FF2B5EF4-FFF2-40B4-BE49-F238E27FC236}">
                <a16:creationId xmlns:a16="http://schemas.microsoft.com/office/drawing/2014/main" id="{DE66F21B-2F06-1D13-9E99-B44B2E07515D}"/>
              </a:ext>
            </a:extLst>
          </p:cNvPr>
          <p:cNvSpPr txBox="1"/>
          <p:nvPr/>
        </p:nvSpPr>
        <p:spPr bwMode="auto">
          <a:xfrm>
            <a:off x="5234969" y="38351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24" name="Freeform: Shape 23">
            <a:extLst>
              <a:ext uri="{FF2B5EF4-FFF2-40B4-BE49-F238E27FC236}">
                <a16:creationId xmlns:a16="http://schemas.microsoft.com/office/drawing/2014/main" id="{A2530860-CCC6-FE3E-9B46-8138D2AEAC1A}"/>
              </a:ext>
            </a:extLst>
          </p:cNvPr>
          <p:cNvSpPr/>
          <p:nvPr/>
        </p:nvSpPr>
        <p:spPr bwMode="auto">
          <a:xfrm>
            <a:off x="1056273" y="2590800"/>
            <a:ext cx="4908550" cy="2146300"/>
          </a:xfrm>
          <a:custGeom>
            <a:avLst/>
            <a:gdLst>
              <a:gd name="connsiteX0" fmla="*/ 0 w 3409950"/>
              <a:gd name="connsiteY0" fmla="*/ 0 h 2146300"/>
              <a:gd name="connsiteX1" fmla="*/ 0 w 3409950"/>
              <a:gd name="connsiteY1" fmla="*/ 2146300 h 2146300"/>
              <a:gd name="connsiteX2" fmla="*/ 3409950 w 3409950"/>
              <a:gd name="connsiteY2" fmla="*/ 2146300 h 2146300"/>
            </a:gdLst>
            <a:ahLst/>
            <a:cxnLst>
              <a:cxn ang="0">
                <a:pos x="connsiteX0" y="connsiteY0"/>
              </a:cxn>
              <a:cxn ang="0">
                <a:pos x="connsiteX1" y="connsiteY1"/>
              </a:cxn>
              <a:cxn ang="0">
                <a:pos x="connsiteX2" y="connsiteY2"/>
              </a:cxn>
            </a:cxnLst>
            <a:rect l="l" t="t" r="r" b="b"/>
            <a:pathLst>
              <a:path w="3409950" h="2146300">
                <a:moveTo>
                  <a:pt x="0" y="0"/>
                </a:moveTo>
                <a:lnTo>
                  <a:pt x="0" y="2146300"/>
                </a:lnTo>
                <a:lnTo>
                  <a:pt x="3409950" y="21463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4935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FD7E-1FB7-0921-3060-0BB653CDB6CD}"/>
              </a:ext>
            </a:extLst>
          </p:cNvPr>
          <p:cNvSpPr>
            <a:spLocks noGrp="1"/>
          </p:cNvSpPr>
          <p:nvPr>
            <p:ph type="title"/>
          </p:nvPr>
        </p:nvSpPr>
        <p:spPr/>
        <p:txBody>
          <a:bodyPr/>
          <a:lstStyle/>
          <a:p>
            <a:r>
              <a:rPr lang="en-US" dirty="0"/>
              <a:t>Meningitis in Adults and Sensitivity to Cefotaxime</a:t>
            </a:r>
          </a:p>
        </p:txBody>
      </p:sp>
      <p:sp>
        <p:nvSpPr>
          <p:cNvPr id="11" name="TextBox 10">
            <a:extLst>
              <a:ext uri="{FF2B5EF4-FFF2-40B4-BE49-F238E27FC236}">
                <a16:creationId xmlns:a16="http://schemas.microsoft.com/office/drawing/2014/main" id="{919273E1-816E-9A73-BE9D-50533949852C}"/>
              </a:ext>
            </a:extLst>
          </p:cNvPr>
          <p:cNvSpPr txBox="1"/>
          <p:nvPr/>
        </p:nvSpPr>
        <p:spPr bwMode="auto">
          <a:xfrm>
            <a:off x="1809859" y="1488488"/>
            <a:ext cx="85722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2000" dirty="0">
                <a:solidFill>
                  <a:schemeClr val="bg1"/>
                </a:solidFill>
                <a:latin typeface="Calibri" panose="020F0502020204030204" pitchFamily="34" charset="0"/>
              </a:rPr>
              <a:t>Sensitivity to Cefotaxime of Serotypes Isolated From Meningitis in Adults, 2022</a:t>
            </a:r>
          </a:p>
        </p:txBody>
      </p:sp>
      <p:sp>
        <p:nvSpPr>
          <p:cNvPr id="12" name="TextBox 11">
            <a:extLst>
              <a:ext uri="{FF2B5EF4-FFF2-40B4-BE49-F238E27FC236}">
                <a16:creationId xmlns:a16="http://schemas.microsoft.com/office/drawing/2014/main" id="{A4F2C393-2A29-C809-902E-A37ACE4CE946}"/>
              </a:ext>
            </a:extLst>
          </p:cNvPr>
          <p:cNvSpPr txBox="1"/>
          <p:nvPr/>
        </p:nvSpPr>
        <p:spPr bwMode="auto">
          <a:xfrm>
            <a:off x="1187124" y="5735022"/>
            <a:ext cx="9817752" cy="430887"/>
          </a:xfrm>
          <a:prstGeom prst="rect">
            <a:avLst/>
          </a:prstGeom>
          <a:solidFill>
            <a:schemeClr val="accent3">
              <a:lumMod val="20000"/>
              <a:lumOff val="80000"/>
            </a:schemeClr>
          </a:solidFill>
          <a:ln>
            <a:noFill/>
          </a:ln>
        </p:spPr>
        <p:txBody>
          <a:bodyPr wrap="none" rtlCol="0">
            <a:spAutoFit/>
          </a:bodyPr>
          <a:lstStyle/>
          <a:p>
            <a:pPr>
              <a:spcBef>
                <a:spcPct val="50000"/>
              </a:spcBef>
            </a:pPr>
            <a:r>
              <a:rPr lang="en-US" sz="2200" b="0" dirty="0">
                <a:solidFill>
                  <a:schemeClr val="bg1"/>
                </a:solidFill>
                <a:latin typeface="Calibri" panose="020F0502020204030204" pitchFamily="34" charset="0"/>
              </a:rPr>
              <a:t>10.4% of meningitis isolates have </a:t>
            </a:r>
            <a:r>
              <a:rPr lang="en-US" sz="2200" dirty="0">
                <a:solidFill>
                  <a:schemeClr val="bg1"/>
                </a:solidFill>
                <a:latin typeface="Calibri" panose="020F0502020204030204" pitchFamily="34" charset="0"/>
              </a:rPr>
              <a:t>reduced</a:t>
            </a:r>
            <a:r>
              <a:rPr lang="en-US" sz="2200" b="0" dirty="0">
                <a:solidFill>
                  <a:schemeClr val="bg1"/>
                </a:solidFill>
                <a:latin typeface="Calibri" panose="020F0502020204030204" pitchFamily="34" charset="0"/>
              </a:rPr>
              <a:t> sensitivity to cefotaxime (MIC &gt;0.5 mg/L)</a:t>
            </a:r>
          </a:p>
        </p:txBody>
      </p:sp>
      <p:sp>
        <p:nvSpPr>
          <p:cNvPr id="13" name="ZoneTexte 15">
            <a:extLst>
              <a:ext uri="{FF2B5EF4-FFF2-40B4-BE49-F238E27FC236}">
                <a16:creationId xmlns:a16="http://schemas.microsoft.com/office/drawing/2014/main" id="{EED2B313-B556-1A01-F875-59C718FD7C1F}"/>
              </a:ext>
            </a:extLst>
          </p:cNvPr>
          <p:cNvSpPr txBox="1"/>
          <p:nvPr/>
        </p:nvSpPr>
        <p:spPr>
          <a:xfrm>
            <a:off x="408154" y="6377292"/>
            <a:ext cx="693233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u="none" strike="noStrike" kern="1200" cap="none" spc="0" normalizeH="0" baseline="0" noProof="0" dirty="0">
                <a:ln>
                  <a:noFill/>
                </a:ln>
                <a:solidFill>
                  <a:schemeClr val="bg2"/>
                </a:solidFill>
                <a:effectLst/>
                <a:uLnTx/>
                <a:uFillTx/>
                <a:latin typeface="Calibri" panose="020F0502020204030204"/>
                <a:ea typeface="+mn-ea"/>
                <a:cs typeface="+mn-cs"/>
              </a:rPr>
              <a:t>cnr-pneumo.com/docman/rapports/92-2023-epidemiologie-2022/file.</a:t>
            </a:r>
          </a:p>
        </p:txBody>
      </p:sp>
      <p:sp>
        <p:nvSpPr>
          <p:cNvPr id="50" name="TextBox 49">
            <a:extLst>
              <a:ext uri="{FF2B5EF4-FFF2-40B4-BE49-F238E27FC236}">
                <a16:creationId xmlns:a16="http://schemas.microsoft.com/office/drawing/2014/main" id="{E8FC2B63-7D36-CF23-4200-B83013D9C5FA}"/>
              </a:ext>
            </a:extLst>
          </p:cNvPr>
          <p:cNvSpPr txBox="1"/>
          <p:nvPr/>
        </p:nvSpPr>
        <p:spPr bwMode="auto">
          <a:xfrm rot="18900000">
            <a:off x="9653738" y="4972339"/>
            <a:ext cx="678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Others</a:t>
            </a:r>
          </a:p>
        </p:txBody>
      </p:sp>
      <p:grpSp>
        <p:nvGrpSpPr>
          <p:cNvPr id="52" name="Group 51">
            <a:extLst>
              <a:ext uri="{FF2B5EF4-FFF2-40B4-BE49-F238E27FC236}">
                <a16:creationId xmlns:a16="http://schemas.microsoft.com/office/drawing/2014/main" id="{4A81C294-A059-FE76-1BEF-4B5B17761BB4}"/>
              </a:ext>
            </a:extLst>
          </p:cNvPr>
          <p:cNvGrpSpPr/>
          <p:nvPr/>
        </p:nvGrpSpPr>
        <p:grpSpPr>
          <a:xfrm>
            <a:off x="1516381" y="4780871"/>
            <a:ext cx="9000837" cy="437157"/>
            <a:chOff x="1516381" y="4780871"/>
            <a:chExt cx="9000837" cy="437157"/>
          </a:xfrm>
        </p:grpSpPr>
        <p:sp>
          <p:nvSpPr>
            <p:cNvPr id="16" name="TextBox 15">
              <a:extLst>
                <a:ext uri="{FF2B5EF4-FFF2-40B4-BE49-F238E27FC236}">
                  <a16:creationId xmlns:a16="http://schemas.microsoft.com/office/drawing/2014/main" id="{19CEDD42-1793-C1E5-4B67-795486860675}"/>
                </a:ext>
              </a:extLst>
            </p:cNvPr>
            <p:cNvSpPr txBox="1"/>
            <p:nvPr/>
          </p:nvSpPr>
          <p:spPr bwMode="auto">
            <a:xfrm rot="19800000">
              <a:off x="1516381" y="478087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7" name="TextBox 16">
              <a:extLst>
                <a:ext uri="{FF2B5EF4-FFF2-40B4-BE49-F238E27FC236}">
                  <a16:creationId xmlns:a16="http://schemas.microsoft.com/office/drawing/2014/main" id="{9ACA9E14-E3AB-A0C0-9195-3149AC46903A}"/>
                </a:ext>
              </a:extLst>
            </p:cNvPr>
            <p:cNvSpPr txBox="1"/>
            <p:nvPr/>
          </p:nvSpPr>
          <p:spPr bwMode="auto">
            <a:xfrm rot="18900000">
              <a:off x="1709409" y="48173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8" name="TextBox 17">
              <a:extLst>
                <a:ext uri="{FF2B5EF4-FFF2-40B4-BE49-F238E27FC236}">
                  <a16:creationId xmlns:a16="http://schemas.microsoft.com/office/drawing/2014/main" id="{A697AFE1-6897-1010-316E-930EA90CFFC0}"/>
                </a:ext>
              </a:extLst>
            </p:cNvPr>
            <p:cNvSpPr txBox="1"/>
            <p:nvPr/>
          </p:nvSpPr>
          <p:spPr bwMode="auto">
            <a:xfrm rot="18900000">
              <a:off x="1878626" y="4851309"/>
              <a:ext cx="463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18C</a:t>
              </a:r>
            </a:p>
          </p:txBody>
        </p:sp>
        <p:sp>
          <p:nvSpPr>
            <p:cNvPr id="19" name="TextBox 18">
              <a:extLst>
                <a:ext uri="{FF2B5EF4-FFF2-40B4-BE49-F238E27FC236}">
                  <a16:creationId xmlns:a16="http://schemas.microsoft.com/office/drawing/2014/main" id="{9F5D55DE-E787-C5E4-C08E-7DA4F06739F6}"/>
                </a:ext>
              </a:extLst>
            </p:cNvPr>
            <p:cNvSpPr txBox="1"/>
            <p:nvPr/>
          </p:nvSpPr>
          <p:spPr bwMode="auto">
            <a:xfrm rot="18900000">
              <a:off x="2140442" y="4851309"/>
              <a:ext cx="463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19F</a:t>
              </a:r>
            </a:p>
          </p:txBody>
        </p:sp>
        <p:sp>
          <p:nvSpPr>
            <p:cNvPr id="20" name="TextBox 19">
              <a:extLst>
                <a:ext uri="{FF2B5EF4-FFF2-40B4-BE49-F238E27FC236}">
                  <a16:creationId xmlns:a16="http://schemas.microsoft.com/office/drawing/2014/main" id="{765B193E-5CAC-F5C2-4315-5D90B746DB5B}"/>
                </a:ext>
              </a:extLst>
            </p:cNvPr>
            <p:cNvSpPr txBox="1"/>
            <p:nvPr/>
          </p:nvSpPr>
          <p:spPr bwMode="auto">
            <a:xfrm rot="18900000">
              <a:off x="2397309"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23F</a:t>
              </a:r>
            </a:p>
          </p:txBody>
        </p:sp>
        <p:sp>
          <p:nvSpPr>
            <p:cNvPr id="21" name="TextBox 20">
              <a:extLst>
                <a:ext uri="{FF2B5EF4-FFF2-40B4-BE49-F238E27FC236}">
                  <a16:creationId xmlns:a16="http://schemas.microsoft.com/office/drawing/2014/main" id="{F06EA743-0691-03D7-903B-57D734DCCE9A}"/>
                </a:ext>
              </a:extLst>
            </p:cNvPr>
            <p:cNvSpPr txBox="1"/>
            <p:nvPr/>
          </p:nvSpPr>
          <p:spPr bwMode="auto">
            <a:xfrm rot="18900000">
              <a:off x="2720180" y="478500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2" name="TextBox 21">
              <a:extLst>
                <a:ext uri="{FF2B5EF4-FFF2-40B4-BE49-F238E27FC236}">
                  <a16:creationId xmlns:a16="http://schemas.microsoft.com/office/drawing/2014/main" id="{595A2345-C328-61DF-70A6-862E66EAA7FA}"/>
                </a:ext>
              </a:extLst>
            </p:cNvPr>
            <p:cNvSpPr txBox="1"/>
            <p:nvPr/>
          </p:nvSpPr>
          <p:spPr bwMode="auto">
            <a:xfrm rot="18900000">
              <a:off x="2954147" y="4821838"/>
              <a:ext cx="3802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a:t>
              </a:r>
            </a:p>
          </p:txBody>
        </p:sp>
        <p:sp>
          <p:nvSpPr>
            <p:cNvPr id="23" name="TextBox 22">
              <a:extLst>
                <a:ext uri="{FF2B5EF4-FFF2-40B4-BE49-F238E27FC236}">
                  <a16:creationId xmlns:a16="http://schemas.microsoft.com/office/drawing/2014/main" id="{B0E736AA-3389-57E2-5374-85D543E0A83B}"/>
                </a:ext>
              </a:extLst>
            </p:cNvPr>
            <p:cNvSpPr txBox="1"/>
            <p:nvPr/>
          </p:nvSpPr>
          <p:spPr bwMode="auto">
            <a:xfrm rot="18900000">
              <a:off x="3190328" y="4819005"/>
              <a:ext cx="3722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6C</a:t>
              </a:r>
            </a:p>
          </p:txBody>
        </p:sp>
        <p:sp>
          <p:nvSpPr>
            <p:cNvPr id="24" name="TextBox 23">
              <a:extLst>
                <a:ext uri="{FF2B5EF4-FFF2-40B4-BE49-F238E27FC236}">
                  <a16:creationId xmlns:a16="http://schemas.microsoft.com/office/drawing/2014/main" id="{11716C58-BD17-C9A3-EB63-C46C335D85D2}"/>
                </a:ext>
              </a:extLst>
            </p:cNvPr>
            <p:cNvSpPr txBox="1"/>
            <p:nvPr/>
          </p:nvSpPr>
          <p:spPr bwMode="auto">
            <a:xfrm rot="18900000">
              <a:off x="3403629" y="4854143"/>
              <a:ext cx="4716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a:t>
              </a:r>
            </a:p>
          </p:txBody>
        </p:sp>
        <p:sp>
          <p:nvSpPr>
            <p:cNvPr id="25" name="TextBox 24">
              <a:extLst>
                <a:ext uri="{FF2B5EF4-FFF2-40B4-BE49-F238E27FC236}">
                  <a16:creationId xmlns:a16="http://schemas.microsoft.com/office/drawing/2014/main" id="{C33D226B-6E2A-E2C3-9606-1CEA443EE85E}"/>
                </a:ext>
              </a:extLst>
            </p:cNvPr>
            <p:cNvSpPr txBox="1"/>
            <p:nvPr/>
          </p:nvSpPr>
          <p:spPr bwMode="auto">
            <a:xfrm rot="18900000">
              <a:off x="3627279"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22F</a:t>
              </a:r>
            </a:p>
          </p:txBody>
        </p:sp>
        <p:sp>
          <p:nvSpPr>
            <p:cNvPr id="26" name="TextBox 25">
              <a:extLst>
                <a:ext uri="{FF2B5EF4-FFF2-40B4-BE49-F238E27FC236}">
                  <a16:creationId xmlns:a16="http://schemas.microsoft.com/office/drawing/2014/main" id="{D67360BE-C11E-9FD1-9C47-0D71EEB12698}"/>
                </a:ext>
              </a:extLst>
            </p:cNvPr>
            <p:cNvSpPr txBox="1"/>
            <p:nvPr/>
          </p:nvSpPr>
          <p:spPr bwMode="auto">
            <a:xfrm rot="18900000">
              <a:off x="3863024"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33F</a:t>
              </a:r>
            </a:p>
          </p:txBody>
        </p:sp>
        <p:sp>
          <p:nvSpPr>
            <p:cNvPr id="27" name="TextBox 26">
              <a:extLst>
                <a:ext uri="{FF2B5EF4-FFF2-40B4-BE49-F238E27FC236}">
                  <a16:creationId xmlns:a16="http://schemas.microsoft.com/office/drawing/2014/main" id="{09A37446-5BC4-2408-1B7D-0CE23FC17957}"/>
                </a:ext>
              </a:extLst>
            </p:cNvPr>
            <p:cNvSpPr txBox="1"/>
            <p:nvPr/>
          </p:nvSpPr>
          <p:spPr bwMode="auto">
            <a:xfrm rot="18900000">
              <a:off x="4204905" y="478500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8" name="TextBox 27">
              <a:extLst>
                <a:ext uri="{FF2B5EF4-FFF2-40B4-BE49-F238E27FC236}">
                  <a16:creationId xmlns:a16="http://schemas.microsoft.com/office/drawing/2014/main" id="{870BE84C-8790-2110-8A69-724CA4FEC0BD}"/>
                </a:ext>
              </a:extLst>
            </p:cNvPr>
            <p:cNvSpPr txBox="1"/>
            <p:nvPr/>
          </p:nvSpPr>
          <p:spPr bwMode="auto">
            <a:xfrm rot="18900000">
              <a:off x="4361788" y="4854143"/>
              <a:ext cx="4716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a:t>
              </a:r>
            </a:p>
          </p:txBody>
        </p:sp>
        <p:sp>
          <p:nvSpPr>
            <p:cNvPr id="29" name="TextBox 28">
              <a:extLst>
                <a:ext uri="{FF2B5EF4-FFF2-40B4-BE49-F238E27FC236}">
                  <a16:creationId xmlns:a16="http://schemas.microsoft.com/office/drawing/2014/main" id="{CC2A7C1A-6752-7E6A-BA4B-FBF04B99BFCB}"/>
                </a:ext>
              </a:extLst>
            </p:cNvPr>
            <p:cNvSpPr txBox="1"/>
            <p:nvPr/>
          </p:nvSpPr>
          <p:spPr bwMode="auto">
            <a:xfrm rot="18900000">
              <a:off x="4587153" y="4854143"/>
              <a:ext cx="4716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a:t>
              </a:r>
            </a:p>
          </p:txBody>
        </p:sp>
        <p:sp>
          <p:nvSpPr>
            <p:cNvPr id="30" name="TextBox 29">
              <a:extLst>
                <a:ext uri="{FF2B5EF4-FFF2-40B4-BE49-F238E27FC236}">
                  <a16:creationId xmlns:a16="http://schemas.microsoft.com/office/drawing/2014/main" id="{0B6F128F-E2A0-96E6-739D-3EA86446ACC2}"/>
                </a:ext>
              </a:extLst>
            </p:cNvPr>
            <p:cNvSpPr txBox="1"/>
            <p:nvPr/>
          </p:nvSpPr>
          <p:spPr bwMode="auto">
            <a:xfrm rot="18900000">
              <a:off x="4840740"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12F</a:t>
              </a:r>
            </a:p>
          </p:txBody>
        </p:sp>
        <p:sp>
          <p:nvSpPr>
            <p:cNvPr id="31" name="TextBox 30">
              <a:extLst>
                <a:ext uri="{FF2B5EF4-FFF2-40B4-BE49-F238E27FC236}">
                  <a16:creationId xmlns:a16="http://schemas.microsoft.com/office/drawing/2014/main" id="{C8727E9D-EC3B-FEFB-A837-C7D65E40790C}"/>
                </a:ext>
              </a:extLst>
            </p:cNvPr>
            <p:cNvSpPr txBox="1"/>
            <p:nvPr/>
          </p:nvSpPr>
          <p:spPr bwMode="auto">
            <a:xfrm rot="18900000">
              <a:off x="5001146" y="4910251"/>
              <a:ext cx="6303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15B/C</a:t>
              </a:r>
            </a:p>
          </p:txBody>
        </p:sp>
        <p:sp>
          <p:nvSpPr>
            <p:cNvPr id="32" name="TextBox 31">
              <a:extLst>
                <a:ext uri="{FF2B5EF4-FFF2-40B4-BE49-F238E27FC236}">
                  <a16:creationId xmlns:a16="http://schemas.microsoft.com/office/drawing/2014/main" id="{10A62FFF-14C9-3945-85C6-860A18284755}"/>
                </a:ext>
              </a:extLst>
            </p:cNvPr>
            <p:cNvSpPr txBox="1"/>
            <p:nvPr/>
          </p:nvSpPr>
          <p:spPr bwMode="auto">
            <a:xfrm rot="18900000">
              <a:off x="5488821" y="478500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3" name="TextBox 32">
              <a:extLst>
                <a:ext uri="{FF2B5EF4-FFF2-40B4-BE49-F238E27FC236}">
                  <a16:creationId xmlns:a16="http://schemas.microsoft.com/office/drawing/2014/main" id="{A7FE9D2D-6E09-DB60-DAEE-AFEA4170B8FF}"/>
                </a:ext>
              </a:extLst>
            </p:cNvPr>
            <p:cNvSpPr txBox="1"/>
            <p:nvPr/>
          </p:nvSpPr>
          <p:spPr bwMode="auto">
            <a:xfrm rot="18900000">
              <a:off x="5655738" y="4825805"/>
              <a:ext cx="391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9N</a:t>
              </a:r>
            </a:p>
          </p:txBody>
        </p:sp>
        <p:sp>
          <p:nvSpPr>
            <p:cNvPr id="34" name="TextBox 33">
              <a:extLst>
                <a:ext uri="{FF2B5EF4-FFF2-40B4-BE49-F238E27FC236}">
                  <a16:creationId xmlns:a16="http://schemas.microsoft.com/office/drawing/2014/main" id="{E696DD9C-B6BD-72F8-4DF0-9D52B3A719AD}"/>
                </a:ext>
              </a:extLst>
            </p:cNvPr>
            <p:cNvSpPr txBox="1"/>
            <p:nvPr/>
          </p:nvSpPr>
          <p:spPr bwMode="auto">
            <a:xfrm rot="18900000">
              <a:off x="5854413"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17F</a:t>
              </a:r>
            </a:p>
          </p:txBody>
        </p:sp>
        <p:sp>
          <p:nvSpPr>
            <p:cNvPr id="35" name="TextBox 34">
              <a:extLst>
                <a:ext uri="{FF2B5EF4-FFF2-40B4-BE49-F238E27FC236}">
                  <a16:creationId xmlns:a16="http://schemas.microsoft.com/office/drawing/2014/main" id="{3F64A1A5-9BD3-0F32-027F-6E3A690826D2}"/>
                </a:ext>
              </a:extLst>
            </p:cNvPr>
            <p:cNvSpPr txBox="1"/>
            <p:nvPr/>
          </p:nvSpPr>
          <p:spPr bwMode="auto">
            <a:xfrm rot="18900000">
              <a:off x="6156503" y="48173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0772319D-3661-A7B5-08EC-12672BB25D40}"/>
                </a:ext>
              </a:extLst>
            </p:cNvPr>
            <p:cNvSpPr txBox="1"/>
            <p:nvPr/>
          </p:nvSpPr>
          <p:spPr bwMode="auto">
            <a:xfrm rot="18900000">
              <a:off x="6361411" y="4854143"/>
              <a:ext cx="4716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a:t>
              </a:r>
            </a:p>
          </p:txBody>
        </p:sp>
        <p:sp>
          <p:nvSpPr>
            <p:cNvPr id="37" name="TextBox 36">
              <a:extLst>
                <a:ext uri="{FF2B5EF4-FFF2-40B4-BE49-F238E27FC236}">
                  <a16:creationId xmlns:a16="http://schemas.microsoft.com/office/drawing/2014/main" id="{4AD60B54-BE2E-64FA-87D6-C844D35F7DC8}"/>
                </a:ext>
              </a:extLst>
            </p:cNvPr>
            <p:cNvSpPr txBox="1"/>
            <p:nvPr/>
          </p:nvSpPr>
          <p:spPr bwMode="auto">
            <a:xfrm rot="18900000">
              <a:off x="6589073"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16F</a:t>
              </a:r>
            </a:p>
          </p:txBody>
        </p:sp>
        <p:sp>
          <p:nvSpPr>
            <p:cNvPr id="38" name="TextBox 37">
              <a:extLst>
                <a:ext uri="{FF2B5EF4-FFF2-40B4-BE49-F238E27FC236}">
                  <a16:creationId xmlns:a16="http://schemas.microsoft.com/office/drawing/2014/main" id="{C2DEBC5D-443E-0862-9F7F-D632779980BE}"/>
                </a:ext>
              </a:extLst>
            </p:cNvPr>
            <p:cNvSpPr txBox="1"/>
            <p:nvPr/>
          </p:nvSpPr>
          <p:spPr bwMode="auto">
            <a:xfrm rot="18900000">
              <a:off x="6830904" y="4854143"/>
              <a:ext cx="4716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a:t>
              </a:r>
            </a:p>
          </p:txBody>
        </p:sp>
        <p:sp>
          <p:nvSpPr>
            <p:cNvPr id="39" name="TextBox 38">
              <a:extLst>
                <a:ext uri="{FF2B5EF4-FFF2-40B4-BE49-F238E27FC236}">
                  <a16:creationId xmlns:a16="http://schemas.microsoft.com/office/drawing/2014/main" id="{297E1A90-FC9B-108C-0865-7BE4939E1268}"/>
                </a:ext>
              </a:extLst>
            </p:cNvPr>
            <p:cNvSpPr txBox="1"/>
            <p:nvPr/>
          </p:nvSpPr>
          <p:spPr bwMode="auto">
            <a:xfrm rot="18900000">
              <a:off x="7060065" y="4854143"/>
              <a:ext cx="4716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23B</a:t>
              </a:r>
            </a:p>
          </p:txBody>
        </p:sp>
        <p:sp>
          <p:nvSpPr>
            <p:cNvPr id="40" name="TextBox 39">
              <a:extLst>
                <a:ext uri="{FF2B5EF4-FFF2-40B4-BE49-F238E27FC236}">
                  <a16:creationId xmlns:a16="http://schemas.microsoft.com/office/drawing/2014/main" id="{8DAFAF8A-C3A5-234F-3F3D-7ABAFD1FCDDE}"/>
                </a:ext>
              </a:extLst>
            </p:cNvPr>
            <p:cNvSpPr txBox="1"/>
            <p:nvPr/>
          </p:nvSpPr>
          <p:spPr bwMode="auto">
            <a:xfrm rot="18900000">
              <a:off x="7300268"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24F</a:t>
              </a:r>
            </a:p>
          </p:txBody>
        </p:sp>
        <p:sp>
          <p:nvSpPr>
            <p:cNvPr id="41" name="TextBox 40">
              <a:extLst>
                <a:ext uri="{FF2B5EF4-FFF2-40B4-BE49-F238E27FC236}">
                  <a16:creationId xmlns:a16="http://schemas.microsoft.com/office/drawing/2014/main" id="{9FD60FEE-4550-C447-CB1A-D948A94A40C5}"/>
                </a:ext>
              </a:extLst>
            </p:cNvPr>
            <p:cNvSpPr txBox="1"/>
            <p:nvPr/>
          </p:nvSpPr>
          <p:spPr bwMode="auto">
            <a:xfrm rot="18900000">
              <a:off x="7630381" y="48173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a:t>
              </a:r>
            </a:p>
          </p:txBody>
        </p:sp>
        <p:sp>
          <p:nvSpPr>
            <p:cNvPr id="42" name="TextBox 41">
              <a:extLst>
                <a:ext uri="{FF2B5EF4-FFF2-40B4-BE49-F238E27FC236}">
                  <a16:creationId xmlns:a16="http://schemas.microsoft.com/office/drawing/2014/main" id="{698E83B4-5DDA-BEBC-65A5-853DDE624633}"/>
                </a:ext>
              </a:extLst>
            </p:cNvPr>
            <p:cNvSpPr txBox="1"/>
            <p:nvPr/>
          </p:nvSpPr>
          <p:spPr bwMode="auto">
            <a:xfrm rot="18900000">
              <a:off x="7830333" y="4851876"/>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35B</a:t>
              </a:r>
            </a:p>
          </p:txBody>
        </p:sp>
        <p:sp>
          <p:nvSpPr>
            <p:cNvPr id="43" name="TextBox 42">
              <a:extLst>
                <a:ext uri="{FF2B5EF4-FFF2-40B4-BE49-F238E27FC236}">
                  <a16:creationId xmlns:a16="http://schemas.microsoft.com/office/drawing/2014/main" id="{A0ED4007-FDF0-4E59-E222-1C02FBF0664F}"/>
                </a:ext>
              </a:extLst>
            </p:cNvPr>
            <p:cNvSpPr txBox="1"/>
            <p:nvPr/>
          </p:nvSpPr>
          <p:spPr bwMode="auto">
            <a:xfrm rot="18900000">
              <a:off x="8101422" y="4819005"/>
              <a:ext cx="3722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7C</a:t>
              </a:r>
            </a:p>
          </p:txBody>
        </p:sp>
        <p:sp>
          <p:nvSpPr>
            <p:cNvPr id="44" name="TextBox 43">
              <a:extLst>
                <a:ext uri="{FF2B5EF4-FFF2-40B4-BE49-F238E27FC236}">
                  <a16:creationId xmlns:a16="http://schemas.microsoft.com/office/drawing/2014/main" id="{C596D3BD-FDA5-BE51-1104-2B37744C7787}"/>
                </a:ext>
              </a:extLst>
            </p:cNvPr>
            <p:cNvSpPr txBox="1"/>
            <p:nvPr/>
          </p:nvSpPr>
          <p:spPr bwMode="auto">
            <a:xfrm rot="18900000">
              <a:off x="8360371" y="4821838"/>
              <a:ext cx="3802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a:t>
              </a:r>
            </a:p>
          </p:txBody>
        </p:sp>
        <p:sp>
          <p:nvSpPr>
            <p:cNvPr id="45" name="TextBox 44">
              <a:extLst>
                <a:ext uri="{FF2B5EF4-FFF2-40B4-BE49-F238E27FC236}">
                  <a16:creationId xmlns:a16="http://schemas.microsoft.com/office/drawing/2014/main" id="{5850B1FE-B73D-AA6A-E243-5CDA2B56B93D}"/>
                </a:ext>
              </a:extLst>
            </p:cNvPr>
            <p:cNvSpPr txBox="1"/>
            <p:nvPr/>
          </p:nvSpPr>
          <p:spPr bwMode="auto">
            <a:xfrm rot="18900000">
              <a:off x="8627114" y="48173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46" name="TextBox 45">
              <a:extLst>
                <a:ext uri="{FF2B5EF4-FFF2-40B4-BE49-F238E27FC236}">
                  <a16:creationId xmlns:a16="http://schemas.microsoft.com/office/drawing/2014/main" id="{1B5CE87A-F0B2-9E2A-F3B0-3E759D604511}"/>
                </a:ext>
              </a:extLst>
            </p:cNvPr>
            <p:cNvSpPr txBox="1"/>
            <p:nvPr/>
          </p:nvSpPr>
          <p:spPr bwMode="auto">
            <a:xfrm rot="18900000">
              <a:off x="8821979" y="4854143"/>
              <a:ext cx="4716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a:t>
              </a:r>
            </a:p>
          </p:txBody>
        </p:sp>
        <p:sp>
          <p:nvSpPr>
            <p:cNvPr id="47" name="TextBox 46">
              <a:extLst>
                <a:ext uri="{FF2B5EF4-FFF2-40B4-BE49-F238E27FC236}">
                  <a16:creationId xmlns:a16="http://schemas.microsoft.com/office/drawing/2014/main" id="{032AF7AB-2CB2-5B0A-6BC8-1C5C2CB9CCB9}"/>
                </a:ext>
              </a:extLst>
            </p:cNvPr>
            <p:cNvSpPr txBox="1"/>
            <p:nvPr/>
          </p:nvSpPr>
          <p:spPr bwMode="auto">
            <a:xfrm rot="18900000">
              <a:off x="9095124" y="48173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48" name="TextBox 47">
              <a:extLst>
                <a:ext uri="{FF2B5EF4-FFF2-40B4-BE49-F238E27FC236}">
                  <a16:creationId xmlns:a16="http://schemas.microsoft.com/office/drawing/2014/main" id="{5FD1D985-7850-F757-BD46-595A2EADF24E}"/>
                </a:ext>
              </a:extLst>
            </p:cNvPr>
            <p:cNvSpPr txBox="1"/>
            <p:nvPr/>
          </p:nvSpPr>
          <p:spPr bwMode="auto">
            <a:xfrm rot="18900000">
              <a:off x="9370508" y="48173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49" name="TextBox 48">
              <a:extLst>
                <a:ext uri="{FF2B5EF4-FFF2-40B4-BE49-F238E27FC236}">
                  <a16:creationId xmlns:a16="http://schemas.microsoft.com/office/drawing/2014/main" id="{E430FBCF-1277-1C52-3CDC-60CDBA9E88E5}"/>
                </a:ext>
              </a:extLst>
            </p:cNvPr>
            <p:cNvSpPr txBox="1"/>
            <p:nvPr/>
          </p:nvSpPr>
          <p:spPr bwMode="auto">
            <a:xfrm rot="18900000">
              <a:off x="9593796" y="4846208"/>
              <a:ext cx="449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35F</a:t>
              </a:r>
            </a:p>
          </p:txBody>
        </p:sp>
        <p:sp>
          <p:nvSpPr>
            <p:cNvPr id="51" name="TextBox 50">
              <a:extLst>
                <a:ext uri="{FF2B5EF4-FFF2-40B4-BE49-F238E27FC236}">
                  <a16:creationId xmlns:a16="http://schemas.microsoft.com/office/drawing/2014/main" id="{3B8810BD-D13F-38AE-7DA6-5BB4DDABEACD}"/>
                </a:ext>
              </a:extLst>
            </p:cNvPr>
            <p:cNvSpPr txBox="1"/>
            <p:nvPr/>
          </p:nvSpPr>
          <p:spPr bwMode="auto">
            <a:xfrm rot="18900000">
              <a:off x="10128970" y="4824672"/>
              <a:ext cx="38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NT</a:t>
              </a:r>
            </a:p>
          </p:txBody>
        </p:sp>
      </p:grpSp>
      <p:sp>
        <p:nvSpPr>
          <p:cNvPr id="53" name="TextBox 52">
            <a:extLst>
              <a:ext uri="{FF2B5EF4-FFF2-40B4-BE49-F238E27FC236}">
                <a16:creationId xmlns:a16="http://schemas.microsoft.com/office/drawing/2014/main" id="{1FA4532A-6EF8-D67C-017B-58BFAA38DABD}"/>
              </a:ext>
            </a:extLst>
          </p:cNvPr>
          <p:cNvSpPr txBox="1"/>
          <p:nvPr/>
        </p:nvSpPr>
        <p:spPr bwMode="auto">
          <a:xfrm>
            <a:off x="5777006" y="5257011"/>
            <a:ext cx="850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Serotype</a:t>
            </a:r>
          </a:p>
        </p:txBody>
      </p:sp>
      <p:sp>
        <p:nvSpPr>
          <p:cNvPr id="54" name="TextBox 53">
            <a:extLst>
              <a:ext uri="{FF2B5EF4-FFF2-40B4-BE49-F238E27FC236}">
                <a16:creationId xmlns:a16="http://schemas.microsoft.com/office/drawing/2014/main" id="{CCB2EB06-2E33-CAA9-704F-FCE8F5A593B5}"/>
              </a:ext>
            </a:extLst>
          </p:cNvPr>
          <p:cNvSpPr txBox="1"/>
          <p:nvPr/>
        </p:nvSpPr>
        <p:spPr bwMode="auto">
          <a:xfrm rot="16200000">
            <a:off x="-652830" y="3286978"/>
            <a:ext cx="30075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 of IPD cases per 100,000 person-</a:t>
            </a:r>
            <a:r>
              <a:rPr lang="en-US" sz="1400" dirty="0" err="1">
                <a:solidFill>
                  <a:schemeClr val="bg1"/>
                </a:solidFill>
                <a:latin typeface="Calibri" panose="020F0502020204030204" pitchFamily="34" charset="0"/>
              </a:rPr>
              <a:t>yr</a:t>
            </a:r>
            <a:endParaRPr lang="en-US" sz="1400" dirty="0">
              <a:solidFill>
                <a:schemeClr val="bg1"/>
              </a:solidFill>
              <a:latin typeface="Calibri" panose="020F0502020204030204" pitchFamily="34" charset="0"/>
            </a:endParaRPr>
          </a:p>
        </p:txBody>
      </p:sp>
      <p:grpSp>
        <p:nvGrpSpPr>
          <p:cNvPr id="61" name="Group 60">
            <a:extLst>
              <a:ext uri="{FF2B5EF4-FFF2-40B4-BE49-F238E27FC236}">
                <a16:creationId xmlns:a16="http://schemas.microsoft.com/office/drawing/2014/main" id="{6DAE89E0-7D49-0DBD-CC54-117466AAA040}"/>
              </a:ext>
            </a:extLst>
          </p:cNvPr>
          <p:cNvGrpSpPr/>
          <p:nvPr/>
        </p:nvGrpSpPr>
        <p:grpSpPr>
          <a:xfrm>
            <a:off x="969142" y="1783509"/>
            <a:ext cx="503664" cy="3189126"/>
            <a:chOff x="969142" y="1783509"/>
            <a:chExt cx="503664" cy="3189126"/>
          </a:xfrm>
        </p:grpSpPr>
        <p:sp>
          <p:nvSpPr>
            <p:cNvPr id="55" name="TextBox 54">
              <a:extLst>
                <a:ext uri="{FF2B5EF4-FFF2-40B4-BE49-F238E27FC236}">
                  <a16:creationId xmlns:a16="http://schemas.microsoft.com/office/drawing/2014/main" id="{12D0C254-2F23-B541-75A6-8C97541353F1}"/>
                </a:ext>
              </a:extLst>
            </p:cNvPr>
            <p:cNvSpPr txBox="1"/>
            <p:nvPr/>
          </p:nvSpPr>
          <p:spPr bwMode="auto">
            <a:xfrm>
              <a:off x="1196768" y="466485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268D25A8-C751-36BA-74D0-ADAA036C6F40}"/>
                </a:ext>
              </a:extLst>
            </p:cNvPr>
            <p:cNvSpPr txBox="1"/>
            <p:nvPr/>
          </p:nvSpPr>
          <p:spPr bwMode="auto">
            <a:xfrm>
              <a:off x="969142" y="408858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0.20</a:t>
              </a:r>
            </a:p>
          </p:txBody>
        </p:sp>
        <p:sp>
          <p:nvSpPr>
            <p:cNvPr id="57" name="TextBox 56">
              <a:extLst>
                <a:ext uri="{FF2B5EF4-FFF2-40B4-BE49-F238E27FC236}">
                  <a16:creationId xmlns:a16="http://schemas.microsoft.com/office/drawing/2014/main" id="{C44F46D7-80DD-7EE1-530C-8999720D8E6B}"/>
                </a:ext>
              </a:extLst>
            </p:cNvPr>
            <p:cNvSpPr txBox="1"/>
            <p:nvPr/>
          </p:nvSpPr>
          <p:spPr bwMode="auto">
            <a:xfrm>
              <a:off x="969142" y="351231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0.40</a:t>
              </a:r>
            </a:p>
          </p:txBody>
        </p:sp>
        <p:sp>
          <p:nvSpPr>
            <p:cNvPr id="58" name="TextBox 57">
              <a:extLst>
                <a:ext uri="{FF2B5EF4-FFF2-40B4-BE49-F238E27FC236}">
                  <a16:creationId xmlns:a16="http://schemas.microsoft.com/office/drawing/2014/main" id="{D86B4D1F-7B01-D0A5-4042-F90BE68A7D92}"/>
                </a:ext>
              </a:extLst>
            </p:cNvPr>
            <p:cNvSpPr txBox="1"/>
            <p:nvPr/>
          </p:nvSpPr>
          <p:spPr bwMode="auto">
            <a:xfrm>
              <a:off x="969142" y="293604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0.60</a:t>
              </a:r>
            </a:p>
          </p:txBody>
        </p:sp>
        <p:sp>
          <p:nvSpPr>
            <p:cNvPr id="59" name="TextBox 58">
              <a:extLst>
                <a:ext uri="{FF2B5EF4-FFF2-40B4-BE49-F238E27FC236}">
                  <a16:creationId xmlns:a16="http://schemas.microsoft.com/office/drawing/2014/main" id="{4858413D-74F0-BC5E-44AF-158B9F4C76C9}"/>
                </a:ext>
              </a:extLst>
            </p:cNvPr>
            <p:cNvSpPr txBox="1"/>
            <p:nvPr/>
          </p:nvSpPr>
          <p:spPr bwMode="auto">
            <a:xfrm>
              <a:off x="969142" y="235977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0.80</a:t>
              </a:r>
            </a:p>
          </p:txBody>
        </p:sp>
        <p:sp>
          <p:nvSpPr>
            <p:cNvPr id="60" name="TextBox 59">
              <a:extLst>
                <a:ext uri="{FF2B5EF4-FFF2-40B4-BE49-F238E27FC236}">
                  <a16:creationId xmlns:a16="http://schemas.microsoft.com/office/drawing/2014/main" id="{9E0393D8-F406-C21A-5748-711D5833A61D}"/>
                </a:ext>
              </a:extLst>
            </p:cNvPr>
            <p:cNvSpPr txBox="1"/>
            <p:nvPr/>
          </p:nvSpPr>
          <p:spPr bwMode="auto">
            <a:xfrm>
              <a:off x="969142" y="178350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62" name="Freeform: Shape 61">
            <a:extLst>
              <a:ext uri="{FF2B5EF4-FFF2-40B4-BE49-F238E27FC236}">
                <a16:creationId xmlns:a16="http://schemas.microsoft.com/office/drawing/2014/main" id="{859BACA4-4680-7767-435B-F2B8F448E858}"/>
              </a:ext>
            </a:extLst>
          </p:cNvPr>
          <p:cNvSpPr/>
          <p:nvPr/>
        </p:nvSpPr>
        <p:spPr bwMode="auto">
          <a:xfrm>
            <a:off x="1524000" y="1930400"/>
            <a:ext cx="8934450" cy="2895600"/>
          </a:xfrm>
          <a:custGeom>
            <a:avLst/>
            <a:gdLst>
              <a:gd name="connsiteX0" fmla="*/ 0 w 8934450"/>
              <a:gd name="connsiteY0" fmla="*/ 0 h 2895600"/>
              <a:gd name="connsiteX1" fmla="*/ 0 w 8934450"/>
              <a:gd name="connsiteY1" fmla="*/ 2895600 h 2895600"/>
              <a:gd name="connsiteX2" fmla="*/ 8934450 w 8934450"/>
              <a:gd name="connsiteY2" fmla="*/ 2895600 h 2895600"/>
            </a:gdLst>
            <a:ahLst/>
            <a:cxnLst>
              <a:cxn ang="0">
                <a:pos x="connsiteX0" y="connsiteY0"/>
              </a:cxn>
              <a:cxn ang="0">
                <a:pos x="connsiteX1" y="connsiteY1"/>
              </a:cxn>
              <a:cxn ang="0">
                <a:pos x="connsiteX2" y="connsiteY2"/>
              </a:cxn>
            </a:cxnLst>
            <a:rect l="l" t="t" r="r" b="b"/>
            <a:pathLst>
              <a:path w="8934450" h="2895600">
                <a:moveTo>
                  <a:pt x="0" y="0"/>
                </a:moveTo>
                <a:lnTo>
                  <a:pt x="0" y="2895600"/>
                </a:lnTo>
                <a:lnTo>
                  <a:pt x="8934450" y="2895600"/>
                </a:lnTo>
              </a:path>
            </a:pathLst>
          </a:custGeom>
          <a:noFill/>
          <a:ln w="28575">
            <a:solidFill>
              <a:schemeClr val="bg1"/>
            </a:solidFill>
            <a:miter lim="800000"/>
            <a:headEnd/>
            <a:tailEnd/>
          </a:ln>
        </p:spPr>
        <p:txBody>
          <a:bodyPr rtlCol="0" anchor="ctr"/>
          <a:lstStyle/>
          <a:p>
            <a:pPr algn="ctr"/>
            <a:endParaRPr lang="en-US"/>
          </a:p>
        </p:txBody>
      </p:sp>
      <p:grpSp>
        <p:nvGrpSpPr>
          <p:cNvPr id="65" name="Group 64">
            <a:extLst>
              <a:ext uri="{FF2B5EF4-FFF2-40B4-BE49-F238E27FC236}">
                <a16:creationId xmlns:a16="http://schemas.microsoft.com/office/drawing/2014/main" id="{7126E2E9-DEC7-EEE6-8BF8-49813ACBC764}"/>
              </a:ext>
            </a:extLst>
          </p:cNvPr>
          <p:cNvGrpSpPr/>
          <p:nvPr/>
        </p:nvGrpSpPr>
        <p:grpSpPr>
          <a:xfrm>
            <a:off x="1428750" y="1924050"/>
            <a:ext cx="101600" cy="2901950"/>
            <a:chOff x="1390801" y="2239726"/>
            <a:chExt cx="842305" cy="3560790"/>
          </a:xfrm>
        </p:grpSpPr>
        <p:cxnSp>
          <p:nvCxnSpPr>
            <p:cNvPr id="66" name="Straight Connector 65">
              <a:extLst>
                <a:ext uri="{FF2B5EF4-FFF2-40B4-BE49-F238E27FC236}">
                  <a16:creationId xmlns:a16="http://schemas.microsoft.com/office/drawing/2014/main" id="{F1CC7384-E3E3-7D82-8D99-68A75E704CE5}"/>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8A75494-F11A-C6A5-9814-35DBE37F33A4}"/>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81DD551-9681-AE69-0DFE-3D9218EA013A}"/>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D22E9FA-FD9F-D67E-5559-36B12F9FCF31}"/>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4AD432B-F005-4DCC-6684-B5AF90BD4E8F}"/>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01005E9-527B-B075-9BEF-F20D3AD1A11A}"/>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43D7FFF4-287A-F626-23F0-D6A46188687D}"/>
              </a:ext>
            </a:extLst>
          </p:cNvPr>
          <p:cNvGrpSpPr/>
          <p:nvPr/>
        </p:nvGrpSpPr>
        <p:grpSpPr>
          <a:xfrm>
            <a:off x="1523298" y="4819650"/>
            <a:ext cx="8923661" cy="76200"/>
            <a:chOff x="1523298" y="4480796"/>
            <a:chExt cx="8923661" cy="635394"/>
          </a:xfrm>
        </p:grpSpPr>
        <p:grpSp>
          <p:nvGrpSpPr>
            <p:cNvPr id="72" name="Group 71">
              <a:extLst>
                <a:ext uri="{FF2B5EF4-FFF2-40B4-BE49-F238E27FC236}">
                  <a16:creationId xmlns:a16="http://schemas.microsoft.com/office/drawing/2014/main" id="{DFB7ACCC-6E8E-04F7-252F-4C466EE7870C}"/>
                </a:ext>
              </a:extLst>
            </p:cNvPr>
            <p:cNvGrpSpPr/>
            <p:nvPr/>
          </p:nvGrpSpPr>
          <p:grpSpPr>
            <a:xfrm rot="5400000">
              <a:off x="1831430" y="4172664"/>
              <a:ext cx="635387" cy="1251652"/>
              <a:chOff x="1390801" y="2239726"/>
              <a:chExt cx="842305" cy="3560790"/>
            </a:xfrm>
          </p:grpSpPr>
          <p:cxnSp>
            <p:nvCxnSpPr>
              <p:cNvPr id="73" name="Straight Connector 72">
                <a:extLst>
                  <a:ext uri="{FF2B5EF4-FFF2-40B4-BE49-F238E27FC236}">
                    <a16:creationId xmlns:a16="http://schemas.microsoft.com/office/drawing/2014/main" id="{F4B77C85-91C5-DCBE-9004-FBDEE9F18ACA}"/>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05AFB698-993F-E9A3-6BD1-0EFEC68FCD29}"/>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4ACC12A-D7B6-1384-E564-13B14C2D43E5}"/>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CF014BF-9A78-B38C-789C-13C02808E70A}"/>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82C601DF-459A-5B92-DC11-8BAE80BABE81}"/>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723C3B0-7B70-D24F-9986-F04170AD8D87}"/>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CF4B2A05-ED06-EFEC-A65F-076457C37B29}"/>
                </a:ext>
              </a:extLst>
            </p:cNvPr>
            <p:cNvGrpSpPr/>
            <p:nvPr/>
          </p:nvGrpSpPr>
          <p:grpSpPr>
            <a:xfrm rot="5400000">
              <a:off x="3331288" y="4172665"/>
              <a:ext cx="635387" cy="1251652"/>
              <a:chOff x="1390801" y="2239726"/>
              <a:chExt cx="842305" cy="3560790"/>
            </a:xfrm>
          </p:grpSpPr>
          <p:cxnSp>
            <p:nvCxnSpPr>
              <p:cNvPr id="80" name="Straight Connector 79">
                <a:extLst>
                  <a:ext uri="{FF2B5EF4-FFF2-40B4-BE49-F238E27FC236}">
                    <a16:creationId xmlns:a16="http://schemas.microsoft.com/office/drawing/2014/main" id="{97273E81-42B0-9383-BDCB-DE33FFD829B7}"/>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5C7ACFA-7EB4-1D9C-E639-720508595D0A}"/>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317AE88-F167-ADB9-AFF9-41AC40C15A94}"/>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FEDCDA7-39A5-B9E7-1CE6-4634EC3BD06E}"/>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7867D35-BE0D-CDAE-A6A5-3F5B26F7EFAB}"/>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FE9E751-02F5-43B1-CE6F-887ED635836B}"/>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378B42AB-C433-0FE5-C13D-35BA6D6D0ADD}"/>
                </a:ext>
              </a:extLst>
            </p:cNvPr>
            <p:cNvGrpSpPr/>
            <p:nvPr/>
          </p:nvGrpSpPr>
          <p:grpSpPr>
            <a:xfrm rot="5400000">
              <a:off x="4810904" y="4172666"/>
              <a:ext cx="635387" cy="1251652"/>
              <a:chOff x="1390801" y="2239726"/>
              <a:chExt cx="842305" cy="3560790"/>
            </a:xfrm>
          </p:grpSpPr>
          <p:cxnSp>
            <p:nvCxnSpPr>
              <p:cNvPr id="87" name="Straight Connector 86">
                <a:extLst>
                  <a:ext uri="{FF2B5EF4-FFF2-40B4-BE49-F238E27FC236}">
                    <a16:creationId xmlns:a16="http://schemas.microsoft.com/office/drawing/2014/main" id="{CF2E40FC-1964-0255-C38E-8C661CAF0881}"/>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6B6E9D4-1529-1757-206B-F0E5B5A4A530}"/>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0A4213B-B99C-843D-D095-46201A503EDA}"/>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EEA1FD5-F302-AF55-4E47-F206529E6E00}"/>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6D3EEBE-1542-5F42-2394-C847B83379A3}"/>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41EF0E4-4677-60DE-A83D-7F9F84CD6227}"/>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40B51375-D13D-4D44-BE45-AD28CEE0CF0F}"/>
                </a:ext>
              </a:extLst>
            </p:cNvPr>
            <p:cNvGrpSpPr/>
            <p:nvPr/>
          </p:nvGrpSpPr>
          <p:grpSpPr>
            <a:xfrm rot="5400000">
              <a:off x="6308651" y="4172667"/>
              <a:ext cx="635387" cy="1251652"/>
              <a:chOff x="1390801" y="2239726"/>
              <a:chExt cx="842305" cy="3560790"/>
            </a:xfrm>
          </p:grpSpPr>
          <p:cxnSp>
            <p:nvCxnSpPr>
              <p:cNvPr id="94" name="Straight Connector 93">
                <a:extLst>
                  <a:ext uri="{FF2B5EF4-FFF2-40B4-BE49-F238E27FC236}">
                    <a16:creationId xmlns:a16="http://schemas.microsoft.com/office/drawing/2014/main" id="{19FC47B2-5325-3CEA-2851-84E49FEB6585}"/>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3011A3F-DC25-3DE3-9EE1-4FC56D9CB371}"/>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A953943-D3AF-A33E-EFB3-1D618DF89B04}"/>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EC1EB8D-3915-9242-5FD0-514EA19EC8CE}"/>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80EF857-0D7F-B58D-5AE8-FE7E2A6F001F}"/>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49F2737-DAB1-F1E9-05ED-FF6959D6D616}"/>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03CED939-9944-FDEC-591E-CE594D404762}"/>
                </a:ext>
              </a:extLst>
            </p:cNvPr>
            <p:cNvGrpSpPr/>
            <p:nvPr/>
          </p:nvGrpSpPr>
          <p:grpSpPr>
            <a:xfrm rot="5400000">
              <a:off x="7787809" y="4172668"/>
              <a:ext cx="635387" cy="1251652"/>
              <a:chOff x="1390801" y="2239726"/>
              <a:chExt cx="842305" cy="3560790"/>
            </a:xfrm>
          </p:grpSpPr>
          <p:cxnSp>
            <p:nvCxnSpPr>
              <p:cNvPr id="101" name="Straight Connector 100">
                <a:extLst>
                  <a:ext uri="{FF2B5EF4-FFF2-40B4-BE49-F238E27FC236}">
                    <a16:creationId xmlns:a16="http://schemas.microsoft.com/office/drawing/2014/main" id="{8932A422-53C1-08B3-DEAE-F6B588B3D362}"/>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40A88FE-624B-CEB1-1886-E5C3A4EADD5C}"/>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D239F34-F0FD-F09E-55BD-22FDE92E7092}"/>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7DFAB39-D70D-5735-2F95-A8846F99A34E}"/>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A1939B9-DA76-7482-C765-A838920E136F}"/>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F77A6CD-975A-4248-D7AC-F5D7720D1C7B}"/>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AE00B6C8-47A7-4B1D-D7C2-1EB8AF177586}"/>
                </a:ext>
              </a:extLst>
            </p:cNvPr>
            <p:cNvGrpSpPr/>
            <p:nvPr/>
          </p:nvGrpSpPr>
          <p:grpSpPr>
            <a:xfrm rot="5400000">
              <a:off x="9388903" y="4058134"/>
              <a:ext cx="635388" cy="1480724"/>
              <a:chOff x="1390801" y="1588045"/>
              <a:chExt cx="842306" cy="4212471"/>
            </a:xfrm>
          </p:grpSpPr>
          <p:cxnSp>
            <p:nvCxnSpPr>
              <p:cNvPr id="108" name="Straight Connector 107">
                <a:extLst>
                  <a:ext uri="{FF2B5EF4-FFF2-40B4-BE49-F238E27FC236}">
                    <a16:creationId xmlns:a16="http://schemas.microsoft.com/office/drawing/2014/main" id="{D90D1B2D-ED77-898B-2705-257B2BE15263}"/>
                  </a:ext>
                </a:extLst>
              </p:cNvPr>
              <p:cNvCxnSpPr>
                <a:cxnSpLocks/>
              </p:cNvCxnSpPr>
              <p:nvPr/>
            </p:nvCxnSpPr>
            <p:spPr bwMode="auto">
              <a:xfrm>
                <a:off x="1390801" y="223972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549A64C-F8B4-ACF7-A846-3826E1A6CB74}"/>
                  </a:ext>
                </a:extLst>
              </p:cNvPr>
              <p:cNvCxnSpPr>
                <a:cxnSpLocks/>
              </p:cNvCxnSpPr>
              <p:nvPr/>
            </p:nvCxnSpPr>
            <p:spPr bwMode="auto">
              <a:xfrm>
                <a:off x="1390801" y="2955893"/>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9C33C39-A823-3A58-6BA4-B35A07014DEB}"/>
                  </a:ext>
                </a:extLst>
              </p:cNvPr>
              <p:cNvCxnSpPr>
                <a:cxnSpLocks/>
              </p:cNvCxnSpPr>
              <p:nvPr/>
            </p:nvCxnSpPr>
            <p:spPr bwMode="auto">
              <a:xfrm>
                <a:off x="1390801" y="3667495"/>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84B9614-5C69-4BBF-47D1-D7765635F682}"/>
                  </a:ext>
                </a:extLst>
              </p:cNvPr>
              <p:cNvCxnSpPr>
                <a:cxnSpLocks/>
              </p:cNvCxnSpPr>
              <p:nvPr/>
            </p:nvCxnSpPr>
            <p:spPr bwMode="auto">
              <a:xfrm>
                <a:off x="1390801" y="4383662"/>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0DE350E-8BA6-66B6-694A-DE1A52F11A8C}"/>
                  </a:ext>
                </a:extLst>
              </p:cNvPr>
              <p:cNvCxnSpPr>
                <a:cxnSpLocks/>
              </p:cNvCxnSpPr>
              <p:nvPr/>
            </p:nvCxnSpPr>
            <p:spPr bwMode="auto">
              <a:xfrm>
                <a:off x="1390801" y="5084349"/>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B39A465-DCD4-4AE1-844D-5DD18D43401B}"/>
                  </a:ext>
                </a:extLst>
              </p:cNvPr>
              <p:cNvCxnSpPr>
                <a:cxnSpLocks/>
              </p:cNvCxnSpPr>
              <p:nvPr/>
            </p:nvCxnSpPr>
            <p:spPr bwMode="auto">
              <a:xfrm>
                <a:off x="1390801" y="5800516"/>
                <a:ext cx="84230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6B8939F-36F8-94C1-78A8-0697A2AE3127}"/>
                  </a:ext>
                </a:extLst>
              </p:cNvPr>
              <p:cNvCxnSpPr>
                <a:cxnSpLocks/>
              </p:cNvCxnSpPr>
              <p:nvPr/>
            </p:nvCxnSpPr>
            <p:spPr bwMode="auto">
              <a:xfrm>
                <a:off x="1390802" y="1588045"/>
                <a:ext cx="84230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6" name="TextBox 115">
            <a:extLst>
              <a:ext uri="{FF2B5EF4-FFF2-40B4-BE49-F238E27FC236}">
                <a16:creationId xmlns:a16="http://schemas.microsoft.com/office/drawing/2014/main" id="{F60EE947-03E9-B8B7-56B4-0F3A8D577CFE}"/>
              </a:ext>
            </a:extLst>
          </p:cNvPr>
          <p:cNvSpPr txBox="1"/>
          <p:nvPr/>
        </p:nvSpPr>
        <p:spPr bwMode="auto">
          <a:xfrm>
            <a:off x="10608557" y="1788598"/>
            <a:ext cx="1228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Cefotaxime MIC (mg/L)</a:t>
            </a:r>
            <a:endParaRPr lang="en-US" sz="1400" b="0" dirty="0">
              <a:solidFill>
                <a:schemeClr val="bg1"/>
              </a:solidFill>
              <a:latin typeface="Calibri" panose="020F0502020204030204" pitchFamily="34" charset="0"/>
            </a:endParaRPr>
          </a:p>
        </p:txBody>
      </p:sp>
      <p:grpSp>
        <p:nvGrpSpPr>
          <p:cNvPr id="258" name="Group 257">
            <a:extLst>
              <a:ext uri="{FF2B5EF4-FFF2-40B4-BE49-F238E27FC236}">
                <a16:creationId xmlns:a16="http://schemas.microsoft.com/office/drawing/2014/main" id="{8D8E9CA1-0044-1032-D5BC-2BCEB84A0FB6}"/>
              </a:ext>
            </a:extLst>
          </p:cNvPr>
          <p:cNvGrpSpPr/>
          <p:nvPr/>
        </p:nvGrpSpPr>
        <p:grpSpPr>
          <a:xfrm>
            <a:off x="10735190" y="2228163"/>
            <a:ext cx="814071" cy="2031325"/>
            <a:chOff x="11256099" y="2228163"/>
            <a:chExt cx="814071" cy="2031325"/>
          </a:xfrm>
        </p:grpSpPr>
        <p:sp>
          <p:nvSpPr>
            <p:cNvPr id="117" name="TextBox 116">
              <a:extLst>
                <a:ext uri="{FF2B5EF4-FFF2-40B4-BE49-F238E27FC236}">
                  <a16:creationId xmlns:a16="http://schemas.microsoft.com/office/drawing/2014/main" id="{E058505D-852F-CA01-8D0E-B1B898AE7F2C}"/>
                </a:ext>
              </a:extLst>
            </p:cNvPr>
            <p:cNvSpPr txBox="1"/>
            <p:nvPr/>
          </p:nvSpPr>
          <p:spPr bwMode="auto">
            <a:xfrm>
              <a:off x="11385367" y="2228163"/>
              <a:ext cx="68480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4</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2</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1</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0.5</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0.25</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0.125</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0.064</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0.032</a:t>
              </a:r>
            </a:p>
            <a:p>
              <a:pPr algn="l">
                <a:lnSpc>
                  <a:spcPct val="100000"/>
                </a:lnSpc>
                <a:spcBef>
                  <a:spcPts val="0"/>
                </a:spcBef>
                <a:spcAft>
                  <a:spcPts val="0"/>
                </a:spcAft>
                <a:buClrTx/>
                <a:buFontTx/>
                <a:buNone/>
              </a:pPr>
              <a:r>
                <a:rPr lang="en-US" sz="1400" b="0" dirty="0">
                  <a:solidFill>
                    <a:schemeClr val="bg1"/>
                  </a:solidFill>
                  <a:latin typeface="Calibri" panose="020F0502020204030204" pitchFamily="34" charset="0"/>
                </a:rPr>
                <a:t>≤0.016</a:t>
              </a:r>
            </a:p>
          </p:txBody>
        </p:sp>
        <p:sp>
          <p:nvSpPr>
            <p:cNvPr id="118" name="Rectangle 117">
              <a:extLst>
                <a:ext uri="{FF2B5EF4-FFF2-40B4-BE49-F238E27FC236}">
                  <a16:creationId xmlns:a16="http://schemas.microsoft.com/office/drawing/2014/main" id="{41973FB8-4FCB-26FD-5440-D0938FD4086F}"/>
                </a:ext>
              </a:extLst>
            </p:cNvPr>
            <p:cNvSpPr/>
            <p:nvPr/>
          </p:nvSpPr>
          <p:spPr bwMode="auto">
            <a:xfrm>
              <a:off x="11256099" y="2312214"/>
              <a:ext cx="143642" cy="1436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DB8AC5D0-0B59-0BD8-14FB-CA0639061AFE}"/>
                </a:ext>
              </a:extLst>
            </p:cNvPr>
            <p:cNvSpPr/>
            <p:nvPr/>
          </p:nvSpPr>
          <p:spPr bwMode="auto">
            <a:xfrm>
              <a:off x="11256099" y="2523914"/>
              <a:ext cx="143642" cy="14364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C3B3A8BD-E906-FF76-18E9-2F4B0850A4E2}"/>
                </a:ext>
              </a:extLst>
            </p:cNvPr>
            <p:cNvSpPr/>
            <p:nvPr/>
          </p:nvSpPr>
          <p:spPr bwMode="auto">
            <a:xfrm>
              <a:off x="11256099" y="2745987"/>
              <a:ext cx="143642" cy="1436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17AE3615-1A1B-F740-9E6E-46FC1C823E7E}"/>
                </a:ext>
              </a:extLst>
            </p:cNvPr>
            <p:cNvSpPr/>
            <p:nvPr/>
          </p:nvSpPr>
          <p:spPr bwMode="auto">
            <a:xfrm>
              <a:off x="11256099" y="2957687"/>
              <a:ext cx="143642" cy="14364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44B59BC2-42A7-F4B0-60DA-462217B3F683}"/>
                </a:ext>
              </a:extLst>
            </p:cNvPr>
            <p:cNvSpPr/>
            <p:nvPr/>
          </p:nvSpPr>
          <p:spPr bwMode="auto">
            <a:xfrm>
              <a:off x="11256099" y="3160032"/>
              <a:ext cx="143642" cy="14364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9E306004-AC5F-DA2E-2AE4-2335E281E154}"/>
                </a:ext>
              </a:extLst>
            </p:cNvPr>
            <p:cNvSpPr/>
            <p:nvPr/>
          </p:nvSpPr>
          <p:spPr bwMode="auto">
            <a:xfrm>
              <a:off x="11256099" y="3371732"/>
              <a:ext cx="143642" cy="143642"/>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D9391835-21F2-9678-1FA3-32EFCDF45732}"/>
                </a:ext>
              </a:extLst>
            </p:cNvPr>
            <p:cNvSpPr/>
            <p:nvPr/>
          </p:nvSpPr>
          <p:spPr bwMode="auto">
            <a:xfrm>
              <a:off x="11256099" y="3591032"/>
              <a:ext cx="143642" cy="14364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0CF9FEC3-A0D1-A8EF-4F17-11644D95DB5A}"/>
                </a:ext>
              </a:extLst>
            </p:cNvPr>
            <p:cNvSpPr/>
            <p:nvPr/>
          </p:nvSpPr>
          <p:spPr bwMode="auto">
            <a:xfrm>
              <a:off x="11256099" y="3802732"/>
              <a:ext cx="143642" cy="143642"/>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48875176-D232-7684-065B-73E880AC8D45}"/>
                </a:ext>
              </a:extLst>
            </p:cNvPr>
            <p:cNvSpPr/>
            <p:nvPr/>
          </p:nvSpPr>
          <p:spPr bwMode="auto">
            <a:xfrm>
              <a:off x="11256099" y="4010943"/>
              <a:ext cx="143642" cy="14364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7" name="Rectangle 126">
            <a:extLst>
              <a:ext uri="{FF2B5EF4-FFF2-40B4-BE49-F238E27FC236}">
                <a16:creationId xmlns:a16="http://schemas.microsoft.com/office/drawing/2014/main" id="{7D50C5C4-D6C6-5DDD-996F-223AA73BB5F4}"/>
              </a:ext>
            </a:extLst>
          </p:cNvPr>
          <p:cNvSpPr/>
          <p:nvPr/>
        </p:nvSpPr>
        <p:spPr bwMode="auto">
          <a:xfrm>
            <a:off x="10277073" y="4760118"/>
            <a:ext cx="116331" cy="5350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A7B04315-C0D5-365C-7AA7-157F8266AB6E}"/>
              </a:ext>
            </a:extLst>
          </p:cNvPr>
          <p:cNvSpPr/>
          <p:nvPr/>
        </p:nvSpPr>
        <p:spPr bwMode="auto">
          <a:xfrm>
            <a:off x="10019566" y="4652964"/>
            <a:ext cx="116331" cy="16065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2CBC6CE3-A087-0060-D079-ADA1FED4D24B}"/>
              </a:ext>
            </a:extLst>
          </p:cNvPr>
          <p:cNvSpPr/>
          <p:nvPr/>
        </p:nvSpPr>
        <p:spPr bwMode="auto">
          <a:xfrm>
            <a:off x="10019566" y="4619881"/>
            <a:ext cx="116331" cy="3657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3D61619F-FA43-E469-9472-10ED25CF5373}"/>
              </a:ext>
            </a:extLst>
          </p:cNvPr>
          <p:cNvSpPr/>
          <p:nvPr/>
        </p:nvSpPr>
        <p:spPr bwMode="auto">
          <a:xfrm>
            <a:off x="10019566" y="4564856"/>
            <a:ext cx="116331" cy="55024"/>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C5BD12D7-0401-DF12-F134-E931D10A981A}"/>
              </a:ext>
            </a:extLst>
          </p:cNvPr>
          <p:cNvSpPr/>
          <p:nvPr/>
        </p:nvSpPr>
        <p:spPr bwMode="auto">
          <a:xfrm>
            <a:off x="9774482" y="4455669"/>
            <a:ext cx="116331" cy="35795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C8321ABC-5847-0450-6F93-191F206CA40A}"/>
              </a:ext>
            </a:extLst>
          </p:cNvPr>
          <p:cNvSpPr/>
          <p:nvPr/>
        </p:nvSpPr>
        <p:spPr bwMode="auto">
          <a:xfrm>
            <a:off x="9774482" y="4428237"/>
            <a:ext cx="116331" cy="27432"/>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8243CBF7-1921-16B1-1A80-2B58FB45FC7E}"/>
              </a:ext>
            </a:extLst>
          </p:cNvPr>
          <p:cNvSpPr/>
          <p:nvPr/>
        </p:nvSpPr>
        <p:spPr bwMode="auto">
          <a:xfrm>
            <a:off x="9774482" y="4329519"/>
            <a:ext cx="116331" cy="996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15155313-5C7E-580F-A6E6-978CCF5C1643}"/>
              </a:ext>
            </a:extLst>
          </p:cNvPr>
          <p:cNvSpPr/>
          <p:nvPr/>
        </p:nvSpPr>
        <p:spPr bwMode="auto">
          <a:xfrm>
            <a:off x="9528930" y="4683918"/>
            <a:ext cx="116331" cy="12970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7000BF5F-627E-2F1F-895A-3FD866949B9E}"/>
              </a:ext>
            </a:extLst>
          </p:cNvPr>
          <p:cNvSpPr/>
          <p:nvPr/>
        </p:nvSpPr>
        <p:spPr bwMode="auto">
          <a:xfrm>
            <a:off x="9528930" y="4636517"/>
            <a:ext cx="116331" cy="4858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429DE669-3D5E-2C4C-05D8-91B147096E25}"/>
              </a:ext>
            </a:extLst>
          </p:cNvPr>
          <p:cNvSpPr/>
          <p:nvPr/>
        </p:nvSpPr>
        <p:spPr bwMode="auto">
          <a:xfrm>
            <a:off x="9528930" y="4608478"/>
            <a:ext cx="116331" cy="27432"/>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92079EA9-7911-2EBD-79F4-56A2796E3EBB}"/>
              </a:ext>
            </a:extLst>
          </p:cNvPr>
          <p:cNvSpPr/>
          <p:nvPr/>
        </p:nvSpPr>
        <p:spPr bwMode="auto">
          <a:xfrm>
            <a:off x="9276445" y="4795331"/>
            <a:ext cx="116331" cy="1828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379A8013-6571-EDA9-6C0D-8622923CAC6A}"/>
              </a:ext>
            </a:extLst>
          </p:cNvPr>
          <p:cNvSpPr/>
          <p:nvPr/>
        </p:nvSpPr>
        <p:spPr bwMode="auto">
          <a:xfrm>
            <a:off x="9029863" y="4785342"/>
            <a:ext cx="116331" cy="2743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0D94869F-A622-11EC-082D-D39CD4F693EF}"/>
              </a:ext>
            </a:extLst>
          </p:cNvPr>
          <p:cNvSpPr/>
          <p:nvPr/>
        </p:nvSpPr>
        <p:spPr bwMode="auto">
          <a:xfrm>
            <a:off x="9030724" y="4739622"/>
            <a:ext cx="116331" cy="45719"/>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359BE27B-76B4-5090-1B73-DAB583075E0C}"/>
              </a:ext>
            </a:extLst>
          </p:cNvPr>
          <p:cNvSpPr/>
          <p:nvPr/>
        </p:nvSpPr>
        <p:spPr bwMode="auto">
          <a:xfrm>
            <a:off x="8784777" y="4683918"/>
            <a:ext cx="116331" cy="12970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C955A2F3-BD1E-95A6-9B0A-AD73DBCAC001}"/>
              </a:ext>
            </a:extLst>
          </p:cNvPr>
          <p:cNvSpPr/>
          <p:nvPr/>
        </p:nvSpPr>
        <p:spPr bwMode="auto">
          <a:xfrm>
            <a:off x="8551511" y="4795331"/>
            <a:ext cx="116331"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E16EF968-0977-1947-2E8F-24F3186874FC}"/>
              </a:ext>
            </a:extLst>
          </p:cNvPr>
          <p:cNvSpPr/>
          <p:nvPr/>
        </p:nvSpPr>
        <p:spPr bwMode="auto">
          <a:xfrm>
            <a:off x="8550648" y="4776534"/>
            <a:ext cx="116331" cy="1828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099DE412-7BD1-16A3-3072-9676658D3F1C}"/>
              </a:ext>
            </a:extLst>
          </p:cNvPr>
          <p:cNvSpPr/>
          <p:nvPr/>
        </p:nvSpPr>
        <p:spPr bwMode="auto">
          <a:xfrm>
            <a:off x="8298160" y="4702969"/>
            <a:ext cx="116331" cy="11065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2860311A-7398-39EA-D4D1-4E8BD2B98975}"/>
              </a:ext>
            </a:extLst>
          </p:cNvPr>
          <p:cNvSpPr/>
          <p:nvPr/>
        </p:nvSpPr>
        <p:spPr bwMode="auto">
          <a:xfrm>
            <a:off x="8298160" y="4667952"/>
            <a:ext cx="116331" cy="36576"/>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417F757B-046D-4D4B-CB62-336396EDE6E3}"/>
              </a:ext>
            </a:extLst>
          </p:cNvPr>
          <p:cNvSpPr/>
          <p:nvPr/>
        </p:nvSpPr>
        <p:spPr bwMode="auto">
          <a:xfrm>
            <a:off x="8046133" y="4748213"/>
            <a:ext cx="116331" cy="6540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CD471BC4-5B2B-3529-15F4-69E887C489E1}"/>
              </a:ext>
            </a:extLst>
          </p:cNvPr>
          <p:cNvSpPr/>
          <p:nvPr/>
        </p:nvSpPr>
        <p:spPr bwMode="auto">
          <a:xfrm>
            <a:off x="8045270" y="4652964"/>
            <a:ext cx="118394" cy="9670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C440FEE6-D802-CD2B-C848-C08555CA4752}"/>
              </a:ext>
            </a:extLst>
          </p:cNvPr>
          <p:cNvSpPr/>
          <p:nvPr/>
        </p:nvSpPr>
        <p:spPr bwMode="auto">
          <a:xfrm>
            <a:off x="8045701" y="4496946"/>
            <a:ext cx="116331" cy="15601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07B56FB2-AC2A-0185-14C4-06E7C7300F8F}"/>
              </a:ext>
            </a:extLst>
          </p:cNvPr>
          <p:cNvSpPr/>
          <p:nvPr/>
        </p:nvSpPr>
        <p:spPr bwMode="auto">
          <a:xfrm>
            <a:off x="8045701" y="4444341"/>
            <a:ext cx="116331" cy="5260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3316BF9F-BE25-219B-1312-20CB05678052}"/>
              </a:ext>
            </a:extLst>
          </p:cNvPr>
          <p:cNvSpPr/>
          <p:nvPr/>
        </p:nvSpPr>
        <p:spPr bwMode="auto">
          <a:xfrm>
            <a:off x="7795373" y="4672013"/>
            <a:ext cx="116331" cy="14160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D77E1B0C-0F84-95DA-ADB0-28BCB2006A18}"/>
              </a:ext>
            </a:extLst>
          </p:cNvPr>
          <p:cNvSpPr/>
          <p:nvPr/>
        </p:nvSpPr>
        <p:spPr bwMode="auto">
          <a:xfrm>
            <a:off x="7795372" y="4628951"/>
            <a:ext cx="116331" cy="45719"/>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96FF9A6C-1C52-22A5-9728-0F7D05B894B6}"/>
              </a:ext>
            </a:extLst>
          </p:cNvPr>
          <p:cNvSpPr/>
          <p:nvPr/>
        </p:nvSpPr>
        <p:spPr bwMode="auto">
          <a:xfrm>
            <a:off x="7550769" y="4746625"/>
            <a:ext cx="116331" cy="6699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08772DC6-0D71-578F-8B62-2F6F4C86D543}"/>
              </a:ext>
            </a:extLst>
          </p:cNvPr>
          <p:cNvSpPr/>
          <p:nvPr/>
        </p:nvSpPr>
        <p:spPr bwMode="auto">
          <a:xfrm>
            <a:off x="7548188" y="4708870"/>
            <a:ext cx="116331" cy="36576"/>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1753D254-91AD-BC37-0BEE-7283374D42B1}"/>
              </a:ext>
            </a:extLst>
          </p:cNvPr>
          <p:cNvSpPr/>
          <p:nvPr/>
        </p:nvSpPr>
        <p:spPr bwMode="auto">
          <a:xfrm>
            <a:off x="7548188" y="4200525"/>
            <a:ext cx="116331" cy="50676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D369683C-97A8-6F0C-30D1-7ED3078937ED}"/>
              </a:ext>
            </a:extLst>
          </p:cNvPr>
          <p:cNvSpPr/>
          <p:nvPr/>
        </p:nvSpPr>
        <p:spPr bwMode="auto">
          <a:xfrm>
            <a:off x="7548188" y="3704004"/>
            <a:ext cx="116331" cy="49652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389FB23D-B926-17D6-8BCE-C183AA06C0AA}"/>
              </a:ext>
            </a:extLst>
          </p:cNvPr>
          <p:cNvSpPr/>
          <p:nvPr/>
        </p:nvSpPr>
        <p:spPr bwMode="auto">
          <a:xfrm>
            <a:off x="7548188" y="3660775"/>
            <a:ext cx="116331" cy="4873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33E450A9-1254-247D-033B-46C8ACC1EA2B}"/>
              </a:ext>
            </a:extLst>
          </p:cNvPr>
          <p:cNvSpPr/>
          <p:nvPr/>
        </p:nvSpPr>
        <p:spPr bwMode="auto">
          <a:xfrm>
            <a:off x="7548188" y="3641898"/>
            <a:ext cx="116331" cy="1828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1DDB8776-D607-2C03-B1A1-07599CBA989F}"/>
              </a:ext>
            </a:extLst>
          </p:cNvPr>
          <p:cNvSpPr/>
          <p:nvPr/>
        </p:nvSpPr>
        <p:spPr bwMode="auto">
          <a:xfrm>
            <a:off x="7300139" y="4793350"/>
            <a:ext cx="116331"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CD69CC45-9001-DED4-E7A7-F45C635A9046}"/>
              </a:ext>
            </a:extLst>
          </p:cNvPr>
          <p:cNvSpPr/>
          <p:nvPr/>
        </p:nvSpPr>
        <p:spPr bwMode="auto">
          <a:xfrm>
            <a:off x="7300138" y="4722018"/>
            <a:ext cx="116331" cy="73819"/>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327A410D-F313-6CB0-F1AD-337832CF722D}"/>
              </a:ext>
            </a:extLst>
          </p:cNvPr>
          <p:cNvSpPr/>
          <p:nvPr/>
        </p:nvSpPr>
        <p:spPr bwMode="auto">
          <a:xfrm>
            <a:off x="7300435" y="4145757"/>
            <a:ext cx="116331" cy="57864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AFE33107-1C02-D821-8767-807DB2ACF070}"/>
              </a:ext>
            </a:extLst>
          </p:cNvPr>
          <p:cNvSpPr/>
          <p:nvPr/>
        </p:nvSpPr>
        <p:spPr bwMode="auto">
          <a:xfrm>
            <a:off x="7300137" y="4111530"/>
            <a:ext cx="116331" cy="3657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023F2964-56BE-AD41-7B45-57E9E5BAA9B3}"/>
              </a:ext>
            </a:extLst>
          </p:cNvPr>
          <p:cNvSpPr/>
          <p:nvPr/>
        </p:nvSpPr>
        <p:spPr bwMode="auto">
          <a:xfrm>
            <a:off x="7300137" y="4026694"/>
            <a:ext cx="116331" cy="8810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81EA3754-78AF-B3CB-9647-5207E96A0E09}"/>
              </a:ext>
            </a:extLst>
          </p:cNvPr>
          <p:cNvSpPr/>
          <p:nvPr/>
        </p:nvSpPr>
        <p:spPr bwMode="auto">
          <a:xfrm>
            <a:off x="7057364" y="4633913"/>
            <a:ext cx="118113" cy="17970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10A86E59-63AF-DA2B-5408-2DA8E8E4EAFA}"/>
              </a:ext>
            </a:extLst>
          </p:cNvPr>
          <p:cNvSpPr/>
          <p:nvPr/>
        </p:nvSpPr>
        <p:spPr bwMode="auto">
          <a:xfrm>
            <a:off x="7058940" y="4430712"/>
            <a:ext cx="116331" cy="203200"/>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40237D3D-0A20-F0B1-B26D-D0D7FF846A42}"/>
              </a:ext>
            </a:extLst>
          </p:cNvPr>
          <p:cNvSpPr/>
          <p:nvPr/>
        </p:nvSpPr>
        <p:spPr bwMode="auto">
          <a:xfrm>
            <a:off x="7058941" y="4384992"/>
            <a:ext cx="116331" cy="45719"/>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DC92A27A-4F9C-7242-AEA2-B05049188CFE}"/>
              </a:ext>
            </a:extLst>
          </p:cNvPr>
          <p:cNvSpPr/>
          <p:nvPr/>
        </p:nvSpPr>
        <p:spPr bwMode="auto">
          <a:xfrm>
            <a:off x="7058941" y="4324349"/>
            <a:ext cx="116331" cy="60169"/>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1784848B-DE35-5058-1FD9-90C2FBA00B28}"/>
              </a:ext>
            </a:extLst>
          </p:cNvPr>
          <p:cNvSpPr/>
          <p:nvPr/>
        </p:nvSpPr>
        <p:spPr bwMode="auto">
          <a:xfrm>
            <a:off x="7058941" y="4149726"/>
            <a:ext cx="116331" cy="1747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E21B0F51-A699-DD52-0AB5-6C724DA4F5B4}"/>
              </a:ext>
            </a:extLst>
          </p:cNvPr>
          <p:cNvSpPr/>
          <p:nvPr/>
        </p:nvSpPr>
        <p:spPr bwMode="auto">
          <a:xfrm>
            <a:off x="7058940" y="4083224"/>
            <a:ext cx="116331" cy="68993"/>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0AF836E8-90D0-798F-6EEB-CC57CBE9A9D9}"/>
              </a:ext>
            </a:extLst>
          </p:cNvPr>
          <p:cNvSpPr/>
          <p:nvPr/>
        </p:nvSpPr>
        <p:spPr bwMode="auto">
          <a:xfrm>
            <a:off x="6807260" y="4633913"/>
            <a:ext cx="118113" cy="17970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26BF477A-F556-45D0-B189-B0F463BCDB18}"/>
              </a:ext>
            </a:extLst>
          </p:cNvPr>
          <p:cNvSpPr/>
          <p:nvPr/>
        </p:nvSpPr>
        <p:spPr bwMode="auto">
          <a:xfrm>
            <a:off x="6807595" y="4539266"/>
            <a:ext cx="116331" cy="100012"/>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B71A33CF-54B5-7DA8-683F-B0BE0092D2AC}"/>
              </a:ext>
            </a:extLst>
          </p:cNvPr>
          <p:cNvSpPr/>
          <p:nvPr/>
        </p:nvSpPr>
        <p:spPr bwMode="auto">
          <a:xfrm>
            <a:off x="6807594" y="4521720"/>
            <a:ext cx="116331" cy="1828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972A6C29-A177-C8C2-E8B4-F5C6FF513132}"/>
              </a:ext>
            </a:extLst>
          </p:cNvPr>
          <p:cNvSpPr/>
          <p:nvPr/>
        </p:nvSpPr>
        <p:spPr bwMode="auto">
          <a:xfrm>
            <a:off x="6807593" y="4502633"/>
            <a:ext cx="116331" cy="1828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FD0DEE5D-E0D0-7A27-B5F3-EBD2F089A636}"/>
              </a:ext>
            </a:extLst>
          </p:cNvPr>
          <p:cNvSpPr/>
          <p:nvPr/>
        </p:nvSpPr>
        <p:spPr bwMode="auto">
          <a:xfrm>
            <a:off x="6554339" y="4479925"/>
            <a:ext cx="118113" cy="33369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1687D478-EF91-AFE6-AD5A-37DA7018CA4F}"/>
              </a:ext>
            </a:extLst>
          </p:cNvPr>
          <p:cNvSpPr/>
          <p:nvPr/>
        </p:nvSpPr>
        <p:spPr bwMode="auto">
          <a:xfrm>
            <a:off x="6554133" y="4429125"/>
            <a:ext cx="116331" cy="52772"/>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8E1A27FA-91AE-2634-5CA7-F7A6275B8DB0}"/>
              </a:ext>
            </a:extLst>
          </p:cNvPr>
          <p:cNvSpPr/>
          <p:nvPr/>
        </p:nvSpPr>
        <p:spPr bwMode="auto">
          <a:xfrm>
            <a:off x="6553927" y="4260851"/>
            <a:ext cx="116331" cy="16738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893D5F4A-5CB6-ADA0-EC29-7A246EA0526B}"/>
              </a:ext>
            </a:extLst>
          </p:cNvPr>
          <p:cNvSpPr/>
          <p:nvPr/>
        </p:nvSpPr>
        <p:spPr bwMode="auto">
          <a:xfrm>
            <a:off x="6554133" y="4215777"/>
            <a:ext cx="116331" cy="45719"/>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AED9B804-FE2B-AC36-8DA6-7E2F40E1DFDE}"/>
              </a:ext>
            </a:extLst>
          </p:cNvPr>
          <p:cNvSpPr/>
          <p:nvPr/>
        </p:nvSpPr>
        <p:spPr bwMode="auto">
          <a:xfrm>
            <a:off x="6551041" y="3838575"/>
            <a:ext cx="116331" cy="37798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1FABFE69-9DFD-581A-0470-854DBA9C1A4E}"/>
              </a:ext>
            </a:extLst>
          </p:cNvPr>
          <p:cNvSpPr/>
          <p:nvPr/>
        </p:nvSpPr>
        <p:spPr bwMode="auto">
          <a:xfrm>
            <a:off x="6551041" y="3762376"/>
            <a:ext cx="116331" cy="8425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A9D3B880-2AD3-DCF6-344E-28E7CD52EC40}"/>
              </a:ext>
            </a:extLst>
          </p:cNvPr>
          <p:cNvSpPr/>
          <p:nvPr/>
        </p:nvSpPr>
        <p:spPr bwMode="auto">
          <a:xfrm>
            <a:off x="6312353" y="4669631"/>
            <a:ext cx="118113" cy="1439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BBDC1814-23FF-5315-0450-A2EF1C898036}"/>
              </a:ext>
            </a:extLst>
          </p:cNvPr>
          <p:cNvSpPr/>
          <p:nvPr/>
        </p:nvSpPr>
        <p:spPr bwMode="auto">
          <a:xfrm>
            <a:off x="6059744" y="4752975"/>
            <a:ext cx="118113" cy="6064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75784B6F-3C68-6408-5E66-8C3A502BAE3E}"/>
              </a:ext>
            </a:extLst>
          </p:cNvPr>
          <p:cNvSpPr/>
          <p:nvPr/>
        </p:nvSpPr>
        <p:spPr bwMode="auto">
          <a:xfrm>
            <a:off x="6061862" y="4700203"/>
            <a:ext cx="116331" cy="52772"/>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A0680C18-C416-9485-CB1F-B243688F040E}"/>
              </a:ext>
            </a:extLst>
          </p:cNvPr>
          <p:cNvSpPr/>
          <p:nvPr/>
        </p:nvSpPr>
        <p:spPr bwMode="auto">
          <a:xfrm>
            <a:off x="6061862" y="4679240"/>
            <a:ext cx="116331" cy="27432"/>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BBE3734F-5178-CED5-A8A5-3D6394E67011}"/>
              </a:ext>
            </a:extLst>
          </p:cNvPr>
          <p:cNvSpPr/>
          <p:nvPr/>
        </p:nvSpPr>
        <p:spPr bwMode="auto">
          <a:xfrm>
            <a:off x="5813664" y="4131469"/>
            <a:ext cx="118113" cy="68215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7F77D605-8B03-946D-1208-5109B47A70AE}"/>
              </a:ext>
            </a:extLst>
          </p:cNvPr>
          <p:cNvSpPr/>
          <p:nvPr/>
        </p:nvSpPr>
        <p:spPr bwMode="auto">
          <a:xfrm>
            <a:off x="5813740" y="4112280"/>
            <a:ext cx="116331" cy="1828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E8CA435C-5334-394B-BF8C-BF07823504DA}"/>
              </a:ext>
            </a:extLst>
          </p:cNvPr>
          <p:cNvSpPr/>
          <p:nvPr/>
        </p:nvSpPr>
        <p:spPr bwMode="auto">
          <a:xfrm>
            <a:off x="5813324" y="4083947"/>
            <a:ext cx="116331" cy="27432"/>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0CC9685D-53DA-6F30-5027-B2FCAA3C1F01}"/>
              </a:ext>
            </a:extLst>
          </p:cNvPr>
          <p:cNvSpPr/>
          <p:nvPr/>
        </p:nvSpPr>
        <p:spPr bwMode="auto">
          <a:xfrm>
            <a:off x="5561749" y="4795246"/>
            <a:ext cx="116331"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93F2F216-6B73-3189-E32B-1804DCAD42E9}"/>
              </a:ext>
            </a:extLst>
          </p:cNvPr>
          <p:cNvSpPr/>
          <p:nvPr/>
        </p:nvSpPr>
        <p:spPr bwMode="auto">
          <a:xfrm>
            <a:off x="5318475" y="4388643"/>
            <a:ext cx="118113" cy="42497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E61CAAC6-FB85-CD58-1CDE-D28990FBD56D}"/>
              </a:ext>
            </a:extLst>
          </p:cNvPr>
          <p:cNvSpPr/>
          <p:nvPr/>
        </p:nvSpPr>
        <p:spPr bwMode="auto">
          <a:xfrm>
            <a:off x="5319365" y="4339503"/>
            <a:ext cx="116331" cy="52772"/>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5B6B8200-5C13-E2D3-31DB-80B076566E58}"/>
              </a:ext>
            </a:extLst>
          </p:cNvPr>
          <p:cNvSpPr/>
          <p:nvPr/>
        </p:nvSpPr>
        <p:spPr bwMode="auto">
          <a:xfrm>
            <a:off x="5319364" y="4224905"/>
            <a:ext cx="116331" cy="114597"/>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1EA57FC6-EEAB-B2E0-E3B2-C19F31E66FDE}"/>
              </a:ext>
            </a:extLst>
          </p:cNvPr>
          <p:cNvSpPr/>
          <p:nvPr/>
        </p:nvSpPr>
        <p:spPr bwMode="auto">
          <a:xfrm>
            <a:off x="5319363" y="4164806"/>
            <a:ext cx="116331" cy="58919"/>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64FC015A-8F67-C957-D47C-B8F1272F2668}"/>
              </a:ext>
            </a:extLst>
          </p:cNvPr>
          <p:cNvSpPr/>
          <p:nvPr/>
        </p:nvSpPr>
        <p:spPr bwMode="auto">
          <a:xfrm>
            <a:off x="5319363" y="4112280"/>
            <a:ext cx="116331" cy="5255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191E98EE-B17C-7649-A4B1-1A196CEFDC9D}"/>
              </a:ext>
            </a:extLst>
          </p:cNvPr>
          <p:cNvSpPr/>
          <p:nvPr/>
        </p:nvSpPr>
        <p:spPr bwMode="auto">
          <a:xfrm>
            <a:off x="5319363" y="4025048"/>
            <a:ext cx="116331" cy="9331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E45C3E1B-7FB4-E37C-4E72-661492B5B3B8}"/>
              </a:ext>
            </a:extLst>
          </p:cNvPr>
          <p:cNvSpPr/>
          <p:nvPr/>
        </p:nvSpPr>
        <p:spPr bwMode="auto">
          <a:xfrm>
            <a:off x="5071017" y="4683919"/>
            <a:ext cx="118113" cy="12969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12B81D60-827F-1070-A0BF-6E4E99C29AFC}"/>
              </a:ext>
            </a:extLst>
          </p:cNvPr>
          <p:cNvSpPr/>
          <p:nvPr/>
        </p:nvSpPr>
        <p:spPr bwMode="auto">
          <a:xfrm>
            <a:off x="5071771" y="4608478"/>
            <a:ext cx="116331" cy="7636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AD60044A-60D3-843D-CA43-45D003DB4A38}"/>
              </a:ext>
            </a:extLst>
          </p:cNvPr>
          <p:cNvSpPr/>
          <p:nvPr/>
        </p:nvSpPr>
        <p:spPr bwMode="auto">
          <a:xfrm>
            <a:off x="5071772" y="4563800"/>
            <a:ext cx="116331" cy="45719"/>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7B75FBD0-B3BC-50C0-E78C-5E8BB23F759A}"/>
              </a:ext>
            </a:extLst>
          </p:cNvPr>
          <p:cNvSpPr/>
          <p:nvPr/>
        </p:nvSpPr>
        <p:spPr bwMode="auto">
          <a:xfrm>
            <a:off x="4821163" y="4717256"/>
            <a:ext cx="118113" cy="9636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2DC18F26-92AC-B1EA-AA24-54EDE3BB6E95}"/>
              </a:ext>
            </a:extLst>
          </p:cNvPr>
          <p:cNvSpPr/>
          <p:nvPr/>
        </p:nvSpPr>
        <p:spPr bwMode="auto">
          <a:xfrm>
            <a:off x="4822442" y="4632066"/>
            <a:ext cx="116331" cy="84542"/>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45963B4B-9134-F845-FE23-1BF1E28A4B31}"/>
              </a:ext>
            </a:extLst>
          </p:cNvPr>
          <p:cNvSpPr/>
          <p:nvPr/>
        </p:nvSpPr>
        <p:spPr bwMode="auto">
          <a:xfrm>
            <a:off x="4823448" y="4595489"/>
            <a:ext cx="116331" cy="3657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4003F885-B595-BECE-B84A-8AC8B1321A34}"/>
              </a:ext>
            </a:extLst>
          </p:cNvPr>
          <p:cNvSpPr/>
          <p:nvPr/>
        </p:nvSpPr>
        <p:spPr bwMode="auto">
          <a:xfrm>
            <a:off x="4823448" y="4277278"/>
            <a:ext cx="116331" cy="32141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80237602-1F81-D8C2-8AD5-DD74962EA729}"/>
              </a:ext>
            </a:extLst>
          </p:cNvPr>
          <p:cNvSpPr/>
          <p:nvPr/>
        </p:nvSpPr>
        <p:spPr bwMode="auto">
          <a:xfrm>
            <a:off x="4823448" y="4246515"/>
            <a:ext cx="116331" cy="365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D85C8852-89B3-A763-0984-F1FA2230D8DC}"/>
              </a:ext>
            </a:extLst>
          </p:cNvPr>
          <p:cNvSpPr/>
          <p:nvPr/>
        </p:nvSpPr>
        <p:spPr bwMode="auto">
          <a:xfrm>
            <a:off x="4567476" y="3900488"/>
            <a:ext cx="118113" cy="91313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08485D6F-B807-3696-99F7-F9A8243D7CFE}"/>
              </a:ext>
            </a:extLst>
          </p:cNvPr>
          <p:cNvSpPr/>
          <p:nvPr/>
        </p:nvSpPr>
        <p:spPr bwMode="auto">
          <a:xfrm>
            <a:off x="4568367" y="3833056"/>
            <a:ext cx="117222" cy="69779"/>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4DC8A1A9-89DC-BCB5-18D6-0460B69650F3}"/>
              </a:ext>
            </a:extLst>
          </p:cNvPr>
          <p:cNvSpPr/>
          <p:nvPr/>
        </p:nvSpPr>
        <p:spPr bwMode="auto">
          <a:xfrm>
            <a:off x="4568367" y="3781331"/>
            <a:ext cx="117222" cy="57243"/>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32B842AE-A7F2-5C1A-1EB2-D7454C4BC41E}"/>
              </a:ext>
            </a:extLst>
          </p:cNvPr>
          <p:cNvSpPr/>
          <p:nvPr/>
        </p:nvSpPr>
        <p:spPr bwMode="auto">
          <a:xfrm>
            <a:off x="4324249" y="2755106"/>
            <a:ext cx="118113" cy="205851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CF3854F5-266A-620B-F12C-2F9DE8E1FD94}"/>
              </a:ext>
            </a:extLst>
          </p:cNvPr>
          <p:cNvSpPr/>
          <p:nvPr/>
        </p:nvSpPr>
        <p:spPr bwMode="auto">
          <a:xfrm>
            <a:off x="4325139" y="2688784"/>
            <a:ext cx="116331" cy="69779"/>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1AD9FAC0-49FB-7C00-0A13-DEF8F777E783}"/>
              </a:ext>
            </a:extLst>
          </p:cNvPr>
          <p:cNvSpPr/>
          <p:nvPr/>
        </p:nvSpPr>
        <p:spPr bwMode="auto">
          <a:xfrm>
            <a:off x="4079706" y="4530725"/>
            <a:ext cx="118113" cy="28289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DF3414B2-4882-F827-A5AC-B089392E4BBC}"/>
              </a:ext>
            </a:extLst>
          </p:cNvPr>
          <p:cNvSpPr/>
          <p:nvPr/>
        </p:nvSpPr>
        <p:spPr bwMode="auto">
          <a:xfrm>
            <a:off x="4080040" y="4512436"/>
            <a:ext cx="116331" cy="1828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7FD1CA00-DBE5-8ED6-0DD5-BAF0EA31E064}"/>
              </a:ext>
            </a:extLst>
          </p:cNvPr>
          <p:cNvSpPr/>
          <p:nvPr/>
        </p:nvSpPr>
        <p:spPr bwMode="auto">
          <a:xfrm>
            <a:off x="3831538" y="4257675"/>
            <a:ext cx="118113" cy="55594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3C22E5BF-60F7-6462-C487-9385E8D378FB}"/>
              </a:ext>
            </a:extLst>
          </p:cNvPr>
          <p:cNvSpPr/>
          <p:nvPr/>
        </p:nvSpPr>
        <p:spPr bwMode="auto">
          <a:xfrm>
            <a:off x="3832428" y="4162405"/>
            <a:ext cx="116331" cy="95269"/>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11C54DA8-D45A-10AA-7B10-01CAD1AE108D}"/>
              </a:ext>
            </a:extLst>
          </p:cNvPr>
          <p:cNvSpPr/>
          <p:nvPr/>
        </p:nvSpPr>
        <p:spPr bwMode="auto">
          <a:xfrm>
            <a:off x="3584000" y="4600575"/>
            <a:ext cx="118113" cy="21304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E28DA80C-BED5-E616-98EF-4606FB157D85}"/>
              </a:ext>
            </a:extLst>
          </p:cNvPr>
          <p:cNvSpPr/>
          <p:nvPr/>
        </p:nvSpPr>
        <p:spPr bwMode="auto">
          <a:xfrm>
            <a:off x="3585628" y="4524375"/>
            <a:ext cx="116331" cy="7872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B71A91AE-EEC3-741C-E7C8-B826693E703C}"/>
              </a:ext>
            </a:extLst>
          </p:cNvPr>
          <p:cNvSpPr/>
          <p:nvPr/>
        </p:nvSpPr>
        <p:spPr bwMode="auto">
          <a:xfrm>
            <a:off x="3585627" y="4406900"/>
            <a:ext cx="116331" cy="12164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311DEB3F-C74B-D578-667E-BFA1C9FFDA3E}"/>
              </a:ext>
            </a:extLst>
          </p:cNvPr>
          <p:cNvSpPr/>
          <p:nvPr/>
        </p:nvSpPr>
        <p:spPr bwMode="auto">
          <a:xfrm>
            <a:off x="3585048" y="4382553"/>
            <a:ext cx="116331" cy="2743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4F34CDE3-76D0-324F-0BC1-2ADDAEE2F02F}"/>
              </a:ext>
            </a:extLst>
          </p:cNvPr>
          <p:cNvSpPr/>
          <p:nvPr/>
        </p:nvSpPr>
        <p:spPr bwMode="auto">
          <a:xfrm>
            <a:off x="3585048" y="4064000"/>
            <a:ext cx="116331" cy="32051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A8961846-01D1-B3FB-0972-CC08213020C6}"/>
              </a:ext>
            </a:extLst>
          </p:cNvPr>
          <p:cNvSpPr/>
          <p:nvPr/>
        </p:nvSpPr>
        <p:spPr bwMode="auto">
          <a:xfrm>
            <a:off x="3585048" y="3879895"/>
            <a:ext cx="116331" cy="18727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119784D1-B3DA-F2C0-6661-B47FEFE81632}"/>
              </a:ext>
            </a:extLst>
          </p:cNvPr>
          <p:cNvSpPr/>
          <p:nvPr/>
        </p:nvSpPr>
        <p:spPr bwMode="auto">
          <a:xfrm>
            <a:off x="3336676" y="4762500"/>
            <a:ext cx="118113" cy="5111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C5D4778C-9525-091B-5E0E-D7425D27511F}"/>
              </a:ext>
            </a:extLst>
          </p:cNvPr>
          <p:cNvSpPr/>
          <p:nvPr/>
        </p:nvSpPr>
        <p:spPr bwMode="auto">
          <a:xfrm>
            <a:off x="3336815" y="4600575"/>
            <a:ext cx="116331" cy="161925"/>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C4AC8148-AB99-8E9E-22BC-25826968F76C}"/>
              </a:ext>
            </a:extLst>
          </p:cNvPr>
          <p:cNvSpPr/>
          <p:nvPr/>
        </p:nvSpPr>
        <p:spPr bwMode="auto">
          <a:xfrm>
            <a:off x="3336815" y="4549775"/>
            <a:ext cx="116331" cy="5332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B9E93048-6A87-A4AB-0EBE-3F5DF8F708DE}"/>
              </a:ext>
            </a:extLst>
          </p:cNvPr>
          <p:cNvSpPr/>
          <p:nvPr/>
        </p:nvSpPr>
        <p:spPr bwMode="auto">
          <a:xfrm>
            <a:off x="3336814" y="4534675"/>
            <a:ext cx="116331" cy="1828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1D52F7FC-AA99-F971-FC70-5B4BBDBB2551}"/>
              </a:ext>
            </a:extLst>
          </p:cNvPr>
          <p:cNvSpPr/>
          <p:nvPr/>
        </p:nvSpPr>
        <p:spPr bwMode="auto">
          <a:xfrm>
            <a:off x="3084933" y="4796145"/>
            <a:ext cx="116331"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0F199106-223F-C2B4-13E2-D3A7A6A36A04}"/>
              </a:ext>
            </a:extLst>
          </p:cNvPr>
          <p:cNvSpPr/>
          <p:nvPr/>
        </p:nvSpPr>
        <p:spPr bwMode="auto">
          <a:xfrm>
            <a:off x="3084933" y="4733926"/>
            <a:ext cx="116331" cy="65468"/>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2F4B48D2-DC90-3F20-48DE-71C87451B39D}"/>
              </a:ext>
            </a:extLst>
          </p:cNvPr>
          <p:cNvSpPr/>
          <p:nvPr/>
        </p:nvSpPr>
        <p:spPr bwMode="auto">
          <a:xfrm>
            <a:off x="3084933" y="4696521"/>
            <a:ext cx="116331" cy="36576"/>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0F1FBCB9-E541-FBF4-9B12-DE191D463DEF}"/>
              </a:ext>
            </a:extLst>
          </p:cNvPr>
          <p:cNvSpPr/>
          <p:nvPr/>
        </p:nvSpPr>
        <p:spPr bwMode="auto">
          <a:xfrm>
            <a:off x="3084933" y="4678072"/>
            <a:ext cx="116331" cy="1828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9CD6A311-ADAC-66CC-E029-74E6EB0E6F0F}"/>
              </a:ext>
            </a:extLst>
          </p:cNvPr>
          <p:cNvSpPr/>
          <p:nvPr/>
        </p:nvSpPr>
        <p:spPr bwMode="auto">
          <a:xfrm>
            <a:off x="2838585" y="2650331"/>
            <a:ext cx="118113" cy="2163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18D69C3C-F13E-C445-6803-C6EE81673539}"/>
              </a:ext>
            </a:extLst>
          </p:cNvPr>
          <p:cNvSpPr/>
          <p:nvPr/>
        </p:nvSpPr>
        <p:spPr bwMode="auto">
          <a:xfrm>
            <a:off x="2838585" y="2614426"/>
            <a:ext cx="116331" cy="3657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C7C27C13-EE40-9D72-80C8-5E42D8C2F57B}"/>
              </a:ext>
            </a:extLst>
          </p:cNvPr>
          <p:cNvSpPr/>
          <p:nvPr/>
        </p:nvSpPr>
        <p:spPr bwMode="auto">
          <a:xfrm>
            <a:off x="2838584" y="2560915"/>
            <a:ext cx="116331" cy="53803"/>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F9BB5FC2-2E62-A450-C54C-971718BA4F5F}"/>
              </a:ext>
            </a:extLst>
          </p:cNvPr>
          <p:cNvSpPr/>
          <p:nvPr/>
        </p:nvSpPr>
        <p:spPr bwMode="auto">
          <a:xfrm>
            <a:off x="2591136" y="4794935"/>
            <a:ext cx="116331"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5238FBD0-9AA7-1CDA-6E1B-CADE7D03765C}"/>
              </a:ext>
            </a:extLst>
          </p:cNvPr>
          <p:cNvSpPr/>
          <p:nvPr/>
        </p:nvSpPr>
        <p:spPr bwMode="auto">
          <a:xfrm>
            <a:off x="2333522" y="4794935"/>
            <a:ext cx="116331"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841FACD4-08A9-1EE7-5CBE-FF7F21E11275}"/>
              </a:ext>
            </a:extLst>
          </p:cNvPr>
          <p:cNvSpPr/>
          <p:nvPr/>
        </p:nvSpPr>
        <p:spPr bwMode="auto">
          <a:xfrm>
            <a:off x="2333522" y="4752881"/>
            <a:ext cx="116331" cy="45719"/>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09E7830F-2DC7-1A7F-FEA5-2B8430E4A062}"/>
              </a:ext>
            </a:extLst>
          </p:cNvPr>
          <p:cNvSpPr/>
          <p:nvPr/>
        </p:nvSpPr>
        <p:spPr bwMode="auto">
          <a:xfrm>
            <a:off x="2333522" y="4701950"/>
            <a:ext cx="116331" cy="5332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09431A6B-0DDB-9B24-F3E6-9C5F0004646F}"/>
              </a:ext>
            </a:extLst>
          </p:cNvPr>
          <p:cNvSpPr/>
          <p:nvPr/>
        </p:nvSpPr>
        <p:spPr bwMode="auto">
          <a:xfrm>
            <a:off x="2333522" y="4651206"/>
            <a:ext cx="116331" cy="52388"/>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01364ED8-341A-5492-5FC7-387AACC81BC9}"/>
              </a:ext>
            </a:extLst>
          </p:cNvPr>
          <p:cNvSpPr/>
          <p:nvPr/>
        </p:nvSpPr>
        <p:spPr bwMode="auto">
          <a:xfrm>
            <a:off x="2333522" y="4367213"/>
            <a:ext cx="116331" cy="283414"/>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3C4B1901-8AB6-3456-DB7B-1F375D7F7206}"/>
              </a:ext>
            </a:extLst>
          </p:cNvPr>
          <p:cNvSpPr/>
          <p:nvPr/>
        </p:nvSpPr>
        <p:spPr bwMode="auto">
          <a:xfrm>
            <a:off x="2333522" y="4026694"/>
            <a:ext cx="116331" cy="34290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E73D4079-05FE-0D5B-407B-42FF4AF15E33}"/>
              </a:ext>
            </a:extLst>
          </p:cNvPr>
          <p:cNvSpPr/>
          <p:nvPr/>
        </p:nvSpPr>
        <p:spPr bwMode="auto">
          <a:xfrm>
            <a:off x="2333522" y="3993964"/>
            <a:ext cx="116331" cy="365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EED99B2E-9D31-AE7E-519A-142E7DB0B65B}"/>
              </a:ext>
            </a:extLst>
          </p:cNvPr>
          <p:cNvSpPr/>
          <p:nvPr/>
        </p:nvSpPr>
        <p:spPr bwMode="auto">
          <a:xfrm>
            <a:off x="2104212" y="4785791"/>
            <a:ext cx="116331" cy="2743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C07DE355-66D5-297D-F909-01345A11DB84}"/>
              </a:ext>
            </a:extLst>
          </p:cNvPr>
          <p:cNvSpPr/>
          <p:nvPr/>
        </p:nvSpPr>
        <p:spPr bwMode="auto">
          <a:xfrm>
            <a:off x="1591565" y="4655344"/>
            <a:ext cx="118113" cy="15827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Rectangle 245">
            <a:extLst>
              <a:ext uri="{FF2B5EF4-FFF2-40B4-BE49-F238E27FC236}">
                <a16:creationId xmlns:a16="http://schemas.microsoft.com/office/drawing/2014/main" id="{185C373A-33A8-4C6F-C12A-B1E962258E30}"/>
              </a:ext>
            </a:extLst>
          </p:cNvPr>
          <p:cNvSpPr/>
          <p:nvPr/>
        </p:nvSpPr>
        <p:spPr bwMode="auto">
          <a:xfrm>
            <a:off x="1592455" y="4637055"/>
            <a:ext cx="116331" cy="1828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5215F24A-A434-9D4E-9EDF-99AAEF091C61}"/>
              </a:ext>
            </a:extLst>
          </p:cNvPr>
          <p:cNvSpPr/>
          <p:nvPr/>
        </p:nvSpPr>
        <p:spPr bwMode="auto">
          <a:xfrm>
            <a:off x="1849435" y="4803630"/>
            <a:ext cx="116331" cy="914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Rectangle 247">
            <a:extLst>
              <a:ext uri="{FF2B5EF4-FFF2-40B4-BE49-F238E27FC236}">
                <a16:creationId xmlns:a16="http://schemas.microsoft.com/office/drawing/2014/main" id="{A6740139-F264-6DFA-2C9A-2B99F5217059}"/>
              </a:ext>
            </a:extLst>
          </p:cNvPr>
          <p:cNvSpPr/>
          <p:nvPr/>
        </p:nvSpPr>
        <p:spPr bwMode="auto">
          <a:xfrm>
            <a:off x="1849603" y="4786481"/>
            <a:ext cx="116331" cy="1828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Rectangle 248">
            <a:extLst>
              <a:ext uri="{FF2B5EF4-FFF2-40B4-BE49-F238E27FC236}">
                <a16:creationId xmlns:a16="http://schemas.microsoft.com/office/drawing/2014/main" id="{5EBF2346-8526-68AB-2DD8-38291615AC74}"/>
              </a:ext>
            </a:extLst>
          </p:cNvPr>
          <p:cNvSpPr/>
          <p:nvPr/>
        </p:nvSpPr>
        <p:spPr bwMode="auto">
          <a:xfrm>
            <a:off x="1849603" y="4681537"/>
            <a:ext cx="116331" cy="10715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976710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143F4-3D3C-E2BC-CE55-84063E3F6A12}"/>
              </a:ext>
            </a:extLst>
          </p:cNvPr>
          <p:cNvSpPr>
            <a:spLocks noGrp="1"/>
          </p:cNvSpPr>
          <p:nvPr>
            <p:ph type="title"/>
          </p:nvPr>
        </p:nvSpPr>
        <p:spPr/>
        <p:txBody>
          <a:bodyPr/>
          <a:lstStyle/>
          <a:p>
            <a:r>
              <a:rPr lang="en-US" dirty="0"/>
              <a:t>Most Frequently Isolated Serotypes in French Adults Aged ≥65 </a:t>
            </a:r>
            <a:r>
              <a:rPr lang="en-US" dirty="0" err="1"/>
              <a:t>Yr</a:t>
            </a:r>
            <a:r>
              <a:rPr lang="en-US" dirty="0"/>
              <a:t> With IPD, 2019 and 2020</a:t>
            </a:r>
          </a:p>
        </p:txBody>
      </p:sp>
      <p:graphicFrame>
        <p:nvGraphicFramePr>
          <p:cNvPr id="4" name="Table 4">
            <a:extLst>
              <a:ext uri="{FF2B5EF4-FFF2-40B4-BE49-F238E27FC236}">
                <a16:creationId xmlns:a16="http://schemas.microsoft.com/office/drawing/2014/main" id="{67D33A56-1176-904D-5682-0200AC81ACA5}"/>
              </a:ext>
            </a:extLst>
          </p:cNvPr>
          <p:cNvGraphicFramePr>
            <a:graphicFrameLocks noGrp="1"/>
          </p:cNvGraphicFramePr>
          <p:nvPr>
            <p:ph idx="1"/>
            <p:extLst>
              <p:ext uri="{D42A27DB-BD31-4B8C-83A1-F6EECF244321}">
                <p14:modId xmlns:p14="http://schemas.microsoft.com/office/powerpoint/2010/main" val="2640912336"/>
              </p:ext>
            </p:extLst>
          </p:nvPr>
        </p:nvGraphicFramePr>
        <p:xfrm>
          <a:off x="301010" y="1610344"/>
          <a:ext cx="11589980" cy="4079240"/>
        </p:xfrm>
        <a:graphic>
          <a:graphicData uri="http://schemas.openxmlformats.org/drawingml/2006/table">
            <a:tbl>
              <a:tblPr firstRow="1" bandRow="1">
                <a:tableStyleId>{073A0DAA-6AF3-43AB-8588-CEC1D06C72B9}</a:tableStyleId>
              </a:tblPr>
              <a:tblGrid>
                <a:gridCol w="774164">
                  <a:extLst>
                    <a:ext uri="{9D8B030D-6E8A-4147-A177-3AD203B41FA5}">
                      <a16:colId xmlns:a16="http://schemas.microsoft.com/office/drawing/2014/main" val="2048188945"/>
                    </a:ext>
                  </a:extLst>
                </a:gridCol>
                <a:gridCol w="629608">
                  <a:extLst>
                    <a:ext uri="{9D8B030D-6E8A-4147-A177-3AD203B41FA5}">
                      <a16:colId xmlns:a16="http://schemas.microsoft.com/office/drawing/2014/main" val="371291387"/>
                    </a:ext>
                  </a:extLst>
                </a:gridCol>
                <a:gridCol w="534218">
                  <a:extLst>
                    <a:ext uri="{9D8B030D-6E8A-4147-A177-3AD203B41FA5}">
                      <a16:colId xmlns:a16="http://schemas.microsoft.com/office/drawing/2014/main" val="2335061128"/>
                    </a:ext>
                  </a:extLst>
                </a:gridCol>
                <a:gridCol w="643466">
                  <a:extLst>
                    <a:ext uri="{9D8B030D-6E8A-4147-A177-3AD203B41FA5}">
                      <a16:colId xmlns:a16="http://schemas.microsoft.com/office/drawing/2014/main" val="2656044355"/>
                    </a:ext>
                  </a:extLst>
                </a:gridCol>
                <a:gridCol w="643466">
                  <a:extLst>
                    <a:ext uri="{9D8B030D-6E8A-4147-A177-3AD203B41FA5}">
                      <a16:colId xmlns:a16="http://schemas.microsoft.com/office/drawing/2014/main" val="1475567369"/>
                    </a:ext>
                  </a:extLst>
                </a:gridCol>
                <a:gridCol w="643466">
                  <a:extLst>
                    <a:ext uri="{9D8B030D-6E8A-4147-A177-3AD203B41FA5}">
                      <a16:colId xmlns:a16="http://schemas.microsoft.com/office/drawing/2014/main" val="2575469872"/>
                    </a:ext>
                  </a:extLst>
                </a:gridCol>
                <a:gridCol w="643466">
                  <a:extLst>
                    <a:ext uri="{9D8B030D-6E8A-4147-A177-3AD203B41FA5}">
                      <a16:colId xmlns:a16="http://schemas.microsoft.com/office/drawing/2014/main" val="2749607618"/>
                    </a:ext>
                  </a:extLst>
                </a:gridCol>
                <a:gridCol w="643466">
                  <a:extLst>
                    <a:ext uri="{9D8B030D-6E8A-4147-A177-3AD203B41FA5}">
                      <a16:colId xmlns:a16="http://schemas.microsoft.com/office/drawing/2014/main" val="3563563221"/>
                    </a:ext>
                  </a:extLst>
                </a:gridCol>
                <a:gridCol w="643466">
                  <a:extLst>
                    <a:ext uri="{9D8B030D-6E8A-4147-A177-3AD203B41FA5}">
                      <a16:colId xmlns:a16="http://schemas.microsoft.com/office/drawing/2014/main" val="2191219607"/>
                    </a:ext>
                  </a:extLst>
                </a:gridCol>
                <a:gridCol w="643466">
                  <a:extLst>
                    <a:ext uri="{9D8B030D-6E8A-4147-A177-3AD203B41FA5}">
                      <a16:colId xmlns:a16="http://schemas.microsoft.com/office/drawing/2014/main" val="3819726920"/>
                    </a:ext>
                  </a:extLst>
                </a:gridCol>
                <a:gridCol w="643466">
                  <a:extLst>
                    <a:ext uri="{9D8B030D-6E8A-4147-A177-3AD203B41FA5}">
                      <a16:colId xmlns:a16="http://schemas.microsoft.com/office/drawing/2014/main" val="2092950416"/>
                    </a:ext>
                  </a:extLst>
                </a:gridCol>
                <a:gridCol w="643466">
                  <a:extLst>
                    <a:ext uri="{9D8B030D-6E8A-4147-A177-3AD203B41FA5}">
                      <a16:colId xmlns:a16="http://schemas.microsoft.com/office/drawing/2014/main" val="3146173305"/>
                    </a:ext>
                  </a:extLst>
                </a:gridCol>
                <a:gridCol w="643466">
                  <a:extLst>
                    <a:ext uri="{9D8B030D-6E8A-4147-A177-3AD203B41FA5}">
                      <a16:colId xmlns:a16="http://schemas.microsoft.com/office/drawing/2014/main" val="761011530"/>
                    </a:ext>
                  </a:extLst>
                </a:gridCol>
                <a:gridCol w="643466">
                  <a:extLst>
                    <a:ext uri="{9D8B030D-6E8A-4147-A177-3AD203B41FA5}">
                      <a16:colId xmlns:a16="http://schemas.microsoft.com/office/drawing/2014/main" val="1243823043"/>
                    </a:ext>
                  </a:extLst>
                </a:gridCol>
                <a:gridCol w="643466">
                  <a:extLst>
                    <a:ext uri="{9D8B030D-6E8A-4147-A177-3AD203B41FA5}">
                      <a16:colId xmlns:a16="http://schemas.microsoft.com/office/drawing/2014/main" val="3640158059"/>
                    </a:ext>
                  </a:extLst>
                </a:gridCol>
                <a:gridCol w="643466">
                  <a:extLst>
                    <a:ext uri="{9D8B030D-6E8A-4147-A177-3AD203B41FA5}">
                      <a16:colId xmlns:a16="http://schemas.microsoft.com/office/drawing/2014/main" val="3316311979"/>
                    </a:ext>
                  </a:extLst>
                </a:gridCol>
                <a:gridCol w="643466">
                  <a:extLst>
                    <a:ext uri="{9D8B030D-6E8A-4147-A177-3AD203B41FA5}">
                      <a16:colId xmlns:a16="http://schemas.microsoft.com/office/drawing/2014/main" val="145548507"/>
                    </a:ext>
                  </a:extLst>
                </a:gridCol>
                <a:gridCol w="643466">
                  <a:extLst>
                    <a:ext uri="{9D8B030D-6E8A-4147-A177-3AD203B41FA5}">
                      <a16:colId xmlns:a16="http://schemas.microsoft.com/office/drawing/2014/main" val="1172523650"/>
                    </a:ext>
                  </a:extLst>
                </a:gridCol>
              </a:tblGrid>
              <a:tr h="370840">
                <a:tc>
                  <a:txBody>
                    <a:bodyPr/>
                    <a:lstStyle/>
                    <a:p>
                      <a:r>
                        <a:rPr lang="en-US" sz="1200" dirty="0"/>
                        <a:t>Serotype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10A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11A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12F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15A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15B/C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19A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22F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23A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23B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24F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33F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35F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35B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9N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19F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25048610"/>
                  </a:ext>
                </a:extLst>
              </a:tr>
              <a:tr h="370840">
                <a:tc>
                  <a:txBody>
                    <a:bodyPr/>
                    <a:lstStyle/>
                    <a:p>
                      <a:r>
                        <a:rPr lang="en-US" sz="1200" dirty="0">
                          <a:solidFill>
                            <a:schemeClr val="bg1"/>
                          </a:solidFill>
                        </a:rPr>
                        <a:t>NR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8428976"/>
                  </a:ext>
                </a:extLst>
              </a:tr>
              <a:tr h="370840">
                <a:tc>
                  <a:txBody>
                    <a:bodyPr/>
                    <a:lstStyle/>
                    <a:p>
                      <a:r>
                        <a:rPr lang="en-US" sz="1200" dirty="0">
                          <a:solidFill>
                            <a:schemeClr val="bg1"/>
                          </a:solidFill>
                        </a:rPr>
                        <a:t>PCV13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396433"/>
                  </a:ext>
                </a:extLst>
              </a:tr>
              <a:tr h="370840">
                <a:tc>
                  <a:txBody>
                    <a:bodyPr/>
                    <a:lstStyle/>
                    <a:p>
                      <a:r>
                        <a:rPr lang="en-US" sz="1200" dirty="0">
                          <a:solidFill>
                            <a:schemeClr val="bg1"/>
                          </a:solidFill>
                        </a:rPr>
                        <a:t>PCV20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X</a:t>
                      </a: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2010558"/>
                  </a:ext>
                </a:extLst>
              </a:tr>
              <a:tr h="370840">
                <a:tc>
                  <a:txBody>
                    <a:bodyPr/>
                    <a:lstStyle/>
                    <a:p>
                      <a:r>
                        <a:rPr lang="en-US" sz="1200" dirty="0">
                          <a:solidFill>
                            <a:schemeClr val="bg1"/>
                          </a:solidFill>
                        </a:rPr>
                        <a:t>PPSV23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972203"/>
                  </a:ext>
                </a:extLst>
              </a:tr>
              <a:tr h="370840">
                <a:tc gridSpan="18">
                  <a:txBody>
                    <a:bodyPr/>
                    <a:lstStyle/>
                    <a:p>
                      <a:r>
                        <a:rPr lang="en-US" sz="1200" dirty="0">
                          <a:solidFill>
                            <a:schemeClr val="bg1"/>
                          </a:solidFill>
                        </a:rPr>
                        <a:t>Bacteremia,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en-US"/>
                    </a:p>
                  </a:txBody>
                  <a:tcPr/>
                </a:tc>
                <a:tc hMerge="1">
                  <a:txBody>
                    <a:bodyPr/>
                    <a:lstStyle/>
                    <a:p>
                      <a:endParaRPr lang="en-US"/>
                    </a:p>
                  </a:txBody>
                  <a:tcPr>
                    <a:lnT w="12700" cmpd="sng">
                      <a:noFill/>
                    </a:lnT>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lnT w="12700" cmpd="sng">
                      <a:noFill/>
                    </a:lnT>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dirty="0">
                        <a:solidFill>
                          <a:schemeClr val="bg1"/>
                        </a:solidFill>
                      </a:endParaRPr>
                    </a:p>
                  </a:txBody>
                  <a:tcPr/>
                </a:tc>
                <a:extLst>
                  <a:ext uri="{0D108BD9-81ED-4DB2-BD59-A6C34878D82A}">
                    <a16:rowId xmlns:a16="http://schemas.microsoft.com/office/drawing/2014/main" val="2557933873"/>
                  </a:ext>
                </a:extLst>
              </a:tr>
              <a:tr h="370840">
                <a:tc>
                  <a:txBody>
                    <a:bodyPr/>
                    <a:lstStyle/>
                    <a:p>
                      <a:r>
                        <a:rPr lang="en-US" sz="1200" dirty="0">
                          <a:solidFill>
                            <a:schemeClr val="bg1"/>
                          </a:solidFill>
                        </a:rPr>
                        <a:t>2019</a:t>
                      </a: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200" dirty="0">
                          <a:solidFill>
                            <a:schemeClr val="bg1"/>
                          </a:solidFill>
                        </a:rPr>
                        <a:t>15.1</a:t>
                      </a:r>
                    </a:p>
                  </a:txBody>
                  <a:tcPr anchor="ctr">
                    <a:lnL w="28575" cap="flat" cmpd="sng" algn="ctr">
                      <a:solidFill>
                        <a:schemeClr val="accent3"/>
                      </a:solidFill>
                      <a:prstDash val="solid"/>
                      <a:round/>
                      <a:headEnd type="none" w="med" len="med"/>
                      <a:tailEnd type="none" w="med" len="med"/>
                    </a:lnL>
                    <a:lnR w="12700" cmpd="sng">
                      <a:noFill/>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18.1</a:t>
                      </a:r>
                    </a:p>
                  </a:txBody>
                  <a:tcPr anchor="ctr">
                    <a:lnL w="12700" cmpd="sng">
                      <a:noFill/>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2.2</a:t>
                      </a: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&lt;2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&lt;2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67092302"/>
                  </a:ext>
                </a:extLst>
              </a:tr>
              <a:tr h="370840">
                <a:tc>
                  <a:txBody>
                    <a:bodyPr/>
                    <a:lstStyle/>
                    <a:p>
                      <a:r>
                        <a:rPr lang="en-US" sz="1200" dirty="0">
                          <a:solidFill>
                            <a:schemeClr val="bg1"/>
                          </a:solidFill>
                        </a:rPr>
                        <a:t>2020</a:t>
                      </a: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200" dirty="0">
                          <a:solidFill>
                            <a:schemeClr val="bg1"/>
                          </a:solidFill>
                        </a:rPr>
                        <a:t>11.37</a:t>
                      </a:r>
                    </a:p>
                  </a:txBody>
                  <a:tcPr anchor="ctr">
                    <a:lnL w="28575" cap="flat" cmpd="sng" algn="ctr">
                      <a:solidFill>
                        <a:schemeClr val="accent3"/>
                      </a:solidFill>
                      <a:prstDash val="solid"/>
                      <a:round/>
                      <a:headEnd type="none" w="med" len="med"/>
                      <a:tailEnd type="none" w="med" len="med"/>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15.38</a:t>
                      </a:r>
                    </a:p>
                  </a:txBody>
                  <a:tcPr anchor="ctr">
                    <a:lnL w="12700" cmpd="sng">
                      <a:noFill/>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1.34</a:t>
                      </a: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solidFill>
                      <a:schemeClr val="tx1">
                        <a:lumMod val="95000"/>
                      </a:schemeClr>
                    </a:solidFill>
                  </a:tcPr>
                </a:tc>
                <a:tc>
                  <a:txBody>
                    <a:bodyPr/>
                    <a:lstStyle/>
                    <a:p>
                      <a:pPr algn="ctr"/>
                      <a:r>
                        <a:rPr lang="en-US" sz="1200" dirty="0">
                          <a:solidFill>
                            <a:schemeClr val="bg1"/>
                          </a:solidFill>
                        </a:rPr>
                        <a:t>5.35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1.34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2.68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6.35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2.34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5.69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2.34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6.35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4.68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92038456"/>
                  </a:ext>
                </a:extLst>
              </a:tr>
              <a:tr h="370840">
                <a:tc gridSpan="18">
                  <a:txBody>
                    <a:bodyPr/>
                    <a:lstStyle/>
                    <a:p>
                      <a:r>
                        <a:rPr lang="en-US" sz="1200" dirty="0">
                          <a:solidFill>
                            <a:schemeClr val="bg1"/>
                          </a:solidFill>
                        </a:rPr>
                        <a:t>Meningitis,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en-US"/>
                    </a:p>
                  </a:txBody>
                  <a:tcPr/>
                </a:tc>
                <a:tc hMerge="1">
                  <a:txBody>
                    <a:bodyPr/>
                    <a:lstStyle/>
                    <a:p>
                      <a:endParaRPr lang="en-US"/>
                    </a:p>
                  </a:txBody>
                  <a:tcPr>
                    <a:lnT w="28575" cap="flat" cmpd="sng" algn="ctr">
                      <a:solidFill>
                        <a:schemeClr val="accent3"/>
                      </a:solidFill>
                      <a:prstDash val="solid"/>
                      <a:round/>
                      <a:headEnd type="none" w="med" len="med"/>
                      <a:tailEnd type="none" w="med" len="med"/>
                    </a:lnT>
                  </a:tcPr>
                </a:tc>
                <a:tc hMerge="1">
                  <a:txBody>
                    <a:bodyPr/>
                    <a:lstStyle/>
                    <a:p>
                      <a:endParaRPr lang="en-US" sz="1600" dirty="0">
                        <a:solidFill>
                          <a:schemeClr val="bg1"/>
                        </a:solidFill>
                      </a:endParaRPr>
                    </a:p>
                  </a:txBody>
                  <a:tcPr/>
                </a:tc>
                <a:tc hMerge="1">
                  <a:txBody>
                    <a:bodyPr/>
                    <a:lstStyle/>
                    <a:p>
                      <a:endParaRPr lang="en-US" sz="1600">
                        <a:solidFill>
                          <a:schemeClr val="bg1"/>
                        </a:solidFill>
                      </a:endParaRPr>
                    </a:p>
                  </a:txBody>
                  <a:tcPr>
                    <a:lnT w="12700" cmpd="sng">
                      <a:noFill/>
                    </a:lnT>
                  </a:tcPr>
                </a:tc>
                <a:tc hMerge="1">
                  <a:txBody>
                    <a:bodyPr/>
                    <a:lstStyle/>
                    <a:p>
                      <a:endParaRPr lang="en-US" sz="1600" dirty="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tc hMerge="1">
                  <a:txBody>
                    <a:bodyPr/>
                    <a:lstStyle/>
                    <a:p>
                      <a:endParaRPr lang="en-US" sz="1600" dirty="0">
                        <a:solidFill>
                          <a:schemeClr val="bg1"/>
                        </a:solidFill>
                      </a:endParaRPr>
                    </a:p>
                  </a:txBody>
                  <a:tcPr/>
                </a:tc>
                <a:extLst>
                  <a:ext uri="{0D108BD9-81ED-4DB2-BD59-A6C34878D82A}">
                    <a16:rowId xmlns:a16="http://schemas.microsoft.com/office/drawing/2014/main" val="1484483780"/>
                  </a:ext>
                </a:extLst>
              </a:tr>
              <a:tr h="370840">
                <a:tc>
                  <a:txBody>
                    <a:bodyPr/>
                    <a:lstStyle/>
                    <a:p>
                      <a:r>
                        <a:rPr lang="en-US" sz="1200" dirty="0">
                          <a:solidFill>
                            <a:schemeClr val="bg1"/>
                          </a:solidFill>
                        </a:rPr>
                        <a:t>2019</a:t>
                      </a: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200" dirty="0">
                          <a:solidFill>
                            <a:schemeClr val="bg1"/>
                          </a:solidFill>
                        </a:rPr>
                        <a:t>9.1</a:t>
                      </a:r>
                    </a:p>
                  </a:txBody>
                  <a:tcPr anchor="ctr">
                    <a:lnL w="28575" cap="flat" cmpd="sng" algn="ctr">
                      <a:solidFill>
                        <a:schemeClr val="accent3"/>
                      </a:solidFill>
                      <a:prstDash val="solid"/>
                      <a:round/>
                      <a:headEnd type="none" w="med" len="med"/>
                      <a:tailEnd type="none" w="med" len="med"/>
                    </a:lnL>
                    <a:lnR w="12700" cmpd="sng">
                      <a:noFill/>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11.2</a:t>
                      </a:r>
                    </a:p>
                  </a:txBody>
                  <a:tcPr anchor="ctr">
                    <a:lnL w="12700" cmpd="sng">
                      <a:noFill/>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4.2</a:t>
                      </a: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&lt;2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&lt;2</a:t>
                      </a: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11.6</a:t>
                      </a:r>
                    </a:p>
                  </a:txBody>
                  <a:tcPr anchor="ctr">
                    <a:lnL w="28575" cap="flat" cmpd="sng" algn="ctr">
                      <a:solidFill>
                        <a:schemeClr val="accent3"/>
                      </a:solidFill>
                      <a:prstDash val="solid"/>
                      <a:round/>
                      <a:headEnd type="none" w="med" len="med"/>
                      <a:tailEnd type="none" w="med" len="med"/>
                    </a:lnL>
                    <a:lnR w="12700" cmpd="sng">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solidFill>
                      <a:schemeClr val="tx2"/>
                    </a:solidFill>
                  </a:tcPr>
                </a:tc>
                <a:tc>
                  <a:txBody>
                    <a:bodyPr/>
                    <a:lstStyle/>
                    <a:p>
                      <a:pPr algn="ctr"/>
                      <a:r>
                        <a:rPr lang="en-US" sz="1200" dirty="0">
                          <a:solidFill>
                            <a:schemeClr val="bg1"/>
                          </a:solidFill>
                        </a:rPr>
                        <a:t>13.2</a:t>
                      </a:r>
                    </a:p>
                  </a:txBody>
                  <a:tcPr anchor="ctr">
                    <a:lnL w="12700" cmpd="sng">
                      <a:noFill/>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2.1</a:t>
                      </a: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95013525"/>
                  </a:ext>
                </a:extLst>
              </a:tr>
              <a:tr h="370840">
                <a:tc>
                  <a:txBody>
                    <a:bodyPr/>
                    <a:lstStyle/>
                    <a:p>
                      <a:r>
                        <a:rPr lang="en-US" sz="1200" dirty="0">
                          <a:solidFill>
                            <a:schemeClr val="bg1"/>
                          </a:solidFill>
                        </a:rPr>
                        <a:t>2020</a:t>
                      </a: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200" dirty="0">
                          <a:solidFill>
                            <a:schemeClr val="bg1"/>
                          </a:solidFill>
                        </a:rPr>
                        <a:t>9.45</a:t>
                      </a:r>
                    </a:p>
                  </a:txBody>
                  <a:tcPr anchor="ctr">
                    <a:lnL w="28575" cap="flat" cmpd="sng" algn="ctr">
                      <a:solidFill>
                        <a:schemeClr val="accent3"/>
                      </a:solidFill>
                      <a:prstDash val="solid"/>
                      <a:round/>
                      <a:headEnd type="none" w="med" len="med"/>
                      <a:tailEnd type="none" w="med" len="med"/>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10.24</a:t>
                      </a:r>
                    </a:p>
                  </a:txBody>
                  <a:tcPr anchor="ctr">
                    <a:lnL w="12700" cmpd="sng">
                      <a:noFill/>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6.3</a:t>
                      </a: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5.51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5.51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1.57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8.66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6.30</a:t>
                      </a:r>
                    </a:p>
                  </a:txBody>
                  <a:tcPr anchor="ctr">
                    <a:lnL w="12700" cmpd="sng">
                      <a:noFill/>
                    </a:lnL>
                    <a:lnR w="12700" cmpd="sng">
                      <a:noFill/>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0.79</a:t>
                      </a:r>
                    </a:p>
                  </a:txBody>
                  <a:tcPr anchor="ctr">
                    <a:lnL w="12700" cmpd="sng">
                      <a:noFill/>
                    </a:lnL>
                    <a:lnR w="12700" cmpd="sng">
                      <a:noFill/>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0.79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0.79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7.09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95941516"/>
                  </a:ext>
                </a:extLst>
              </a:tr>
            </a:tbl>
          </a:graphicData>
        </a:graphic>
      </p:graphicFrame>
      <p:sp>
        <p:nvSpPr>
          <p:cNvPr id="5" name="ZoneTexte 4">
            <a:extLst>
              <a:ext uri="{FF2B5EF4-FFF2-40B4-BE49-F238E27FC236}">
                <a16:creationId xmlns:a16="http://schemas.microsoft.com/office/drawing/2014/main" id="{DACE58D0-3D29-7DD2-7062-D1520124D0B6}"/>
              </a:ext>
            </a:extLst>
          </p:cNvPr>
          <p:cNvSpPr txBox="1"/>
          <p:nvPr/>
        </p:nvSpPr>
        <p:spPr>
          <a:xfrm>
            <a:off x="1328793" y="5758433"/>
            <a:ext cx="922233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Highlights a need to expand</a:t>
            </a:r>
            <a:r>
              <a:rPr kumimoji="0" lang="fr-FR" sz="2000" b="0" i="0" u="none" strike="noStrike" kern="1200" cap="none" spc="0" normalizeH="0" noProof="0" dirty="0">
                <a:ln>
                  <a:noFill/>
                </a:ln>
                <a:solidFill>
                  <a:prstClr val="black"/>
                </a:solidFill>
                <a:effectLst/>
                <a:uLnTx/>
                <a:uFillTx/>
                <a:latin typeface="Calibri" panose="020F0502020204030204"/>
                <a:ea typeface="+mn-ea"/>
                <a:cs typeface="+mn-cs"/>
              </a:rPr>
              <a:t> the serotypes covered in pneumococcal </a:t>
            </a:r>
            <a:r>
              <a:rPr kumimoji="0" lang="fr-FR" sz="2000" b="0" i="0" u="none" strike="noStrike" kern="1200" cap="none" spc="0" normalizeH="0" noProof="0" dirty="0" err="1">
                <a:ln>
                  <a:noFill/>
                </a:ln>
                <a:solidFill>
                  <a:prstClr val="black"/>
                </a:solidFill>
                <a:effectLst/>
                <a:uLnTx/>
                <a:uFillTx/>
                <a:latin typeface="Calibri" panose="020F0502020204030204"/>
                <a:ea typeface="+mn-ea"/>
                <a:cs typeface="+mn-cs"/>
              </a:rPr>
              <a:t>conjugate</a:t>
            </a:r>
            <a:r>
              <a:rPr kumimoji="0" lang="fr-FR" sz="2000" b="0" i="0" u="none" strike="noStrike" kern="1200" cap="none" spc="0" normalizeH="0" noProof="0" dirty="0">
                <a:ln>
                  <a:noFill/>
                </a:ln>
                <a:solidFill>
                  <a:prstClr val="black"/>
                </a:solidFill>
                <a:effectLst/>
                <a:uLnTx/>
                <a:uFillTx/>
                <a:latin typeface="Calibri" panose="020F0502020204030204"/>
                <a:ea typeface="+mn-ea"/>
                <a:cs typeface="+mn-cs"/>
              </a:rPr>
              <a:t> vaccines</a:t>
            </a:r>
            <a:endPar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ZoneTexte 3">
            <a:extLst>
              <a:ext uri="{FF2B5EF4-FFF2-40B4-BE49-F238E27FC236}">
                <a16:creationId xmlns:a16="http://schemas.microsoft.com/office/drawing/2014/main" id="{5787CAC0-34CA-8A6B-3D99-8C10ABBE5803}"/>
              </a:ext>
            </a:extLst>
          </p:cNvPr>
          <p:cNvSpPr txBox="1"/>
          <p:nvPr/>
        </p:nvSpPr>
        <p:spPr>
          <a:xfrm>
            <a:off x="390720" y="6380974"/>
            <a:ext cx="57052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rPr>
              <a:t>has-sante.fr/upload/docs/evamed/CT-19827_APEXXNAR_PIC_INS_AvisDef_CT19827.pdf.</a:t>
            </a:r>
          </a:p>
        </p:txBody>
      </p:sp>
    </p:spTree>
    <p:extLst>
      <p:ext uri="{BB962C8B-B14F-4D97-AF65-F5344CB8AC3E}">
        <p14:creationId xmlns:p14="http://schemas.microsoft.com/office/powerpoint/2010/main" val="428900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6" name="Group 465">
            <a:extLst>
              <a:ext uri="{FF2B5EF4-FFF2-40B4-BE49-F238E27FC236}">
                <a16:creationId xmlns:a16="http://schemas.microsoft.com/office/drawing/2014/main" id="{335F1CF5-3DFD-D7DC-C43C-2F21B547FCEA}"/>
              </a:ext>
            </a:extLst>
          </p:cNvPr>
          <p:cNvGrpSpPr/>
          <p:nvPr/>
        </p:nvGrpSpPr>
        <p:grpSpPr>
          <a:xfrm>
            <a:off x="4211374" y="2469197"/>
            <a:ext cx="458779" cy="2201312"/>
            <a:chOff x="4211374" y="2236591"/>
            <a:chExt cx="458779" cy="2201312"/>
          </a:xfrm>
        </p:grpSpPr>
        <p:sp>
          <p:nvSpPr>
            <p:cNvPr id="58" name="TextBox 57">
              <a:extLst>
                <a:ext uri="{FF2B5EF4-FFF2-40B4-BE49-F238E27FC236}">
                  <a16:creationId xmlns:a16="http://schemas.microsoft.com/office/drawing/2014/main" id="{5DED1900-F7D7-AD29-8D66-13064FEB48BA}"/>
                </a:ext>
              </a:extLst>
            </p:cNvPr>
            <p:cNvSpPr txBox="1"/>
            <p:nvPr/>
          </p:nvSpPr>
          <p:spPr bwMode="auto">
            <a:xfrm>
              <a:off x="4211374" y="2597521"/>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59" name="TextBox 58">
              <a:extLst>
                <a:ext uri="{FF2B5EF4-FFF2-40B4-BE49-F238E27FC236}">
                  <a16:creationId xmlns:a16="http://schemas.microsoft.com/office/drawing/2014/main" id="{19FA7B17-865F-38E9-BEB0-27B3C5EF7C87}"/>
                </a:ext>
              </a:extLst>
            </p:cNvPr>
            <p:cNvSpPr txBox="1"/>
            <p:nvPr/>
          </p:nvSpPr>
          <p:spPr bwMode="auto">
            <a:xfrm>
              <a:off x="4211374" y="3316450"/>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0" name="TextBox 59">
              <a:extLst>
                <a:ext uri="{FF2B5EF4-FFF2-40B4-BE49-F238E27FC236}">
                  <a16:creationId xmlns:a16="http://schemas.microsoft.com/office/drawing/2014/main" id="{153DDBF2-24C9-A7B5-BCBF-C4ADBF233A30}"/>
                </a:ext>
              </a:extLst>
            </p:cNvPr>
            <p:cNvSpPr txBox="1"/>
            <p:nvPr/>
          </p:nvSpPr>
          <p:spPr bwMode="auto">
            <a:xfrm>
              <a:off x="4394116" y="4043819"/>
              <a:ext cx="276037"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56" name="TextBox 455">
              <a:extLst>
                <a:ext uri="{FF2B5EF4-FFF2-40B4-BE49-F238E27FC236}">
                  <a16:creationId xmlns:a16="http://schemas.microsoft.com/office/drawing/2014/main" id="{E718CCED-A8DA-E62F-38E1-801D6BD87EC5}"/>
                </a:ext>
              </a:extLst>
            </p:cNvPr>
            <p:cNvSpPr txBox="1"/>
            <p:nvPr/>
          </p:nvSpPr>
          <p:spPr bwMode="auto">
            <a:xfrm>
              <a:off x="4211374" y="2236591"/>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457" name="TextBox 456">
              <a:extLst>
                <a:ext uri="{FF2B5EF4-FFF2-40B4-BE49-F238E27FC236}">
                  <a16:creationId xmlns:a16="http://schemas.microsoft.com/office/drawing/2014/main" id="{BBF28690-32F9-72C2-03E7-AF00E5901E13}"/>
                </a:ext>
              </a:extLst>
            </p:cNvPr>
            <p:cNvSpPr txBox="1"/>
            <p:nvPr/>
          </p:nvSpPr>
          <p:spPr bwMode="auto">
            <a:xfrm>
              <a:off x="4211374" y="2950228"/>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458" name="TextBox 457">
              <a:extLst>
                <a:ext uri="{FF2B5EF4-FFF2-40B4-BE49-F238E27FC236}">
                  <a16:creationId xmlns:a16="http://schemas.microsoft.com/office/drawing/2014/main" id="{E3304C6D-0758-665C-4C63-4C08A5A7A943}"/>
                </a:ext>
              </a:extLst>
            </p:cNvPr>
            <p:cNvSpPr txBox="1"/>
            <p:nvPr/>
          </p:nvSpPr>
          <p:spPr bwMode="auto">
            <a:xfrm>
              <a:off x="4302745" y="3680713"/>
              <a:ext cx="367408"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grpSp>
      <p:grpSp>
        <p:nvGrpSpPr>
          <p:cNvPr id="62" name="Group 61">
            <a:extLst>
              <a:ext uri="{FF2B5EF4-FFF2-40B4-BE49-F238E27FC236}">
                <a16:creationId xmlns:a16="http://schemas.microsoft.com/office/drawing/2014/main" id="{74D87F4D-157D-ABDC-8118-677BD06005BB}"/>
              </a:ext>
            </a:extLst>
          </p:cNvPr>
          <p:cNvGrpSpPr/>
          <p:nvPr/>
        </p:nvGrpSpPr>
        <p:grpSpPr>
          <a:xfrm>
            <a:off x="4588183" y="2628144"/>
            <a:ext cx="69420" cy="1798775"/>
            <a:chOff x="8642562" y="2810479"/>
            <a:chExt cx="69420" cy="1380554"/>
          </a:xfrm>
        </p:grpSpPr>
        <p:cxnSp>
          <p:nvCxnSpPr>
            <p:cNvPr id="459" name="Straight Connector 458">
              <a:extLst>
                <a:ext uri="{FF2B5EF4-FFF2-40B4-BE49-F238E27FC236}">
                  <a16:creationId xmlns:a16="http://schemas.microsoft.com/office/drawing/2014/main" id="{FB7C60E9-A023-0AFB-6335-293E39B9DA06}"/>
                </a:ext>
              </a:extLst>
            </p:cNvPr>
            <p:cNvCxnSpPr/>
            <p:nvPr/>
          </p:nvCxnSpPr>
          <p:spPr bwMode="auto">
            <a:xfrm>
              <a:off x="8644515" y="3086590"/>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822F928B-CF4C-2A74-8075-A22DCA65DA9E}"/>
                </a:ext>
              </a:extLst>
            </p:cNvPr>
            <p:cNvCxnSpPr/>
            <p:nvPr/>
          </p:nvCxnSpPr>
          <p:spPr bwMode="auto">
            <a:xfrm>
              <a:off x="8642563" y="363881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CCD3251E-1AAC-F221-CD8B-65D5E16A2DBC}"/>
                </a:ext>
              </a:extLst>
            </p:cNvPr>
            <p:cNvCxnSpPr/>
            <p:nvPr/>
          </p:nvCxnSpPr>
          <p:spPr bwMode="auto">
            <a:xfrm>
              <a:off x="8642562" y="4191033"/>
              <a:ext cx="55917" cy="0"/>
            </a:xfrm>
            <a:prstGeom prst="line">
              <a:avLst/>
            </a:prstGeom>
            <a:noFill/>
            <a:ln w="28575" cap="flat" cmpd="sng" algn="ctr">
              <a:solidFill>
                <a:schemeClr val="bg1"/>
              </a:solidFill>
              <a:prstDash val="solid"/>
              <a:round/>
              <a:headEnd type="none" w="med" len="med"/>
              <a:tailEnd type="none" w="med" len="med"/>
            </a:ln>
            <a:effectLst/>
          </p:spPr>
        </p:cxnSp>
        <p:grpSp>
          <p:nvGrpSpPr>
            <p:cNvPr id="462" name="Group 461">
              <a:extLst>
                <a:ext uri="{FF2B5EF4-FFF2-40B4-BE49-F238E27FC236}">
                  <a16:creationId xmlns:a16="http://schemas.microsoft.com/office/drawing/2014/main" id="{B726A07D-82AB-CAC9-3CFB-37B190E66F45}"/>
                </a:ext>
              </a:extLst>
            </p:cNvPr>
            <p:cNvGrpSpPr/>
            <p:nvPr/>
          </p:nvGrpSpPr>
          <p:grpSpPr>
            <a:xfrm>
              <a:off x="8646319" y="2810479"/>
              <a:ext cx="65663" cy="1104444"/>
              <a:chOff x="8312150" y="2810479"/>
              <a:chExt cx="864757" cy="1104444"/>
            </a:xfrm>
          </p:grpSpPr>
          <p:cxnSp>
            <p:nvCxnSpPr>
              <p:cNvPr id="463" name="Straight Connector 462">
                <a:extLst>
                  <a:ext uri="{FF2B5EF4-FFF2-40B4-BE49-F238E27FC236}">
                    <a16:creationId xmlns:a16="http://schemas.microsoft.com/office/drawing/2014/main" id="{B4D9AFC7-48DA-2B06-9BC5-809430907559}"/>
                  </a:ext>
                </a:extLst>
              </p:cNvPr>
              <p:cNvCxnSpPr/>
              <p:nvPr/>
            </p:nvCxnSpPr>
            <p:spPr bwMode="auto">
              <a:xfrm>
                <a:off x="8312150" y="2810479"/>
                <a:ext cx="864757" cy="0"/>
              </a:xfrm>
              <a:prstGeom prst="line">
                <a:avLst/>
              </a:prstGeom>
              <a:noFill/>
              <a:ln w="2857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2044960C-73F2-EBB0-CD8C-AB5C38DA67C1}"/>
                  </a:ext>
                </a:extLst>
              </p:cNvPr>
              <p:cNvCxnSpPr/>
              <p:nvPr/>
            </p:nvCxnSpPr>
            <p:spPr bwMode="auto">
              <a:xfrm>
                <a:off x="8312150" y="3362701"/>
                <a:ext cx="864757" cy="0"/>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7D247E61-6DAE-ED55-0E9A-1D79DE406EAE}"/>
                  </a:ext>
                </a:extLst>
              </p:cNvPr>
              <p:cNvCxnSpPr/>
              <p:nvPr/>
            </p:nvCxnSpPr>
            <p:spPr bwMode="auto">
              <a:xfrm>
                <a:off x="8312150" y="3914923"/>
                <a:ext cx="86475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 name="Content Placeholder 7">
            <a:extLst>
              <a:ext uri="{FF2B5EF4-FFF2-40B4-BE49-F238E27FC236}">
                <a16:creationId xmlns:a16="http://schemas.microsoft.com/office/drawing/2014/main" id="{38D808DC-1198-D9A6-94D9-9120B18981EA}"/>
              </a:ext>
            </a:extLst>
          </p:cNvPr>
          <p:cNvSpPr>
            <a:spLocks noGrp="1"/>
          </p:cNvSpPr>
          <p:nvPr>
            <p:ph idx="1"/>
          </p:nvPr>
        </p:nvSpPr>
        <p:spPr>
          <a:xfrm>
            <a:off x="611887" y="1513047"/>
            <a:ext cx="10877529" cy="4650686"/>
          </a:xfrm>
        </p:spPr>
        <p:txBody>
          <a:bodyPr/>
          <a:lstStyle/>
          <a:p>
            <a:r>
              <a:rPr lang="en-US" sz="2400" dirty="0"/>
              <a:t>National laboratory data from IPD cases from 2009-2019</a:t>
            </a:r>
          </a:p>
          <a:p>
            <a:endParaRPr lang="en-US" sz="2400" dirty="0"/>
          </a:p>
          <a:p>
            <a:endParaRPr lang="en-US" sz="2400" dirty="0"/>
          </a:p>
          <a:p>
            <a:endParaRPr lang="en-US" sz="2400" dirty="0"/>
          </a:p>
          <a:p>
            <a:endParaRPr lang="en-US" sz="2400" dirty="0"/>
          </a:p>
          <a:p>
            <a:pPr marL="0" indent="0">
              <a:buNone/>
            </a:pPr>
            <a:endParaRPr lang="en-US" sz="2400" dirty="0"/>
          </a:p>
          <a:p>
            <a:r>
              <a:rPr lang="en-US" sz="2400" dirty="0"/>
              <a:t>IPD caused by PCV13 serotype decreased from 66% to 24%</a:t>
            </a:r>
          </a:p>
          <a:p>
            <a:pPr lvl="1"/>
            <a:r>
              <a:rPr lang="en-US" sz="2200" dirty="0"/>
              <a:t>Confirms herd immunity from the vaccinated pediatric population </a:t>
            </a:r>
          </a:p>
          <a:p>
            <a:r>
              <a:rPr lang="en-US" sz="2400" dirty="0"/>
              <a:t>Serotype 3 was the most frequent among PCV serotypes in 2019</a:t>
            </a:r>
          </a:p>
        </p:txBody>
      </p:sp>
      <p:sp>
        <p:nvSpPr>
          <p:cNvPr id="2" name="Title 1">
            <a:extLst>
              <a:ext uri="{FF2B5EF4-FFF2-40B4-BE49-F238E27FC236}">
                <a16:creationId xmlns:a16="http://schemas.microsoft.com/office/drawing/2014/main" id="{A21A991B-57D7-B2B8-C970-14D74EFF23BC}"/>
              </a:ext>
            </a:extLst>
          </p:cNvPr>
          <p:cNvSpPr>
            <a:spLocks noGrp="1"/>
          </p:cNvSpPr>
          <p:nvPr>
            <p:ph type="title"/>
          </p:nvPr>
        </p:nvSpPr>
        <p:spPr/>
        <p:txBody>
          <a:bodyPr/>
          <a:lstStyle/>
          <a:p>
            <a:r>
              <a:rPr lang="en-US" dirty="0"/>
              <a:t>IPD Trends in Spain in Adults Aged 18-64 </a:t>
            </a:r>
            <a:r>
              <a:rPr lang="en-US" dirty="0" err="1"/>
              <a:t>Yr</a:t>
            </a:r>
            <a:endParaRPr lang="en-US" dirty="0"/>
          </a:p>
        </p:txBody>
      </p:sp>
      <p:sp>
        <p:nvSpPr>
          <p:cNvPr id="7" name="ZoneTexte 3">
            <a:extLst>
              <a:ext uri="{FF2B5EF4-FFF2-40B4-BE49-F238E27FC236}">
                <a16:creationId xmlns:a16="http://schemas.microsoft.com/office/drawing/2014/main" id="{BADF4FC5-5473-6186-6A2B-605820A76123}"/>
              </a:ext>
            </a:extLst>
          </p:cNvPr>
          <p:cNvSpPr txBox="1"/>
          <p:nvPr/>
        </p:nvSpPr>
        <p:spPr>
          <a:xfrm>
            <a:off x="410254" y="6359500"/>
            <a:ext cx="280243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de Miguel. Clin Infect Dis. 2021;73:e3778.</a:t>
            </a:r>
          </a:p>
        </p:txBody>
      </p:sp>
      <p:sp>
        <p:nvSpPr>
          <p:cNvPr id="3" name="TextBox 2">
            <a:extLst>
              <a:ext uri="{FF2B5EF4-FFF2-40B4-BE49-F238E27FC236}">
                <a16:creationId xmlns:a16="http://schemas.microsoft.com/office/drawing/2014/main" id="{349FC524-F7B4-FDBB-F289-652119CB9922}"/>
              </a:ext>
            </a:extLst>
          </p:cNvPr>
          <p:cNvSpPr txBox="1"/>
          <p:nvPr/>
        </p:nvSpPr>
        <p:spPr bwMode="auto">
          <a:xfrm>
            <a:off x="809631" y="1932976"/>
            <a:ext cx="33416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Aged 18-64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(2009) N = 1400</a:t>
            </a:r>
          </a:p>
        </p:txBody>
      </p:sp>
      <p:sp>
        <p:nvSpPr>
          <p:cNvPr id="9" name="TextBox 8">
            <a:extLst>
              <a:ext uri="{FF2B5EF4-FFF2-40B4-BE49-F238E27FC236}">
                <a16:creationId xmlns:a16="http://schemas.microsoft.com/office/drawing/2014/main" id="{DBFE9A8D-824F-3A9A-7062-EACB78C29F51}"/>
              </a:ext>
            </a:extLst>
          </p:cNvPr>
          <p:cNvSpPr txBox="1"/>
          <p:nvPr/>
        </p:nvSpPr>
        <p:spPr bwMode="auto">
          <a:xfrm>
            <a:off x="4618029" y="1932976"/>
            <a:ext cx="32374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Aged 18-64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(2015) N = 776</a:t>
            </a:r>
          </a:p>
        </p:txBody>
      </p:sp>
      <p:sp>
        <p:nvSpPr>
          <p:cNvPr id="10" name="TextBox 9">
            <a:extLst>
              <a:ext uri="{FF2B5EF4-FFF2-40B4-BE49-F238E27FC236}">
                <a16:creationId xmlns:a16="http://schemas.microsoft.com/office/drawing/2014/main" id="{765C59A1-731C-95A8-28E2-4089C98AF86C}"/>
              </a:ext>
            </a:extLst>
          </p:cNvPr>
          <p:cNvSpPr txBox="1"/>
          <p:nvPr/>
        </p:nvSpPr>
        <p:spPr bwMode="auto">
          <a:xfrm>
            <a:off x="8511005" y="1932976"/>
            <a:ext cx="32374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Aged 18-64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(2019) N = 822</a:t>
            </a:r>
          </a:p>
        </p:txBody>
      </p:sp>
      <p:cxnSp>
        <p:nvCxnSpPr>
          <p:cNvPr id="21" name="Straight Connector 20">
            <a:extLst>
              <a:ext uri="{FF2B5EF4-FFF2-40B4-BE49-F238E27FC236}">
                <a16:creationId xmlns:a16="http://schemas.microsoft.com/office/drawing/2014/main" id="{A0A9D18C-0E13-9319-9FFD-2517D54F6CA6}"/>
              </a:ext>
            </a:extLst>
          </p:cNvPr>
          <p:cNvCxnSpPr>
            <a:cxnSpLocks/>
          </p:cNvCxnSpPr>
          <p:nvPr/>
        </p:nvCxnSpPr>
        <p:spPr bwMode="auto">
          <a:xfrm>
            <a:off x="4720015"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8F95ADA-3A11-E3DF-42F0-67A195F39E0C}"/>
              </a:ext>
            </a:extLst>
          </p:cNvPr>
          <p:cNvCxnSpPr>
            <a:cxnSpLocks/>
          </p:cNvCxnSpPr>
          <p:nvPr/>
        </p:nvCxnSpPr>
        <p:spPr bwMode="auto">
          <a:xfrm>
            <a:off x="4822079" y="4425869"/>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3D24394-B2DD-45D7-BCBF-72764F857D5E}"/>
              </a:ext>
            </a:extLst>
          </p:cNvPr>
          <p:cNvCxnSpPr>
            <a:cxnSpLocks/>
          </p:cNvCxnSpPr>
          <p:nvPr/>
        </p:nvCxnSpPr>
        <p:spPr bwMode="auto">
          <a:xfrm>
            <a:off x="4924143"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7A6250B-BB10-7B87-4CC7-3E89DD88A7B7}"/>
              </a:ext>
            </a:extLst>
          </p:cNvPr>
          <p:cNvCxnSpPr>
            <a:cxnSpLocks/>
          </p:cNvCxnSpPr>
          <p:nvPr/>
        </p:nvCxnSpPr>
        <p:spPr bwMode="auto">
          <a:xfrm>
            <a:off x="5026207" y="4425869"/>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A82E88A-2C3B-1985-9CCB-4F67739B1615}"/>
              </a:ext>
            </a:extLst>
          </p:cNvPr>
          <p:cNvCxnSpPr>
            <a:cxnSpLocks/>
          </p:cNvCxnSpPr>
          <p:nvPr/>
        </p:nvCxnSpPr>
        <p:spPr bwMode="auto">
          <a:xfrm>
            <a:off x="5128271"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5435E5F-10A5-CBD8-3294-CF73382FBFBF}"/>
              </a:ext>
            </a:extLst>
          </p:cNvPr>
          <p:cNvCxnSpPr>
            <a:cxnSpLocks/>
          </p:cNvCxnSpPr>
          <p:nvPr/>
        </p:nvCxnSpPr>
        <p:spPr bwMode="auto">
          <a:xfrm>
            <a:off x="5230335" y="4425869"/>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164AD00-300A-67A0-0466-F153EB49676D}"/>
              </a:ext>
            </a:extLst>
          </p:cNvPr>
          <p:cNvCxnSpPr>
            <a:cxnSpLocks/>
          </p:cNvCxnSpPr>
          <p:nvPr/>
        </p:nvCxnSpPr>
        <p:spPr bwMode="auto">
          <a:xfrm>
            <a:off x="5332399"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06A7656-759E-B890-65E0-2D7299E90149}"/>
              </a:ext>
            </a:extLst>
          </p:cNvPr>
          <p:cNvCxnSpPr>
            <a:cxnSpLocks/>
          </p:cNvCxnSpPr>
          <p:nvPr/>
        </p:nvCxnSpPr>
        <p:spPr bwMode="auto">
          <a:xfrm>
            <a:off x="5434463" y="4425869"/>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1D1BEC1-639F-03BE-6585-C91D17DE4AF2}"/>
              </a:ext>
            </a:extLst>
          </p:cNvPr>
          <p:cNvCxnSpPr>
            <a:cxnSpLocks/>
          </p:cNvCxnSpPr>
          <p:nvPr/>
        </p:nvCxnSpPr>
        <p:spPr bwMode="auto">
          <a:xfrm>
            <a:off x="5536527"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A54D2B1-96D7-EE48-6766-6A81272227F9}"/>
              </a:ext>
            </a:extLst>
          </p:cNvPr>
          <p:cNvCxnSpPr>
            <a:cxnSpLocks/>
          </p:cNvCxnSpPr>
          <p:nvPr/>
        </p:nvCxnSpPr>
        <p:spPr bwMode="auto">
          <a:xfrm>
            <a:off x="5638591" y="4425869"/>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29E1B7A-63C5-0435-BBC2-31B93E5F2CC1}"/>
              </a:ext>
            </a:extLst>
          </p:cNvPr>
          <p:cNvCxnSpPr>
            <a:cxnSpLocks/>
          </p:cNvCxnSpPr>
          <p:nvPr/>
        </p:nvCxnSpPr>
        <p:spPr bwMode="auto">
          <a:xfrm>
            <a:off x="5740655"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FFC2AAF-61CF-B8EB-9EE0-FF9B455DF403}"/>
              </a:ext>
            </a:extLst>
          </p:cNvPr>
          <p:cNvCxnSpPr>
            <a:cxnSpLocks/>
          </p:cNvCxnSpPr>
          <p:nvPr/>
        </p:nvCxnSpPr>
        <p:spPr bwMode="auto">
          <a:xfrm>
            <a:off x="5842722" y="4425869"/>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3E2A590-0405-8DD7-4899-E00BA2DD73C2}"/>
              </a:ext>
            </a:extLst>
          </p:cNvPr>
          <p:cNvCxnSpPr>
            <a:cxnSpLocks/>
          </p:cNvCxnSpPr>
          <p:nvPr/>
        </p:nvCxnSpPr>
        <p:spPr bwMode="auto">
          <a:xfrm>
            <a:off x="6013741"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EE7424C-3C58-5F7D-E1FB-ED79F0DE89BC}"/>
              </a:ext>
            </a:extLst>
          </p:cNvPr>
          <p:cNvCxnSpPr>
            <a:cxnSpLocks/>
          </p:cNvCxnSpPr>
          <p:nvPr/>
        </p:nvCxnSpPr>
        <p:spPr bwMode="auto">
          <a:xfrm>
            <a:off x="6115805" y="4430102"/>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4E45A30-F3B0-B613-B880-80BE452B32A2}"/>
              </a:ext>
            </a:extLst>
          </p:cNvPr>
          <p:cNvCxnSpPr>
            <a:cxnSpLocks/>
          </p:cNvCxnSpPr>
          <p:nvPr/>
        </p:nvCxnSpPr>
        <p:spPr bwMode="auto">
          <a:xfrm>
            <a:off x="6217869"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E9DFB96-A33C-6241-575D-4BE9480852F3}"/>
              </a:ext>
            </a:extLst>
          </p:cNvPr>
          <p:cNvCxnSpPr>
            <a:cxnSpLocks/>
          </p:cNvCxnSpPr>
          <p:nvPr/>
        </p:nvCxnSpPr>
        <p:spPr bwMode="auto">
          <a:xfrm>
            <a:off x="6319933" y="4430102"/>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AFA1195-AE4D-0D8B-3EE4-0E5A40B0850C}"/>
              </a:ext>
            </a:extLst>
          </p:cNvPr>
          <p:cNvCxnSpPr>
            <a:cxnSpLocks/>
          </p:cNvCxnSpPr>
          <p:nvPr/>
        </p:nvCxnSpPr>
        <p:spPr bwMode="auto">
          <a:xfrm>
            <a:off x="6421997"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024A380-1F84-1850-027B-A009EDAB63D5}"/>
              </a:ext>
            </a:extLst>
          </p:cNvPr>
          <p:cNvCxnSpPr>
            <a:cxnSpLocks/>
          </p:cNvCxnSpPr>
          <p:nvPr/>
        </p:nvCxnSpPr>
        <p:spPr bwMode="auto">
          <a:xfrm>
            <a:off x="6524061" y="4430102"/>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C97FD3B-EEE5-29C2-D153-C0676B5ABAEE}"/>
              </a:ext>
            </a:extLst>
          </p:cNvPr>
          <p:cNvCxnSpPr>
            <a:cxnSpLocks/>
          </p:cNvCxnSpPr>
          <p:nvPr/>
        </p:nvCxnSpPr>
        <p:spPr bwMode="auto">
          <a:xfrm>
            <a:off x="6626125"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810831D-EA51-AD94-B635-F73F2CD56779}"/>
              </a:ext>
            </a:extLst>
          </p:cNvPr>
          <p:cNvCxnSpPr>
            <a:cxnSpLocks/>
          </p:cNvCxnSpPr>
          <p:nvPr/>
        </p:nvCxnSpPr>
        <p:spPr bwMode="auto">
          <a:xfrm>
            <a:off x="6728189" y="4430102"/>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3052CEE-83AC-6319-8964-43FD0317B605}"/>
              </a:ext>
            </a:extLst>
          </p:cNvPr>
          <p:cNvCxnSpPr>
            <a:cxnSpLocks/>
          </p:cNvCxnSpPr>
          <p:nvPr/>
        </p:nvCxnSpPr>
        <p:spPr bwMode="auto">
          <a:xfrm>
            <a:off x="6830253"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D58197B-B96D-A39A-DFFE-C738C9EC2107}"/>
              </a:ext>
            </a:extLst>
          </p:cNvPr>
          <p:cNvCxnSpPr>
            <a:cxnSpLocks/>
          </p:cNvCxnSpPr>
          <p:nvPr/>
        </p:nvCxnSpPr>
        <p:spPr bwMode="auto">
          <a:xfrm>
            <a:off x="6932317" y="4430102"/>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1A3FE23-8ADA-F8AD-C45B-961BA5D74021}"/>
              </a:ext>
            </a:extLst>
          </p:cNvPr>
          <p:cNvCxnSpPr>
            <a:cxnSpLocks/>
          </p:cNvCxnSpPr>
          <p:nvPr/>
        </p:nvCxnSpPr>
        <p:spPr bwMode="auto">
          <a:xfrm>
            <a:off x="7094923"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A6A1E5C-9D56-2652-B59E-BCCF5683321B}"/>
              </a:ext>
            </a:extLst>
          </p:cNvPr>
          <p:cNvCxnSpPr>
            <a:cxnSpLocks/>
          </p:cNvCxnSpPr>
          <p:nvPr/>
        </p:nvCxnSpPr>
        <p:spPr bwMode="auto">
          <a:xfrm>
            <a:off x="7196987"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876DD0A-EE38-68DD-5AD8-63BB0A284035}"/>
              </a:ext>
            </a:extLst>
          </p:cNvPr>
          <p:cNvCxnSpPr>
            <a:cxnSpLocks/>
          </p:cNvCxnSpPr>
          <p:nvPr/>
        </p:nvCxnSpPr>
        <p:spPr bwMode="auto">
          <a:xfrm>
            <a:off x="7299051"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7D4B9F2-E886-AC19-31ED-B6FF1D5AE07C}"/>
              </a:ext>
            </a:extLst>
          </p:cNvPr>
          <p:cNvCxnSpPr>
            <a:cxnSpLocks/>
          </p:cNvCxnSpPr>
          <p:nvPr/>
        </p:nvCxnSpPr>
        <p:spPr bwMode="auto">
          <a:xfrm>
            <a:off x="7401115" y="4428088"/>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303CD26-1459-0553-1A5F-2EF133AF6B79}"/>
              </a:ext>
            </a:extLst>
          </p:cNvPr>
          <p:cNvCxnSpPr>
            <a:cxnSpLocks/>
          </p:cNvCxnSpPr>
          <p:nvPr/>
        </p:nvCxnSpPr>
        <p:spPr bwMode="auto">
          <a:xfrm>
            <a:off x="7503179" y="4428088"/>
            <a:ext cx="0" cy="44308"/>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07841DA8-CA0F-D861-4222-CE6D912F9526}"/>
              </a:ext>
            </a:extLst>
          </p:cNvPr>
          <p:cNvSpPr txBox="1"/>
          <p:nvPr/>
        </p:nvSpPr>
        <p:spPr bwMode="auto">
          <a:xfrm rot="16200000">
            <a:off x="3277024" y="3397071"/>
            <a:ext cx="1786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IPD Cases</a:t>
            </a:r>
          </a:p>
        </p:txBody>
      </p:sp>
      <p:graphicFrame>
        <p:nvGraphicFramePr>
          <p:cNvPr id="73" name="Table 72">
            <a:extLst>
              <a:ext uri="{FF2B5EF4-FFF2-40B4-BE49-F238E27FC236}">
                <a16:creationId xmlns:a16="http://schemas.microsoft.com/office/drawing/2014/main" id="{C1182A1B-43AF-CB0E-DCF1-39A72BA53884}"/>
              </a:ext>
            </a:extLst>
          </p:cNvPr>
          <p:cNvGraphicFramePr>
            <a:graphicFrameLocks noGrp="1"/>
          </p:cNvGraphicFramePr>
          <p:nvPr/>
        </p:nvGraphicFramePr>
        <p:xfrm>
          <a:off x="5135880"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117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19A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7F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74" name="Table 73">
            <a:extLst>
              <a:ext uri="{FF2B5EF4-FFF2-40B4-BE49-F238E27FC236}">
                <a16:creationId xmlns:a16="http://schemas.microsoft.com/office/drawing/2014/main" id="{207E657D-DD83-FD66-7A0E-667434AF0BAE}"/>
              </a:ext>
            </a:extLst>
          </p:cNvPr>
          <p:cNvGraphicFramePr>
            <a:graphicFrameLocks noGrp="1"/>
          </p:cNvGraphicFramePr>
          <p:nvPr/>
        </p:nvGraphicFramePr>
        <p:xfrm>
          <a:off x="6280858"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109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56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9N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22F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11A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75" name="Table 74">
            <a:extLst>
              <a:ext uri="{FF2B5EF4-FFF2-40B4-BE49-F238E27FC236}">
                <a16:creationId xmlns:a16="http://schemas.microsoft.com/office/drawing/2014/main" id="{FDD7330D-F731-E613-412A-8AF69A72BF29}"/>
              </a:ext>
            </a:extLst>
          </p:cNvPr>
          <p:cNvGraphicFramePr>
            <a:graphicFrameLocks noGrp="1"/>
          </p:cNvGraphicFramePr>
          <p:nvPr/>
        </p:nvGraphicFramePr>
        <p:xfrm>
          <a:off x="7157912"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6C</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16F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23B</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24F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15</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15A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sp>
        <p:nvSpPr>
          <p:cNvPr id="80" name="TextBox 79">
            <a:extLst>
              <a:ext uri="{FF2B5EF4-FFF2-40B4-BE49-F238E27FC236}">
                <a16:creationId xmlns:a16="http://schemas.microsoft.com/office/drawing/2014/main" id="{E2548E4A-FFC3-A8DF-8040-3FC45BE9A54D}"/>
              </a:ext>
            </a:extLst>
          </p:cNvPr>
          <p:cNvSpPr txBox="1"/>
          <p:nvPr/>
        </p:nvSpPr>
        <p:spPr bwMode="auto">
          <a:xfrm rot="18043578">
            <a:off x="4590416" y="4396635"/>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05" name="TextBox 104">
            <a:extLst>
              <a:ext uri="{FF2B5EF4-FFF2-40B4-BE49-F238E27FC236}">
                <a16:creationId xmlns:a16="http://schemas.microsoft.com/office/drawing/2014/main" id="{445EF26B-2139-FDD5-A181-A098F1A6213A}"/>
              </a:ext>
            </a:extLst>
          </p:cNvPr>
          <p:cNvSpPr txBox="1"/>
          <p:nvPr/>
        </p:nvSpPr>
        <p:spPr bwMode="auto">
          <a:xfrm rot="18043578">
            <a:off x="4615142" y="4443190"/>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a:t>
            </a:r>
          </a:p>
        </p:txBody>
      </p:sp>
      <p:sp>
        <p:nvSpPr>
          <p:cNvPr id="106" name="TextBox 105">
            <a:extLst>
              <a:ext uri="{FF2B5EF4-FFF2-40B4-BE49-F238E27FC236}">
                <a16:creationId xmlns:a16="http://schemas.microsoft.com/office/drawing/2014/main" id="{8767219C-B0E1-13A2-73EB-AB0ABEAA438A}"/>
              </a:ext>
            </a:extLst>
          </p:cNvPr>
          <p:cNvSpPr txBox="1"/>
          <p:nvPr/>
        </p:nvSpPr>
        <p:spPr bwMode="auto">
          <a:xfrm rot="18043578">
            <a:off x="4757795" y="4429511"/>
            <a:ext cx="2824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7F</a:t>
            </a:r>
          </a:p>
        </p:txBody>
      </p:sp>
      <p:sp>
        <p:nvSpPr>
          <p:cNvPr id="107" name="TextBox 106">
            <a:extLst>
              <a:ext uri="{FF2B5EF4-FFF2-40B4-BE49-F238E27FC236}">
                <a16:creationId xmlns:a16="http://schemas.microsoft.com/office/drawing/2014/main" id="{7AC48A43-3C3E-541B-D33B-486B46F5515C}"/>
              </a:ext>
            </a:extLst>
          </p:cNvPr>
          <p:cNvSpPr txBox="1"/>
          <p:nvPr/>
        </p:nvSpPr>
        <p:spPr bwMode="auto">
          <a:xfrm rot="18043578">
            <a:off x="4862025" y="4429510"/>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08" name="TextBox 107">
            <a:extLst>
              <a:ext uri="{FF2B5EF4-FFF2-40B4-BE49-F238E27FC236}">
                <a16:creationId xmlns:a16="http://schemas.microsoft.com/office/drawing/2014/main" id="{FD975D61-5F3F-E380-0A6A-B293CFA6AAE9}"/>
              </a:ext>
            </a:extLst>
          </p:cNvPr>
          <p:cNvSpPr txBox="1"/>
          <p:nvPr/>
        </p:nvSpPr>
        <p:spPr bwMode="auto">
          <a:xfrm rot="18043578">
            <a:off x="5000926" y="4394334"/>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09" name="TextBox 108">
            <a:extLst>
              <a:ext uri="{FF2B5EF4-FFF2-40B4-BE49-F238E27FC236}">
                <a16:creationId xmlns:a16="http://schemas.microsoft.com/office/drawing/2014/main" id="{73482466-7DEC-A967-6C37-10D96B10DE93}"/>
              </a:ext>
            </a:extLst>
          </p:cNvPr>
          <p:cNvSpPr txBox="1"/>
          <p:nvPr/>
        </p:nvSpPr>
        <p:spPr bwMode="auto">
          <a:xfrm rot="18043578">
            <a:off x="5031000" y="4448704"/>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19F</a:t>
            </a:r>
          </a:p>
        </p:txBody>
      </p:sp>
      <p:sp>
        <p:nvSpPr>
          <p:cNvPr id="110" name="TextBox 109">
            <a:extLst>
              <a:ext uri="{FF2B5EF4-FFF2-40B4-BE49-F238E27FC236}">
                <a16:creationId xmlns:a16="http://schemas.microsoft.com/office/drawing/2014/main" id="{278DAE22-4B76-BC84-AC95-3DB9A5343A40}"/>
              </a:ext>
            </a:extLst>
          </p:cNvPr>
          <p:cNvSpPr txBox="1"/>
          <p:nvPr/>
        </p:nvSpPr>
        <p:spPr bwMode="auto">
          <a:xfrm rot="18043578">
            <a:off x="5167715" y="4428507"/>
            <a:ext cx="2936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9V</a:t>
            </a:r>
          </a:p>
        </p:txBody>
      </p:sp>
      <p:sp>
        <p:nvSpPr>
          <p:cNvPr id="111" name="TextBox 110">
            <a:extLst>
              <a:ext uri="{FF2B5EF4-FFF2-40B4-BE49-F238E27FC236}">
                <a16:creationId xmlns:a16="http://schemas.microsoft.com/office/drawing/2014/main" id="{BC8A9009-E003-8902-D204-0362C4E5FCA2}"/>
              </a:ext>
            </a:extLst>
          </p:cNvPr>
          <p:cNvSpPr txBox="1"/>
          <p:nvPr/>
        </p:nvSpPr>
        <p:spPr bwMode="auto">
          <a:xfrm rot="18043578">
            <a:off x="5306025" y="4404349"/>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12" name="TextBox 111">
            <a:extLst>
              <a:ext uri="{FF2B5EF4-FFF2-40B4-BE49-F238E27FC236}">
                <a16:creationId xmlns:a16="http://schemas.microsoft.com/office/drawing/2014/main" id="{5C4F147F-4E20-1847-60D3-768CA5529761}"/>
              </a:ext>
            </a:extLst>
          </p:cNvPr>
          <p:cNvSpPr txBox="1"/>
          <p:nvPr/>
        </p:nvSpPr>
        <p:spPr bwMode="auto">
          <a:xfrm rot="18043578">
            <a:off x="5325205" y="4452421"/>
            <a:ext cx="3417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18C</a:t>
            </a:r>
          </a:p>
        </p:txBody>
      </p:sp>
      <p:sp>
        <p:nvSpPr>
          <p:cNvPr id="113" name="TextBox 112">
            <a:extLst>
              <a:ext uri="{FF2B5EF4-FFF2-40B4-BE49-F238E27FC236}">
                <a16:creationId xmlns:a16="http://schemas.microsoft.com/office/drawing/2014/main" id="{EB667D9E-B8C9-7F92-9C85-7AF714C5ED58}"/>
              </a:ext>
            </a:extLst>
          </p:cNvPr>
          <p:cNvSpPr txBox="1"/>
          <p:nvPr/>
        </p:nvSpPr>
        <p:spPr bwMode="auto">
          <a:xfrm rot="18043578">
            <a:off x="5435425" y="4448702"/>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23F</a:t>
            </a:r>
          </a:p>
        </p:txBody>
      </p:sp>
      <p:sp>
        <p:nvSpPr>
          <p:cNvPr id="114" name="TextBox 113">
            <a:extLst>
              <a:ext uri="{FF2B5EF4-FFF2-40B4-BE49-F238E27FC236}">
                <a16:creationId xmlns:a16="http://schemas.microsoft.com/office/drawing/2014/main" id="{4575DDA7-2E16-24AE-F958-EFBC76A8C62A}"/>
              </a:ext>
            </a:extLst>
          </p:cNvPr>
          <p:cNvSpPr txBox="1"/>
          <p:nvPr/>
        </p:nvSpPr>
        <p:spPr bwMode="auto">
          <a:xfrm rot="18043578">
            <a:off x="5567325" y="4431063"/>
            <a:ext cx="2920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6B</a:t>
            </a:r>
          </a:p>
        </p:txBody>
      </p:sp>
      <p:sp>
        <p:nvSpPr>
          <p:cNvPr id="115" name="TextBox 114">
            <a:extLst>
              <a:ext uri="{FF2B5EF4-FFF2-40B4-BE49-F238E27FC236}">
                <a16:creationId xmlns:a16="http://schemas.microsoft.com/office/drawing/2014/main" id="{8F165287-B525-65F2-5348-E64A931D3F56}"/>
              </a:ext>
            </a:extLst>
          </p:cNvPr>
          <p:cNvSpPr txBox="1"/>
          <p:nvPr/>
        </p:nvSpPr>
        <p:spPr bwMode="auto">
          <a:xfrm rot="18043578">
            <a:off x="5661715" y="4426066"/>
            <a:ext cx="2952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a:t>
            </a:r>
          </a:p>
        </p:txBody>
      </p:sp>
      <p:sp>
        <p:nvSpPr>
          <p:cNvPr id="116" name="TextBox 115">
            <a:extLst>
              <a:ext uri="{FF2B5EF4-FFF2-40B4-BE49-F238E27FC236}">
                <a16:creationId xmlns:a16="http://schemas.microsoft.com/office/drawing/2014/main" id="{1BB5FE41-26D5-45D5-F9BF-67C2DCF7CF7F}"/>
              </a:ext>
            </a:extLst>
          </p:cNvPr>
          <p:cNvSpPr txBox="1"/>
          <p:nvPr/>
        </p:nvSpPr>
        <p:spPr bwMode="auto">
          <a:xfrm rot="18043578">
            <a:off x="5878828" y="4394334"/>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17" name="TextBox 116">
            <a:extLst>
              <a:ext uri="{FF2B5EF4-FFF2-40B4-BE49-F238E27FC236}">
                <a16:creationId xmlns:a16="http://schemas.microsoft.com/office/drawing/2014/main" id="{A63B4096-154D-C3F2-9CF5-9350DF33AE53}"/>
              </a:ext>
            </a:extLst>
          </p:cNvPr>
          <p:cNvSpPr txBox="1"/>
          <p:nvPr/>
        </p:nvSpPr>
        <p:spPr bwMode="auto">
          <a:xfrm rot="18043578">
            <a:off x="5911019" y="4443074"/>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12F</a:t>
            </a:r>
          </a:p>
        </p:txBody>
      </p:sp>
      <p:sp>
        <p:nvSpPr>
          <p:cNvPr id="118" name="TextBox 117">
            <a:extLst>
              <a:ext uri="{FF2B5EF4-FFF2-40B4-BE49-F238E27FC236}">
                <a16:creationId xmlns:a16="http://schemas.microsoft.com/office/drawing/2014/main" id="{90E2BCFD-071E-1FCE-F306-48E32D55D5D0}"/>
              </a:ext>
            </a:extLst>
          </p:cNvPr>
          <p:cNvSpPr txBox="1"/>
          <p:nvPr/>
        </p:nvSpPr>
        <p:spPr bwMode="auto">
          <a:xfrm rot="18043578">
            <a:off x="6038898" y="4427978"/>
            <a:ext cx="3016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9N</a:t>
            </a:r>
          </a:p>
        </p:txBody>
      </p:sp>
      <p:sp>
        <p:nvSpPr>
          <p:cNvPr id="119" name="TextBox 118">
            <a:extLst>
              <a:ext uri="{FF2B5EF4-FFF2-40B4-BE49-F238E27FC236}">
                <a16:creationId xmlns:a16="http://schemas.microsoft.com/office/drawing/2014/main" id="{10243C76-1223-6A1A-E9CE-542A458DE366}"/>
              </a:ext>
            </a:extLst>
          </p:cNvPr>
          <p:cNvSpPr txBox="1"/>
          <p:nvPr/>
        </p:nvSpPr>
        <p:spPr bwMode="auto">
          <a:xfrm rot="18043578">
            <a:off x="6118479" y="4443075"/>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22F</a:t>
            </a:r>
          </a:p>
        </p:txBody>
      </p:sp>
      <p:sp>
        <p:nvSpPr>
          <p:cNvPr id="120" name="TextBox 119">
            <a:extLst>
              <a:ext uri="{FF2B5EF4-FFF2-40B4-BE49-F238E27FC236}">
                <a16:creationId xmlns:a16="http://schemas.microsoft.com/office/drawing/2014/main" id="{C620F52E-2DB6-2DBA-3665-B7E19173914C}"/>
              </a:ext>
            </a:extLst>
          </p:cNvPr>
          <p:cNvSpPr txBox="1"/>
          <p:nvPr/>
        </p:nvSpPr>
        <p:spPr bwMode="auto">
          <a:xfrm rot="18043578">
            <a:off x="6207189" y="4442704"/>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a:t>
            </a:r>
          </a:p>
        </p:txBody>
      </p:sp>
      <p:sp>
        <p:nvSpPr>
          <p:cNvPr id="121" name="TextBox 120">
            <a:extLst>
              <a:ext uri="{FF2B5EF4-FFF2-40B4-BE49-F238E27FC236}">
                <a16:creationId xmlns:a16="http://schemas.microsoft.com/office/drawing/2014/main" id="{119183DA-3993-48C0-8BDB-2EA46665F0D4}"/>
              </a:ext>
            </a:extLst>
          </p:cNvPr>
          <p:cNvSpPr txBox="1"/>
          <p:nvPr/>
        </p:nvSpPr>
        <p:spPr bwMode="auto">
          <a:xfrm rot="18043578">
            <a:off x="6310375" y="4448114"/>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a:t>
            </a:r>
          </a:p>
        </p:txBody>
      </p:sp>
      <p:sp>
        <p:nvSpPr>
          <p:cNvPr id="122" name="TextBox 121">
            <a:extLst>
              <a:ext uri="{FF2B5EF4-FFF2-40B4-BE49-F238E27FC236}">
                <a16:creationId xmlns:a16="http://schemas.microsoft.com/office/drawing/2014/main" id="{93E945E6-BAB5-0CB4-1CA5-545CFCDD9EAA}"/>
              </a:ext>
            </a:extLst>
          </p:cNvPr>
          <p:cNvSpPr txBox="1"/>
          <p:nvPr/>
        </p:nvSpPr>
        <p:spPr bwMode="auto">
          <a:xfrm rot="18043578">
            <a:off x="6421155" y="4450317"/>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17F</a:t>
            </a:r>
          </a:p>
        </p:txBody>
      </p:sp>
      <p:sp>
        <p:nvSpPr>
          <p:cNvPr id="123" name="TextBox 122">
            <a:extLst>
              <a:ext uri="{FF2B5EF4-FFF2-40B4-BE49-F238E27FC236}">
                <a16:creationId xmlns:a16="http://schemas.microsoft.com/office/drawing/2014/main" id="{759E6E42-1439-ECEC-17FB-CA51DF84554D}"/>
              </a:ext>
            </a:extLst>
          </p:cNvPr>
          <p:cNvSpPr txBox="1"/>
          <p:nvPr/>
        </p:nvSpPr>
        <p:spPr bwMode="auto">
          <a:xfrm rot="18043578">
            <a:off x="6518381" y="4448701"/>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33F</a:t>
            </a:r>
          </a:p>
        </p:txBody>
      </p:sp>
      <p:sp>
        <p:nvSpPr>
          <p:cNvPr id="124" name="TextBox 123">
            <a:extLst>
              <a:ext uri="{FF2B5EF4-FFF2-40B4-BE49-F238E27FC236}">
                <a16:creationId xmlns:a16="http://schemas.microsoft.com/office/drawing/2014/main" id="{15B1C98E-5D25-85CF-EEA0-F727F5C44E17}"/>
              </a:ext>
            </a:extLst>
          </p:cNvPr>
          <p:cNvSpPr txBox="1"/>
          <p:nvPr/>
        </p:nvSpPr>
        <p:spPr bwMode="auto">
          <a:xfrm rot="18043578">
            <a:off x="6584894" y="4471797"/>
            <a:ext cx="3978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15BC</a:t>
            </a:r>
          </a:p>
        </p:txBody>
      </p:sp>
      <p:sp>
        <p:nvSpPr>
          <p:cNvPr id="125" name="TextBox 124">
            <a:extLst>
              <a:ext uri="{FF2B5EF4-FFF2-40B4-BE49-F238E27FC236}">
                <a16:creationId xmlns:a16="http://schemas.microsoft.com/office/drawing/2014/main" id="{5DE2FDC9-96E4-41E2-4F8D-AFC5D5A00B79}"/>
              </a:ext>
            </a:extLst>
          </p:cNvPr>
          <p:cNvSpPr txBox="1"/>
          <p:nvPr/>
        </p:nvSpPr>
        <p:spPr bwMode="auto">
          <a:xfrm rot="18043578">
            <a:off x="6765023" y="4428255"/>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6" name="TextBox 125">
            <a:extLst>
              <a:ext uri="{FF2B5EF4-FFF2-40B4-BE49-F238E27FC236}">
                <a16:creationId xmlns:a16="http://schemas.microsoft.com/office/drawing/2014/main" id="{E18D8991-4FD2-47E2-3A19-4BC8B257FECB}"/>
              </a:ext>
            </a:extLst>
          </p:cNvPr>
          <p:cNvSpPr txBox="1"/>
          <p:nvPr/>
        </p:nvSpPr>
        <p:spPr bwMode="auto">
          <a:xfrm rot="18043578">
            <a:off x="6918613" y="4427323"/>
            <a:ext cx="2904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6C</a:t>
            </a:r>
          </a:p>
        </p:txBody>
      </p:sp>
      <p:sp>
        <p:nvSpPr>
          <p:cNvPr id="127" name="TextBox 126">
            <a:extLst>
              <a:ext uri="{FF2B5EF4-FFF2-40B4-BE49-F238E27FC236}">
                <a16:creationId xmlns:a16="http://schemas.microsoft.com/office/drawing/2014/main" id="{72503F7F-0D2D-CD2C-B5AA-459161A8698B}"/>
              </a:ext>
            </a:extLst>
          </p:cNvPr>
          <p:cNvSpPr txBox="1"/>
          <p:nvPr/>
        </p:nvSpPr>
        <p:spPr bwMode="auto">
          <a:xfrm rot="18043578">
            <a:off x="6995425" y="4443074"/>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16F</a:t>
            </a:r>
          </a:p>
        </p:txBody>
      </p:sp>
      <p:sp>
        <p:nvSpPr>
          <p:cNvPr id="128" name="TextBox 127">
            <a:extLst>
              <a:ext uri="{FF2B5EF4-FFF2-40B4-BE49-F238E27FC236}">
                <a16:creationId xmlns:a16="http://schemas.microsoft.com/office/drawing/2014/main" id="{F84E4D80-A077-2C6B-3EE0-07AB6EDA3C87}"/>
              </a:ext>
            </a:extLst>
          </p:cNvPr>
          <p:cNvSpPr txBox="1"/>
          <p:nvPr/>
        </p:nvSpPr>
        <p:spPr bwMode="auto">
          <a:xfrm rot="18043578">
            <a:off x="7090339" y="4447207"/>
            <a:ext cx="3433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23B</a:t>
            </a:r>
          </a:p>
        </p:txBody>
      </p:sp>
      <p:sp>
        <p:nvSpPr>
          <p:cNvPr id="129" name="TextBox 128">
            <a:extLst>
              <a:ext uri="{FF2B5EF4-FFF2-40B4-BE49-F238E27FC236}">
                <a16:creationId xmlns:a16="http://schemas.microsoft.com/office/drawing/2014/main" id="{5F8201E1-FE5E-81D9-E86F-6051DE529A0B}"/>
              </a:ext>
            </a:extLst>
          </p:cNvPr>
          <p:cNvSpPr txBox="1"/>
          <p:nvPr/>
        </p:nvSpPr>
        <p:spPr bwMode="auto">
          <a:xfrm rot="18043578">
            <a:off x="7206560" y="4450995"/>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24F</a:t>
            </a:r>
          </a:p>
        </p:txBody>
      </p:sp>
      <p:sp>
        <p:nvSpPr>
          <p:cNvPr id="130" name="TextBox 129">
            <a:extLst>
              <a:ext uri="{FF2B5EF4-FFF2-40B4-BE49-F238E27FC236}">
                <a16:creationId xmlns:a16="http://schemas.microsoft.com/office/drawing/2014/main" id="{8F0B18C3-CF28-5C49-35BD-4E0EC45819F7}"/>
              </a:ext>
            </a:extLst>
          </p:cNvPr>
          <p:cNvSpPr txBox="1"/>
          <p:nvPr/>
        </p:nvSpPr>
        <p:spPr bwMode="auto">
          <a:xfrm rot="18043578">
            <a:off x="7313087" y="4441874"/>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a:t>
            </a:r>
          </a:p>
        </p:txBody>
      </p:sp>
      <p:sp>
        <p:nvSpPr>
          <p:cNvPr id="204" name="Freeform 203">
            <a:extLst>
              <a:ext uri="{FF2B5EF4-FFF2-40B4-BE49-F238E27FC236}">
                <a16:creationId xmlns:a16="http://schemas.microsoft.com/office/drawing/2014/main" id="{D0674988-504A-AFA0-D607-20A76CCF03DC}"/>
              </a:ext>
            </a:extLst>
          </p:cNvPr>
          <p:cNvSpPr/>
          <p:nvPr/>
        </p:nvSpPr>
        <p:spPr bwMode="auto">
          <a:xfrm>
            <a:off x="8700433" y="2613856"/>
            <a:ext cx="2958353" cy="1809332"/>
          </a:xfrm>
          <a:custGeom>
            <a:avLst/>
            <a:gdLst>
              <a:gd name="connsiteX0" fmla="*/ 0 w 2958353"/>
              <a:gd name="connsiteY0" fmla="*/ 0 h 1674158"/>
              <a:gd name="connsiteX1" fmla="*/ 0 w 2958353"/>
              <a:gd name="connsiteY1" fmla="*/ 1674158 h 1674158"/>
              <a:gd name="connsiteX2" fmla="*/ 2958353 w 2958353"/>
              <a:gd name="connsiteY2" fmla="*/ 1674158 h 1674158"/>
            </a:gdLst>
            <a:ahLst/>
            <a:cxnLst>
              <a:cxn ang="0">
                <a:pos x="connsiteX0" y="connsiteY0"/>
              </a:cxn>
              <a:cxn ang="0">
                <a:pos x="connsiteX1" y="connsiteY1"/>
              </a:cxn>
              <a:cxn ang="0">
                <a:pos x="connsiteX2" y="connsiteY2"/>
              </a:cxn>
            </a:cxnLst>
            <a:rect l="l" t="t" r="r" b="b"/>
            <a:pathLst>
              <a:path w="2958353" h="1674158">
                <a:moveTo>
                  <a:pt x="0" y="0"/>
                </a:moveTo>
                <a:lnTo>
                  <a:pt x="0" y="1674158"/>
                </a:lnTo>
                <a:lnTo>
                  <a:pt x="2958353" y="167415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09" name="Straight Connector 208">
            <a:extLst>
              <a:ext uri="{FF2B5EF4-FFF2-40B4-BE49-F238E27FC236}">
                <a16:creationId xmlns:a16="http://schemas.microsoft.com/office/drawing/2014/main" id="{CFF37672-11C4-2FB6-B052-8521FD37AA2A}"/>
              </a:ext>
            </a:extLst>
          </p:cNvPr>
          <p:cNvCxnSpPr>
            <a:cxnSpLocks/>
          </p:cNvCxnSpPr>
          <p:nvPr/>
        </p:nvCxnSpPr>
        <p:spPr bwMode="auto">
          <a:xfrm>
            <a:off x="8761042"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ED15EDF-D781-AE02-B802-55C0668AC895}"/>
              </a:ext>
            </a:extLst>
          </p:cNvPr>
          <p:cNvCxnSpPr>
            <a:cxnSpLocks/>
          </p:cNvCxnSpPr>
          <p:nvPr/>
        </p:nvCxnSpPr>
        <p:spPr bwMode="auto">
          <a:xfrm>
            <a:off x="8863106" y="4420968"/>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2D177DC-64A1-2DF6-F3E3-3009EB1048ED}"/>
              </a:ext>
            </a:extLst>
          </p:cNvPr>
          <p:cNvCxnSpPr>
            <a:cxnSpLocks/>
          </p:cNvCxnSpPr>
          <p:nvPr/>
        </p:nvCxnSpPr>
        <p:spPr bwMode="auto">
          <a:xfrm>
            <a:off x="8965170"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DC90D1B-1269-D4AF-2A5B-A52B0D739D33}"/>
              </a:ext>
            </a:extLst>
          </p:cNvPr>
          <p:cNvCxnSpPr>
            <a:cxnSpLocks/>
          </p:cNvCxnSpPr>
          <p:nvPr/>
        </p:nvCxnSpPr>
        <p:spPr bwMode="auto">
          <a:xfrm>
            <a:off x="9067234" y="4420968"/>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7C3E6F9-87C5-A34C-E379-9B2E00E4432B}"/>
              </a:ext>
            </a:extLst>
          </p:cNvPr>
          <p:cNvCxnSpPr>
            <a:cxnSpLocks/>
          </p:cNvCxnSpPr>
          <p:nvPr/>
        </p:nvCxnSpPr>
        <p:spPr bwMode="auto">
          <a:xfrm>
            <a:off x="9169298"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88A813EE-4AEB-2E14-BAED-F6CD507CD037}"/>
              </a:ext>
            </a:extLst>
          </p:cNvPr>
          <p:cNvCxnSpPr>
            <a:cxnSpLocks/>
          </p:cNvCxnSpPr>
          <p:nvPr/>
        </p:nvCxnSpPr>
        <p:spPr bwMode="auto">
          <a:xfrm>
            <a:off x="9271362" y="4420968"/>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17E3393B-4DBD-08EB-F369-97664D399818}"/>
              </a:ext>
            </a:extLst>
          </p:cNvPr>
          <p:cNvCxnSpPr>
            <a:cxnSpLocks/>
          </p:cNvCxnSpPr>
          <p:nvPr/>
        </p:nvCxnSpPr>
        <p:spPr bwMode="auto">
          <a:xfrm>
            <a:off x="9373426"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EB28DBE9-6E5E-238A-4945-08B9A997B5DC}"/>
              </a:ext>
            </a:extLst>
          </p:cNvPr>
          <p:cNvCxnSpPr>
            <a:cxnSpLocks/>
          </p:cNvCxnSpPr>
          <p:nvPr/>
        </p:nvCxnSpPr>
        <p:spPr bwMode="auto">
          <a:xfrm>
            <a:off x="9475490" y="4420968"/>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B5BE25A7-5265-E60A-6A73-7A3FA372C511}"/>
              </a:ext>
            </a:extLst>
          </p:cNvPr>
          <p:cNvCxnSpPr>
            <a:cxnSpLocks/>
          </p:cNvCxnSpPr>
          <p:nvPr/>
        </p:nvCxnSpPr>
        <p:spPr bwMode="auto">
          <a:xfrm>
            <a:off x="9577554"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ABD5B8D-D05D-E781-F0B5-9BF64057E024}"/>
              </a:ext>
            </a:extLst>
          </p:cNvPr>
          <p:cNvCxnSpPr>
            <a:cxnSpLocks/>
          </p:cNvCxnSpPr>
          <p:nvPr/>
        </p:nvCxnSpPr>
        <p:spPr bwMode="auto">
          <a:xfrm>
            <a:off x="9679618" y="4420968"/>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8D3F8E0D-4506-69E8-7733-0F94E688D35F}"/>
              </a:ext>
            </a:extLst>
          </p:cNvPr>
          <p:cNvCxnSpPr>
            <a:cxnSpLocks/>
          </p:cNvCxnSpPr>
          <p:nvPr/>
        </p:nvCxnSpPr>
        <p:spPr bwMode="auto">
          <a:xfrm>
            <a:off x="9781682"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EAAFB783-9CFF-1EC0-95BE-86711AAFD754}"/>
              </a:ext>
            </a:extLst>
          </p:cNvPr>
          <p:cNvCxnSpPr>
            <a:cxnSpLocks/>
          </p:cNvCxnSpPr>
          <p:nvPr/>
        </p:nvCxnSpPr>
        <p:spPr bwMode="auto">
          <a:xfrm>
            <a:off x="9886493"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4CA0C15-086A-C3D1-2F32-282984F6B568}"/>
              </a:ext>
            </a:extLst>
          </p:cNvPr>
          <p:cNvCxnSpPr>
            <a:cxnSpLocks/>
          </p:cNvCxnSpPr>
          <p:nvPr/>
        </p:nvCxnSpPr>
        <p:spPr bwMode="auto">
          <a:xfrm>
            <a:off x="9991732" y="4425201"/>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80102CC5-48A8-5E41-79E3-76FF8B26687D}"/>
              </a:ext>
            </a:extLst>
          </p:cNvPr>
          <p:cNvCxnSpPr>
            <a:cxnSpLocks/>
          </p:cNvCxnSpPr>
          <p:nvPr/>
        </p:nvCxnSpPr>
        <p:spPr bwMode="auto">
          <a:xfrm>
            <a:off x="10106496"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78B10D00-D3B1-CB72-606A-5D41D4A0BAA8}"/>
              </a:ext>
            </a:extLst>
          </p:cNvPr>
          <p:cNvCxnSpPr>
            <a:cxnSpLocks/>
          </p:cNvCxnSpPr>
          <p:nvPr/>
        </p:nvCxnSpPr>
        <p:spPr bwMode="auto">
          <a:xfrm>
            <a:off x="10192685" y="4425201"/>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5505D69-0BF6-C06F-D077-E37F45493BFB}"/>
              </a:ext>
            </a:extLst>
          </p:cNvPr>
          <p:cNvCxnSpPr>
            <a:cxnSpLocks/>
          </p:cNvCxnSpPr>
          <p:nvPr/>
        </p:nvCxnSpPr>
        <p:spPr bwMode="auto">
          <a:xfrm>
            <a:off x="10294749"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A26AD2B6-B71C-EADE-078D-B9CE0F922765}"/>
              </a:ext>
            </a:extLst>
          </p:cNvPr>
          <p:cNvCxnSpPr>
            <a:cxnSpLocks/>
          </p:cNvCxnSpPr>
          <p:nvPr/>
        </p:nvCxnSpPr>
        <p:spPr bwMode="auto">
          <a:xfrm>
            <a:off x="10396813" y="4425201"/>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64A7AAFF-8230-9524-4013-9DF1977D2098}"/>
              </a:ext>
            </a:extLst>
          </p:cNvPr>
          <p:cNvCxnSpPr>
            <a:cxnSpLocks/>
          </p:cNvCxnSpPr>
          <p:nvPr/>
        </p:nvCxnSpPr>
        <p:spPr bwMode="auto">
          <a:xfrm>
            <a:off x="10610002"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A3922297-49D8-D1D5-07AC-4D7873A3FF98}"/>
              </a:ext>
            </a:extLst>
          </p:cNvPr>
          <p:cNvCxnSpPr>
            <a:cxnSpLocks/>
          </p:cNvCxnSpPr>
          <p:nvPr/>
        </p:nvCxnSpPr>
        <p:spPr bwMode="auto">
          <a:xfrm>
            <a:off x="10508866" y="4425201"/>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0D56CC0-D1F4-139F-4B75-380AA2911A46}"/>
              </a:ext>
            </a:extLst>
          </p:cNvPr>
          <p:cNvCxnSpPr>
            <a:cxnSpLocks/>
          </p:cNvCxnSpPr>
          <p:nvPr/>
        </p:nvCxnSpPr>
        <p:spPr bwMode="auto">
          <a:xfrm>
            <a:off x="10718880"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7A1E2C6-AACB-E4A0-86C0-42F81E11199A}"/>
              </a:ext>
            </a:extLst>
          </p:cNvPr>
          <p:cNvCxnSpPr>
            <a:cxnSpLocks/>
          </p:cNvCxnSpPr>
          <p:nvPr/>
        </p:nvCxnSpPr>
        <p:spPr bwMode="auto">
          <a:xfrm>
            <a:off x="10820944" y="4425201"/>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C6E0F3CF-11BA-CC0C-FEE1-742228036908}"/>
              </a:ext>
            </a:extLst>
          </p:cNvPr>
          <p:cNvCxnSpPr>
            <a:cxnSpLocks/>
          </p:cNvCxnSpPr>
          <p:nvPr/>
        </p:nvCxnSpPr>
        <p:spPr bwMode="auto">
          <a:xfrm>
            <a:off x="11088325"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21ECC365-85FA-CEC8-2506-184E57371A3D}"/>
              </a:ext>
            </a:extLst>
          </p:cNvPr>
          <p:cNvCxnSpPr>
            <a:cxnSpLocks/>
          </p:cNvCxnSpPr>
          <p:nvPr/>
        </p:nvCxnSpPr>
        <p:spPr bwMode="auto">
          <a:xfrm>
            <a:off x="11190389"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B6CB15D-336C-84B6-BAF0-6DC4DD9BA192}"/>
              </a:ext>
            </a:extLst>
          </p:cNvPr>
          <p:cNvCxnSpPr>
            <a:cxnSpLocks/>
          </p:cNvCxnSpPr>
          <p:nvPr/>
        </p:nvCxnSpPr>
        <p:spPr bwMode="auto">
          <a:xfrm>
            <a:off x="11292453"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57C24ECC-3412-4580-6CA0-3B398A11080D}"/>
              </a:ext>
            </a:extLst>
          </p:cNvPr>
          <p:cNvCxnSpPr>
            <a:cxnSpLocks/>
          </p:cNvCxnSpPr>
          <p:nvPr/>
        </p:nvCxnSpPr>
        <p:spPr bwMode="auto">
          <a:xfrm>
            <a:off x="11394517" y="4423187"/>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3510C4F-D32C-E209-77CE-645AC4BB2DC0}"/>
              </a:ext>
            </a:extLst>
          </p:cNvPr>
          <p:cNvCxnSpPr>
            <a:cxnSpLocks/>
          </p:cNvCxnSpPr>
          <p:nvPr/>
        </p:nvCxnSpPr>
        <p:spPr bwMode="auto">
          <a:xfrm>
            <a:off x="11496581" y="4423187"/>
            <a:ext cx="0" cy="44308"/>
          </a:xfrm>
          <a:prstGeom prst="line">
            <a:avLst/>
          </a:prstGeom>
          <a:noFill/>
          <a:ln w="28575" cap="flat" cmpd="sng" algn="ctr">
            <a:solidFill>
              <a:schemeClr val="bg1"/>
            </a:solidFill>
            <a:prstDash val="solid"/>
            <a:round/>
            <a:headEnd type="none" w="med" len="med"/>
            <a:tailEnd type="none" w="med" len="med"/>
          </a:ln>
          <a:effectLst/>
        </p:spPr>
      </p:cxnSp>
      <p:sp>
        <p:nvSpPr>
          <p:cNvPr id="240" name="TextBox 239">
            <a:extLst>
              <a:ext uri="{FF2B5EF4-FFF2-40B4-BE49-F238E27FC236}">
                <a16:creationId xmlns:a16="http://schemas.microsoft.com/office/drawing/2014/main" id="{D3E43370-A324-203E-F50A-E8B81FB891D9}"/>
              </a:ext>
            </a:extLst>
          </p:cNvPr>
          <p:cNvSpPr txBox="1"/>
          <p:nvPr/>
        </p:nvSpPr>
        <p:spPr bwMode="auto">
          <a:xfrm rot="16200000">
            <a:off x="7340068" y="3397071"/>
            <a:ext cx="17427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IPD Cases</a:t>
            </a:r>
          </a:p>
        </p:txBody>
      </p:sp>
      <p:graphicFrame>
        <p:nvGraphicFramePr>
          <p:cNvPr id="244" name="Table 243">
            <a:extLst>
              <a:ext uri="{FF2B5EF4-FFF2-40B4-BE49-F238E27FC236}">
                <a16:creationId xmlns:a16="http://schemas.microsoft.com/office/drawing/2014/main" id="{2AC37B31-4F4B-5BC9-B53D-746D638843F2}"/>
              </a:ext>
            </a:extLst>
          </p:cNvPr>
          <p:cNvGraphicFramePr>
            <a:graphicFrameLocks noGrp="1"/>
          </p:cNvGraphicFramePr>
          <p:nvPr/>
        </p:nvGraphicFramePr>
        <p:xfrm>
          <a:off x="9176907"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100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19A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18C</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245" name="Table 244">
            <a:extLst>
              <a:ext uri="{FF2B5EF4-FFF2-40B4-BE49-F238E27FC236}">
                <a16:creationId xmlns:a16="http://schemas.microsoft.com/office/drawing/2014/main" id="{05311A5E-1468-926E-EEE7-0D92F35AA9B7}"/>
              </a:ext>
            </a:extLst>
          </p:cNvPr>
          <p:cNvGraphicFramePr>
            <a:graphicFrameLocks noGrp="1"/>
          </p:cNvGraphicFramePr>
          <p:nvPr/>
        </p:nvGraphicFramePr>
        <p:xfrm>
          <a:off x="10321885"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249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52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9N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52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22F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11A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246" name="Table 245">
            <a:extLst>
              <a:ext uri="{FF2B5EF4-FFF2-40B4-BE49-F238E27FC236}">
                <a16:creationId xmlns:a16="http://schemas.microsoft.com/office/drawing/2014/main" id="{809DFBA4-9160-E18B-E4B8-AF5DABC0CE16}"/>
              </a:ext>
            </a:extLst>
          </p:cNvPr>
          <p:cNvGraphicFramePr>
            <a:graphicFrameLocks noGrp="1"/>
          </p:cNvGraphicFramePr>
          <p:nvPr/>
        </p:nvGraphicFramePr>
        <p:xfrm>
          <a:off x="11198939"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6C</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24F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15A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23A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23B</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sp>
        <p:nvSpPr>
          <p:cNvPr id="250" name="TextBox 249">
            <a:extLst>
              <a:ext uri="{FF2B5EF4-FFF2-40B4-BE49-F238E27FC236}">
                <a16:creationId xmlns:a16="http://schemas.microsoft.com/office/drawing/2014/main" id="{AB0E0E2F-58E6-7823-1662-CFDEDAB999E0}"/>
              </a:ext>
            </a:extLst>
          </p:cNvPr>
          <p:cNvSpPr txBox="1"/>
          <p:nvPr/>
        </p:nvSpPr>
        <p:spPr bwMode="auto">
          <a:xfrm rot="18043578">
            <a:off x="8631443" y="4391734"/>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51" name="TextBox 250">
            <a:extLst>
              <a:ext uri="{FF2B5EF4-FFF2-40B4-BE49-F238E27FC236}">
                <a16:creationId xmlns:a16="http://schemas.microsoft.com/office/drawing/2014/main" id="{48A0982D-F929-E460-C633-E253243B6D00}"/>
              </a:ext>
            </a:extLst>
          </p:cNvPr>
          <p:cNvSpPr txBox="1"/>
          <p:nvPr/>
        </p:nvSpPr>
        <p:spPr bwMode="auto">
          <a:xfrm rot="18043578">
            <a:off x="8656169" y="4438289"/>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a:t>
            </a:r>
          </a:p>
        </p:txBody>
      </p:sp>
      <p:sp>
        <p:nvSpPr>
          <p:cNvPr id="252" name="TextBox 251">
            <a:extLst>
              <a:ext uri="{FF2B5EF4-FFF2-40B4-BE49-F238E27FC236}">
                <a16:creationId xmlns:a16="http://schemas.microsoft.com/office/drawing/2014/main" id="{2534C6EE-BB02-7E53-CB52-1B41F75062B8}"/>
              </a:ext>
            </a:extLst>
          </p:cNvPr>
          <p:cNvSpPr txBox="1"/>
          <p:nvPr/>
        </p:nvSpPr>
        <p:spPr bwMode="auto">
          <a:xfrm rot="18043578">
            <a:off x="8822066" y="4424610"/>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53" name="TextBox 252">
            <a:extLst>
              <a:ext uri="{FF2B5EF4-FFF2-40B4-BE49-F238E27FC236}">
                <a16:creationId xmlns:a16="http://schemas.microsoft.com/office/drawing/2014/main" id="{19676756-0BF8-8BD7-58A9-3649B60A29E9}"/>
              </a:ext>
            </a:extLst>
          </p:cNvPr>
          <p:cNvSpPr txBox="1"/>
          <p:nvPr/>
        </p:nvSpPr>
        <p:spPr bwMode="auto">
          <a:xfrm rot="18043578">
            <a:off x="8903052" y="4424609"/>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254" name="TextBox 253">
            <a:extLst>
              <a:ext uri="{FF2B5EF4-FFF2-40B4-BE49-F238E27FC236}">
                <a16:creationId xmlns:a16="http://schemas.microsoft.com/office/drawing/2014/main" id="{7AC48319-B3DE-1400-C321-AD3BA31D2C97}"/>
              </a:ext>
            </a:extLst>
          </p:cNvPr>
          <p:cNvSpPr txBox="1"/>
          <p:nvPr/>
        </p:nvSpPr>
        <p:spPr bwMode="auto">
          <a:xfrm rot="18043578">
            <a:off x="8966829" y="4449758"/>
            <a:ext cx="3417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18C</a:t>
            </a:r>
          </a:p>
        </p:txBody>
      </p:sp>
      <p:sp>
        <p:nvSpPr>
          <p:cNvPr id="255" name="TextBox 254">
            <a:extLst>
              <a:ext uri="{FF2B5EF4-FFF2-40B4-BE49-F238E27FC236}">
                <a16:creationId xmlns:a16="http://schemas.microsoft.com/office/drawing/2014/main" id="{C6D8D7B4-286C-40A2-E8C4-4140F8ACE2CA}"/>
              </a:ext>
            </a:extLst>
          </p:cNvPr>
          <p:cNvSpPr txBox="1"/>
          <p:nvPr/>
        </p:nvSpPr>
        <p:spPr bwMode="auto">
          <a:xfrm rot="18043578">
            <a:off x="9072027" y="4443803"/>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19F</a:t>
            </a:r>
          </a:p>
        </p:txBody>
      </p:sp>
      <p:sp>
        <p:nvSpPr>
          <p:cNvPr id="256" name="TextBox 255">
            <a:extLst>
              <a:ext uri="{FF2B5EF4-FFF2-40B4-BE49-F238E27FC236}">
                <a16:creationId xmlns:a16="http://schemas.microsoft.com/office/drawing/2014/main" id="{8B5F8424-2286-99B7-EA9C-BBA8B6F13108}"/>
              </a:ext>
            </a:extLst>
          </p:cNvPr>
          <p:cNvSpPr txBox="1"/>
          <p:nvPr/>
        </p:nvSpPr>
        <p:spPr bwMode="auto">
          <a:xfrm rot="18043578">
            <a:off x="9214352" y="4423606"/>
            <a:ext cx="2824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7F</a:t>
            </a:r>
          </a:p>
        </p:txBody>
      </p:sp>
      <p:sp>
        <p:nvSpPr>
          <p:cNvPr id="257" name="TextBox 256">
            <a:extLst>
              <a:ext uri="{FF2B5EF4-FFF2-40B4-BE49-F238E27FC236}">
                <a16:creationId xmlns:a16="http://schemas.microsoft.com/office/drawing/2014/main" id="{699019CF-53D1-6D72-AF90-F28CFFDF8993}"/>
              </a:ext>
            </a:extLst>
          </p:cNvPr>
          <p:cNvSpPr txBox="1"/>
          <p:nvPr/>
        </p:nvSpPr>
        <p:spPr bwMode="auto">
          <a:xfrm rot="18043578">
            <a:off x="9275935" y="4453423"/>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23F</a:t>
            </a:r>
          </a:p>
        </p:txBody>
      </p:sp>
      <p:sp>
        <p:nvSpPr>
          <p:cNvPr id="259" name="TextBox 258">
            <a:extLst>
              <a:ext uri="{FF2B5EF4-FFF2-40B4-BE49-F238E27FC236}">
                <a16:creationId xmlns:a16="http://schemas.microsoft.com/office/drawing/2014/main" id="{DE06B854-0413-5F53-7E98-D44A505C15B7}"/>
              </a:ext>
            </a:extLst>
          </p:cNvPr>
          <p:cNvSpPr txBox="1"/>
          <p:nvPr/>
        </p:nvSpPr>
        <p:spPr bwMode="auto">
          <a:xfrm rot="18043578">
            <a:off x="9400578" y="4443801"/>
            <a:ext cx="2952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a:t>
            </a:r>
          </a:p>
        </p:txBody>
      </p:sp>
      <p:sp>
        <p:nvSpPr>
          <p:cNvPr id="260" name="TextBox 259">
            <a:extLst>
              <a:ext uri="{FF2B5EF4-FFF2-40B4-BE49-F238E27FC236}">
                <a16:creationId xmlns:a16="http://schemas.microsoft.com/office/drawing/2014/main" id="{3B39881B-4F12-A8AD-69A8-39504C702D82}"/>
              </a:ext>
            </a:extLst>
          </p:cNvPr>
          <p:cNvSpPr txBox="1"/>
          <p:nvPr/>
        </p:nvSpPr>
        <p:spPr bwMode="auto">
          <a:xfrm rot="18043578">
            <a:off x="9554505" y="4426162"/>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61" name="TextBox 260">
            <a:extLst>
              <a:ext uri="{FF2B5EF4-FFF2-40B4-BE49-F238E27FC236}">
                <a16:creationId xmlns:a16="http://schemas.microsoft.com/office/drawing/2014/main" id="{2115C773-D0D6-6A00-F5CA-E48E17E8BA18}"/>
              </a:ext>
            </a:extLst>
          </p:cNvPr>
          <p:cNvSpPr txBox="1"/>
          <p:nvPr/>
        </p:nvSpPr>
        <p:spPr bwMode="auto">
          <a:xfrm rot="18043578">
            <a:off x="9622408" y="4440185"/>
            <a:ext cx="2936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9V</a:t>
            </a:r>
          </a:p>
        </p:txBody>
      </p:sp>
      <p:sp>
        <p:nvSpPr>
          <p:cNvPr id="262" name="TextBox 261">
            <a:extLst>
              <a:ext uri="{FF2B5EF4-FFF2-40B4-BE49-F238E27FC236}">
                <a16:creationId xmlns:a16="http://schemas.microsoft.com/office/drawing/2014/main" id="{90436903-72C2-AE70-6232-BB51A2FCAF76}"/>
              </a:ext>
            </a:extLst>
          </p:cNvPr>
          <p:cNvSpPr txBox="1"/>
          <p:nvPr/>
        </p:nvSpPr>
        <p:spPr bwMode="auto">
          <a:xfrm rot="18043578">
            <a:off x="9757659" y="4402133"/>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63" name="TextBox 262">
            <a:extLst>
              <a:ext uri="{FF2B5EF4-FFF2-40B4-BE49-F238E27FC236}">
                <a16:creationId xmlns:a16="http://schemas.microsoft.com/office/drawing/2014/main" id="{29FEC3D3-4D9E-7CF8-49FA-4A0F4CB5ECC3}"/>
              </a:ext>
            </a:extLst>
          </p:cNvPr>
          <p:cNvSpPr txBox="1"/>
          <p:nvPr/>
        </p:nvSpPr>
        <p:spPr bwMode="auto">
          <a:xfrm rot="18043578">
            <a:off x="9788001" y="4450244"/>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12F</a:t>
            </a:r>
          </a:p>
        </p:txBody>
      </p:sp>
      <p:sp>
        <p:nvSpPr>
          <p:cNvPr id="264" name="TextBox 263">
            <a:extLst>
              <a:ext uri="{FF2B5EF4-FFF2-40B4-BE49-F238E27FC236}">
                <a16:creationId xmlns:a16="http://schemas.microsoft.com/office/drawing/2014/main" id="{D6A01951-5C7D-5821-41CA-FCCEDF562CCE}"/>
              </a:ext>
            </a:extLst>
          </p:cNvPr>
          <p:cNvSpPr txBox="1"/>
          <p:nvPr/>
        </p:nvSpPr>
        <p:spPr bwMode="auto">
          <a:xfrm rot="18043578">
            <a:off x="9921200" y="4423077"/>
            <a:ext cx="3016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9N</a:t>
            </a:r>
          </a:p>
        </p:txBody>
      </p:sp>
      <p:sp>
        <p:nvSpPr>
          <p:cNvPr id="265" name="TextBox 264">
            <a:extLst>
              <a:ext uri="{FF2B5EF4-FFF2-40B4-BE49-F238E27FC236}">
                <a16:creationId xmlns:a16="http://schemas.microsoft.com/office/drawing/2014/main" id="{01F0365D-C17A-326F-D196-C40E5BBD1001}"/>
              </a:ext>
            </a:extLst>
          </p:cNvPr>
          <p:cNvSpPr txBox="1"/>
          <p:nvPr/>
        </p:nvSpPr>
        <p:spPr bwMode="auto">
          <a:xfrm rot="18043578">
            <a:off x="9995435" y="4438174"/>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22F</a:t>
            </a:r>
          </a:p>
        </p:txBody>
      </p:sp>
      <p:sp>
        <p:nvSpPr>
          <p:cNvPr id="266" name="TextBox 265">
            <a:extLst>
              <a:ext uri="{FF2B5EF4-FFF2-40B4-BE49-F238E27FC236}">
                <a16:creationId xmlns:a16="http://schemas.microsoft.com/office/drawing/2014/main" id="{17A7AA71-5E7B-3E4F-43BF-A4B8B96CA05A}"/>
              </a:ext>
            </a:extLst>
          </p:cNvPr>
          <p:cNvSpPr txBox="1"/>
          <p:nvPr/>
        </p:nvSpPr>
        <p:spPr bwMode="auto">
          <a:xfrm rot="18043578">
            <a:off x="10083877" y="4437805"/>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a:t>
            </a:r>
          </a:p>
        </p:txBody>
      </p:sp>
      <p:sp>
        <p:nvSpPr>
          <p:cNvPr id="267" name="TextBox 266">
            <a:extLst>
              <a:ext uri="{FF2B5EF4-FFF2-40B4-BE49-F238E27FC236}">
                <a16:creationId xmlns:a16="http://schemas.microsoft.com/office/drawing/2014/main" id="{83BDBC1F-1CD3-A19F-0ABB-3CDBFDFED689}"/>
              </a:ext>
            </a:extLst>
          </p:cNvPr>
          <p:cNvSpPr txBox="1"/>
          <p:nvPr/>
        </p:nvSpPr>
        <p:spPr bwMode="auto">
          <a:xfrm rot="18043578">
            <a:off x="10530478" y="4418095"/>
            <a:ext cx="2920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2B</a:t>
            </a:r>
          </a:p>
        </p:txBody>
      </p:sp>
      <p:sp>
        <p:nvSpPr>
          <p:cNvPr id="268" name="TextBox 267">
            <a:extLst>
              <a:ext uri="{FF2B5EF4-FFF2-40B4-BE49-F238E27FC236}">
                <a16:creationId xmlns:a16="http://schemas.microsoft.com/office/drawing/2014/main" id="{EEDBC237-1C46-4424-C3CB-C2F608AC8520}"/>
              </a:ext>
            </a:extLst>
          </p:cNvPr>
          <p:cNvSpPr txBox="1"/>
          <p:nvPr/>
        </p:nvSpPr>
        <p:spPr bwMode="auto">
          <a:xfrm rot="18043578">
            <a:off x="10624877" y="4445417"/>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17F</a:t>
            </a:r>
          </a:p>
        </p:txBody>
      </p:sp>
      <p:sp>
        <p:nvSpPr>
          <p:cNvPr id="269" name="TextBox 268">
            <a:extLst>
              <a:ext uri="{FF2B5EF4-FFF2-40B4-BE49-F238E27FC236}">
                <a16:creationId xmlns:a16="http://schemas.microsoft.com/office/drawing/2014/main" id="{2CF68D17-6356-4806-A245-ECCEDADA71B2}"/>
              </a:ext>
            </a:extLst>
          </p:cNvPr>
          <p:cNvSpPr txBox="1"/>
          <p:nvPr/>
        </p:nvSpPr>
        <p:spPr bwMode="auto">
          <a:xfrm rot="18043578">
            <a:off x="10184970" y="4443800"/>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a:t>
            </a:r>
          </a:p>
        </p:txBody>
      </p:sp>
      <p:sp>
        <p:nvSpPr>
          <p:cNvPr id="270" name="TextBox 269">
            <a:extLst>
              <a:ext uri="{FF2B5EF4-FFF2-40B4-BE49-F238E27FC236}">
                <a16:creationId xmlns:a16="http://schemas.microsoft.com/office/drawing/2014/main" id="{4B2BFC21-B47C-77D9-DE1A-99D068FAC6F3}"/>
              </a:ext>
            </a:extLst>
          </p:cNvPr>
          <p:cNvSpPr txBox="1"/>
          <p:nvPr/>
        </p:nvSpPr>
        <p:spPr bwMode="auto">
          <a:xfrm rot="18043578">
            <a:off x="10407277" y="4447768"/>
            <a:ext cx="3433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15B</a:t>
            </a:r>
          </a:p>
        </p:txBody>
      </p:sp>
      <p:sp>
        <p:nvSpPr>
          <p:cNvPr id="271" name="TextBox 270">
            <a:extLst>
              <a:ext uri="{FF2B5EF4-FFF2-40B4-BE49-F238E27FC236}">
                <a16:creationId xmlns:a16="http://schemas.microsoft.com/office/drawing/2014/main" id="{56F45487-E840-1E87-F231-7CFD31F84E86}"/>
              </a:ext>
            </a:extLst>
          </p:cNvPr>
          <p:cNvSpPr txBox="1"/>
          <p:nvPr/>
        </p:nvSpPr>
        <p:spPr bwMode="auto">
          <a:xfrm rot="18043578">
            <a:off x="10792725" y="4423354"/>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72" name="TextBox 271">
            <a:extLst>
              <a:ext uri="{FF2B5EF4-FFF2-40B4-BE49-F238E27FC236}">
                <a16:creationId xmlns:a16="http://schemas.microsoft.com/office/drawing/2014/main" id="{B344D56F-BA59-AAA0-460E-A66538D73DF6}"/>
              </a:ext>
            </a:extLst>
          </p:cNvPr>
          <p:cNvSpPr txBox="1"/>
          <p:nvPr/>
        </p:nvSpPr>
        <p:spPr bwMode="auto">
          <a:xfrm rot="18043578">
            <a:off x="10908486" y="4419011"/>
            <a:ext cx="2904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6C</a:t>
            </a:r>
          </a:p>
        </p:txBody>
      </p:sp>
      <p:sp>
        <p:nvSpPr>
          <p:cNvPr id="273" name="TextBox 272">
            <a:extLst>
              <a:ext uri="{FF2B5EF4-FFF2-40B4-BE49-F238E27FC236}">
                <a16:creationId xmlns:a16="http://schemas.microsoft.com/office/drawing/2014/main" id="{03DC538B-E2B7-1E5E-5C5C-7FA91B70B8D2}"/>
              </a:ext>
            </a:extLst>
          </p:cNvPr>
          <p:cNvSpPr txBox="1"/>
          <p:nvPr/>
        </p:nvSpPr>
        <p:spPr bwMode="auto">
          <a:xfrm rot="18043578">
            <a:off x="11178989" y="4436458"/>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a:t>
            </a:r>
          </a:p>
        </p:txBody>
      </p:sp>
      <p:sp>
        <p:nvSpPr>
          <p:cNvPr id="274" name="TextBox 273">
            <a:extLst>
              <a:ext uri="{FF2B5EF4-FFF2-40B4-BE49-F238E27FC236}">
                <a16:creationId xmlns:a16="http://schemas.microsoft.com/office/drawing/2014/main" id="{92129C72-6922-6A42-57F7-A81B0D15F7A6}"/>
              </a:ext>
            </a:extLst>
          </p:cNvPr>
          <p:cNvSpPr txBox="1"/>
          <p:nvPr/>
        </p:nvSpPr>
        <p:spPr bwMode="auto">
          <a:xfrm rot="18043578">
            <a:off x="11072705" y="4439905"/>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a:t>
            </a:r>
          </a:p>
        </p:txBody>
      </p:sp>
      <p:sp>
        <p:nvSpPr>
          <p:cNvPr id="275" name="TextBox 274">
            <a:extLst>
              <a:ext uri="{FF2B5EF4-FFF2-40B4-BE49-F238E27FC236}">
                <a16:creationId xmlns:a16="http://schemas.microsoft.com/office/drawing/2014/main" id="{8B9332AD-0F42-8DB4-6B75-81B0963BD2E4}"/>
              </a:ext>
            </a:extLst>
          </p:cNvPr>
          <p:cNvSpPr txBox="1"/>
          <p:nvPr/>
        </p:nvSpPr>
        <p:spPr bwMode="auto">
          <a:xfrm rot="18043578">
            <a:off x="10980002" y="4436459"/>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24F</a:t>
            </a:r>
          </a:p>
        </p:txBody>
      </p:sp>
      <p:sp>
        <p:nvSpPr>
          <p:cNvPr id="276" name="TextBox 275">
            <a:extLst>
              <a:ext uri="{FF2B5EF4-FFF2-40B4-BE49-F238E27FC236}">
                <a16:creationId xmlns:a16="http://schemas.microsoft.com/office/drawing/2014/main" id="{9B66F67B-B3E7-933A-54E9-3B8BE66CB13C}"/>
              </a:ext>
            </a:extLst>
          </p:cNvPr>
          <p:cNvSpPr txBox="1"/>
          <p:nvPr/>
        </p:nvSpPr>
        <p:spPr bwMode="auto">
          <a:xfrm rot="18043578">
            <a:off x="10303008" y="4436973"/>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33F</a:t>
            </a:r>
          </a:p>
        </p:txBody>
      </p:sp>
      <p:cxnSp>
        <p:nvCxnSpPr>
          <p:cNvPr id="283" name="Straight Connector 282">
            <a:extLst>
              <a:ext uri="{FF2B5EF4-FFF2-40B4-BE49-F238E27FC236}">
                <a16:creationId xmlns:a16="http://schemas.microsoft.com/office/drawing/2014/main" id="{07679C82-06AF-E1F5-BFEF-0AD3FCBE9715}"/>
              </a:ext>
            </a:extLst>
          </p:cNvPr>
          <p:cNvCxnSpPr>
            <a:cxnSpLocks/>
          </p:cNvCxnSpPr>
          <p:nvPr/>
        </p:nvCxnSpPr>
        <p:spPr bwMode="auto">
          <a:xfrm>
            <a:off x="908467"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5D00650-7DE0-C724-2086-A72AFC14ADAD}"/>
              </a:ext>
            </a:extLst>
          </p:cNvPr>
          <p:cNvCxnSpPr>
            <a:cxnSpLocks/>
          </p:cNvCxnSpPr>
          <p:nvPr/>
        </p:nvCxnSpPr>
        <p:spPr bwMode="auto">
          <a:xfrm>
            <a:off x="1007318" y="444560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F2A5A45-33D1-DE57-2993-4EFFA529CEC4}"/>
              </a:ext>
            </a:extLst>
          </p:cNvPr>
          <p:cNvCxnSpPr>
            <a:cxnSpLocks/>
          </p:cNvCxnSpPr>
          <p:nvPr/>
        </p:nvCxnSpPr>
        <p:spPr bwMode="auto">
          <a:xfrm>
            <a:off x="1106169"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80667E45-11E9-9C58-334A-ADDE3BD24714}"/>
              </a:ext>
            </a:extLst>
          </p:cNvPr>
          <p:cNvCxnSpPr>
            <a:cxnSpLocks/>
          </p:cNvCxnSpPr>
          <p:nvPr/>
        </p:nvCxnSpPr>
        <p:spPr bwMode="auto">
          <a:xfrm>
            <a:off x="1205020" y="444560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B2A0A8C0-2BBF-1981-8BDF-7C9DC4B22054}"/>
              </a:ext>
            </a:extLst>
          </p:cNvPr>
          <p:cNvCxnSpPr>
            <a:cxnSpLocks/>
          </p:cNvCxnSpPr>
          <p:nvPr/>
        </p:nvCxnSpPr>
        <p:spPr bwMode="auto">
          <a:xfrm>
            <a:off x="1303871"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5379B0B-8386-3910-7FB7-9D70A3116893}"/>
              </a:ext>
            </a:extLst>
          </p:cNvPr>
          <p:cNvCxnSpPr>
            <a:cxnSpLocks/>
          </p:cNvCxnSpPr>
          <p:nvPr/>
        </p:nvCxnSpPr>
        <p:spPr bwMode="auto">
          <a:xfrm>
            <a:off x="1402722" y="444560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1CAEFCA-EF86-EE5D-DCD3-2C0F7EA35977}"/>
              </a:ext>
            </a:extLst>
          </p:cNvPr>
          <p:cNvCxnSpPr>
            <a:cxnSpLocks/>
          </p:cNvCxnSpPr>
          <p:nvPr/>
        </p:nvCxnSpPr>
        <p:spPr bwMode="auto">
          <a:xfrm>
            <a:off x="1501573"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423EA511-15E9-BA11-694E-0474C23E176E}"/>
              </a:ext>
            </a:extLst>
          </p:cNvPr>
          <p:cNvCxnSpPr>
            <a:cxnSpLocks/>
          </p:cNvCxnSpPr>
          <p:nvPr/>
        </p:nvCxnSpPr>
        <p:spPr bwMode="auto">
          <a:xfrm>
            <a:off x="1600424" y="444560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2C19E8E-34D9-C903-54C5-1B5B2FE862CC}"/>
              </a:ext>
            </a:extLst>
          </p:cNvPr>
          <p:cNvCxnSpPr>
            <a:cxnSpLocks/>
          </p:cNvCxnSpPr>
          <p:nvPr/>
        </p:nvCxnSpPr>
        <p:spPr bwMode="auto">
          <a:xfrm>
            <a:off x="1699275"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3820FDB9-92E8-0CE1-A53F-D7DDFBD85DA0}"/>
              </a:ext>
            </a:extLst>
          </p:cNvPr>
          <p:cNvCxnSpPr>
            <a:cxnSpLocks/>
          </p:cNvCxnSpPr>
          <p:nvPr/>
        </p:nvCxnSpPr>
        <p:spPr bwMode="auto">
          <a:xfrm>
            <a:off x="1798126" y="444560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B417E3B-7CA6-5CEC-3405-CE80E7F419CF}"/>
              </a:ext>
            </a:extLst>
          </p:cNvPr>
          <p:cNvCxnSpPr>
            <a:cxnSpLocks/>
          </p:cNvCxnSpPr>
          <p:nvPr/>
        </p:nvCxnSpPr>
        <p:spPr bwMode="auto">
          <a:xfrm>
            <a:off x="1896977"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9C85A64-DA3A-77E9-813D-5B4626968326}"/>
              </a:ext>
            </a:extLst>
          </p:cNvPr>
          <p:cNvCxnSpPr>
            <a:cxnSpLocks/>
          </p:cNvCxnSpPr>
          <p:nvPr/>
        </p:nvCxnSpPr>
        <p:spPr bwMode="auto">
          <a:xfrm>
            <a:off x="2094674" y="444560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6B6C0FE-CCD4-5733-C4F1-387E5ABA1705}"/>
              </a:ext>
            </a:extLst>
          </p:cNvPr>
          <p:cNvCxnSpPr>
            <a:cxnSpLocks/>
          </p:cNvCxnSpPr>
          <p:nvPr/>
        </p:nvCxnSpPr>
        <p:spPr bwMode="auto">
          <a:xfrm>
            <a:off x="2256168"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55BA997-AEF3-587C-48ED-2BDB3A04A380}"/>
              </a:ext>
            </a:extLst>
          </p:cNvPr>
          <p:cNvCxnSpPr>
            <a:cxnSpLocks/>
          </p:cNvCxnSpPr>
          <p:nvPr/>
        </p:nvCxnSpPr>
        <p:spPr bwMode="auto">
          <a:xfrm>
            <a:off x="2355410" y="444983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4CBEC58A-1EF1-A543-B42C-B26865B64909}"/>
              </a:ext>
            </a:extLst>
          </p:cNvPr>
          <p:cNvCxnSpPr>
            <a:cxnSpLocks/>
          </p:cNvCxnSpPr>
          <p:nvPr/>
        </p:nvCxnSpPr>
        <p:spPr bwMode="auto">
          <a:xfrm>
            <a:off x="2454652"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9F6D8FF-E9E4-86AA-4C59-46D8C33A9750}"/>
              </a:ext>
            </a:extLst>
          </p:cNvPr>
          <p:cNvCxnSpPr>
            <a:cxnSpLocks/>
          </p:cNvCxnSpPr>
          <p:nvPr/>
        </p:nvCxnSpPr>
        <p:spPr bwMode="auto">
          <a:xfrm>
            <a:off x="2553894" y="444983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7EF78725-4E15-465C-CF4D-6ED65174548D}"/>
              </a:ext>
            </a:extLst>
          </p:cNvPr>
          <p:cNvCxnSpPr>
            <a:cxnSpLocks/>
          </p:cNvCxnSpPr>
          <p:nvPr/>
        </p:nvCxnSpPr>
        <p:spPr bwMode="auto">
          <a:xfrm>
            <a:off x="2653136"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42F3D79B-D3D3-6797-76D3-7173773C341B}"/>
              </a:ext>
            </a:extLst>
          </p:cNvPr>
          <p:cNvCxnSpPr>
            <a:cxnSpLocks/>
          </p:cNvCxnSpPr>
          <p:nvPr/>
        </p:nvCxnSpPr>
        <p:spPr bwMode="auto">
          <a:xfrm>
            <a:off x="2752378" y="444983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909C358-CB6F-3149-546A-E6E9D6AECA8A}"/>
              </a:ext>
            </a:extLst>
          </p:cNvPr>
          <p:cNvCxnSpPr>
            <a:cxnSpLocks/>
          </p:cNvCxnSpPr>
          <p:nvPr/>
        </p:nvCxnSpPr>
        <p:spPr bwMode="auto">
          <a:xfrm>
            <a:off x="2851620"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A234EF6-43F6-7C5C-BA8B-D6093E49C1EA}"/>
              </a:ext>
            </a:extLst>
          </p:cNvPr>
          <p:cNvCxnSpPr>
            <a:cxnSpLocks/>
          </p:cNvCxnSpPr>
          <p:nvPr/>
        </p:nvCxnSpPr>
        <p:spPr bwMode="auto">
          <a:xfrm>
            <a:off x="2950862" y="444983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ED1CC585-5192-DE69-381D-1D9ACF0D4F26}"/>
              </a:ext>
            </a:extLst>
          </p:cNvPr>
          <p:cNvCxnSpPr>
            <a:cxnSpLocks/>
          </p:cNvCxnSpPr>
          <p:nvPr/>
        </p:nvCxnSpPr>
        <p:spPr bwMode="auto">
          <a:xfrm>
            <a:off x="3050104"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E821BFF0-1DD1-BA59-3BD6-18EABBDDD6E0}"/>
              </a:ext>
            </a:extLst>
          </p:cNvPr>
          <p:cNvCxnSpPr>
            <a:cxnSpLocks/>
          </p:cNvCxnSpPr>
          <p:nvPr/>
        </p:nvCxnSpPr>
        <p:spPr bwMode="auto">
          <a:xfrm>
            <a:off x="3149344" y="444983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75BEF9C-7D74-D345-C935-F7CB2F757BCB}"/>
              </a:ext>
            </a:extLst>
          </p:cNvPr>
          <p:cNvCxnSpPr>
            <a:cxnSpLocks/>
          </p:cNvCxnSpPr>
          <p:nvPr/>
        </p:nvCxnSpPr>
        <p:spPr bwMode="auto">
          <a:xfrm>
            <a:off x="3318300"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5EB4C8DC-6AD5-2FCB-6A32-0CF65E7F09B5}"/>
              </a:ext>
            </a:extLst>
          </p:cNvPr>
          <p:cNvCxnSpPr>
            <a:cxnSpLocks/>
          </p:cNvCxnSpPr>
          <p:nvPr/>
        </p:nvCxnSpPr>
        <p:spPr bwMode="auto">
          <a:xfrm>
            <a:off x="3417189"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FDA6C5F5-D54B-1F1F-55DA-F7AC14C3C2D3}"/>
              </a:ext>
            </a:extLst>
          </p:cNvPr>
          <p:cNvCxnSpPr>
            <a:cxnSpLocks/>
          </p:cNvCxnSpPr>
          <p:nvPr/>
        </p:nvCxnSpPr>
        <p:spPr bwMode="auto">
          <a:xfrm>
            <a:off x="3516078"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FFD944F9-4F88-5158-E589-C7D5DD3C3077}"/>
              </a:ext>
            </a:extLst>
          </p:cNvPr>
          <p:cNvCxnSpPr>
            <a:cxnSpLocks/>
          </p:cNvCxnSpPr>
          <p:nvPr/>
        </p:nvCxnSpPr>
        <p:spPr bwMode="auto">
          <a:xfrm>
            <a:off x="3614967" y="444782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FF8CDCD9-33A9-4C95-9DC7-B18FAE65A268}"/>
              </a:ext>
            </a:extLst>
          </p:cNvPr>
          <p:cNvCxnSpPr>
            <a:cxnSpLocks/>
          </p:cNvCxnSpPr>
          <p:nvPr/>
        </p:nvCxnSpPr>
        <p:spPr bwMode="auto">
          <a:xfrm>
            <a:off x="3713856" y="4447821"/>
            <a:ext cx="0" cy="44308"/>
          </a:xfrm>
          <a:prstGeom prst="line">
            <a:avLst/>
          </a:prstGeom>
          <a:noFill/>
          <a:ln w="28575" cap="flat" cmpd="sng" algn="ctr">
            <a:solidFill>
              <a:schemeClr val="bg1"/>
            </a:solidFill>
            <a:prstDash val="solid"/>
            <a:round/>
            <a:headEnd type="none" w="med" len="med"/>
            <a:tailEnd type="none" w="med" len="med"/>
          </a:ln>
          <a:effectLst/>
        </p:spPr>
      </p:cxnSp>
      <p:sp>
        <p:nvSpPr>
          <p:cNvPr id="314" name="TextBox 313">
            <a:extLst>
              <a:ext uri="{FF2B5EF4-FFF2-40B4-BE49-F238E27FC236}">
                <a16:creationId xmlns:a16="http://schemas.microsoft.com/office/drawing/2014/main" id="{266584C0-7F07-954D-FBE6-743C1BF3CC95}"/>
              </a:ext>
            </a:extLst>
          </p:cNvPr>
          <p:cNvSpPr txBox="1"/>
          <p:nvPr/>
        </p:nvSpPr>
        <p:spPr bwMode="auto">
          <a:xfrm rot="16200000">
            <a:off x="-503629" y="3397071"/>
            <a:ext cx="17427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IPD Cases</a:t>
            </a:r>
          </a:p>
        </p:txBody>
      </p:sp>
      <p:sp>
        <p:nvSpPr>
          <p:cNvPr id="76" name="TextBox 75">
            <a:extLst>
              <a:ext uri="{FF2B5EF4-FFF2-40B4-BE49-F238E27FC236}">
                <a16:creationId xmlns:a16="http://schemas.microsoft.com/office/drawing/2014/main" id="{1E105322-749B-508C-B18B-4F106DDF2AE1}"/>
              </a:ext>
            </a:extLst>
          </p:cNvPr>
          <p:cNvSpPr txBox="1"/>
          <p:nvPr/>
        </p:nvSpPr>
        <p:spPr bwMode="auto">
          <a:xfrm>
            <a:off x="4936195" y="2197294"/>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 (n = 313)</a:t>
            </a:r>
          </a:p>
        </p:txBody>
      </p:sp>
      <p:sp>
        <p:nvSpPr>
          <p:cNvPr id="77" name="TextBox 76">
            <a:extLst>
              <a:ext uri="{FF2B5EF4-FFF2-40B4-BE49-F238E27FC236}">
                <a16:creationId xmlns:a16="http://schemas.microsoft.com/office/drawing/2014/main" id="{F1C9BE12-7FD8-C57A-98AE-DD9D43A482B2}"/>
              </a:ext>
            </a:extLst>
          </p:cNvPr>
          <p:cNvSpPr txBox="1"/>
          <p:nvPr/>
        </p:nvSpPr>
        <p:spPr bwMode="auto">
          <a:xfrm>
            <a:off x="6074258" y="2197294"/>
            <a:ext cx="8996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Add-PPSV23: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 (n = 339)</a:t>
            </a:r>
          </a:p>
        </p:txBody>
      </p:sp>
      <p:sp>
        <p:nvSpPr>
          <p:cNvPr id="78" name="TextBox 77">
            <a:extLst>
              <a:ext uri="{FF2B5EF4-FFF2-40B4-BE49-F238E27FC236}">
                <a16:creationId xmlns:a16="http://schemas.microsoft.com/office/drawing/2014/main" id="{758BD03C-80FA-0E50-83A8-3324A47A5268}"/>
              </a:ext>
            </a:extLst>
          </p:cNvPr>
          <p:cNvSpPr txBox="1"/>
          <p:nvPr/>
        </p:nvSpPr>
        <p:spPr bwMode="auto">
          <a:xfrm>
            <a:off x="6978816" y="2197294"/>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NVT: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 (n = 124)</a:t>
            </a:r>
          </a:p>
        </p:txBody>
      </p:sp>
      <p:sp>
        <p:nvSpPr>
          <p:cNvPr id="247" name="TextBox 246">
            <a:extLst>
              <a:ext uri="{FF2B5EF4-FFF2-40B4-BE49-F238E27FC236}">
                <a16:creationId xmlns:a16="http://schemas.microsoft.com/office/drawing/2014/main" id="{A2253F6E-9E63-0D48-EB40-7A06108F9F13}"/>
              </a:ext>
            </a:extLst>
          </p:cNvPr>
          <p:cNvSpPr txBox="1"/>
          <p:nvPr/>
        </p:nvSpPr>
        <p:spPr bwMode="auto">
          <a:xfrm>
            <a:off x="8977222" y="2197294"/>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 (n = 309)</a:t>
            </a:r>
          </a:p>
        </p:txBody>
      </p:sp>
      <p:sp>
        <p:nvSpPr>
          <p:cNvPr id="248" name="TextBox 247">
            <a:extLst>
              <a:ext uri="{FF2B5EF4-FFF2-40B4-BE49-F238E27FC236}">
                <a16:creationId xmlns:a16="http://schemas.microsoft.com/office/drawing/2014/main" id="{354B808E-EC06-2E8B-077E-839C787D37ED}"/>
              </a:ext>
            </a:extLst>
          </p:cNvPr>
          <p:cNvSpPr txBox="1"/>
          <p:nvPr/>
        </p:nvSpPr>
        <p:spPr bwMode="auto">
          <a:xfrm>
            <a:off x="10115285" y="2197294"/>
            <a:ext cx="8996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Add-PPSV23: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 (n = 473)</a:t>
            </a:r>
          </a:p>
        </p:txBody>
      </p:sp>
      <p:sp>
        <p:nvSpPr>
          <p:cNvPr id="249" name="TextBox 248">
            <a:extLst>
              <a:ext uri="{FF2B5EF4-FFF2-40B4-BE49-F238E27FC236}">
                <a16:creationId xmlns:a16="http://schemas.microsoft.com/office/drawing/2014/main" id="{A5DD5F5A-0BAB-BC38-4A58-1D80E6DBE146}"/>
              </a:ext>
            </a:extLst>
          </p:cNvPr>
          <p:cNvSpPr txBox="1"/>
          <p:nvPr/>
        </p:nvSpPr>
        <p:spPr bwMode="auto">
          <a:xfrm>
            <a:off x="11019843" y="2197294"/>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NVT: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 (n = 149)</a:t>
            </a:r>
          </a:p>
        </p:txBody>
      </p:sp>
      <p:sp>
        <p:nvSpPr>
          <p:cNvPr id="321" name="TextBox 320">
            <a:extLst>
              <a:ext uri="{FF2B5EF4-FFF2-40B4-BE49-F238E27FC236}">
                <a16:creationId xmlns:a16="http://schemas.microsoft.com/office/drawing/2014/main" id="{3CD2E513-D53E-4DD8-2F66-042B8C4CF4F7}"/>
              </a:ext>
            </a:extLst>
          </p:cNvPr>
          <p:cNvSpPr txBox="1"/>
          <p:nvPr/>
        </p:nvSpPr>
        <p:spPr bwMode="auto">
          <a:xfrm>
            <a:off x="1124647" y="2197294"/>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 (n = 924)</a:t>
            </a:r>
          </a:p>
        </p:txBody>
      </p:sp>
      <p:sp>
        <p:nvSpPr>
          <p:cNvPr id="322" name="TextBox 321">
            <a:extLst>
              <a:ext uri="{FF2B5EF4-FFF2-40B4-BE49-F238E27FC236}">
                <a16:creationId xmlns:a16="http://schemas.microsoft.com/office/drawing/2014/main" id="{E1704D55-AA6A-22B6-5263-9370CE4AEFB0}"/>
              </a:ext>
            </a:extLst>
          </p:cNvPr>
          <p:cNvSpPr txBox="1"/>
          <p:nvPr/>
        </p:nvSpPr>
        <p:spPr bwMode="auto">
          <a:xfrm>
            <a:off x="2262710" y="2197294"/>
            <a:ext cx="8996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Add-PPSV23: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 (n = 307)</a:t>
            </a:r>
          </a:p>
        </p:txBody>
      </p:sp>
      <p:sp>
        <p:nvSpPr>
          <p:cNvPr id="323" name="TextBox 322">
            <a:extLst>
              <a:ext uri="{FF2B5EF4-FFF2-40B4-BE49-F238E27FC236}">
                <a16:creationId xmlns:a16="http://schemas.microsoft.com/office/drawing/2014/main" id="{4C05DD62-DA71-AA38-C286-48900B788FA5}"/>
              </a:ext>
            </a:extLst>
          </p:cNvPr>
          <p:cNvSpPr txBox="1"/>
          <p:nvPr/>
        </p:nvSpPr>
        <p:spPr bwMode="auto">
          <a:xfrm>
            <a:off x="3167268" y="2197294"/>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NVT: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 (n = 205)</a:t>
            </a:r>
          </a:p>
        </p:txBody>
      </p:sp>
      <p:cxnSp>
        <p:nvCxnSpPr>
          <p:cNvPr id="68" name="Straight Connector 67">
            <a:extLst>
              <a:ext uri="{FF2B5EF4-FFF2-40B4-BE49-F238E27FC236}">
                <a16:creationId xmlns:a16="http://schemas.microsoft.com/office/drawing/2014/main" id="{5E66AAE3-732F-241D-D2AC-E6657E9AD170}"/>
              </a:ext>
            </a:extLst>
          </p:cNvPr>
          <p:cNvCxnSpPr>
            <a:cxnSpLocks/>
          </p:cNvCxnSpPr>
          <p:nvPr/>
        </p:nvCxnSpPr>
        <p:spPr bwMode="auto">
          <a:xfrm>
            <a:off x="4691063" y="2573227"/>
            <a:ext cx="980157"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E61E303-D428-6570-D03E-BF168706D882}"/>
              </a:ext>
            </a:extLst>
          </p:cNvPr>
          <p:cNvCxnSpPr>
            <a:cxnSpLocks/>
          </p:cNvCxnSpPr>
          <p:nvPr/>
        </p:nvCxnSpPr>
        <p:spPr bwMode="auto">
          <a:xfrm>
            <a:off x="6103130" y="2573227"/>
            <a:ext cx="76802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EE33C07-5DF1-2F3A-4682-1BE2FC91691C}"/>
              </a:ext>
            </a:extLst>
          </p:cNvPr>
          <p:cNvCxnSpPr>
            <a:cxnSpLocks/>
          </p:cNvCxnSpPr>
          <p:nvPr/>
        </p:nvCxnSpPr>
        <p:spPr bwMode="auto">
          <a:xfrm>
            <a:off x="7169930" y="2573227"/>
            <a:ext cx="474191"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33961E0F-EB4C-E78A-4577-951892E88BE4}"/>
              </a:ext>
            </a:extLst>
          </p:cNvPr>
          <p:cNvCxnSpPr>
            <a:cxnSpLocks/>
          </p:cNvCxnSpPr>
          <p:nvPr/>
        </p:nvCxnSpPr>
        <p:spPr bwMode="auto">
          <a:xfrm>
            <a:off x="8768555" y="2573227"/>
            <a:ext cx="1151582"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A001265-61C7-A8CE-566B-DAF5E99FE182}"/>
              </a:ext>
            </a:extLst>
          </p:cNvPr>
          <p:cNvCxnSpPr>
            <a:cxnSpLocks/>
          </p:cNvCxnSpPr>
          <p:nvPr/>
        </p:nvCxnSpPr>
        <p:spPr bwMode="auto">
          <a:xfrm>
            <a:off x="10144157" y="2573227"/>
            <a:ext cx="768027"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85072F6-4F20-6C5B-7CDA-D9AD111E5B73}"/>
              </a:ext>
            </a:extLst>
          </p:cNvPr>
          <p:cNvCxnSpPr>
            <a:cxnSpLocks/>
          </p:cNvCxnSpPr>
          <p:nvPr/>
        </p:nvCxnSpPr>
        <p:spPr bwMode="auto">
          <a:xfrm>
            <a:off x="11210957" y="2573227"/>
            <a:ext cx="474191"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28EF656D-E6D0-5C2F-B8BF-D1424D219B7A}"/>
              </a:ext>
            </a:extLst>
          </p:cNvPr>
          <p:cNvCxnSpPr>
            <a:cxnSpLocks/>
          </p:cNvCxnSpPr>
          <p:nvPr/>
        </p:nvCxnSpPr>
        <p:spPr bwMode="auto">
          <a:xfrm>
            <a:off x="915980" y="2573227"/>
            <a:ext cx="1151582"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E4091F6D-F7A4-7185-CC16-ABABCB2177C1}"/>
              </a:ext>
            </a:extLst>
          </p:cNvPr>
          <p:cNvCxnSpPr>
            <a:cxnSpLocks/>
          </p:cNvCxnSpPr>
          <p:nvPr/>
        </p:nvCxnSpPr>
        <p:spPr bwMode="auto">
          <a:xfrm>
            <a:off x="2291582" y="2573227"/>
            <a:ext cx="768027"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D845DD22-4DC5-3BA7-EEF9-FCD7B9B5EC7E}"/>
              </a:ext>
            </a:extLst>
          </p:cNvPr>
          <p:cNvCxnSpPr>
            <a:cxnSpLocks/>
          </p:cNvCxnSpPr>
          <p:nvPr/>
        </p:nvCxnSpPr>
        <p:spPr bwMode="auto">
          <a:xfrm>
            <a:off x="3358382" y="2573227"/>
            <a:ext cx="474191" cy="0"/>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318" name="Table 317">
            <a:extLst>
              <a:ext uri="{FF2B5EF4-FFF2-40B4-BE49-F238E27FC236}">
                <a16:creationId xmlns:a16="http://schemas.microsoft.com/office/drawing/2014/main" id="{5E39F072-07C7-0DF6-A1B3-D1B39474D706}"/>
              </a:ext>
            </a:extLst>
          </p:cNvPr>
          <p:cNvGraphicFramePr>
            <a:graphicFrameLocks noGrp="1"/>
          </p:cNvGraphicFramePr>
          <p:nvPr/>
        </p:nvGraphicFramePr>
        <p:xfrm>
          <a:off x="1324332"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7F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183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174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110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19A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100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64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319" name="Table 318">
            <a:extLst>
              <a:ext uri="{FF2B5EF4-FFF2-40B4-BE49-F238E27FC236}">
                <a16:creationId xmlns:a16="http://schemas.microsoft.com/office/drawing/2014/main" id="{3637A68B-A976-82E6-2320-1DE5D448D88F}"/>
              </a:ext>
            </a:extLst>
          </p:cNvPr>
          <p:cNvGraphicFramePr>
            <a:graphicFrameLocks noGrp="1"/>
          </p:cNvGraphicFramePr>
          <p:nvPr/>
        </p:nvGraphicFramePr>
        <p:xfrm>
          <a:off x="2469310"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73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9N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22F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10A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320" name="Table 319">
            <a:extLst>
              <a:ext uri="{FF2B5EF4-FFF2-40B4-BE49-F238E27FC236}">
                <a16:creationId xmlns:a16="http://schemas.microsoft.com/office/drawing/2014/main" id="{3311B649-4898-6181-8A37-91AC8F40032A}"/>
              </a:ext>
            </a:extLst>
          </p:cNvPr>
          <p:cNvGraphicFramePr>
            <a:graphicFrameLocks noGrp="1"/>
          </p:cNvGraphicFramePr>
          <p:nvPr/>
        </p:nvGraphicFramePr>
        <p:xfrm>
          <a:off x="3346364" y="2653904"/>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24F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23B</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15</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16F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15A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31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sp>
        <p:nvSpPr>
          <p:cNvPr id="324" name="TextBox 323">
            <a:extLst>
              <a:ext uri="{FF2B5EF4-FFF2-40B4-BE49-F238E27FC236}">
                <a16:creationId xmlns:a16="http://schemas.microsoft.com/office/drawing/2014/main" id="{2D5520BD-8872-0BED-4894-CCB6F7DF140C}"/>
              </a:ext>
            </a:extLst>
          </p:cNvPr>
          <p:cNvSpPr txBox="1"/>
          <p:nvPr/>
        </p:nvSpPr>
        <p:spPr bwMode="auto">
          <a:xfrm rot="18043578">
            <a:off x="754676" y="4445008"/>
            <a:ext cx="2824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7F</a:t>
            </a:r>
          </a:p>
        </p:txBody>
      </p:sp>
      <p:sp>
        <p:nvSpPr>
          <p:cNvPr id="325" name="TextBox 324">
            <a:extLst>
              <a:ext uri="{FF2B5EF4-FFF2-40B4-BE49-F238E27FC236}">
                <a16:creationId xmlns:a16="http://schemas.microsoft.com/office/drawing/2014/main" id="{2C2C66A3-095F-F65A-13E3-EE31D07CB019}"/>
              </a:ext>
            </a:extLst>
          </p:cNvPr>
          <p:cNvSpPr txBox="1"/>
          <p:nvPr/>
        </p:nvSpPr>
        <p:spPr bwMode="auto">
          <a:xfrm rot="18043578">
            <a:off x="982565" y="4425148"/>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6" name="TextBox 325">
            <a:extLst>
              <a:ext uri="{FF2B5EF4-FFF2-40B4-BE49-F238E27FC236}">
                <a16:creationId xmlns:a16="http://schemas.microsoft.com/office/drawing/2014/main" id="{6C983E9E-2066-B478-9EBD-B4B7463AF4D0}"/>
              </a:ext>
            </a:extLst>
          </p:cNvPr>
          <p:cNvSpPr txBox="1"/>
          <p:nvPr/>
        </p:nvSpPr>
        <p:spPr bwMode="auto">
          <a:xfrm rot="18043578">
            <a:off x="880922" y="4431063"/>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27" name="TextBox 326">
            <a:extLst>
              <a:ext uri="{FF2B5EF4-FFF2-40B4-BE49-F238E27FC236}">
                <a16:creationId xmlns:a16="http://schemas.microsoft.com/office/drawing/2014/main" id="{A12AAEE5-E41E-F38B-01D1-5746CB1056FF}"/>
              </a:ext>
            </a:extLst>
          </p:cNvPr>
          <p:cNvSpPr txBox="1"/>
          <p:nvPr/>
        </p:nvSpPr>
        <p:spPr bwMode="auto">
          <a:xfrm rot="18043578">
            <a:off x="1146406" y="4449672"/>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28" name="TextBox 327">
            <a:extLst>
              <a:ext uri="{FF2B5EF4-FFF2-40B4-BE49-F238E27FC236}">
                <a16:creationId xmlns:a16="http://schemas.microsoft.com/office/drawing/2014/main" id="{67DEBCFE-B187-B929-04D2-102FE9A7A378}"/>
              </a:ext>
            </a:extLst>
          </p:cNvPr>
          <p:cNvSpPr txBox="1"/>
          <p:nvPr/>
        </p:nvSpPr>
        <p:spPr bwMode="auto">
          <a:xfrm rot="18043578">
            <a:off x="1002822" y="4465575"/>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a:t>
            </a:r>
          </a:p>
        </p:txBody>
      </p:sp>
      <p:sp>
        <p:nvSpPr>
          <p:cNvPr id="329" name="TextBox 328">
            <a:extLst>
              <a:ext uri="{FF2B5EF4-FFF2-40B4-BE49-F238E27FC236}">
                <a16:creationId xmlns:a16="http://schemas.microsoft.com/office/drawing/2014/main" id="{502283B1-3DA5-0A2A-8F6E-83CD1C718BF3}"/>
              </a:ext>
            </a:extLst>
          </p:cNvPr>
          <p:cNvSpPr txBox="1"/>
          <p:nvPr/>
        </p:nvSpPr>
        <p:spPr bwMode="auto">
          <a:xfrm rot="18043578">
            <a:off x="1280617" y="4440724"/>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30" name="TextBox 329">
            <a:extLst>
              <a:ext uri="{FF2B5EF4-FFF2-40B4-BE49-F238E27FC236}">
                <a16:creationId xmlns:a16="http://schemas.microsoft.com/office/drawing/2014/main" id="{F6B2CCC6-86FA-84BE-0591-F1D55981A85B}"/>
              </a:ext>
            </a:extLst>
          </p:cNvPr>
          <p:cNvSpPr txBox="1"/>
          <p:nvPr/>
        </p:nvSpPr>
        <p:spPr bwMode="auto">
          <a:xfrm rot="18043578">
            <a:off x="1474560" y="4431063"/>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31" name="TextBox 330">
            <a:extLst>
              <a:ext uri="{FF2B5EF4-FFF2-40B4-BE49-F238E27FC236}">
                <a16:creationId xmlns:a16="http://schemas.microsoft.com/office/drawing/2014/main" id="{9B17CB50-5FD5-0F9F-8DC8-4E9E7ACDD8BF}"/>
              </a:ext>
            </a:extLst>
          </p:cNvPr>
          <p:cNvSpPr txBox="1"/>
          <p:nvPr/>
        </p:nvSpPr>
        <p:spPr bwMode="auto">
          <a:xfrm rot="18043578">
            <a:off x="1337239" y="4440874"/>
            <a:ext cx="2952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a:t>
            </a:r>
          </a:p>
        </p:txBody>
      </p:sp>
      <p:sp>
        <p:nvSpPr>
          <p:cNvPr id="332" name="TextBox 331">
            <a:extLst>
              <a:ext uri="{FF2B5EF4-FFF2-40B4-BE49-F238E27FC236}">
                <a16:creationId xmlns:a16="http://schemas.microsoft.com/office/drawing/2014/main" id="{8395415E-C359-56AF-CCF2-0007475F6F76}"/>
              </a:ext>
            </a:extLst>
          </p:cNvPr>
          <p:cNvSpPr txBox="1"/>
          <p:nvPr/>
        </p:nvSpPr>
        <p:spPr bwMode="auto">
          <a:xfrm rot="18043578">
            <a:off x="1594627" y="4461464"/>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19F</a:t>
            </a:r>
          </a:p>
        </p:txBody>
      </p:sp>
      <p:sp>
        <p:nvSpPr>
          <p:cNvPr id="333" name="TextBox 332">
            <a:extLst>
              <a:ext uri="{FF2B5EF4-FFF2-40B4-BE49-F238E27FC236}">
                <a16:creationId xmlns:a16="http://schemas.microsoft.com/office/drawing/2014/main" id="{3E909312-159A-7DAE-DB3E-A1D54E68A6E3}"/>
              </a:ext>
            </a:extLst>
          </p:cNvPr>
          <p:cNvSpPr txBox="1"/>
          <p:nvPr/>
        </p:nvSpPr>
        <p:spPr bwMode="auto">
          <a:xfrm rot="18043578">
            <a:off x="1531898" y="4444240"/>
            <a:ext cx="2936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9V</a:t>
            </a:r>
          </a:p>
        </p:txBody>
      </p:sp>
      <p:sp>
        <p:nvSpPr>
          <p:cNvPr id="334" name="TextBox 333">
            <a:extLst>
              <a:ext uri="{FF2B5EF4-FFF2-40B4-BE49-F238E27FC236}">
                <a16:creationId xmlns:a16="http://schemas.microsoft.com/office/drawing/2014/main" id="{F9BD58E3-51C4-1CFD-C999-2134A29DF746}"/>
              </a:ext>
            </a:extLst>
          </p:cNvPr>
          <p:cNvSpPr txBox="1"/>
          <p:nvPr/>
        </p:nvSpPr>
        <p:spPr bwMode="auto">
          <a:xfrm rot="18043578">
            <a:off x="1779815" y="4465574"/>
            <a:ext cx="3417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18C</a:t>
            </a:r>
          </a:p>
        </p:txBody>
      </p:sp>
      <p:sp>
        <p:nvSpPr>
          <p:cNvPr id="335" name="TextBox 334">
            <a:extLst>
              <a:ext uri="{FF2B5EF4-FFF2-40B4-BE49-F238E27FC236}">
                <a16:creationId xmlns:a16="http://schemas.microsoft.com/office/drawing/2014/main" id="{12FC785F-6BAC-D237-7409-48ECBE3015DC}"/>
              </a:ext>
            </a:extLst>
          </p:cNvPr>
          <p:cNvSpPr txBox="1"/>
          <p:nvPr/>
        </p:nvSpPr>
        <p:spPr bwMode="auto">
          <a:xfrm rot="18043578">
            <a:off x="1698620" y="4463810"/>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23F</a:t>
            </a:r>
          </a:p>
        </p:txBody>
      </p:sp>
      <p:sp>
        <p:nvSpPr>
          <p:cNvPr id="336" name="TextBox 335">
            <a:extLst>
              <a:ext uri="{FF2B5EF4-FFF2-40B4-BE49-F238E27FC236}">
                <a16:creationId xmlns:a16="http://schemas.microsoft.com/office/drawing/2014/main" id="{A089D0E8-C68B-CCCF-7BA5-756F097A9DA2}"/>
              </a:ext>
            </a:extLst>
          </p:cNvPr>
          <p:cNvSpPr txBox="1"/>
          <p:nvPr/>
        </p:nvSpPr>
        <p:spPr bwMode="auto">
          <a:xfrm rot="18043578">
            <a:off x="2137806" y="4421416"/>
            <a:ext cx="2359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37" name="TextBox 336">
            <a:extLst>
              <a:ext uri="{FF2B5EF4-FFF2-40B4-BE49-F238E27FC236}">
                <a16:creationId xmlns:a16="http://schemas.microsoft.com/office/drawing/2014/main" id="{981CCE8B-862A-89DA-474A-409E321DA8B4}"/>
              </a:ext>
            </a:extLst>
          </p:cNvPr>
          <p:cNvSpPr txBox="1"/>
          <p:nvPr/>
        </p:nvSpPr>
        <p:spPr bwMode="auto">
          <a:xfrm rot="18043578">
            <a:off x="1918319" y="4458229"/>
            <a:ext cx="2920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6B</a:t>
            </a:r>
          </a:p>
        </p:txBody>
      </p:sp>
      <p:sp>
        <p:nvSpPr>
          <p:cNvPr id="338" name="TextBox 337">
            <a:extLst>
              <a:ext uri="{FF2B5EF4-FFF2-40B4-BE49-F238E27FC236}">
                <a16:creationId xmlns:a16="http://schemas.microsoft.com/office/drawing/2014/main" id="{4FF4F9CA-1CF0-88EB-E50E-1D11677C5C61}"/>
              </a:ext>
            </a:extLst>
          </p:cNvPr>
          <p:cNvSpPr txBox="1"/>
          <p:nvPr/>
        </p:nvSpPr>
        <p:spPr bwMode="auto">
          <a:xfrm rot="18043578">
            <a:off x="2278978" y="4463810"/>
            <a:ext cx="3016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9N</a:t>
            </a:r>
          </a:p>
        </p:txBody>
      </p:sp>
      <p:sp>
        <p:nvSpPr>
          <p:cNvPr id="339" name="TextBox 338">
            <a:extLst>
              <a:ext uri="{FF2B5EF4-FFF2-40B4-BE49-F238E27FC236}">
                <a16:creationId xmlns:a16="http://schemas.microsoft.com/office/drawing/2014/main" id="{13CA2234-7BDE-2CE9-8771-1C72D437C029}"/>
              </a:ext>
            </a:extLst>
          </p:cNvPr>
          <p:cNvSpPr txBox="1"/>
          <p:nvPr/>
        </p:nvSpPr>
        <p:spPr bwMode="auto">
          <a:xfrm rot="18043578">
            <a:off x="2353082" y="4467836"/>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22F</a:t>
            </a:r>
          </a:p>
        </p:txBody>
      </p:sp>
      <p:sp>
        <p:nvSpPr>
          <p:cNvPr id="340" name="TextBox 339">
            <a:extLst>
              <a:ext uri="{FF2B5EF4-FFF2-40B4-BE49-F238E27FC236}">
                <a16:creationId xmlns:a16="http://schemas.microsoft.com/office/drawing/2014/main" id="{CF02C48E-0580-85E0-0DCC-B5C34DDEB544}"/>
              </a:ext>
            </a:extLst>
          </p:cNvPr>
          <p:cNvSpPr txBox="1"/>
          <p:nvPr/>
        </p:nvSpPr>
        <p:spPr bwMode="auto">
          <a:xfrm rot="18043578">
            <a:off x="2436924" y="4455952"/>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a:t>
            </a:r>
          </a:p>
        </p:txBody>
      </p:sp>
      <p:sp>
        <p:nvSpPr>
          <p:cNvPr id="341" name="TextBox 340">
            <a:extLst>
              <a:ext uri="{FF2B5EF4-FFF2-40B4-BE49-F238E27FC236}">
                <a16:creationId xmlns:a16="http://schemas.microsoft.com/office/drawing/2014/main" id="{535F3B0E-F16B-78B3-41FB-4A6141155F0E}"/>
              </a:ext>
            </a:extLst>
          </p:cNvPr>
          <p:cNvSpPr txBox="1"/>
          <p:nvPr/>
        </p:nvSpPr>
        <p:spPr bwMode="auto">
          <a:xfrm rot="18043578">
            <a:off x="2171841" y="4474299"/>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12F</a:t>
            </a:r>
          </a:p>
        </p:txBody>
      </p:sp>
      <p:sp>
        <p:nvSpPr>
          <p:cNvPr id="342" name="TextBox 341">
            <a:extLst>
              <a:ext uri="{FF2B5EF4-FFF2-40B4-BE49-F238E27FC236}">
                <a16:creationId xmlns:a16="http://schemas.microsoft.com/office/drawing/2014/main" id="{BB87FC8A-95DD-8B22-8437-8CDE59E64A75}"/>
              </a:ext>
            </a:extLst>
          </p:cNvPr>
          <p:cNvSpPr txBox="1"/>
          <p:nvPr/>
        </p:nvSpPr>
        <p:spPr bwMode="auto">
          <a:xfrm rot="18043578">
            <a:off x="2736455" y="4470800"/>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17F</a:t>
            </a:r>
          </a:p>
        </p:txBody>
      </p:sp>
      <p:sp>
        <p:nvSpPr>
          <p:cNvPr id="343" name="TextBox 342">
            <a:extLst>
              <a:ext uri="{FF2B5EF4-FFF2-40B4-BE49-F238E27FC236}">
                <a16:creationId xmlns:a16="http://schemas.microsoft.com/office/drawing/2014/main" id="{86F601F9-E82F-064B-7CDA-FF96BCDE015F}"/>
              </a:ext>
            </a:extLst>
          </p:cNvPr>
          <p:cNvSpPr txBox="1"/>
          <p:nvPr/>
        </p:nvSpPr>
        <p:spPr bwMode="auto">
          <a:xfrm rot="18043578">
            <a:off x="2644075" y="4467837"/>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33F</a:t>
            </a:r>
          </a:p>
        </p:txBody>
      </p:sp>
      <p:sp>
        <p:nvSpPr>
          <p:cNvPr id="344" name="TextBox 343">
            <a:extLst>
              <a:ext uri="{FF2B5EF4-FFF2-40B4-BE49-F238E27FC236}">
                <a16:creationId xmlns:a16="http://schemas.microsoft.com/office/drawing/2014/main" id="{E3ED9027-D347-8C95-8227-896DEFFAD5CE}"/>
              </a:ext>
            </a:extLst>
          </p:cNvPr>
          <p:cNvSpPr txBox="1"/>
          <p:nvPr/>
        </p:nvSpPr>
        <p:spPr bwMode="auto">
          <a:xfrm rot="18043578">
            <a:off x="2788220" y="4484968"/>
            <a:ext cx="3978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15BC</a:t>
            </a:r>
          </a:p>
        </p:txBody>
      </p:sp>
      <p:sp>
        <p:nvSpPr>
          <p:cNvPr id="345" name="TextBox 344">
            <a:extLst>
              <a:ext uri="{FF2B5EF4-FFF2-40B4-BE49-F238E27FC236}">
                <a16:creationId xmlns:a16="http://schemas.microsoft.com/office/drawing/2014/main" id="{EC1D9841-7731-3894-57A7-5962FF7FC9D2}"/>
              </a:ext>
            </a:extLst>
          </p:cNvPr>
          <p:cNvSpPr txBox="1"/>
          <p:nvPr/>
        </p:nvSpPr>
        <p:spPr bwMode="auto">
          <a:xfrm rot="18043578">
            <a:off x="2972620" y="4442148"/>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6" name="TextBox 345">
            <a:extLst>
              <a:ext uri="{FF2B5EF4-FFF2-40B4-BE49-F238E27FC236}">
                <a16:creationId xmlns:a16="http://schemas.microsoft.com/office/drawing/2014/main" id="{0DFA9DB0-6420-8B47-3429-789EF91D42FC}"/>
              </a:ext>
            </a:extLst>
          </p:cNvPr>
          <p:cNvSpPr txBox="1"/>
          <p:nvPr/>
        </p:nvSpPr>
        <p:spPr bwMode="auto">
          <a:xfrm rot="18043578">
            <a:off x="3206390" y="4467515"/>
            <a:ext cx="3433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23B</a:t>
            </a:r>
          </a:p>
        </p:txBody>
      </p:sp>
      <p:sp>
        <p:nvSpPr>
          <p:cNvPr id="347" name="TextBox 346">
            <a:extLst>
              <a:ext uri="{FF2B5EF4-FFF2-40B4-BE49-F238E27FC236}">
                <a16:creationId xmlns:a16="http://schemas.microsoft.com/office/drawing/2014/main" id="{0EF7CDFF-E6A5-DFD9-CFD7-B28933325193}"/>
              </a:ext>
            </a:extLst>
          </p:cNvPr>
          <p:cNvSpPr txBox="1"/>
          <p:nvPr/>
        </p:nvSpPr>
        <p:spPr bwMode="auto">
          <a:xfrm rot="18043578">
            <a:off x="3113713" y="4460925"/>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24F</a:t>
            </a:r>
          </a:p>
        </p:txBody>
      </p:sp>
      <p:sp>
        <p:nvSpPr>
          <p:cNvPr id="348" name="TextBox 347">
            <a:extLst>
              <a:ext uri="{FF2B5EF4-FFF2-40B4-BE49-F238E27FC236}">
                <a16:creationId xmlns:a16="http://schemas.microsoft.com/office/drawing/2014/main" id="{9D9317EC-4BC3-2806-048F-90C4A88BE677}"/>
              </a:ext>
            </a:extLst>
          </p:cNvPr>
          <p:cNvSpPr txBox="1"/>
          <p:nvPr/>
        </p:nvSpPr>
        <p:spPr bwMode="auto">
          <a:xfrm rot="18043578">
            <a:off x="2531489" y="4465574"/>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a:t>
            </a:r>
          </a:p>
        </p:txBody>
      </p:sp>
      <p:sp>
        <p:nvSpPr>
          <p:cNvPr id="349" name="TextBox 348">
            <a:extLst>
              <a:ext uri="{FF2B5EF4-FFF2-40B4-BE49-F238E27FC236}">
                <a16:creationId xmlns:a16="http://schemas.microsoft.com/office/drawing/2014/main" id="{43FD84E5-476D-6C64-E5BD-FC254FC3FA93}"/>
              </a:ext>
            </a:extLst>
          </p:cNvPr>
          <p:cNvSpPr txBox="1"/>
          <p:nvPr/>
        </p:nvSpPr>
        <p:spPr bwMode="auto">
          <a:xfrm rot="18043578">
            <a:off x="3399225" y="4472077"/>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a:t>
            </a:r>
          </a:p>
        </p:txBody>
      </p:sp>
      <p:sp>
        <p:nvSpPr>
          <p:cNvPr id="350" name="TextBox 349">
            <a:extLst>
              <a:ext uri="{FF2B5EF4-FFF2-40B4-BE49-F238E27FC236}">
                <a16:creationId xmlns:a16="http://schemas.microsoft.com/office/drawing/2014/main" id="{7B7B27BC-98CF-69D9-D898-DDF4E864CF90}"/>
              </a:ext>
            </a:extLst>
          </p:cNvPr>
          <p:cNvSpPr txBox="1"/>
          <p:nvPr/>
        </p:nvSpPr>
        <p:spPr bwMode="auto">
          <a:xfrm rot="18043578">
            <a:off x="3308985" y="4477589"/>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16F</a:t>
            </a:r>
          </a:p>
        </p:txBody>
      </p:sp>
      <p:cxnSp>
        <p:nvCxnSpPr>
          <p:cNvPr id="351" name="Straight Connector 350">
            <a:extLst>
              <a:ext uri="{FF2B5EF4-FFF2-40B4-BE49-F238E27FC236}">
                <a16:creationId xmlns:a16="http://schemas.microsoft.com/office/drawing/2014/main" id="{A9759F3C-16F7-5494-EAC7-140D735A882D}"/>
              </a:ext>
            </a:extLst>
          </p:cNvPr>
          <p:cNvCxnSpPr>
            <a:cxnSpLocks/>
          </p:cNvCxnSpPr>
          <p:nvPr/>
        </p:nvCxnSpPr>
        <p:spPr bwMode="auto">
          <a:xfrm>
            <a:off x="10912381" y="4423187"/>
            <a:ext cx="0" cy="44308"/>
          </a:xfrm>
          <a:prstGeom prst="line">
            <a:avLst/>
          </a:prstGeom>
          <a:noFill/>
          <a:ln w="28575" cap="flat" cmpd="sng" algn="ctr">
            <a:solidFill>
              <a:schemeClr val="bg1"/>
            </a:solidFill>
            <a:prstDash val="solid"/>
            <a:round/>
            <a:headEnd type="none" w="med" len="med"/>
            <a:tailEnd type="none" w="med" len="med"/>
          </a:ln>
          <a:effectLst/>
        </p:spPr>
      </p:cxnSp>
      <p:sp>
        <p:nvSpPr>
          <p:cNvPr id="352" name="TextBox 351">
            <a:extLst>
              <a:ext uri="{FF2B5EF4-FFF2-40B4-BE49-F238E27FC236}">
                <a16:creationId xmlns:a16="http://schemas.microsoft.com/office/drawing/2014/main" id="{7B0B96B8-5374-F9CB-21D3-C70892329FAD}"/>
              </a:ext>
            </a:extLst>
          </p:cNvPr>
          <p:cNvSpPr txBox="1"/>
          <p:nvPr/>
        </p:nvSpPr>
        <p:spPr bwMode="auto">
          <a:xfrm rot="18043578">
            <a:off x="11288883" y="4432663"/>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23B</a:t>
            </a:r>
          </a:p>
        </p:txBody>
      </p:sp>
      <p:cxnSp>
        <p:nvCxnSpPr>
          <p:cNvPr id="353" name="Straight Connector 352">
            <a:extLst>
              <a:ext uri="{FF2B5EF4-FFF2-40B4-BE49-F238E27FC236}">
                <a16:creationId xmlns:a16="http://schemas.microsoft.com/office/drawing/2014/main" id="{9D19EB04-12E8-8025-0AE9-01DAB2D54914}"/>
              </a:ext>
            </a:extLst>
          </p:cNvPr>
          <p:cNvCxnSpPr>
            <a:cxnSpLocks/>
          </p:cNvCxnSpPr>
          <p:nvPr/>
        </p:nvCxnSpPr>
        <p:spPr bwMode="auto">
          <a:xfrm>
            <a:off x="1995828" y="4445602"/>
            <a:ext cx="0" cy="48739"/>
          </a:xfrm>
          <a:prstGeom prst="line">
            <a:avLst/>
          </a:prstGeom>
          <a:noFill/>
          <a:ln w="28575" cap="flat" cmpd="sng" algn="ctr">
            <a:solidFill>
              <a:schemeClr val="bg1"/>
            </a:solidFill>
            <a:prstDash val="solid"/>
            <a:round/>
            <a:headEnd type="none" w="med" len="med"/>
            <a:tailEnd type="none" w="med" len="med"/>
          </a:ln>
          <a:effectLst/>
        </p:spPr>
      </p:cxnSp>
      <p:sp>
        <p:nvSpPr>
          <p:cNvPr id="357" name="TextBox 356">
            <a:extLst>
              <a:ext uri="{FF2B5EF4-FFF2-40B4-BE49-F238E27FC236}">
                <a16:creationId xmlns:a16="http://schemas.microsoft.com/office/drawing/2014/main" id="{541ACC5A-CC36-3A0A-E557-9DE1FD62F866}"/>
              </a:ext>
            </a:extLst>
          </p:cNvPr>
          <p:cNvSpPr txBox="1"/>
          <p:nvPr/>
        </p:nvSpPr>
        <p:spPr bwMode="auto">
          <a:xfrm rot="18043578">
            <a:off x="3543414" y="4454960"/>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278" name="Freeform 277">
            <a:extLst>
              <a:ext uri="{FF2B5EF4-FFF2-40B4-BE49-F238E27FC236}">
                <a16:creationId xmlns:a16="http://schemas.microsoft.com/office/drawing/2014/main" id="{FFF0D2AB-3D1E-946E-5219-1DA36957AD3C}"/>
              </a:ext>
            </a:extLst>
          </p:cNvPr>
          <p:cNvSpPr/>
          <p:nvPr/>
        </p:nvSpPr>
        <p:spPr bwMode="auto">
          <a:xfrm>
            <a:off x="847858" y="2632906"/>
            <a:ext cx="2958353" cy="1814915"/>
          </a:xfrm>
          <a:custGeom>
            <a:avLst/>
            <a:gdLst>
              <a:gd name="connsiteX0" fmla="*/ 0 w 2958353"/>
              <a:gd name="connsiteY0" fmla="*/ 0 h 1674158"/>
              <a:gd name="connsiteX1" fmla="*/ 0 w 2958353"/>
              <a:gd name="connsiteY1" fmla="*/ 1674158 h 1674158"/>
              <a:gd name="connsiteX2" fmla="*/ 2958353 w 2958353"/>
              <a:gd name="connsiteY2" fmla="*/ 1674158 h 1674158"/>
            </a:gdLst>
            <a:ahLst/>
            <a:cxnLst>
              <a:cxn ang="0">
                <a:pos x="connsiteX0" y="connsiteY0"/>
              </a:cxn>
              <a:cxn ang="0">
                <a:pos x="connsiteX1" y="connsiteY1"/>
              </a:cxn>
              <a:cxn ang="0">
                <a:pos x="connsiteX2" y="connsiteY2"/>
              </a:cxn>
            </a:cxnLst>
            <a:rect l="l" t="t" r="r" b="b"/>
            <a:pathLst>
              <a:path w="2958353" h="1674158">
                <a:moveTo>
                  <a:pt x="0" y="0"/>
                </a:moveTo>
                <a:lnTo>
                  <a:pt x="0" y="1674158"/>
                </a:lnTo>
                <a:lnTo>
                  <a:pt x="2958353" y="167415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6" name="Group 55">
            <a:extLst>
              <a:ext uri="{FF2B5EF4-FFF2-40B4-BE49-F238E27FC236}">
                <a16:creationId xmlns:a16="http://schemas.microsoft.com/office/drawing/2014/main" id="{4B015D63-E0D0-CD88-99F2-CB6788A0732E}"/>
              </a:ext>
            </a:extLst>
          </p:cNvPr>
          <p:cNvGrpSpPr/>
          <p:nvPr/>
        </p:nvGrpSpPr>
        <p:grpSpPr>
          <a:xfrm>
            <a:off x="11053236" y="4245763"/>
            <a:ext cx="470963" cy="167553"/>
            <a:chOff x="11053236" y="4016332"/>
            <a:chExt cx="470963" cy="167553"/>
          </a:xfrm>
        </p:grpSpPr>
        <p:sp>
          <p:nvSpPr>
            <p:cNvPr id="451" name="Rectangle 450">
              <a:extLst>
                <a:ext uri="{FF2B5EF4-FFF2-40B4-BE49-F238E27FC236}">
                  <a16:creationId xmlns:a16="http://schemas.microsoft.com/office/drawing/2014/main" id="{6D889608-3882-5BA5-FA01-0C60B259AA46}"/>
                </a:ext>
              </a:extLst>
            </p:cNvPr>
            <p:cNvSpPr/>
            <p:nvPr/>
          </p:nvSpPr>
          <p:spPr bwMode="auto">
            <a:xfrm>
              <a:off x="11053236" y="4016332"/>
              <a:ext cx="69565" cy="1675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2" name="Rectangle 451">
              <a:extLst>
                <a:ext uri="{FF2B5EF4-FFF2-40B4-BE49-F238E27FC236}">
                  <a16:creationId xmlns:a16="http://schemas.microsoft.com/office/drawing/2014/main" id="{4B8361B1-BEF9-CF44-36FD-3CEFE1D82794}"/>
                </a:ext>
              </a:extLst>
            </p:cNvPr>
            <p:cNvSpPr/>
            <p:nvPr/>
          </p:nvSpPr>
          <p:spPr bwMode="auto">
            <a:xfrm>
              <a:off x="11151998" y="4045277"/>
              <a:ext cx="69565" cy="1386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3" name="Rectangle 452">
              <a:extLst>
                <a:ext uri="{FF2B5EF4-FFF2-40B4-BE49-F238E27FC236}">
                  <a16:creationId xmlns:a16="http://schemas.microsoft.com/office/drawing/2014/main" id="{9128AAD4-3A7A-6B5C-ABF3-D6E9316A9646}"/>
                </a:ext>
              </a:extLst>
            </p:cNvPr>
            <p:cNvSpPr/>
            <p:nvPr/>
          </p:nvSpPr>
          <p:spPr bwMode="auto">
            <a:xfrm>
              <a:off x="11253935" y="4045277"/>
              <a:ext cx="69565" cy="1386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4" name="Rectangle 453">
              <a:extLst>
                <a:ext uri="{FF2B5EF4-FFF2-40B4-BE49-F238E27FC236}">
                  <a16:creationId xmlns:a16="http://schemas.microsoft.com/office/drawing/2014/main" id="{FE458786-5D93-1B75-3188-9B395E2A278D}"/>
                </a:ext>
              </a:extLst>
            </p:cNvPr>
            <p:cNvSpPr/>
            <p:nvPr/>
          </p:nvSpPr>
          <p:spPr bwMode="auto">
            <a:xfrm>
              <a:off x="11355872" y="4063482"/>
              <a:ext cx="69565" cy="12040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5" name="Rectangle 454">
              <a:extLst>
                <a:ext uri="{FF2B5EF4-FFF2-40B4-BE49-F238E27FC236}">
                  <a16:creationId xmlns:a16="http://schemas.microsoft.com/office/drawing/2014/main" id="{E65CD842-31FB-6DEF-DC63-A6E1F8BEAB3D}"/>
                </a:ext>
              </a:extLst>
            </p:cNvPr>
            <p:cNvSpPr/>
            <p:nvPr/>
          </p:nvSpPr>
          <p:spPr bwMode="auto">
            <a:xfrm>
              <a:off x="11454634" y="4097992"/>
              <a:ext cx="69565" cy="8589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5" name="Group 54">
            <a:extLst>
              <a:ext uri="{FF2B5EF4-FFF2-40B4-BE49-F238E27FC236}">
                <a16:creationId xmlns:a16="http://schemas.microsoft.com/office/drawing/2014/main" id="{D9CFBEE9-0EFE-EB0A-BA5A-6C57B58F69DA}"/>
              </a:ext>
            </a:extLst>
          </p:cNvPr>
          <p:cNvGrpSpPr/>
          <p:nvPr/>
        </p:nvGrpSpPr>
        <p:grpSpPr>
          <a:xfrm>
            <a:off x="9855801" y="2623458"/>
            <a:ext cx="995371" cy="1788554"/>
            <a:chOff x="9855801" y="2394027"/>
            <a:chExt cx="995371" cy="1788554"/>
          </a:xfrm>
        </p:grpSpPr>
        <p:sp>
          <p:nvSpPr>
            <p:cNvPr id="439" name="Rectangle 438">
              <a:extLst>
                <a:ext uri="{FF2B5EF4-FFF2-40B4-BE49-F238E27FC236}">
                  <a16:creationId xmlns:a16="http://schemas.microsoft.com/office/drawing/2014/main" id="{5399AA54-BD1D-65BD-0390-108B3634AFF6}"/>
                </a:ext>
              </a:extLst>
            </p:cNvPr>
            <p:cNvSpPr/>
            <p:nvPr/>
          </p:nvSpPr>
          <p:spPr bwMode="auto">
            <a:xfrm>
              <a:off x="9855801" y="2394027"/>
              <a:ext cx="69565" cy="178855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0" name="Rectangle 439">
              <a:extLst>
                <a:ext uri="{FF2B5EF4-FFF2-40B4-BE49-F238E27FC236}">
                  <a16:creationId xmlns:a16="http://schemas.microsoft.com/office/drawing/2014/main" id="{C606B2E4-61CF-DF4B-88DE-993812406CFE}"/>
                </a:ext>
              </a:extLst>
            </p:cNvPr>
            <p:cNvSpPr/>
            <p:nvPr/>
          </p:nvSpPr>
          <p:spPr bwMode="auto">
            <a:xfrm>
              <a:off x="9954563" y="3802286"/>
              <a:ext cx="69565" cy="3802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1" name="Rectangle 440">
              <a:extLst>
                <a:ext uri="{FF2B5EF4-FFF2-40B4-BE49-F238E27FC236}">
                  <a16:creationId xmlns:a16="http://schemas.microsoft.com/office/drawing/2014/main" id="{AD1CF5CC-536A-2AEE-AD97-6437568B48B8}"/>
                </a:ext>
              </a:extLst>
            </p:cNvPr>
            <p:cNvSpPr/>
            <p:nvPr/>
          </p:nvSpPr>
          <p:spPr bwMode="auto">
            <a:xfrm>
              <a:off x="10059675" y="3802288"/>
              <a:ext cx="69565" cy="38029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2" name="Rectangle 441">
              <a:extLst>
                <a:ext uri="{FF2B5EF4-FFF2-40B4-BE49-F238E27FC236}">
                  <a16:creationId xmlns:a16="http://schemas.microsoft.com/office/drawing/2014/main" id="{65AFC900-28A8-DCD4-B2EE-E08F9AB880CD}"/>
                </a:ext>
              </a:extLst>
            </p:cNvPr>
            <p:cNvSpPr/>
            <p:nvPr/>
          </p:nvSpPr>
          <p:spPr bwMode="auto">
            <a:xfrm>
              <a:off x="10161612" y="3895754"/>
              <a:ext cx="69565" cy="28682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3" name="Rectangle 442">
              <a:extLst>
                <a:ext uri="{FF2B5EF4-FFF2-40B4-BE49-F238E27FC236}">
                  <a16:creationId xmlns:a16="http://schemas.microsoft.com/office/drawing/2014/main" id="{42373646-9CDA-D2BB-9795-47853346E2C3}"/>
                </a:ext>
              </a:extLst>
            </p:cNvPr>
            <p:cNvSpPr/>
            <p:nvPr/>
          </p:nvSpPr>
          <p:spPr bwMode="auto">
            <a:xfrm>
              <a:off x="10260374" y="4019678"/>
              <a:ext cx="69565" cy="16290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4" name="Rectangle 443">
              <a:extLst>
                <a:ext uri="{FF2B5EF4-FFF2-40B4-BE49-F238E27FC236}">
                  <a16:creationId xmlns:a16="http://schemas.microsoft.com/office/drawing/2014/main" id="{84252A63-AA88-55A7-2590-B95FBBC0CA5A}"/>
                </a:ext>
              </a:extLst>
            </p:cNvPr>
            <p:cNvSpPr/>
            <p:nvPr/>
          </p:nvSpPr>
          <p:spPr bwMode="auto">
            <a:xfrm>
              <a:off x="10359136" y="4038635"/>
              <a:ext cx="69565" cy="14394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5" name="Rectangle 444">
              <a:extLst>
                <a:ext uri="{FF2B5EF4-FFF2-40B4-BE49-F238E27FC236}">
                  <a16:creationId xmlns:a16="http://schemas.microsoft.com/office/drawing/2014/main" id="{87217F7E-D976-586E-B805-E5392EEDE992}"/>
                </a:ext>
              </a:extLst>
            </p:cNvPr>
            <p:cNvSpPr/>
            <p:nvPr/>
          </p:nvSpPr>
          <p:spPr bwMode="auto">
            <a:xfrm>
              <a:off x="10473773" y="4064245"/>
              <a:ext cx="69565" cy="11833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6" name="Rectangle 445">
              <a:extLst>
                <a:ext uri="{FF2B5EF4-FFF2-40B4-BE49-F238E27FC236}">
                  <a16:creationId xmlns:a16="http://schemas.microsoft.com/office/drawing/2014/main" id="{7000CAF4-A82F-AD87-D93A-478775F06AA4}"/>
                </a:ext>
              </a:extLst>
            </p:cNvPr>
            <p:cNvSpPr/>
            <p:nvPr/>
          </p:nvSpPr>
          <p:spPr bwMode="auto">
            <a:xfrm>
              <a:off x="10578885" y="4124042"/>
              <a:ext cx="69565" cy="5853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7" name="Rectangle 446">
              <a:extLst>
                <a:ext uri="{FF2B5EF4-FFF2-40B4-BE49-F238E27FC236}">
                  <a16:creationId xmlns:a16="http://schemas.microsoft.com/office/drawing/2014/main" id="{CA9BEFBE-8F0B-B60B-4A11-F2431BB99F33}"/>
                </a:ext>
              </a:extLst>
            </p:cNvPr>
            <p:cNvSpPr/>
            <p:nvPr/>
          </p:nvSpPr>
          <p:spPr bwMode="auto">
            <a:xfrm>
              <a:off x="10680822" y="4149537"/>
              <a:ext cx="69565" cy="3304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8" name="Rectangle 447">
              <a:extLst>
                <a:ext uri="{FF2B5EF4-FFF2-40B4-BE49-F238E27FC236}">
                  <a16:creationId xmlns:a16="http://schemas.microsoft.com/office/drawing/2014/main" id="{200AE4E4-20BB-5878-BD8C-1463E4E37568}"/>
                </a:ext>
              </a:extLst>
            </p:cNvPr>
            <p:cNvSpPr/>
            <p:nvPr/>
          </p:nvSpPr>
          <p:spPr bwMode="auto">
            <a:xfrm>
              <a:off x="10781607" y="4147130"/>
              <a:ext cx="69565" cy="3545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C26871F5-91E6-C49E-0496-7954D94B6CA4}"/>
              </a:ext>
            </a:extLst>
          </p:cNvPr>
          <p:cNvGrpSpPr/>
          <p:nvPr/>
        </p:nvGrpSpPr>
        <p:grpSpPr>
          <a:xfrm>
            <a:off x="8726359" y="3693401"/>
            <a:ext cx="986999" cy="722128"/>
            <a:chOff x="8726359" y="3467145"/>
            <a:chExt cx="986999" cy="722128"/>
          </a:xfrm>
        </p:grpSpPr>
        <p:sp>
          <p:nvSpPr>
            <p:cNvPr id="427" name="Rectangle 426">
              <a:extLst>
                <a:ext uri="{FF2B5EF4-FFF2-40B4-BE49-F238E27FC236}">
                  <a16:creationId xmlns:a16="http://schemas.microsoft.com/office/drawing/2014/main" id="{6B5A8CFD-6337-2E8E-A764-B163753A4D49}"/>
                </a:ext>
              </a:extLst>
            </p:cNvPr>
            <p:cNvSpPr/>
            <p:nvPr/>
          </p:nvSpPr>
          <p:spPr bwMode="auto">
            <a:xfrm>
              <a:off x="8726359" y="3467145"/>
              <a:ext cx="69565" cy="722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8" name="Rectangle 427">
              <a:extLst>
                <a:ext uri="{FF2B5EF4-FFF2-40B4-BE49-F238E27FC236}">
                  <a16:creationId xmlns:a16="http://schemas.microsoft.com/office/drawing/2014/main" id="{A82DE11B-5A77-9253-32C7-15CA99A22C32}"/>
                </a:ext>
              </a:extLst>
            </p:cNvPr>
            <p:cNvSpPr/>
            <p:nvPr/>
          </p:nvSpPr>
          <p:spPr bwMode="auto">
            <a:xfrm>
              <a:off x="8828296" y="4001068"/>
              <a:ext cx="69565" cy="1882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9" name="Rectangle 428">
              <a:extLst>
                <a:ext uri="{FF2B5EF4-FFF2-40B4-BE49-F238E27FC236}">
                  <a16:creationId xmlns:a16="http://schemas.microsoft.com/office/drawing/2014/main" id="{DB007D3E-20E3-7473-1542-7887C63D7A37}"/>
                </a:ext>
              </a:extLst>
            </p:cNvPr>
            <p:cNvSpPr/>
            <p:nvPr/>
          </p:nvSpPr>
          <p:spPr bwMode="auto">
            <a:xfrm>
              <a:off x="8923883" y="4028317"/>
              <a:ext cx="69565" cy="1609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0" name="Rectangle 429">
              <a:extLst>
                <a:ext uri="{FF2B5EF4-FFF2-40B4-BE49-F238E27FC236}">
                  <a16:creationId xmlns:a16="http://schemas.microsoft.com/office/drawing/2014/main" id="{F9864304-787F-1769-2F5A-81C8BE7C4A7D}"/>
                </a:ext>
              </a:extLst>
            </p:cNvPr>
            <p:cNvSpPr/>
            <p:nvPr/>
          </p:nvSpPr>
          <p:spPr bwMode="auto">
            <a:xfrm>
              <a:off x="9028995" y="4080243"/>
              <a:ext cx="69565" cy="10903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1" name="Rectangle 430">
              <a:extLst>
                <a:ext uri="{FF2B5EF4-FFF2-40B4-BE49-F238E27FC236}">
                  <a16:creationId xmlns:a16="http://schemas.microsoft.com/office/drawing/2014/main" id="{06D9D78A-37B2-D43D-54BD-19074E9E8D90}"/>
                </a:ext>
              </a:extLst>
            </p:cNvPr>
            <p:cNvSpPr/>
            <p:nvPr/>
          </p:nvSpPr>
          <p:spPr bwMode="auto">
            <a:xfrm>
              <a:off x="9130932" y="4101321"/>
              <a:ext cx="69565" cy="8795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2" name="Rectangle 431">
              <a:extLst>
                <a:ext uri="{FF2B5EF4-FFF2-40B4-BE49-F238E27FC236}">
                  <a16:creationId xmlns:a16="http://schemas.microsoft.com/office/drawing/2014/main" id="{E8BAD5BE-9BB9-DF8A-CEF3-47C183C00095}"/>
                </a:ext>
              </a:extLst>
            </p:cNvPr>
            <p:cNvSpPr/>
            <p:nvPr/>
          </p:nvSpPr>
          <p:spPr bwMode="auto">
            <a:xfrm>
              <a:off x="9242395" y="4118973"/>
              <a:ext cx="59884" cy="703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3" name="Rectangle 432">
              <a:extLst>
                <a:ext uri="{FF2B5EF4-FFF2-40B4-BE49-F238E27FC236}">
                  <a16:creationId xmlns:a16="http://schemas.microsoft.com/office/drawing/2014/main" id="{A4968966-F880-DCDF-370B-7C59A9C6DC00}"/>
                </a:ext>
              </a:extLst>
            </p:cNvPr>
            <p:cNvSpPr/>
            <p:nvPr/>
          </p:nvSpPr>
          <p:spPr bwMode="auto">
            <a:xfrm>
              <a:off x="9337982" y="4145291"/>
              <a:ext cx="69565" cy="4398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4" name="Rectangle 433">
              <a:extLst>
                <a:ext uri="{FF2B5EF4-FFF2-40B4-BE49-F238E27FC236}">
                  <a16:creationId xmlns:a16="http://schemas.microsoft.com/office/drawing/2014/main" id="{B7EF5529-9975-928D-4A10-473864EA9D0A}"/>
                </a:ext>
              </a:extLst>
            </p:cNvPr>
            <p:cNvSpPr/>
            <p:nvPr/>
          </p:nvSpPr>
          <p:spPr bwMode="auto">
            <a:xfrm>
              <a:off x="9439919" y="4149289"/>
              <a:ext cx="69565" cy="399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5" name="Rectangle 434">
              <a:extLst>
                <a:ext uri="{FF2B5EF4-FFF2-40B4-BE49-F238E27FC236}">
                  <a16:creationId xmlns:a16="http://schemas.microsoft.com/office/drawing/2014/main" id="{395C61DD-5B8B-BBC2-2DAF-D1D2E3516D72}"/>
                </a:ext>
              </a:extLst>
            </p:cNvPr>
            <p:cNvSpPr/>
            <p:nvPr/>
          </p:nvSpPr>
          <p:spPr bwMode="auto">
            <a:xfrm>
              <a:off x="9545031" y="4172316"/>
              <a:ext cx="69565" cy="169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6" name="Rectangle 435">
              <a:extLst>
                <a:ext uri="{FF2B5EF4-FFF2-40B4-BE49-F238E27FC236}">
                  <a16:creationId xmlns:a16="http://schemas.microsoft.com/office/drawing/2014/main" id="{64E96532-4FC7-B1B0-6848-E56066BBC622}"/>
                </a:ext>
              </a:extLst>
            </p:cNvPr>
            <p:cNvSpPr/>
            <p:nvPr/>
          </p:nvSpPr>
          <p:spPr bwMode="auto">
            <a:xfrm>
              <a:off x="9643793" y="4159233"/>
              <a:ext cx="69565" cy="300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83" name="Group 482">
            <a:extLst>
              <a:ext uri="{FF2B5EF4-FFF2-40B4-BE49-F238E27FC236}">
                <a16:creationId xmlns:a16="http://schemas.microsoft.com/office/drawing/2014/main" id="{31305D86-CB25-CDBE-528C-B6834299E0B9}"/>
              </a:ext>
            </a:extLst>
          </p:cNvPr>
          <p:cNvGrpSpPr/>
          <p:nvPr/>
        </p:nvGrpSpPr>
        <p:grpSpPr>
          <a:xfrm>
            <a:off x="4693747" y="3613541"/>
            <a:ext cx="1082585" cy="808471"/>
            <a:chOff x="4693747" y="3380935"/>
            <a:chExt cx="1082585" cy="808471"/>
          </a:xfrm>
        </p:grpSpPr>
        <p:sp>
          <p:nvSpPr>
            <p:cNvPr id="389" name="Rectangle 388">
              <a:extLst>
                <a:ext uri="{FF2B5EF4-FFF2-40B4-BE49-F238E27FC236}">
                  <a16:creationId xmlns:a16="http://schemas.microsoft.com/office/drawing/2014/main" id="{F3124219-E52B-EF30-36C0-6182A43C3002}"/>
                </a:ext>
              </a:extLst>
            </p:cNvPr>
            <p:cNvSpPr/>
            <p:nvPr/>
          </p:nvSpPr>
          <p:spPr bwMode="auto">
            <a:xfrm>
              <a:off x="4693747" y="3380935"/>
              <a:ext cx="69565" cy="8084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0" name="Rectangle 389">
              <a:extLst>
                <a:ext uri="{FF2B5EF4-FFF2-40B4-BE49-F238E27FC236}">
                  <a16:creationId xmlns:a16="http://schemas.microsoft.com/office/drawing/2014/main" id="{54BEF8EB-0B73-DB57-E5BB-059A4CACD6A5}"/>
                </a:ext>
              </a:extLst>
            </p:cNvPr>
            <p:cNvSpPr/>
            <p:nvPr/>
          </p:nvSpPr>
          <p:spPr bwMode="auto">
            <a:xfrm>
              <a:off x="4789334" y="3961975"/>
              <a:ext cx="69565" cy="2274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1" name="Rectangle 390">
              <a:extLst>
                <a:ext uri="{FF2B5EF4-FFF2-40B4-BE49-F238E27FC236}">
                  <a16:creationId xmlns:a16="http://schemas.microsoft.com/office/drawing/2014/main" id="{CD01B997-0312-E68C-1178-985567BC68DB}"/>
                </a:ext>
              </a:extLst>
            </p:cNvPr>
            <p:cNvSpPr/>
            <p:nvPr/>
          </p:nvSpPr>
          <p:spPr bwMode="auto">
            <a:xfrm>
              <a:off x="4888096" y="3953384"/>
              <a:ext cx="69565" cy="23602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2" name="Rectangle 391">
              <a:extLst>
                <a:ext uri="{FF2B5EF4-FFF2-40B4-BE49-F238E27FC236}">
                  <a16:creationId xmlns:a16="http://schemas.microsoft.com/office/drawing/2014/main" id="{B17F287D-4C53-4C92-2E51-517D00C1780F}"/>
                </a:ext>
              </a:extLst>
            </p:cNvPr>
            <p:cNvSpPr/>
            <p:nvPr/>
          </p:nvSpPr>
          <p:spPr bwMode="auto">
            <a:xfrm>
              <a:off x="4990033" y="3956553"/>
              <a:ext cx="69565" cy="2328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3" name="Rectangle 392">
              <a:extLst>
                <a:ext uri="{FF2B5EF4-FFF2-40B4-BE49-F238E27FC236}">
                  <a16:creationId xmlns:a16="http://schemas.microsoft.com/office/drawing/2014/main" id="{C0C9D01C-D074-2930-CE02-EF0CCCDDAA13}"/>
                </a:ext>
              </a:extLst>
            </p:cNvPr>
            <p:cNvSpPr/>
            <p:nvPr/>
          </p:nvSpPr>
          <p:spPr bwMode="auto">
            <a:xfrm>
              <a:off x="5091970" y="4070336"/>
              <a:ext cx="69565" cy="1190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4" name="Rectangle 393">
              <a:extLst>
                <a:ext uri="{FF2B5EF4-FFF2-40B4-BE49-F238E27FC236}">
                  <a16:creationId xmlns:a16="http://schemas.microsoft.com/office/drawing/2014/main" id="{A52494F4-3198-12FB-718F-231F11710DF4}"/>
                </a:ext>
              </a:extLst>
            </p:cNvPr>
            <p:cNvSpPr/>
            <p:nvPr/>
          </p:nvSpPr>
          <p:spPr bwMode="auto">
            <a:xfrm>
              <a:off x="5193907" y="4095573"/>
              <a:ext cx="69565" cy="938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5" name="Rectangle 394">
              <a:extLst>
                <a:ext uri="{FF2B5EF4-FFF2-40B4-BE49-F238E27FC236}">
                  <a16:creationId xmlns:a16="http://schemas.microsoft.com/office/drawing/2014/main" id="{694C27C4-9E67-DBEB-6780-0CB9C75BEF8C}"/>
                </a:ext>
              </a:extLst>
            </p:cNvPr>
            <p:cNvSpPr/>
            <p:nvPr/>
          </p:nvSpPr>
          <p:spPr bwMode="auto">
            <a:xfrm>
              <a:off x="5299019" y="4116210"/>
              <a:ext cx="69565" cy="7319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Rectangle 395">
              <a:extLst>
                <a:ext uri="{FF2B5EF4-FFF2-40B4-BE49-F238E27FC236}">
                  <a16:creationId xmlns:a16="http://schemas.microsoft.com/office/drawing/2014/main" id="{E4B15B4F-D06D-93B3-4A3F-46D97F27374A}"/>
                </a:ext>
              </a:extLst>
            </p:cNvPr>
            <p:cNvSpPr/>
            <p:nvPr/>
          </p:nvSpPr>
          <p:spPr bwMode="auto">
            <a:xfrm>
              <a:off x="5397781" y="4105005"/>
              <a:ext cx="69565" cy="844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7" name="Rectangle 396">
              <a:extLst>
                <a:ext uri="{FF2B5EF4-FFF2-40B4-BE49-F238E27FC236}">
                  <a16:creationId xmlns:a16="http://schemas.microsoft.com/office/drawing/2014/main" id="{85E00321-1F4B-AEB2-4201-C9995360FC3E}"/>
                </a:ext>
              </a:extLst>
            </p:cNvPr>
            <p:cNvSpPr/>
            <p:nvPr/>
          </p:nvSpPr>
          <p:spPr bwMode="auto">
            <a:xfrm>
              <a:off x="5502893" y="4130783"/>
              <a:ext cx="69565" cy="5862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8" name="Rectangle 397">
              <a:extLst>
                <a:ext uri="{FF2B5EF4-FFF2-40B4-BE49-F238E27FC236}">
                  <a16:creationId xmlns:a16="http://schemas.microsoft.com/office/drawing/2014/main" id="{7686E553-DAE0-F9DE-4ECC-04A1D37BDC71}"/>
                </a:ext>
              </a:extLst>
            </p:cNvPr>
            <p:cNvSpPr/>
            <p:nvPr/>
          </p:nvSpPr>
          <p:spPr bwMode="auto">
            <a:xfrm>
              <a:off x="5601655" y="4159366"/>
              <a:ext cx="69565" cy="300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9" name="Rectangle 398">
              <a:extLst>
                <a:ext uri="{FF2B5EF4-FFF2-40B4-BE49-F238E27FC236}">
                  <a16:creationId xmlns:a16="http://schemas.microsoft.com/office/drawing/2014/main" id="{9FEE7EA9-A2F9-5677-EFA8-0192024E7E0F}"/>
                </a:ext>
              </a:extLst>
            </p:cNvPr>
            <p:cNvSpPr/>
            <p:nvPr/>
          </p:nvSpPr>
          <p:spPr bwMode="auto">
            <a:xfrm>
              <a:off x="5706767" y="4156362"/>
              <a:ext cx="69565" cy="330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84" name="Group 483">
            <a:extLst>
              <a:ext uri="{FF2B5EF4-FFF2-40B4-BE49-F238E27FC236}">
                <a16:creationId xmlns:a16="http://schemas.microsoft.com/office/drawing/2014/main" id="{1E02D089-260A-083D-F5D2-B82DC7C38786}"/>
              </a:ext>
            </a:extLst>
          </p:cNvPr>
          <p:cNvGrpSpPr/>
          <p:nvPr/>
        </p:nvGrpSpPr>
        <p:grpSpPr>
          <a:xfrm>
            <a:off x="5979282" y="3671862"/>
            <a:ext cx="885061" cy="757536"/>
            <a:chOff x="5979282" y="3439256"/>
            <a:chExt cx="885061" cy="757536"/>
          </a:xfrm>
        </p:grpSpPr>
        <p:sp>
          <p:nvSpPr>
            <p:cNvPr id="403" name="Rectangle 402">
              <a:extLst>
                <a:ext uri="{FF2B5EF4-FFF2-40B4-BE49-F238E27FC236}">
                  <a16:creationId xmlns:a16="http://schemas.microsoft.com/office/drawing/2014/main" id="{8B6E94AB-B3E7-E10B-B56F-9658FC153866}"/>
                </a:ext>
              </a:extLst>
            </p:cNvPr>
            <p:cNvSpPr/>
            <p:nvPr/>
          </p:nvSpPr>
          <p:spPr bwMode="auto">
            <a:xfrm>
              <a:off x="5979282" y="3439256"/>
              <a:ext cx="69565" cy="75753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4" name="Rectangle 403">
              <a:extLst>
                <a:ext uri="{FF2B5EF4-FFF2-40B4-BE49-F238E27FC236}">
                  <a16:creationId xmlns:a16="http://schemas.microsoft.com/office/drawing/2014/main" id="{60E6BAA8-F6C0-993A-229D-412AA4FC207A}"/>
                </a:ext>
              </a:extLst>
            </p:cNvPr>
            <p:cNvSpPr/>
            <p:nvPr/>
          </p:nvSpPr>
          <p:spPr bwMode="auto">
            <a:xfrm>
              <a:off x="6078044" y="3804400"/>
              <a:ext cx="69565" cy="3923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5" name="Rectangle 404">
              <a:extLst>
                <a:ext uri="{FF2B5EF4-FFF2-40B4-BE49-F238E27FC236}">
                  <a16:creationId xmlns:a16="http://schemas.microsoft.com/office/drawing/2014/main" id="{124C4B20-43D0-8029-B0BA-7F838969EA0C}"/>
                </a:ext>
              </a:extLst>
            </p:cNvPr>
            <p:cNvSpPr/>
            <p:nvPr/>
          </p:nvSpPr>
          <p:spPr bwMode="auto">
            <a:xfrm>
              <a:off x="6183156" y="3868241"/>
              <a:ext cx="69565" cy="32855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6" name="Rectangle 405">
              <a:extLst>
                <a:ext uri="{FF2B5EF4-FFF2-40B4-BE49-F238E27FC236}">
                  <a16:creationId xmlns:a16="http://schemas.microsoft.com/office/drawing/2014/main" id="{D1FD589C-81E1-94A1-B70F-E05EB679E8B9}"/>
                </a:ext>
              </a:extLst>
            </p:cNvPr>
            <p:cNvSpPr/>
            <p:nvPr/>
          </p:nvSpPr>
          <p:spPr bwMode="auto">
            <a:xfrm>
              <a:off x="6285093" y="3965413"/>
              <a:ext cx="69565" cy="2313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7" name="Rectangle 406">
              <a:extLst>
                <a:ext uri="{FF2B5EF4-FFF2-40B4-BE49-F238E27FC236}">
                  <a16:creationId xmlns:a16="http://schemas.microsoft.com/office/drawing/2014/main" id="{08FCE39D-E896-CAFB-14A3-F3FA5B6F0FB8}"/>
                </a:ext>
              </a:extLst>
            </p:cNvPr>
            <p:cNvSpPr/>
            <p:nvPr/>
          </p:nvSpPr>
          <p:spPr bwMode="auto">
            <a:xfrm>
              <a:off x="6383551" y="3986842"/>
              <a:ext cx="76522" cy="20995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8" name="Rectangle 407">
              <a:extLst>
                <a:ext uri="{FF2B5EF4-FFF2-40B4-BE49-F238E27FC236}">
                  <a16:creationId xmlns:a16="http://schemas.microsoft.com/office/drawing/2014/main" id="{69ED4506-B473-C327-91BB-B31A89B3EC37}"/>
                </a:ext>
              </a:extLst>
            </p:cNvPr>
            <p:cNvSpPr/>
            <p:nvPr/>
          </p:nvSpPr>
          <p:spPr bwMode="auto">
            <a:xfrm>
              <a:off x="6488967" y="4060312"/>
              <a:ext cx="69565" cy="13648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9" name="Rectangle 408">
              <a:extLst>
                <a:ext uri="{FF2B5EF4-FFF2-40B4-BE49-F238E27FC236}">
                  <a16:creationId xmlns:a16="http://schemas.microsoft.com/office/drawing/2014/main" id="{383765A7-6C37-352B-393E-01B7D5A1699D}"/>
                </a:ext>
              </a:extLst>
            </p:cNvPr>
            <p:cNvSpPr/>
            <p:nvPr/>
          </p:nvSpPr>
          <p:spPr bwMode="auto">
            <a:xfrm>
              <a:off x="6590904" y="4123596"/>
              <a:ext cx="69565" cy="7319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0" name="Rectangle 409">
              <a:extLst>
                <a:ext uri="{FF2B5EF4-FFF2-40B4-BE49-F238E27FC236}">
                  <a16:creationId xmlns:a16="http://schemas.microsoft.com/office/drawing/2014/main" id="{9AEBEF58-7BD6-06D2-0CA5-6A2574D5D4C7}"/>
                </a:ext>
              </a:extLst>
            </p:cNvPr>
            <p:cNvSpPr/>
            <p:nvPr/>
          </p:nvSpPr>
          <p:spPr bwMode="auto">
            <a:xfrm>
              <a:off x="6692841" y="4112391"/>
              <a:ext cx="69565" cy="8440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1" name="Rectangle 410">
              <a:extLst>
                <a:ext uri="{FF2B5EF4-FFF2-40B4-BE49-F238E27FC236}">
                  <a16:creationId xmlns:a16="http://schemas.microsoft.com/office/drawing/2014/main" id="{84121329-DE87-4A34-2906-989921A9685C}"/>
                </a:ext>
              </a:extLst>
            </p:cNvPr>
            <p:cNvSpPr/>
            <p:nvPr/>
          </p:nvSpPr>
          <p:spPr bwMode="auto">
            <a:xfrm>
              <a:off x="6794778" y="4138169"/>
              <a:ext cx="69565" cy="5862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14" name="Group 413">
            <a:extLst>
              <a:ext uri="{FF2B5EF4-FFF2-40B4-BE49-F238E27FC236}">
                <a16:creationId xmlns:a16="http://schemas.microsoft.com/office/drawing/2014/main" id="{D1824CE6-865E-AE12-7392-1D3900B25244}"/>
              </a:ext>
            </a:extLst>
          </p:cNvPr>
          <p:cNvGrpSpPr/>
          <p:nvPr/>
        </p:nvGrpSpPr>
        <p:grpSpPr>
          <a:xfrm>
            <a:off x="7062117" y="4309254"/>
            <a:ext cx="470963" cy="111839"/>
            <a:chOff x="744182" y="4130344"/>
            <a:chExt cx="470963" cy="87346"/>
          </a:xfrm>
          <a:solidFill>
            <a:schemeClr val="accent4"/>
          </a:solidFill>
        </p:grpSpPr>
        <p:sp>
          <p:nvSpPr>
            <p:cNvPr id="415" name="Rectangle 414">
              <a:extLst>
                <a:ext uri="{FF2B5EF4-FFF2-40B4-BE49-F238E27FC236}">
                  <a16:creationId xmlns:a16="http://schemas.microsoft.com/office/drawing/2014/main" id="{47331508-DBB0-1CC1-B8CA-3DD9ABB6838A}"/>
                </a:ext>
              </a:extLst>
            </p:cNvPr>
            <p:cNvSpPr/>
            <p:nvPr/>
          </p:nvSpPr>
          <p:spPr bwMode="auto">
            <a:xfrm>
              <a:off x="744182" y="4130345"/>
              <a:ext cx="69565" cy="82385"/>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6" name="Rectangle 415">
              <a:extLst>
                <a:ext uri="{FF2B5EF4-FFF2-40B4-BE49-F238E27FC236}">
                  <a16:creationId xmlns:a16="http://schemas.microsoft.com/office/drawing/2014/main" id="{64766482-0CC4-9FAD-D508-594C9DCA0F1A}"/>
                </a:ext>
              </a:extLst>
            </p:cNvPr>
            <p:cNvSpPr/>
            <p:nvPr/>
          </p:nvSpPr>
          <p:spPr bwMode="auto">
            <a:xfrm>
              <a:off x="842944" y="4130344"/>
              <a:ext cx="69565" cy="80635"/>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7" name="Rectangle 416">
              <a:extLst>
                <a:ext uri="{FF2B5EF4-FFF2-40B4-BE49-F238E27FC236}">
                  <a16:creationId xmlns:a16="http://schemas.microsoft.com/office/drawing/2014/main" id="{7CBD836A-8422-3D2F-4660-E509A7394657}"/>
                </a:ext>
              </a:extLst>
            </p:cNvPr>
            <p:cNvSpPr/>
            <p:nvPr/>
          </p:nvSpPr>
          <p:spPr bwMode="auto">
            <a:xfrm>
              <a:off x="944881" y="4137054"/>
              <a:ext cx="69565" cy="80636"/>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8" name="Rectangle 417">
              <a:extLst>
                <a:ext uri="{FF2B5EF4-FFF2-40B4-BE49-F238E27FC236}">
                  <a16:creationId xmlns:a16="http://schemas.microsoft.com/office/drawing/2014/main" id="{E977BFB5-2B0C-8316-E67C-EEE83497742F}"/>
                </a:ext>
              </a:extLst>
            </p:cNvPr>
            <p:cNvSpPr/>
            <p:nvPr/>
          </p:nvSpPr>
          <p:spPr bwMode="auto">
            <a:xfrm>
              <a:off x="1046818" y="4143580"/>
              <a:ext cx="69565" cy="71634"/>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9" name="Rectangle 418">
              <a:extLst>
                <a:ext uri="{FF2B5EF4-FFF2-40B4-BE49-F238E27FC236}">
                  <a16:creationId xmlns:a16="http://schemas.microsoft.com/office/drawing/2014/main" id="{5982548D-29A1-CF7E-AFAA-BDF827C19F8A}"/>
                </a:ext>
              </a:extLst>
            </p:cNvPr>
            <p:cNvSpPr/>
            <p:nvPr/>
          </p:nvSpPr>
          <p:spPr bwMode="auto">
            <a:xfrm>
              <a:off x="1145580" y="4164142"/>
              <a:ext cx="69565" cy="45719"/>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1" name="Group 500">
            <a:extLst>
              <a:ext uri="{FF2B5EF4-FFF2-40B4-BE49-F238E27FC236}">
                <a16:creationId xmlns:a16="http://schemas.microsoft.com/office/drawing/2014/main" id="{9B4FD120-7B0C-300A-DA2C-11EB48958052}"/>
              </a:ext>
            </a:extLst>
          </p:cNvPr>
          <p:cNvGrpSpPr/>
          <p:nvPr/>
        </p:nvGrpSpPr>
        <p:grpSpPr>
          <a:xfrm>
            <a:off x="876851" y="3119950"/>
            <a:ext cx="1254707" cy="1312403"/>
            <a:chOff x="734657" y="2901633"/>
            <a:chExt cx="1254707" cy="1312403"/>
          </a:xfrm>
        </p:grpSpPr>
        <p:sp>
          <p:nvSpPr>
            <p:cNvPr id="358" name="Rectangle 357">
              <a:extLst>
                <a:ext uri="{FF2B5EF4-FFF2-40B4-BE49-F238E27FC236}">
                  <a16:creationId xmlns:a16="http://schemas.microsoft.com/office/drawing/2014/main" id="{055CAD4E-9EA5-8631-2664-74F3BF6457EE}"/>
                </a:ext>
              </a:extLst>
            </p:cNvPr>
            <p:cNvSpPr/>
            <p:nvPr/>
          </p:nvSpPr>
          <p:spPr bwMode="auto">
            <a:xfrm>
              <a:off x="734657" y="2901633"/>
              <a:ext cx="69565" cy="131240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005B313C-6A96-B22B-81BA-42AFA0F603A5}"/>
                </a:ext>
              </a:extLst>
            </p:cNvPr>
            <p:cNvSpPr/>
            <p:nvPr/>
          </p:nvSpPr>
          <p:spPr bwMode="auto">
            <a:xfrm>
              <a:off x="833419" y="3014604"/>
              <a:ext cx="69565" cy="1199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Rectangle 359">
              <a:extLst>
                <a:ext uri="{FF2B5EF4-FFF2-40B4-BE49-F238E27FC236}">
                  <a16:creationId xmlns:a16="http://schemas.microsoft.com/office/drawing/2014/main" id="{BF48C142-3DD2-A293-293D-FDE21E27B817}"/>
                </a:ext>
              </a:extLst>
            </p:cNvPr>
            <p:cNvSpPr/>
            <p:nvPr/>
          </p:nvSpPr>
          <p:spPr bwMode="auto">
            <a:xfrm>
              <a:off x="932181" y="3433495"/>
              <a:ext cx="69565" cy="7805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1" name="Rectangle 360">
              <a:extLst>
                <a:ext uri="{FF2B5EF4-FFF2-40B4-BE49-F238E27FC236}">
                  <a16:creationId xmlns:a16="http://schemas.microsoft.com/office/drawing/2014/main" id="{C7CBCDB2-B063-C2C9-1ED7-66A2B50E871B}"/>
                </a:ext>
              </a:extLst>
            </p:cNvPr>
            <p:cNvSpPr/>
            <p:nvPr/>
          </p:nvSpPr>
          <p:spPr bwMode="auto">
            <a:xfrm>
              <a:off x="1030943" y="3518026"/>
              <a:ext cx="69565" cy="69601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2" name="Rectangle 361">
              <a:extLst>
                <a:ext uri="{FF2B5EF4-FFF2-40B4-BE49-F238E27FC236}">
                  <a16:creationId xmlns:a16="http://schemas.microsoft.com/office/drawing/2014/main" id="{67D2EDA5-94FC-C325-16FF-EFD86F3BFE1D}"/>
                </a:ext>
              </a:extLst>
            </p:cNvPr>
            <p:cNvSpPr/>
            <p:nvPr/>
          </p:nvSpPr>
          <p:spPr bwMode="auto">
            <a:xfrm>
              <a:off x="1129705" y="3763167"/>
              <a:ext cx="69565" cy="450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3" name="Rectangle 362">
              <a:extLst>
                <a:ext uri="{FF2B5EF4-FFF2-40B4-BE49-F238E27FC236}">
                  <a16:creationId xmlns:a16="http://schemas.microsoft.com/office/drawing/2014/main" id="{4E4C9ECC-D6E9-A6D0-A51E-720910C182FC}"/>
                </a:ext>
              </a:extLst>
            </p:cNvPr>
            <p:cNvSpPr/>
            <p:nvPr/>
          </p:nvSpPr>
          <p:spPr bwMode="auto">
            <a:xfrm>
              <a:off x="1228467" y="3845532"/>
              <a:ext cx="69565" cy="3685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4" name="Rectangle 363">
              <a:extLst>
                <a:ext uri="{FF2B5EF4-FFF2-40B4-BE49-F238E27FC236}">
                  <a16:creationId xmlns:a16="http://schemas.microsoft.com/office/drawing/2014/main" id="{5D5613FA-FF9B-7FE4-5A71-5031DD2925BE}"/>
                </a:ext>
              </a:extLst>
            </p:cNvPr>
            <p:cNvSpPr/>
            <p:nvPr/>
          </p:nvSpPr>
          <p:spPr bwMode="auto">
            <a:xfrm>
              <a:off x="1327229" y="3960704"/>
              <a:ext cx="69565" cy="2533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5" name="Rectangle 364">
              <a:extLst>
                <a:ext uri="{FF2B5EF4-FFF2-40B4-BE49-F238E27FC236}">
                  <a16:creationId xmlns:a16="http://schemas.microsoft.com/office/drawing/2014/main" id="{64B49F4A-3B7A-85D5-8282-890D9A918087}"/>
                </a:ext>
              </a:extLst>
            </p:cNvPr>
            <p:cNvSpPr/>
            <p:nvPr/>
          </p:nvSpPr>
          <p:spPr bwMode="auto">
            <a:xfrm>
              <a:off x="1425991" y="4030028"/>
              <a:ext cx="69565" cy="1840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Rectangle 365">
              <a:extLst>
                <a:ext uri="{FF2B5EF4-FFF2-40B4-BE49-F238E27FC236}">
                  <a16:creationId xmlns:a16="http://schemas.microsoft.com/office/drawing/2014/main" id="{258EC42B-34A0-3566-356F-28BB007543ED}"/>
                </a:ext>
              </a:extLst>
            </p:cNvPr>
            <p:cNvSpPr/>
            <p:nvPr/>
          </p:nvSpPr>
          <p:spPr bwMode="auto">
            <a:xfrm>
              <a:off x="1524753" y="4058562"/>
              <a:ext cx="69565" cy="1554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7" name="Rectangle 366">
              <a:extLst>
                <a:ext uri="{FF2B5EF4-FFF2-40B4-BE49-F238E27FC236}">
                  <a16:creationId xmlns:a16="http://schemas.microsoft.com/office/drawing/2014/main" id="{DE00B7C8-7C04-9FD9-0536-38D976223095}"/>
                </a:ext>
              </a:extLst>
            </p:cNvPr>
            <p:cNvSpPr/>
            <p:nvPr/>
          </p:nvSpPr>
          <p:spPr bwMode="auto">
            <a:xfrm>
              <a:off x="1623515" y="4077190"/>
              <a:ext cx="69565" cy="13684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8" name="Rectangle 367">
              <a:extLst>
                <a:ext uri="{FF2B5EF4-FFF2-40B4-BE49-F238E27FC236}">
                  <a16:creationId xmlns:a16="http://schemas.microsoft.com/office/drawing/2014/main" id="{DC82BDBE-506C-A160-234D-830A816DAE3E}"/>
                </a:ext>
              </a:extLst>
            </p:cNvPr>
            <p:cNvSpPr/>
            <p:nvPr/>
          </p:nvSpPr>
          <p:spPr bwMode="auto">
            <a:xfrm>
              <a:off x="1722277" y="4102774"/>
              <a:ext cx="69565" cy="1112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9" name="Rectangle 368">
              <a:extLst>
                <a:ext uri="{FF2B5EF4-FFF2-40B4-BE49-F238E27FC236}">
                  <a16:creationId xmlns:a16="http://schemas.microsoft.com/office/drawing/2014/main" id="{F23CD3EA-E4B6-F9DB-34BB-1B54F539F5D7}"/>
                </a:ext>
              </a:extLst>
            </p:cNvPr>
            <p:cNvSpPr/>
            <p:nvPr/>
          </p:nvSpPr>
          <p:spPr bwMode="auto">
            <a:xfrm>
              <a:off x="1821039" y="4107387"/>
              <a:ext cx="69565" cy="10664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0" name="Rectangle 369">
              <a:extLst>
                <a:ext uri="{FF2B5EF4-FFF2-40B4-BE49-F238E27FC236}">
                  <a16:creationId xmlns:a16="http://schemas.microsoft.com/office/drawing/2014/main" id="{4E84E4FF-AA31-5976-0F32-96D24C4817F0}"/>
                </a:ext>
              </a:extLst>
            </p:cNvPr>
            <p:cNvSpPr/>
            <p:nvPr/>
          </p:nvSpPr>
          <p:spPr bwMode="auto">
            <a:xfrm>
              <a:off x="1919799" y="4122498"/>
              <a:ext cx="69565" cy="915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4" name="Group 503">
            <a:extLst>
              <a:ext uri="{FF2B5EF4-FFF2-40B4-BE49-F238E27FC236}">
                <a16:creationId xmlns:a16="http://schemas.microsoft.com/office/drawing/2014/main" id="{70745EB5-9297-B044-0380-0A3B5418D856}"/>
              </a:ext>
            </a:extLst>
          </p:cNvPr>
          <p:cNvGrpSpPr/>
          <p:nvPr/>
        </p:nvGrpSpPr>
        <p:grpSpPr>
          <a:xfrm>
            <a:off x="2223828" y="3933683"/>
            <a:ext cx="862304" cy="500464"/>
            <a:chOff x="2081634" y="3712982"/>
            <a:chExt cx="862304" cy="500464"/>
          </a:xfrm>
        </p:grpSpPr>
        <p:sp>
          <p:nvSpPr>
            <p:cNvPr id="372" name="Rectangle 371">
              <a:extLst>
                <a:ext uri="{FF2B5EF4-FFF2-40B4-BE49-F238E27FC236}">
                  <a16:creationId xmlns:a16="http://schemas.microsoft.com/office/drawing/2014/main" id="{92F38833-794D-792A-8AFE-F8EB0553B106}"/>
                </a:ext>
              </a:extLst>
            </p:cNvPr>
            <p:cNvSpPr/>
            <p:nvPr/>
          </p:nvSpPr>
          <p:spPr bwMode="auto">
            <a:xfrm>
              <a:off x="2081634" y="3712982"/>
              <a:ext cx="69565" cy="50046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3" name="Rectangle 372">
              <a:extLst>
                <a:ext uri="{FF2B5EF4-FFF2-40B4-BE49-F238E27FC236}">
                  <a16:creationId xmlns:a16="http://schemas.microsoft.com/office/drawing/2014/main" id="{DA7AD702-3471-CF48-DC36-585008BB731B}"/>
                </a:ext>
              </a:extLst>
            </p:cNvPr>
            <p:cNvSpPr/>
            <p:nvPr/>
          </p:nvSpPr>
          <p:spPr bwMode="auto">
            <a:xfrm>
              <a:off x="2180726" y="3941627"/>
              <a:ext cx="69565" cy="2718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4" name="Rectangle 373">
              <a:extLst>
                <a:ext uri="{FF2B5EF4-FFF2-40B4-BE49-F238E27FC236}">
                  <a16:creationId xmlns:a16="http://schemas.microsoft.com/office/drawing/2014/main" id="{DB09D17A-C7D9-95B5-D69D-68E05A3C814A}"/>
                </a:ext>
              </a:extLst>
            </p:cNvPr>
            <p:cNvSpPr/>
            <p:nvPr/>
          </p:nvSpPr>
          <p:spPr bwMode="auto">
            <a:xfrm>
              <a:off x="2279818" y="3942048"/>
              <a:ext cx="69565" cy="27139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5" name="Rectangle 374">
              <a:extLst>
                <a:ext uri="{FF2B5EF4-FFF2-40B4-BE49-F238E27FC236}">
                  <a16:creationId xmlns:a16="http://schemas.microsoft.com/office/drawing/2014/main" id="{319009D8-F9D8-57EE-17CB-D549DDC8B812}"/>
                </a:ext>
              </a:extLst>
            </p:cNvPr>
            <p:cNvSpPr/>
            <p:nvPr/>
          </p:nvSpPr>
          <p:spPr bwMode="auto">
            <a:xfrm>
              <a:off x="2378910" y="4009982"/>
              <a:ext cx="69565" cy="20346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6" name="Rectangle 375">
              <a:extLst>
                <a:ext uri="{FF2B5EF4-FFF2-40B4-BE49-F238E27FC236}">
                  <a16:creationId xmlns:a16="http://schemas.microsoft.com/office/drawing/2014/main" id="{79D8D874-50C2-74C5-8942-8BBA93699E5F}"/>
                </a:ext>
              </a:extLst>
            </p:cNvPr>
            <p:cNvSpPr/>
            <p:nvPr/>
          </p:nvSpPr>
          <p:spPr bwMode="auto">
            <a:xfrm>
              <a:off x="2478002" y="4057724"/>
              <a:ext cx="69565" cy="15572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7" name="Rectangle 376">
              <a:extLst>
                <a:ext uri="{FF2B5EF4-FFF2-40B4-BE49-F238E27FC236}">
                  <a16:creationId xmlns:a16="http://schemas.microsoft.com/office/drawing/2014/main" id="{34E65268-A169-2B47-18E9-0A3246C161A6}"/>
                </a:ext>
              </a:extLst>
            </p:cNvPr>
            <p:cNvSpPr/>
            <p:nvPr/>
          </p:nvSpPr>
          <p:spPr bwMode="auto">
            <a:xfrm>
              <a:off x="2577094" y="4069744"/>
              <a:ext cx="69565" cy="14370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8" name="Rectangle 377">
              <a:extLst>
                <a:ext uri="{FF2B5EF4-FFF2-40B4-BE49-F238E27FC236}">
                  <a16:creationId xmlns:a16="http://schemas.microsoft.com/office/drawing/2014/main" id="{B560016D-73DA-CAB7-DC22-47AE6DBE5102}"/>
                </a:ext>
              </a:extLst>
            </p:cNvPr>
            <p:cNvSpPr/>
            <p:nvPr/>
          </p:nvSpPr>
          <p:spPr bwMode="auto">
            <a:xfrm>
              <a:off x="2676186" y="4106290"/>
              <a:ext cx="69565" cy="10715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9" name="Rectangle 378">
              <a:extLst>
                <a:ext uri="{FF2B5EF4-FFF2-40B4-BE49-F238E27FC236}">
                  <a16:creationId xmlns:a16="http://schemas.microsoft.com/office/drawing/2014/main" id="{BB884F7B-AFA0-505E-C7DC-3C18592A3209}"/>
                </a:ext>
              </a:extLst>
            </p:cNvPr>
            <p:cNvSpPr/>
            <p:nvPr/>
          </p:nvSpPr>
          <p:spPr bwMode="auto">
            <a:xfrm>
              <a:off x="2775278" y="4127573"/>
              <a:ext cx="69565" cy="8587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0" name="Rectangle 379">
              <a:extLst>
                <a:ext uri="{FF2B5EF4-FFF2-40B4-BE49-F238E27FC236}">
                  <a16:creationId xmlns:a16="http://schemas.microsoft.com/office/drawing/2014/main" id="{7A0E0534-5924-F156-1B6F-F53B5187D16C}"/>
                </a:ext>
              </a:extLst>
            </p:cNvPr>
            <p:cNvSpPr/>
            <p:nvPr/>
          </p:nvSpPr>
          <p:spPr bwMode="auto">
            <a:xfrm>
              <a:off x="2874373" y="4139710"/>
              <a:ext cx="69565" cy="7373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5" name="Group 504">
            <a:extLst>
              <a:ext uri="{FF2B5EF4-FFF2-40B4-BE49-F238E27FC236}">
                <a16:creationId xmlns:a16="http://schemas.microsoft.com/office/drawing/2014/main" id="{5A5D7CE3-9DB6-896C-D841-560AC937AFDF}"/>
              </a:ext>
            </a:extLst>
          </p:cNvPr>
          <p:cNvGrpSpPr/>
          <p:nvPr/>
        </p:nvGrpSpPr>
        <p:grpSpPr>
          <a:xfrm>
            <a:off x="3285956" y="4294604"/>
            <a:ext cx="461151" cy="139317"/>
            <a:chOff x="3143762" y="4074127"/>
            <a:chExt cx="461151" cy="139317"/>
          </a:xfrm>
        </p:grpSpPr>
        <p:sp>
          <p:nvSpPr>
            <p:cNvPr id="382" name="Rectangle 381">
              <a:extLst>
                <a:ext uri="{FF2B5EF4-FFF2-40B4-BE49-F238E27FC236}">
                  <a16:creationId xmlns:a16="http://schemas.microsoft.com/office/drawing/2014/main" id="{98AD55FC-D3F1-7BE5-59D0-F8686896631A}"/>
                </a:ext>
              </a:extLst>
            </p:cNvPr>
            <p:cNvSpPr/>
            <p:nvPr/>
          </p:nvSpPr>
          <p:spPr bwMode="auto">
            <a:xfrm>
              <a:off x="3143762" y="4074127"/>
              <a:ext cx="69565" cy="13931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3" name="Rectangle 382">
              <a:extLst>
                <a:ext uri="{FF2B5EF4-FFF2-40B4-BE49-F238E27FC236}">
                  <a16:creationId xmlns:a16="http://schemas.microsoft.com/office/drawing/2014/main" id="{1AA6AB4B-5329-E1F0-F177-968D4058C45D}"/>
                </a:ext>
              </a:extLst>
            </p:cNvPr>
            <p:cNvSpPr/>
            <p:nvPr/>
          </p:nvSpPr>
          <p:spPr bwMode="auto">
            <a:xfrm>
              <a:off x="3241658" y="4103077"/>
              <a:ext cx="69565" cy="11036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4" name="Rectangle 383">
              <a:extLst>
                <a:ext uri="{FF2B5EF4-FFF2-40B4-BE49-F238E27FC236}">
                  <a16:creationId xmlns:a16="http://schemas.microsoft.com/office/drawing/2014/main" id="{B7B67339-1FCF-2C21-9BA8-C8BCEE7A0390}"/>
                </a:ext>
              </a:extLst>
            </p:cNvPr>
            <p:cNvSpPr/>
            <p:nvPr/>
          </p:nvSpPr>
          <p:spPr bwMode="auto">
            <a:xfrm>
              <a:off x="3339554" y="4118834"/>
              <a:ext cx="69565" cy="9461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5" name="Rectangle 384">
              <a:extLst>
                <a:ext uri="{FF2B5EF4-FFF2-40B4-BE49-F238E27FC236}">
                  <a16:creationId xmlns:a16="http://schemas.microsoft.com/office/drawing/2014/main" id="{091E0184-B2CA-5358-2539-E159B780286E}"/>
                </a:ext>
              </a:extLst>
            </p:cNvPr>
            <p:cNvSpPr/>
            <p:nvPr/>
          </p:nvSpPr>
          <p:spPr bwMode="auto">
            <a:xfrm>
              <a:off x="3437451" y="4118520"/>
              <a:ext cx="69565" cy="9492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6" name="Rectangle 385">
              <a:extLst>
                <a:ext uri="{FF2B5EF4-FFF2-40B4-BE49-F238E27FC236}">
                  <a16:creationId xmlns:a16="http://schemas.microsoft.com/office/drawing/2014/main" id="{F25C78CD-76CD-42EC-2E3A-F2BCCCBBCE2A}"/>
                </a:ext>
              </a:extLst>
            </p:cNvPr>
            <p:cNvSpPr/>
            <p:nvPr/>
          </p:nvSpPr>
          <p:spPr bwMode="auto">
            <a:xfrm>
              <a:off x="3535348" y="4122603"/>
              <a:ext cx="69565" cy="9084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 name="Freeform 10">
            <a:extLst>
              <a:ext uri="{FF2B5EF4-FFF2-40B4-BE49-F238E27FC236}">
                <a16:creationId xmlns:a16="http://schemas.microsoft.com/office/drawing/2014/main" id="{0E0EE8DB-1795-0953-8EE3-6977A33074A3}"/>
              </a:ext>
            </a:extLst>
          </p:cNvPr>
          <p:cNvSpPr/>
          <p:nvPr/>
        </p:nvSpPr>
        <p:spPr bwMode="auto">
          <a:xfrm>
            <a:off x="4659406" y="2613856"/>
            <a:ext cx="2958353" cy="1814232"/>
          </a:xfrm>
          <a:custGeom>
            <a:avLst/>
            <a:gdLst>
              <a:gd name="connsiteX0" fmla="*/ 0 w 2958353"/>
              <a:gd name="connsiteY0" fmla="*/ 0 h 1674158"/>
              <a:gd name="connsiteX1" fmla="*/ 0 w 2958353"/>
              <a:gd name="connsiteY1" fmla="*/ 1674158 h 1674158"/>
              <a:gd name="connsiteX2" fmla="*/ 2958353 w 2958353"/>
              <a:gd name="connsiteY2" fmla="*/ 1674158 h 1674158"/>
            </a:gdLst>
            <a:ahLst/>
            <a:cxnLst>
              <a:cxn ang="0">
                <a:pos x="connsiteX0" y="connsiteY0"/>
              </a:cxn>
              <a:cxn ang="0">
                <a:pos x="connsiteX1" y="connsiteY1"/>
              </a:cxn>
              <a:cxn ang="0">
                <a:pos x="connsiteX2" y="connsiteY2"/>
              </a:cxn>
            </a:cxnLst>
            <a:rect l="l" t="t" r="r" b="b"/>
            <a:pathLst>
              <a:path w="2958353" h="1674158">
                <a:moveTo>
                  <a:pt x="0" y="0"/>
                </a:moveTo>
                <a:lnTo>
                  <a:pt x="0" y="1674158"/>
                </a:lnTo>
                <a:lnTo>
                  <a:pt x="2958353" y="167415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68" name="Group 467">
            <a:extLst>
              <a:ext uri="{FF2B5EF4-FFF2-40B4-BE49-F238E27FC236}">
                <a16:creationId xmlns:a16="http://schemas.microsoft.com/office/drawing/2014/main" id="{8A5243F8-DE74-A2AF-AD24-E5B3D6D39AC7}"/>
              </a:ext>
            </a:extLst>
          </p:cNvPr>
          <p:cNvGrpSpPr/>
          <p:nvPr/>
        </p:nvGrpSpPr>
        <p:grpSpPr>
          <a:xfrm>
            <a:off x="8263937" y="2464434"/>
            <a:ext cx="458779" cy="2201312"/>
            <a:chOff x="4211374" y="2236591"/>
            <a:chExt cx="458779" cy="2201312"/>
          </a:xfrm>
        </p:grpSpPr>
        <p:sp>
          <p:nvSpPr>
            <p:cNvPr id="469" name="TextBox 468">
              <a:extLst>
                <a:ext uri="{FF2B5EF4-FFF2-40B4-BE49-F238E27FC236}">
                  <a16:creationId xmlns:a16="http://schemas.microsoft.com/office/drawing/2014/main" id="{AB4C5709-2D65-89F9-58FD-6A100F5D2409}"/>
                </a:ext>
              </a:extLst>
            </p:cNvPr>
            <p:cNvSpPr txBox="1"/>
            <p:nvPr/>
          </p:nvSpPr>
          <p:spPr bwMode="auto">
            <a:xfrm>
              <a:off x="4211374" y="2597521"/>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470" name="TextBox 469">
              <a:extLst>
                <a:ext uri="{FF2B5EF4-FFF2-40B4-BE49-F238E27FC236}">
                  <a16:creationId xmlns:a16="http://schemas.microsoft.com/office/drawing/2014/main" id="{2BFEEF0B-D5E4-F35D-704A-B932ED641422}"/>
                </a:ext>
              </a:extLst>
            </p:cNvPr>
            <p:cNvSpPr txBox="1"/>
            <p:nvPr/>
          </p:nvSpPr>
          <p:spPr bwMode="auto">
            <a:xfrm>
              <a:off x="4211374" y="3316450"/>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71" name="TextBox 470">
              <a:extLst>
                <a:ext uri="{FF2B5EF4-FFF2-40B4-BE49-F238E27FC236}">
                  <a16:creationId xmlns:a16="http://schemas.microsoft.com/office/drawing/2014/main" id="{A52D6A7A-9C08-4BF4-7D2E-DA5B7FAC4D54}"/>
                </a:ext>
              </a:extLst>
            </p:cNvPr>
            <p:cNvSpPr txBox="1"/>
            <p:nvPr/>
          </p:nvSpPr>
          <p:spPr bwMode="auto">
            <a:xfrm>
              <a:off x="4394116" y="4043819"/>
              <a:ext cx="276037"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2" name="TextBox 471">
              <a:extLst>
                <a:ext uri="{FF2B5EF4-FFF2-40B4-BE49-F238E27FC236}">
                  <a16:creationId xmlns:a16="http://schemas.microsoft.com/office/drawing/2014/main" id="{64629417-7A26-614F-A183-C9D4237F23FD}"/>
                </a:ext>
              </a:extLst>
            </p:cNvPr>
            <p:cNvSpPr txBox="1"/>
            <p:nvPr/>
          </p:nvSpPr>
          <p:spPr bwMode="auto">
            <a:xfrm>
              <a:off x="4211374" y="2236591"/>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473" name="TextBox 472">
              <a:extLst>
                <a:ext uri="{FF2B5EF4-FFF2-40B4-BE49-F238E27FC236}">
                  <a16:creationId xmlns:a16="http://schemas.microsoft.com/office/drawing/2014/main" id="{3CF6939F-1448-8F8E-7FB2-15483660D802}"/>
                </a:ext>
              </a:extLst>
            </p:cNvPr>
            <p:cNvSpPr txBox="1"/>
            <p:nvPr/>
          </p:nvSpPr>
          <p:spPr bwMode="auto">
            <a:xfrm>
              <a:off x="4211374" y="2950228"/>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474" name="TextBox 473">
              <a:extLst>
                <a:ext uri="{FF2B5EF4-FFF2-40B4-BE49-F238E27FC236}">
                  <a16:creationId xmlns:a16="http://schemas.microsoft.com/office/drawing/2014/main" id="{0061994B-B1C9-CA25-7F9E-82F0B02A0968}"/>
                </a:ext>
              </a:extLst>
            </p:cNvPr>
            <p:cNvSpPr txBox="1"/>
            <p:nvPr/>
          </p:nvSpPr>
          <p:spPr bwMode="auto">
            <a:xfrm>
              <a:off x="4302745" y="3680713"/>
              <a:ext cx="367408"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grpSp>
      <p:grpSp>
        <p:nvGrpSpPr>
          <p:cNvPr id="475" name="Group 474">
            <a:extLst>
              <a:ext uri="{FF2B5EF4-FFF2-40B4-BE49-F238E27FC236}">
                <a16:creationId xmlns:a16="http://schemas.microsoft.com/office/drawing/2014/main" id="{B47D708F-A5D1-0231-A411-C0D6A8EA722A}"/>
              </a:ext>
            </a:extLst>
          </p:cNvPr>
          <p:cNvGrpSpPr/>
          <p:nvPr/>
        </p:nvGrpSpPr>
        <p:grpSpPr>
          <a:xfrm>
            <a:off x="8640746" y="2623381"/>
            <a:ext cx="69420" cy="1798775"/>
            <a:chOff x="8642562" y="2810479"/>
            <a:chExt cx="69420" cy="1380554"/>
          </a:xfrm>
        </p:grpSpPr>
        <p:cxnSp>
          <p:nvCxnSpPr>
            <p:cNvPr id="476" name="Straight Connector 475">
              <a:extLst>
                <a:ext uri="{FF2B5EF4-FFF2-40B4-BE49-F238E27FC236}">
                  <a16:creationId xmlns:a16="http://schemas.microsoft.com/office/drawing/2014/main" id="{BCFD3141-3152-1E6F-9FAD-E8C1CBB610DE}"/>
                </a:ext>
              </a:extLst>
            </p:cNvPr>
            <p:cNvCxnSpPr/>
            <p:nvPr/>
          </p:nvCxnSpPr>
          <p:spPr bwMode="auto">
            <a:xfrm>
              <a:off x="8644515" y="3086590"/>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A38B7F6C-BCB3-A93C-9C71-FB440188B6C9}"/>
                </a:ext>
              </a:extLst>
            </p:cNvPr>
            <p:cNvCxnSpPr/>
            <p:nvPr/>
          </p:nvCxnSpPr>
          <p:spPr bwMode="auto">
            <a:xfrm>
              <a:off x="8642563" y="363881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FB9034CD-C056-40CE-FE0B-F4F12878D100}"/>
                </a:ext>
              </a:extLst>
            </p:cNvPr>
            <p:cNvCxnSpPr/>
            <p:nvPr/>
          </p:nvCxnSpPr>
          <p:spPr bwMode="auto">
            <a:xfrm>
              <a:off x="8642562" y="4191033"/>
              <a:ext cx="55917" cy="0"/>
            </a:xfrm>
            <a:prstGeom prst="line">
              <a:avLst/>
            </a:prstGeom>
            <a:noFill/>
            <a:ln w="28575" cap="flat" cmpd="sng" algn="ctr">
              <a:solidFill>
                <a:schemeClr val="bg1"/>
              </a:solidFill>
              <a:prstDash val="solid"/>
              <a:round/>
              <a:headEnd type="none" w="med" len="med"/>
              <a:tailEnd type="none" w="med" len="med"/>
            </a:ln>
            <a:effectLst/>
          </p:spPr>
        </p:cxnSp>
        <p:grpSp>
          <p:nvGrpSpPr>
            <p:cNvPr id="479" name="Group 478">
              <a:extLst>
                <a:ext uri="{FF2B5EF4-FFF2-40B4-BE49-F238E27FC236}">
                  <a16:creationId xmlns:a16="http://schemas.microsoft.com/office/drawing/2014/main" id="{0E43F617-2631-8AFC-5745-CC4DB463A16D}"/>
                </a:ext>
              </a:extLst>
            </p:cNvPr>
            <p:cNvGrpSpPr/>
            <p:nvPr/>
          </p:nvGrpSpPr>
          <p:grpSpPr>
            <a:xfrm>
              <a:off x="8646319" y="2810479"/>
              <a:ext cx="65663" cy="1104444"/>
              <a:chOff x="8312150" y="2810479"/>
              <a:chExt cx="864757" cy="1104444"/>
            </a:xfrm>
          </p:grpSpPr>
          <p:cxnSp>
            <p:nvCxnSpPr>
              <p:cNvPr id="480" name="Straight Connector 479">
                <a:extLst>
                  <a:ext uri="{FF2B5EF4-FFF2-40B4-BE49-F238E27FC236}">
                    <a16:creationId xmlns:a16="http://schemas.microsoft.com/office/drawing/2014/main" id="{4B9EA5D6-0953-25B3-77AC-6E5D1FD3D3F3}"/>
                  </a:ext>
                </a:extLst>
              </p:cNvPr>
              <p:cNvCxnSpPr/>
              <p:nvPr/>
            </p:nvCxnSpPr>
            <p:spPr bwMode="auto">
              <a:xfrm>
                <a:off x="8312150" y="2810479"/>
                <a:ext cx="864757" cy="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ABE4494B-4E0C-70AA-38C8-84790AEAD436}"/>
                  </a:ext>
                </a:extLst>
              </p:cNvPr>
              <p:cNvCxnSpPr/>
              <p:nvPr/>
            </p:nvCxnSpPr>
            <p:spPr bwMode="auto">
              <a:xfrm>
                <a:off x="8312150" y="3362701"/>
                <a:ext cx="864757" cy="0"/>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F3732738-CB7A-844B-15C8-1529FCE00E6B}"/>
                  </a:ext>
                </a:extLst>
              </p:cNvPr>
              <p:cNvCxnSpPr/>
              <p:nvPr/>
            </p:nvCxnSpPr>
            <p:spPr bwMode="auto">
              <a:xfrm>
                <a:off x="8312150" y="3914923"/>
                <a:ext cx="86475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86" name="Group 485">
            <a:extLst>
              <a:ext uri="{FF2B5EF4-FFF2-40B4-BE49-F238E27FC236}">
                <a16:creationId xmlns:a16="http://schemas.microsoft.com/office/drawing/2014/main" id="{D70AAB3D-3E30-00FA-CB22-87E127AA9C6E}"/>
              </a:ext>
            </a:extLst>
          </p:cNvPr>
          <p:cNvGrpSpPr/>
          <p:nvPr/>
        </p:nvGrpSpPr>
        <p:grpSpPr>
          <a:xfrm>
            <a:off x="400318" y="2488247"/>
            <a:ext cx="458779" cy="2201312"/>
            <a:chOff x="4211374" y="2236591"/>
            <a:chExt cx="458779" cy="2201312"/>
          </a:xfrm>
        </p:grpSpPr>
        <p:sp>
          <p:nvSpPr>
            <p:cNvPr id="487" name="TextBox 486">
              <a:extLst>
                <a:ext uri="{FF2B5EF4-FFF2-40B4-BE49-F238E27FC236}">
                  <a16:creationId xmlns:a16="http://schemas.microsoft.com/office/drawing/2014/main" id="{F64C8C42-7C8C-7D54-A342-1AAF7E208412}"/>
                </a:ext>
              </a:extLst>
            </p:cNvPr>
            <p:cNvSpPr txBox="1"/>
            <p:nvPr/>
          </p:nvSpPr>
          <p:spPr bwMode="auto">
            <a:xfrm>
              <a:off x="4211374" y="2597521"/>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488" name="TextBox 487">
              <a:extLst>
                <a:ext uri="{FF2B5EF4-FFF2-40B4-BE49-F238E27FC236}">
                  <a16:creationId xmlns:a16="http://schemas.microsoft.com/office/drawing/2014/main" id="{CACC1224-B0C0-A49F-AB9F-C5FF105BA3BF}"/>
                </a:ext>
              </a:extLst>
            </p:cNvPr>
            <p:cNvSpPr txBox="1"/>
            <p:nvPr/>
          </p:nvSpPr>
          <p:spPr bwMode="auto">
            <a:xfrm>
              <a:off x="4211374" y="3316450"/>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89" name="TextBox 488">
              <a:extLst>
                <a:ext uri="{FF2B5EF4-FFF2-40B4-BE49-F238E27FC236}">
                  <a16:creationId xmlns:a16="http://schemas.microsoft.com/office/drawing/2014/main" id="{3EEB2327-B0F3-9529-32B1-DF206A0FE30B}"/>
                </a:ext>
              </a:extLst>
            </p:cNvPr>
            <p:cNvSpPr txBox="1"/>
            <p:nvPr/>
          </p:nvSpPr>
          <p:spPr bwMode="auto">
            <a:xfrm>
              <a:off x="4394116" y="4043819"/>
              <a:ext cx="276037"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0" name="TextBox 489">
              <a:extLst>
                <a:ext uri="{FF2B5EF4-FFF2-40B4-BE49-F238E27FC236}">
                  <a16:creationId xmlns:a16="http://schemas.microsoft.com/office/drawing/2014/main" id="{F366E386-8D98-DF96-0057-99D4BB276A90}"/>
                </a:ext>
              </a:extLst>
            </p:cNvPr>
            <p:cNvSpPr txBox="1"/>
            <p:nvPr/>
          </p:nvSpPr>
          <p:spPr bwMode="auto">
            <a:xfrm>
              <a:off x="4211374" y="2236591"/>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491" name="TextBox 490">
              <a:extLst>
                <a:ext uri="{FF2B5EF4-FFF2-40B4-BE49-F238E27FC236}">
                  <a16:creationId xmlns:a16="http://schemas.microsoft.com/office/drawing/2014/main" id="{E6B5431C-AEBF-A2E8-96AB-0F20F81FCF3A}"/>
                </a:ext>
              </a:extLst>
            </p:cNvPr>
            <p:cNvSpPr txBox="1"/>
            <p:nvPr/>
          </p:nvSpPr>
          <p:spPr bwMode="auto">
            <a:xfrm>
              <a:off x="4211374" y="2950228"/>
              <a:ext cx="458779"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492" name="TextBox 491">
              <a:extLst>
                <a:ext uri="{FF2B5EF4-FFF2-40B4-BE49-F238E27FC236}">
                  <a16:creationId xmlns:a16="http://schemas.microsoft.com/office/drawing/2014/main" id="{ED5C2A58-17D3-ADC3-76DD-EB2B646FC1A0}"/>
                </a:ext>
              </a:extLst>
            </p:cNvPr>
            <p:cNvSpPr txBox="1"/>
            <p:nvPr/>
          </p:nvSpPr>
          <p:spPr bwMode="auto">
            <a:xfrm>
              <a:off x="4302745" y="3680713"/>
              <a:ext cx="367408" cy="39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grpSp>
      <p:grpSp>
        <p:nvGrpSpPr>
          <p:cNvPr id="493" name="Group 492">
            <a:extLst>
              <a:ext uri="{FF2B5EF4-FFF2-40B4-BE49-F238E27FC236}">
                <a16:creationId xmlns:a16="http://schemas.microsoft.com/office/drawing/2014/main" id="{915A420E-B834-B6C2-6217-62E03E14282B}"/>
              </a:ext>
            </a:extLst>
          </p:cNvPr>
          <p:cNvGrpSpPr/>
          <p:nvPr/>
        </p:nvGrpSpPr>
        <p:grpSpPr>
          <a:xfrm>
            <a:off x="777127" y="2647194"/>
            <a:ext cx="69420" cy="1798775"/>
            <a:chOff x="8642562" y="2810479"/>
            <a:chExt cx="69420" cy="1380554"/>
          </a:xfrm>
        </p:grpSpPr>
        <p:cxnSp>
          <p:nvCxnSpPr>
            <p:cNvPr id="494" name="Straight Connector 493">
              <a:extLst>
                <a:ext uri="{FF2B5EF4-FFF2-40B4-BE49-F238E27FC236}">
                  <a16:creationId xmlns:a16="http://schemas.microsoft.com/office/drawing/2014/main" id="{444081BF-8162-A707-3B12-013B31F6BA09}"/>
                </a:ext>
              </a:extLst>
            </p:cNvPr>
            <p:cNvCxnSpPr/>
            <p:nvPr/>
          </p:nvCxnSpPr>
          <p:spPr bwMode="auto">
            <a:xfrm>
              <a:off x="8644515" y="3086590"/>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B22DD654-F605-FB7A-0936-63C4767F715C}"/>
                </a:ext>
              </a:extLst>
            </p:cNvPr>
            <p:cNvCxnSpPr/>
            <p:nvPr/>
          </p:nvCxnSpPr>
          <p:spPr bwMode="auto">
            <a:xfrm>
              <a:off x="8642563" y="363881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15CB3690-08F8-307D-38EC-9E59D4DFE407}"/>
                </a:ext>
              </a:extLst>
            </p:cNvPr>
            <p:cNvCxnSpPr/>
            <p:nvPr/>
          </p:nvCxnSpPr>
          <p:spPr bwMode="auto">
            <a:xfrm>
              <a:off x="8642562" y="4191033"/>
              <a:ext cx="55917" cy="0"/>
            </a:xfrm>
            <a:prstGeom prst="line">
              <a:avLst/>
            </a:prstGeom>
            <a:noFill/>
            <a:ln w="28575" cap="flat" cmpd="sng" algn="ctr">
              <a:solidFill>
                <a:schemeClr val="bg1"/>
              </a:solidFill>
              <a:prstDash val="solid"/>
              <a:round/>
              <a:headEnd type="none" w="med" len="med"/>
              <a:tailEnd type="none" w="med" len="med"/>
            </a:ln>
            <a:effectLst/>
          </p:spPr>
        </p:cxnSp>
        <p:grpSp>
          <p:nvGrpSpPr>
            <p:cNvPr id="497" name="Group 496">
              <a:extLst>
                <a:ext uri="{FF2B5EF4-FFF2-40B4-BE49-F238E27FC236}">
                  <a16:creationId xmlns:a16="http://schemas.microsoft.com/office/drawing/2014/main" id="{A40D21E3-3B05-9735-410E-C6C2B6F3B500}"/>
                </a:ext>
              </a:extLst>
            </p:cNvPr>
            <p:cNvGrpSpPr/>
            <p:nvPr/>
          </p:nvGrpSpPr>
          <p:grpSpPr>
            <a:xfrm>
              <a:off x="8646319" y="2810479"/>
              <a:ext cx="65663" cy="1104444"/>
              <a:chOff x="8312150" y="2810479"/>
              <a:chExt cx="864757" cy="1104444"/>
            </a:xfrm>
          </p:grpSpPr>
          <p:cxnSp>
            <p:nvCxnSpPr>
              <p:cNvPr id="498" name="Straight Connector 497">
                <a:extLst>
                  <a:ext uri="{FF2B5EF4-FFF2-40B4-BE49-F238E27FC236}">
                    <a16:creationId xmlns:a16="http://schemas.microsoft.com/office/drawing/2014/main" id="{6BAA38E4-326A-ED26-79CB-6AC7301D11CB}"/>
                  </a:ext>
                </a:extLst>
              </p:cNvPr>
              <p:cNvCxnSpPr/>
              <p:nvPr/>
            </p:nvCxnSpPr>
            <p:spPr bwMode="auto">
              <a:xfrm>
                <a:off x="8312150" y="2810479"/>
                <a:ext cx="864757" cy="0"/>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588B2ADA-B52F-8405-C37D-6778CE77949F}"/>
                  </a:ext>
                </a:extLst>
              </p:cNvPr>
              <p:cNvCxnSpPr/>
              <p:nvPr/>
            </p:nvCxnSpPr>
            <p:spPr bwMode="auto">
              <a:xfrm>
                <a:off x="8312150" y="3362701"/>
                <a:ext cx="864757" cy="0"/>
              </a:xfrm>
              <a:prstGeom prst="line">
                <a:avLst/>
              </a:prstGeom>
              <a:noFill/>
              <a:ln w="2857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43C59DAA-BF22-6DF7-ADDC-139D728C65DA}"/>
                  </a:ext>
                </a:extLst>
              </p:cNvPr>
              <p:cNvCxnSpPr/>
              <p:nvPr/>
            </p:nvCxnSpPr>
            <p:spPr bwMode="auto">
              <a:xfrm>
                <a:off x="8312150" y="3914923"/>
                <a:ext cx="864757"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2429482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Group 231">
            <a:extLst>
              <a:ext uri="{FF2B5EF4-FFF2-40B4-BE49-F238E27FC236}">
                <a16:creationId xmlns:a16="http://schemas.microsoft.com/office/drawing/2014/main" id="{7DC0B47A-EC24-C9AA-6FB2-E1B6F430CF4E}"/>
              </a:ext>
            </a:extLst>
          </p:cNvPr>
          <p:cNvGrpSpPr/>
          <p:nvPr/>
        </p:nvGrpSpPr>
        <p:grpSpPr>
          <a:xfrm>
            <a:off x="4222431" y="2475552"/>
            <a:ext cx="461585" cy="2109465"/>
            <a:chOff x="270984" y="2403021"/>
            <a:chExt cx="461585" cy="1962704"/>
          </a:xfrm>
        </p:grpSpPr>
        <p:sp>
          <p:nvSpPr>
            <p:cNvPr id="233" name="TextBox 232">
              <a:extLst>
                <a:ext uri="{FF2B5EF4-FFF2-40B4-BE49-F238E27FC236}">
                  <a16:creationId xmlns:a16="http://schemas.microsoft.com/office/drawing/2014/main" id="{BA44C91E-5908-D181-E297-E954FFE1130C}"/>
                </a:ext>
              </a:extLst>
            </p:cNvPr>
            <p:cNvSpPr txBox="1"/>
            <p:nvPr/>
          </p:nvSpPr>
          <p:spPr bwMode="auto">
            <a:xfrm>
              <a:off x="273790" y="2403021"/>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234" name="TextBox 233">
              <a:extLst>
                <a:ext uri="{FF2B5EF4-FFF2-40B4-BE49-F238E27FC236}">
                  <a16:creationId xmlns:a16="http://schemas.microsoft.com/office/drawing/2014/main" id="{3AFB35B7-FE37-A76F-7F92-E1933C0BC5AB}"/>
                </a:ext>
              </a:extLst>
            </p:cNvPr>
            <p:cNvSpPr txBox="1"/>
            <p:nvPr/>
          </p:nvSpPr>
          <p:spPr bwMode="auto">
            <a:xfrm>
              <a:off x="270984" y="271818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235" name="TextBox 234">
              <a:extLst>
                <a:ext uri="{FF2B5EF4-FFF2-40B4-BE49-F238E27FC236}">
                  <a16:creationId xmlns:a16="http://schemas.microsoft.com/office/drawing/2014/main" id="{5470CF27-4E81-82B9-5FDA-7CD7D66B3D55}"/>
                </a:ext>
              </a:extLst>
            </p:cNvPr>
            <p:cNvSpPr txBox="1"/>
            <p:nvPr/>
          </p:nvSpPr>
          <p:spPr bwMode="auto">
            <a:xfrm>
              <a:off x="270984" y="339504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36" name="TextBox 235">
              <a:extLst>
                <a:ext uri="{FF2B5EF4-FFF2-40B4-BE49-F238E27FC236}">
                  <a16:creationId xmlns:a16="http://schemas.microsoft.com/office/drawing/2014/main" id="{2382A319-D856-0EB1-5008-8A22A1E8A69D}"/>
                </a:ext>
              </a:extLst>
            </p:cNvPr>
            <p:cNvSpPr txBox="1"/>
            <p:nvPr/>
          </p:nvSpPr>
          <p:spPr bwMode="auto">
            <a:xfrm>
              <a:off x="453726" y="40579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237" name="Straight Connector 236">
              <a:extLst>
                <a:ext uri="{FF2B5EF4-FFF2-40B4-BE49-F238E27FC236}">
                  <a16:creationId xmlns:a16="http://schemas.microsoft.com/office/drawing/2014/main" id="{F517A585-3ABB-704C-F9B4-25615B6107E6}"/>
                </a:ext>
              </a:extLst>
            </p:cNvPr>
            <p:cNvCxnSpPr/>
            <p:nvPr/>
          </p:nvCxnSpPr>
          <p:spPr bwMode="auto">
            <a:xfrm>
              <a:off x="649747" y="255900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B939BDD-670E-3F81-F3CC-E15CC6208422}"/>
                </a:ext>
              </a:extLst>
            </p:cNvPr>
            <p:cNvCxnSpPr/>
            <p:nvPr/>
          </p:nvCxnSpPr>
          <p:spPr bwMode="auto">
            <a:xfrm>
              <a:off x="649746" y="2874160"/>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486F4EC-68E5-E00D-21B2-4A375A6D7D16}"/>
                </a:ext>
              </a:extLst>
            </p:cNvPr>
            <p:cNvCxnSpPr/>
            <p:nvPr/>
          </p:nvCxnSpPr>
          <p:spPr bwMode="auto">
            <a:xfrm>
              <a:off x="647794" y="355279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058869B-4133-B945-8F72-F2651A8B1EA8}"/>
                </a:ext>
              </a:extLst>
            </p:cNvPr>
            <p:cNvCxnSpPr/>
            <p:nvPr/>
          </p:nvCxnSpPr>
          <p:spPr bwMode="auto">
            <a:xfrm>
              <a:off x="647793" y="4215667"/>
              <a:ext cx="55917" cy="0"/>
            </a:xfrm>
            <a:prstGeom prst="line">
              <a:avLst/>
            </a:prstGeom>
            <a:noFill/>
            <a:ln w="28575" cap="flat" cmpd="sng" algn="ctr">
              <a:solidFill>
                <a:schemeClr val="bg1"/>
              </a:solidFill>
              <a:prstDash val="solid"/>
              <a:round/>
              <a:headEnd type="none" w="med" len="med"/>
              <a:tailEnd type="none" w="med" len="med"/>
            </a:ln>
            <a:effectLst/>
          </p:spPr>
        </p:cxnSp>
        <p:sp>
          <p:nvSpPr>
            <p:cNvPr id="241" name="TextBox 240">
              <a:extLst>
                <a:ext uri="{FF2B5EF4-FFF2-40B4-BE49-F238E27FC236}">
                  <a16:creationId xmlns:a16="http://schemas.microsoft.com/office/drawing/2014/main" id="{8504C420-EE62-03EB-CBB5-C15E2CE914B8}"/>
                </a:ext>
              </a:extLst>
            </p:cNvPr>
            <p:cNvSpPr txBox="1"/>
            <p:nvPr/>
          </p:nvSpPr>
          <p:spPr bwMode="auto">
            <a:xfrm>
              <a:off x="355074" y="372245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cxnSp>
          <p:nvCxnSpPr>
            <p:cNvPr id="242" name="Straight Connector 241">
              <a:extLst>
                <a:ext uri="{FF2B5EF4-FFF2-40B4-BE49-F238E27FC236}">
                  <a16:creationId xmlns:a16="http://schemas.microsoft.com/office/drawing/2014/main" id="{3D538A6F-62AA-1DBD-DDB9-8427913E6834}"/>
                </a:ext>
              </a:extLst>
            </p:cNvPr>
            <p:cNvCxnSpPr/>
            <p:nvPr/>
          </p:nvCxnSpPr>
          <p:spPr bwMode="auto">
            <a:xfrm>
              <a:off x="640513" y="3880198"/>
              <a:ext cx="55917" cy="0"/>
            </a:xfrm>
            <a:prstGeom prst="line">
              <a:avLst/>
            </a:prstGeom>
            <a:noFill/>
            <a:ln w="28575" cap="flat" cmpd="sng" algn="ctr">
              <a:solidFill>
                <a:schemeClr val="bg1"/>
              </a:solidFill>
              <a:prstDash val="solid"/>
              <a:round/>
              <a:headEnd type="none" w="med" len="med"/>
              <a:tailEnd type="none" w="med" len="med"/>
            </a:ln>
            <a:effectLst/>
          </p:spPr>
        </p:cxnSp>
        <p:sp>
          <p:nvSpPr>
            <p:cNvPr id="243" name="TextBox 242">
              <a:extLst>
                <a:ext uri="{FF2B5EF4-FFF2-40B4-BE49-F238E27FC236}">
                  <a16:creationId xmlns:a16="http://schemas.microsoft.com/office/drawing/2014/main" id="{E490DB3D-6667-D01A-14A5-17B6C18BD0C4}"/>
                </a:ext>
              </a:extLst>
            </p:cNvPr>
            <p:cNvSpPr txBox="1"/>
            <p:nvPr/>
          </p:nvSpPr>
          <p:spPr bwMode="auto">
            <a:xfrm>
              <a:off x="273754" y="305520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cxnSp>
          <p:nvCxnSpPr>
            <p:cNvPr id="244" name="Straight Connector 243">
              <a:extLst>
                <a:ext uri="{FF2B5EF4-FFF2-40B4-BE49-F238E27FC236}">
                  <a16:creationId xmlns:a16="http://schemas.microsoft.com/office/drawing/2014/main" id="{06766EAB-091A-ED82-1E99-40A124866377}"/>
                </a:ext>
              </a:extLst>
            </p:cNvPr>
            <p:cNvCxnSpPr/>
            <p:nvPr/>
          </p:nvCxnSpPr>
          <p:spPr bwMode="auto">
            <a:xfrm>
              <a:off x="650564" y="3212948"/>
              <a:ext cx="5591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4CFF6FAD-B572-A011-085B-64E90801439D}"/>
              </a:ext>
            </a:extLst>
          </p:cNvPr>
          <p:cNvGrpSpPr/>
          <p:nvPr/>
        </p:nvGrpSpPr>
        <p:grpSpPr>
          <a:xfrm>
            <a:off x="411042" y="2493974"/>
            <a:ext cx="461585" cy="2109465"/>
            <a:chOff x="270984" y="2411885"/>
            <a:chExt cx="461585" cy="1962704"/>
          </a:xfrm>
        </p:grpSpPr>
        <p:sp>
          <p:nvSpPr>
            <p:cNvPr id="51" name="TextBox 50">
              <a:extLst>
                <a:ext uri="{FF2B5EF4-FFF2-40B4-BE49-F238E27FC236}">
                  <a16:creationId xmlns:a16="http://schemas.microsoft.com/office/drawing/2014/main" id="{D198876D-6BAF-6527-A28E-169C70FCFFB4}"/>
                </a:ext>
              </a:extLst>
            </p:cNvPr>
            <p:cNvSpPr txBox="1"/>
            <p:nvPr/>
          </p:nvSpPr>
          <p:spPr bwMode="auto">
            <a:xfrm>
              <a:off x="273790" y="241188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52" name="TextBox 51">
              <a:extLst>
                <a:ext uri="{FF2B5EF4-FFF2-40B4-BE49-F238E27FC236}">
                  <a16:creationId xmlns:a16="http://schemas.microsoft.com/office/drawing/2014/main" id="{B9069B5A-C90D-6933-12DF-ECFC9EC63184}"/>
                </a:ext>
              </a:extLst>
            </p:cNvPr>
            <p:cNvSpPr txBox="1"/>
            <p:nvPr/>
          </p:nvSpPr>
          <p:spPr bwMode="auto">
            <a:xfrm>
              <a:off x="270984" y="272704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53" name="TextBox 52">
              <a:extLst>
                <a:ext uri="{FF2B5EF4-FFF2-40B4-BE49-F238E27FC236}">
                  <a16:creationId xmlns:a16="http://schemas.microsoft.com/office/drawing/2014/main" id="{BDE52CE1-9CB7-AD67-F29F-55FC3715F83A}"/>
                </a:ext>
              </a:extLst>
            </p:cNvPr>
            <p:cNvSpPr txBox="1"/>
            <p:nvPr/>
          </p:nvSpPr>
          <p:spPr bwMode="auto">
            <a:xfrm>
              <a:off x="270984" y="340391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4" name="TextBox 53">
              <a:extLst>
                <a:ext uri="{FF2B5EF4-FFF2-40B4-BE49-F238E27FC236}">
                  <a16:creationId xmlns:a16="http://schemas.microsoft.com/office/drawing/2014/main" id="{B23ED0C9-3F63-6D33-5319-609316C08982}"/>
                </a:ext>
              </a:extLst>
            </p:cNvPr>
            <p:cNvSpPr txBox="1"/>
            <p:nvPr/>
          </p:nvSpPr>
          <p:spPr bwMode="auto">
            <a:xfrm>
              <a:off x="453726" y="40668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12" name="Straight Connector 111">
              <a:extLst>
                <a:ext uri="{FF2B5EF4-FFF2-40B4-BE49-F238E27FC236}">
                  <a16:creationId xmlns:a16="http://schemas.microsoft.com/office/drawing/2014/main" id="{B5ACC86B-769E-80BE-2969-065EF60A39BD}"/>
                </a:ext>
              </a:extLst>
            </p:cNvPr>
            <p:cNvCxnSpPr/>
            <p:nvPr/>
          </p:nvCxnSpPr>
          <p:spPr bwMode="auto">
            <a:xfrm>
              <a:off x="649747" y="255900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03B64FC-6E98-85AD-FB1F-5B59D3C6122C}"/>
                </a:ext>
              </a:extLst>
            </p:cNvPr>
            <p:cNvCxnSpPr/>
            <p:nvPr/>
          </p:nvCxnSpPr>
          <p:spPr bwMode="auto">
            <a:xfrm>
              <a:off x="649746" y="2874160"/>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BD7EBD9-5230-329D-9386-814747409F21}"/>
                </a:ext>
              </a:extLst>
            </p:cNvPr>
            <p:cNvCxnSpPr/>
            <p:nvPr/>
          </p:nvCxnSpPr>
          <p:spPr bwMode="auto">
            <a:xfrm>
              <a:off x="647794" y="355279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120B816-BEB0-FB5D-0B66-D21EDB1B47AD}"/>
                </a:ext>
              </a:extLst>
            </p:cNvPr>
            <p:cNvCxnSpPr/>
            <p:nvPr/>
          </p:nvCxnSpPr>
          <p:spPr bwMode="auto">
            <a:xfrm>
              <a:off x="647793" y="4215667"/>
              <a:ext cx="55917" cy="0"/>
            </a:xfrm>
            <a:prstGeom prst="line">
              <a:avLst/>
            </a:prstGeom>
            <a:noFill/>
            <a:ln w="28575" cap="flat" cmpd="sng" algn="ctr">
              <a:solidFill>
                <a:schemeClr val="bg1"/>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008D3F92-8910-41F9-A5BA-DCE35A611954}"/>
                </a:ext>
              </a:extLst>
            </p:cNvPr>
            <p:cNvSpPr txBox="1"/>
            <p:nvPr/>
          </p:nvSpPr>
          <p:spPr bwMode="auto">
            <a:xfrm>
              <a:off x="355074" y="3731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cxnSp>
          <p:nvCxnSpPr>
            <p:cNvPr id="117" name="Straight Connector 116">
              <a:extLst>
                <a:ext uri="{FF2B5EF4-FFF2-40B4-BE49-F238E27FC236}">
                  <a16:creationId xmlns:a16="http://schemas.microsoft.com/office/drawing/2014/main" id="{3261D2EE-DDCF-90DD-11C4-0A86B1590962}"/>
                </a:ext>
              </a:extLst>
            </p:cNvPr>
            <p:cNvCxnSpPr/>
            <p:nvPr/>
          </p:nvCxnSpPr>
          <p:spPr bwMode="auto">
            <a:xfrm>
              <a:off x="640513" y="3880198"/>
              <a:ext cx="55917" cy="0"/>
            </a:xfrm>
            <a:prstGeom prst="line">
              <a:avLst/>
            </a:prstGeom>
            <a:noFill/>
            <a:ln w="28575" cap="flat" cmpd="sng" algn="ctr">
              <a:solidFill>
                <a:schemeClr val="bg1"/>
              </a:solidFill>
              <a:prstDash val="solid"/>
              <a:round/>
              <a:headEnd type="none" w="med" len="med"/>
              <a:tailEnd type="none" w="med" len="med"/>
            </a:ln>
            <a:effectLst/>
          </p:spPr>
        </p:cxnSp>
        <p:sp>
          <p:nvSpPr>
            <p:cNvPr id="118" name="TextBox 117">
              <a:extLst>
                <a:ext uri="{FF2B5EF4-FFF2-40B4-BE49-F238E27FC236}">
                  <a16:creationId xmlns:a16="http://schemas.microsoft.com/office/drawing/2014/main" id="{1144787E-8F4C-2D7D-28E1-40F54CD1272C}"/>
                </a:ext>
              </a:extLst>
            </p:cNvPr>
            <p:cNvSpPr txBox="1"/>
            <p:nvPr/>
          </p:nvSpPr>
          <p:spPr bwMode="auto">
            <a:xfrm>
              <a:off x="273754" y="306406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cxnSp>
          <p:nvCxnSpPr>
            <p:cNvPr id="119" name="Straight Connector 118">
              <a:extLst>
                <a:ext uri="{FF2B5EF4-FFF2-40B4-BE49-F238E27FC236}">
                  <a16:creationId xmlns:a16="http://schemas.microsoft.com/office/drawing/2014/main" id="{496E515F-2375-4632-02FF-68D53CDD8EC8}"/>
                </a:ext>
              </a:extLst>
            </p:cNvPr>
            <p:cNvCxnSpPr/>
            <p:nvPr/>
          </p:nvCxnSpPr>
          <p:spPr bwMode="auto">
            <a:xfrm>
              <a:off x="650564" y="3212948"/>
              <a:ext cx="55917" cy="0"/>
            </a:xfrm>
            <a:prstGeom prst="line">
              <a:avLst/>
            </a:prstGeom>
            <a:noFill/>
            <a:ln w="28575" cap="flat" cmpd="sng" algn="ctr">
              <a:solidFill>
                <a:schemeClr val="bg1"/>
              </a:solidFill>
              <a:prstDash val="solid"/>
              <a:round/>
              <a:headEnd type="none" w="med" len="med"/>
              <a:tailEnd type="none" w="med" len="med"/>
            </a:ln>
            <a:effectLst/>
          </p:spPr>
        </p:cxnSp>
      </p:grpSp>
      <p:sp>
        <p:nvSpPr>
          <p:cNvPr id="19" name="Content Placeholder 7">
            <a:extLst>
              <a:ext uri="{FF2B5EF4-FFF2-40B4-BE49-F238E27FC236}">
                <a16:creationId xmlns:a16="http://schemas.microsoft.com/office/drawing/2014/main" id="{433255CB-D406-590D-734E-83164182FD9B}"/>
              </a:ext>
            </a:extLst>
          </p:cNvPr>
          <p:cNvSpPr>
            <a:spLocks noGrp="1"/>
          </p:cNvSpPr>
          <p:nvPr>
            <p:ph idx="1"/>
          </p:nvPr>
        </p:nvSpPr>
        <p:spPr>
          <a:xfrm>
            <a:off x="604675" y="1513047"/>
            <a:ext cx="11368511" cy="4650686"/>
          </a:xfrm>
        </p:spPr>
        <p:txBody>
          <a:bodyPr/>
          <a:lstStyle/>
          <a:p>
            <a:r>
              <a:rPr lang="en-US" sz="2400" dirty="0"/>
              <a:t>National laboratory data from IPD cases from 2009-2019</a:t>
            </a:r>
            <a:br>
              <a:rPr lang="en-US" sz="2400" dirty="0"/>
            </a:br>
            <a:endParaRPr lang="en-US" sz="2400" dirty="0"/>
          </a:p>
          <a:p>
            <a:endParaRPr lang="en-US" sz="2400" dirty="0"/>
          </a:p>
          <a:p>
            <a:endParaRPr lang="en-US" sz="2400" dirty="0"/>
          </a:p>
          <a:p>
            <a:endParaRPr lang="en-US" sz="2400" dirty="0"/>
          </a:p>
          <a:p>
            <a:endParaRPr lang="en-US" sz="3600" dirty="0"/>
          </a:p>
          <a:p>
            <a:r>
              <a:rPr lang="en-US" sz="2400" dirty="0"/>
              <a:t>IPD caused by PCV13 serotype decreased from 65% to 25%</a:t>
            </a:r>
          </a:p>
          <a:p>
            <a:r>
              <a:rPr lang="en-US" sz="2400" dirty="0"/>
              <a:t>Serotypes 3 and 19A were the most frequent among PCV serotypes in all time periods</a:t>
            </a:r>
          </a:p>
          <a:p>
            <a:r>
              <a:rPr lang="en-US" sz="2400" dirty="0"/>
              <a:t>Serotype 8 (covered by PPSV23) increased from 5.8% to 19%</a:t>
            </a:r>
          </a:p>
        </p:txBody>
      </p:sp>
      <p:sp>
        <p:nvSpPr>
          <p:cNvPr id="2" name="Title 1">
            <a:extLst>
              <a:ext uri="{FF2B5EF4-FFF2-40B4-BE49-F238E27FC236}">
                <a16:creationId xmlns:a16="http://schemas.microsoft.com/office/drawing/2014/main" id="{A21A991B-57D7-B2B8-C970-14D74EFF23BC}"/>
              </a:ext>
            </a:extLst>
          </p:cNvPr>
          <p:cNvSpPr>
            <a:spLocks noGrp="1"/>
          </p:cNvSpPr>
          <p:nvPr>
            <p:ph type="title"/>
          </p:nvPr>
        </p:nvSpPr>
        <p:spPr/>
        <p:txBody>
          <a:bodyPr/>
          <a:lstStyle/>
          <a:p>
            <a:r>
              <a:rPr lang="en-US" dirty="0"/>
              <a:t>IPD Trends in Spain in Adults Aged ≥65 </a:t>
            </a:r>
            <a:r>
              <a:rPr lang="en-US" dirty="0" err="1"/>
              <a:t>Yr</a:t>
            </a:r>
            <a:endParaRPr lang="en-US" dirty="0"/>
          </a:p>
        </p:txBody>
      </p:sp>
      <p:sp>
        <p:nvSpPr>
          <p:cNvPr id="20" name="ZoneTexte 3">
            <a:extLst>
              <a:ext uri="{FF2B5EF4-FFF2-40B4-BE49-F238E27FC236}">
                <a16:creationId xmlns:a16="http://schemas.microsoft.com/office/drawing/2014/main" id="{5B5DE101-580F-2D9D-6B91-25A9C2EE075A}"/>
              </a:ext>
            </a:extLst>
          </p:cNvPr>
          <p:cNvSpPr txBox="1"/>
          <p:nvPr/>
        </p:nvSpPr>
        <p:spPr>
          <a:xfrm>
            <a:off x="410253" y="6367813"/>
            <a:ext cx="280243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de Miguel. Clin Infect Dis. 2021;73:e3778.</a:t>
            </a:r>
          </a:p>
        </p:txBody>
      </p:sp>
      <p:sp>
        <p:nvSpPr>
          <p:cNvPr id="23" name="TextBox 22">
            <a:extLst>
              <a:ext uri="{FF2B5EF4-FFF2-40B4-BE49-F238E27FC236}">
                <a16:creationId xmlns:a16="http://schemas.microsoft.com/office/drawing/2014/main" id="{0B7C04FF-128E-A76A-8896-5ED70FA76011}"/>
              </a:ext>
            </a:extLst>
          </p:cNvPr>
          <p:cNvSpPr txBox="1"/>
          <p:nvPr/>
        </p:nvSpPr>
        <p:spPr bwMode="auto">
          <a:xfrm>
            <a:off x="891652" y="1935880"/>
            <a:ext cx="3173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Aged ≥65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(2009) N = 1262</a:t>
            </a:r>
          </a:p>
        </p:txBody>
      </p:sp>
      <p:cxnSp>
        <p:nvCxnSpPr>
          <p:cNvPr id="24" name="Straight Connector 23">
            <a:extLst>
              <a:ext uri="{FF2B5EF4-FFF2-40B4-BE49-F238E27FC236}">
                <a16:creationId xmlns:a16="http://schemas.microsoft.com/office/drawing/2014/main" id="{A0595299-DA68-B24A-8CF0-57452A81A135}"/>
              </a:ext>
            </a:extLst>
          </p:cNvPr>
          <p:cNvCxnSpPr>
            <a:cxnSpLocks/>
          </p:cNvCxnSpPr>
          <p:nvPr/>
        </p:nvCxnSpPr>
        <p:spPr bwMode="auto">
          <a:xfrm>
            <a:off x="906331"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CB82E85-E9B7-A0F3-385C-C3D9323A3871}"/>
              </a:ext>
            </a:extLst>
          </p:cNvPr>
          <p:cNvCxnSpPr>
            <a:cxnSpLocks/>
          </p:cNvCxnSpPr>
          <p:nvPr/>
        </p:nvCxnSpPr>
        <p:spPr bwMode="auto">
          <a:xfrm>
            <a:off x="1005182" y="4429807"/>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FCEE746-A75A-18CE-91C9-35F40756049C}"/>
              </a:ext>
            </a:extLst>
          </p:cNvPr>
          <p:cNvCxnSpPr>
            <a:cxnSpLocks/>
          </p:cNvCxnSpPr>
          <p:nvPr/>
        </p:nvCxnSpPr>
        <p:spPr bwMode="auto">
          <a:xfrm>
            <a:off x="1104033"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788D6F4-B15F-DDC9-37B9-C98F74241ECA}"/>
              </a:ext>
            </a:extLst>
          </p:cNvPr>
          <p:cNvCxnSpPr>
            <a:cxnSpLocks/>
          </p:cNvCxnSpPr>
          <p:nvPr/>
        </p:nvCxnSpPr>
        <p:spPr bwMode="auto">
          <a:xfrm>
            <a:off x="1202884" y="4429807"/>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F96A43A-DDA4-FD2E-9FE3-C71E8455E91B}"/>
              </a:ext>
            </a:extLst>
          </p:cNvPr>
          <p:cNvCxnSpPr>
            <a:cxnSpLocks/>
          </p:cNvCxnSpPr>
          <p:nvPr/>
        </p:nvCxnSpPr>
        <p:spPr bwMode="auto">
          <a:xfrm>
            <a:off x="1301735"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92B202B-0830-215F-FAED-FB21221CEFD5}"/>
              </a:ext>
            </a:extLst>
          </p:cNvPr>
          <p:cNvCxnSpPr>
            <a:cxnSpLocks/>
          </p:cNvCxnSpPr>
          <p:nvPr/>
        </p:nvCxnSpPr>
        <p:spPr bwMode="auto">
          <a:xfrm>
            <a:off x="1400586" y="4429807"/>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6F7C7F6-EB1E-CFA6-2030-4F5F6700A81D}"/>
              </a:ext>
            </a:extLst>
          </p:cNvPr>
          <p:cNvCxnSpPr>
            <a:cxnSpLocks/>
          </p:cNvCxnSpPr>
          <p:nvPr/>
        </p:nvCxnSpPr>
        <p:spPr bwMode="auto">
          <a:xfrm>
            <a:off x="1499437"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6F331DC-D42B-6B30-1444-3E3B5395DADC}"/>
              </a:ext>
            </a:extLst>
          </p:cNvPr>
          <p:cNvCxnSpPr>
            <a:cxnSpLocks/>
          </p:cNvCxnSpPr>
          <p:nvPr/>
        </p:nvCxnSpPr>
        <p:spPr bwMode="auto">
          <a:xfrm>
            <a:off x="1598288" y="4429807"/>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56F6DB0-F820-3A42-1445-375E33713F37}"/>
              </a:ext>
            </a:extLst>
          </p:cNvPr>
          <p:cNvCxnSpPr>
            <a:cxnSpLocks/>
          </p:cNvCxnSpPr>
          <p:nvPr/>
        </p:nvCxnSpPr>
        <p:spPr bwMode="auto">
          <a:xfrm>
            <a:off x="1697139"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D414953-9256-B9CB-ADAE-BF3584CBF4AE}"/>
              </a:ext>
            </a:extLst>
          </p:cNvPr>
          <p:cNvCxnSpPr>
            <a:cxnSpLocks/>
          </p:cNvCxnSpPr>
          <p:nvPr/>
        </p:nvCxnSpPr>
        <p:spPr bwMode="auto">
          <a:xfrm>
            <a:off x="1795990" y="4429807"/>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B028BC0-BA5A-BADF-1906-6058667BEDF9}"/>
              </a:ext>
            </a:extLst>
          </p:cNvPr>
          <p:cNvCxnSpPr>
            <a:cxnSpLocks/>
          </p:cNvCxnSpPr>
          <p:nvPr/>
        </p:nvCxnSpPr>
        <p:spPr bwMode="auto">
          <a:xfrm>
            <a:off x="1894841"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983BB21-2195-DB9E-917B-58B74A45D6DC}"/>
              </a:ext>
            </a:extLst>
          </p:cNvPr>
          <p:cNvCxnSpPr>
            <a:cxnSpLocks/>
          </p:cNvCxnSpPr>
          <p:nvPr/>
        </p:nvCxnSpPr>
        <p:spPr bwMode="auto">
          <a:xfrm>
            <a:off x="2092538" y="4429807"/>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EB84CAA-347C-5BEE-BA30-7E810EC8C6C3}"/>
              </a:ext>
            </a:extLst>
          </p:cNvPr>
          <p:cNvCxnSpPr>
            <a:cxnSpLocks/>
          </p:cNvCxnSpPr>
          <p:nvPr/>
        </p:nvCxnSpPr>
        <p:spPr bwMode="auto">
          <a:xfrm>
            <a:off x="2254032"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2A1EF24-2037-8478-0A55-6084C702D65F}"/>
              </a:ext>
            </a:extLst>
          </p:cNvPr>
          <p:cNvCxnSpPr>
            <a:cxnSpLocks/>
          </p:cNvCxnSpPr>
          <p:nvPr/>
        </p:nvCxnSpPr>
        <p:spPr bwMode="auto">
          <a:xfrm>
            <a:off x="2353274" y="4434040"/>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B08D7E4-9113-D03C-E70A-3D860055D415}"/>
              </a:ext>
            </a:extLst>
          </p:cNvPr>
          <p:cNvCxnSpPr>
            <a:cxnSpLocks/>
          </p:cNvCxnSpPr>
          <p:nvPr/>
        </p:nvCxnSpPr>
        <p:spPr bwMode="auto">
          <a:xfrm>
            <a:off x="2452516"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5D647B6-022A-5E0C-7D06-C88EBFDA796C}"/>
              </a:ext>
            </a:extLst>
          </p:cNvPr>
          <p:cNvCxnSpPr>
            <a:cxnSpLocks/>
          </p:cNvCxnSpPr>
          <p:nvPr/>
        </p:nvCxnSpPr>
        <p:spPr bwMode="auto">
          <a:xfrm>
            <a:off x="2551758" y="4434040"/>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4A3003B-3498-3113-9D95-C2DD07B3177D}"/>
              </a:ext>
            </a:extLst>
          </p:cNvPr>
          <p:cNvCxnSpPr>
            <a:cxnSpLocks/>
          </p:cNvCxnSpPr>
          <p:nvPr/>
        </p:nvCxnSpPr>
        <p:spPr bwMode="auto">
          <a:xfrm>
            <a:off x="2651000"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BA4F9D-CF43-9DC9-E4D2-4AE19C0B782F}"/>
              </a:ext>
            </a:extLst>
          </p:cNvPr>
          <p:cNvCxnSpPr>
            <a:cxnSpLocks/>
          </p:cNvCxnSpPr>
          <p:nvPr/>
        </p:nvCxnSpPr>
        <p:spPr bwMode="auto">
          <a:xfrm>
            <a:off x="2750242" y="4434040"/>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B2E9648-446E-7D76-EC9D-37526ABC17ED}"/>
              </a:ext>
            </a:extLst>
          </p:cNvPr>
          <p:cNvCxnSpPr>
            <a:cxnSpLocks/>
          </p:cNvCxnSpPr>
          <p:nvPr/>
        </p:nvCxnSpPr>
        <p:spPr bwMode="auto">
          <a:xfrm>
            <a:off x="2849484"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1A54E9B-B7C7-2973-F691-51E3D9DD1F56}"/>
              </a:ext>
            </a:extLst>
          </p:cNvPr>
          <p:cNvCxnSpPr>
            <a:cxnSpLocks/>
          </p:cNvCxnSpPr>
          <p:nvPr/>
        </p:nvCxnSpPr>
        <p:spPr bwMode="auto">
          <a:xfrm>
            <a:off x="2948726" y="4434040"/>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F4309AF-185A-3DCB-2026-1854BA27F24B}"/>
              </a:ext>
            </a:extLst>
          </p:cNvPr>
          <p:cNvCxnSpPr>
            <a:cxnSpLocks/>
          </p:cNvCxnSpPr>
          <p:nvPr/>
        </p:nvCxnSpPr>
        <p:spPr bwMode="auto">
          <a:xfrm>
            <a:off x="3047968"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527D6D9-DD6B-BB54-8C39-2AA0394EB516}"/>
              </a:ext>
            </a:extLst>
          </p:cNvPr>
          <p:cNvCxnSpPr>
            <a:cxnSpLocks/>
          </p:cNvCxnSpPr>
          <p:nvPr/>
        </p:nvCxnSpPr>
        <p:spPr bwMode="auto">
          <a:xfrm>
            <a:off x="3147208" y="4434040"/>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E275ED2-E218-7D9F-7D4E-1E1A6FA070C0}"/>
              </a:ext>
            </a:extLst>
          </p:cNvPr>
          <p:cNvCxnSpPr>
            <a:cxnSpLocks/>
          </p:cNvCxnSpPr>
          <p:nvPr/>
        </p:nvCxnSpPr>
        <p:spPr bwMode="auto">
          <a:xfrm>
            <a:off x="3316164"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D101F4A-E4D2-BBD8-D43F-56BA730012FF}"/>
              </a:ext>
            </a:extLst>
          </p:cNvPr>
          <p:cNvCxnSpPr>
            <a:cxnSpLocks/>
          </p:cNvCxnSpPr>
          <p:nvPr/>
        </p:nvCxnSpPr>
        <p:spPr bwMode="auto">
          <a:xfrm>
            <a:off x="3415053"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F372AD3-A36A-D043-7DAB-7E205A84485D}"/>
              </a:ext>
            </a:extLst>
          </p:cNvPr>
          <p:cNvCxnSpPr>
            <a:cxnSpLocks/>
          </p:cNvCxnSpPr>
          <p:nvPr/>
        </p:nvCxnSpPr>
        <p:spPr bwMode="auto">
          <a:xfrm>
            <a:off x="3513942"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E6575E0-6377-41EB-F95C-0A1C2832BD25}"/>
              </a:ext>
            </a:extLst>
          </p:cNvPr>
          <p:cNvCxnSpPr>
            <a:cxnSpLocks/>
          </p:cNvCxnSpPr>
          <p:nvPr/>
        </p:nvCxnSpPr>
        <p:spPr bwMode="auto">
          <a:xfrm>
            <a:off x="3612831" y="4432026"/>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F50695F-1B91-50F9-F9F2-0A004777BCD2}"/>
              </a:ext>
            </a:extLst>
          </p:cNvPr>
          <p:cNvCxnSpPr>
            <a:cxnSpLocks/>
          </p:cNvCxnSpPr>
          <p:nvPr/>
        </p:nvCxnSpPr>
        <p:spPr bwMode="auto">
          <a:xfrm>
            <a:off x="3711720" y="4432026"/>
            <a:ext cx="0" cy="44308"/>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FD4A3721-7EB1-43FE-60A8-8A987B4BA6F0}"/>
              </a:ext>
            </a:extLst>
          </p:cNvPr>
          <p:cNvSpPr txBox="1"/>
          <p:nvPr/>
        </p:nvSpPr>
        <p:spPr bwMode="auto">
          <a:xfrm rot="16200000">
            <a:off x="-514971" y="3390932"/>
            <a:ext cx="17427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IPD Cases</a:t>
            </a:r>
          </a:p>
        </p:txBody>
      </p:sp>
      <p:grpSp>
        <p:nvGrpSpPr>
          <p:cNvPr id="17" name="Group 16">
            <a:extLst>
              <a:ext uri="{FF2B5EF4-FFF2-40B4-BE49-F238E27FC236}">
                <a16:creationId xmlns:a16="http://schemas.microsoft.com/office/drawing/2014/main" id="{4673EBD6-437F-50BD-9382-E06384420D5F}"/>
              </a:ext>
            </a:extLst>
          </p:cNvPr>
          <p:cNvGrpSpPr/>
          <p:nvPr/>
        </p:nvGrpSpPr>
        <p:grpSpPr>
          <a:xfrm>
            <a:off x="913844" y="2207465"/>
            <a:ext cx="3150893" cy="400110"/>
            <a:chOff x="773786" y="2207465"/>
            <a:chExt cx="3150893" cy="400110"/>
          </a:xfrm>
        </p:grpSpPr>
        <p:sp>
          <p:nvSpPr>
            <p:cNvPr id="62" name="TextBox 61">
              <a:extLst>
                <a:ext uri="{FF2B5EF4-FFF2-40B4-BE49-F238E27FC236}">
                  <a16:creationId xmlns:a16="http://schemas.microsoft.com/office/drawing/2014/main" id="{3C9603A8-92B0-9D78-09FE-E7B018776C4D}"/>
                </a:ext>
              </a:extLst>
            </p:cNvPr>
            <p:cNvSpPr txBox="1"/>
            <p:nvPr/>
          </p:nvSpPr>
          <p:spPr bwMode="auto">
            <a:xfrm>
              <a:off x="982453" y="2207465"/>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 (n = 824)</a:t>
              </a:r>
            </a:p>
          </p:txBody>
        </p:sp>
        <p:sp>
          <p:nvSpPr>
            <p:cNvPr id="63" name="TextBox 62">
              <a:extLst>
                <a:ext uri="{FF2B5EF4-FFF2-40B4-BE49-F238E27FC236}">
                  <a16:creationId xmlns:a16="http://schemas.microsoft.com/office/drawing/2014/main" id="{711BB7FE-FA88-DC37-BAF2-318EB4376446}"/>
                </a:ext>
              </a:extLst>
            </p:cNvPr>
            <p:cNvSpPr txBox="1"/>
            <p:nvPr/>
          </p:nvSpPr>
          <p:spPr bwMode="auto">
            <a:xfrm>
              <a:off x="2120516" y="2207465"/>
              <a:ext cx="8996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Add-PPSV23: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 (n = 307)</a:t>
              </a:r>
            </a:p>
          </p:txBody>
        </p:sp>
        <p:sp>
          <p:nvSpPr>
            <p:cNvPr id="64" name="TextBox 63">
              <a:extLst>
                <a:ext uri="{FF2B5EF4-FFF2-40B4-BE49-F238E27FC236}">
                  <a16:creationId xmlns:a16="http://schemas.microsoft.com/office/drawing/2014/main" id="{DCFE95D0-C7FB-C15D-0862-970365907ECC}"/>
                </a:ext>
              </a:extLst>
            </p:cNvPr>
            <p:cNvSpPr txBox="1"/>
            <p:nvPr/>
          </p:nvSpPr>
          <p:spPr bwMode="auto">
            <a:xfrm>
              <a:off x="3025074" y="2207465"/>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NVT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 (n = 205)</a:t>
              </a:r>
            </a:p>
          </p:txBody>
        </p:sp>
        <p:cxnSp>
          <p:nvCxnSpPr>
            <p:cNvPr id="56" name="Straight Connector 55">
              <a:extLst>
                <a:ext uri="{FF2B5EF4-FFF2-40B4-BE49-F238E27FC236}">
                  <a16:creationId xmlns:a16="http://schemas.microsoft.com/office/drawing/2014/main" id="{03882BCF-3FC3-1EAF-1F15-FAC016B5F5CB}"/>
                </a:ext>
              </a:extLst>
            </p:cNvPr>
            <p:cNvCxnSpPr>
              <a:cxnSpLocks/>
            </p:cNvCxnSpPr>
            <p:nvPr/>
          </p:nvCxnSpPr>
          <p:spPr bwMode="auto">
            <a:xfrm>
              <a:off x="773786" y="2575401"/>
              <a:ext cx="115158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01E7A58-3FFC-E81C-08AA-52A40504A236}"/>
                </a:ext>
              </a:extLst>
            </p:cNvPr>
            <p:cNvCxnSpPr>
              <a:cxnSpLocks/>
            </p:cNvCxnSpPr>
            <p:nvPr/>
          </p:nvCxnSpPr>
          <p:spPr bwMode="auto">
            <a:xfrm>
              <a:off x="2149388" y="2575401"/>
              <a:ext cx="76802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8DFE377-2024-94B7-AA60-612A09B2E955}"/>
                </a:ext>
              </a:extLst>
            </p:cNvPr>
            <p:cNvCxnSpPr>
              <a:cxnSpLocks/>
            </p:cNvCxnSpPr>
            <p:nvPr/>
          </p:nvCxnSpPr>
          <p:spPr bwMode="auto">
            <a:xfrm>
              <a:off x="3216188" y="2575401"/>
              <a:ext cx="474191" cy="0"/>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59" name="Table 58">
            <a:extLst>
              <a:ext uri="{FF2B5EF4-FFF2-40B4-BE49-F238E27FC236}">
                <a16:creationId xmlns:a16="http://schemas.microsoft.com/office/drawing/2014/main" id="{75B1F71E-06C3-5716-8087-CF043261E32E}"/>
              </a:ext>
            </a:extLst>
          </p:cNvPr>
          <p:cNvGraphicFramePr>
            <a:graphicFrameLocks noGrp="1"/>
          </p:cNvGraphicFramePr>
          <p:nvPr/>
        </p:nvGraphicFramePr>
        <p:xfrm>
          <a:off x="1322196"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165</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19A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140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7F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126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83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6A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61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60" name="Table 59">
            <a:extLst>
              <a:ext uri="{FF2B5EF4-FFF2-40B4-BE49-F238E27FC236}">
                <a16:creationId xmlns:a16="http://schemas.microsoft.com/office/drawing/2014/main" id="{CA205CF6-B618-721E-5CDF-61029DE4CA87}"/>
              </a:ext>
            </a:extLst>
          </p:cNvPr>
          <p:cNvGraphicFramePr>
            <a:graphicFrameLocks noGrp="1"/>
          </p:cNvGraphicFramePr>
          <p:nvPr/>
        </p:nvGraphicFramePr>
        <p:xfrm>
          <a:off x="2467174"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22F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11A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9N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61" name="Table 60">
            <a:extLst>
              <a:ext uri="{FF2B5EF4-FFF2-40B4-BE49-F238E27FC236}">
                <a16:creationId xmlns:a16="http://schemas.microsoft.com/office/drawing/2014/main" id="{CCFE29F0-8457-5D9E-E057-703237CDDC67}"/>
              </a:ext>
            </a:extLst>
          </p:cNvPr>
          <p:cNvGraphicFramePr>
            <a:graphicFrameLocks noGrp="1"/>
          </p:cNvGraphicFramePr>
          <p:nvPr/>
        </p:nvGraphicFramePr>
        <p:xfrm>
          <a:off x="3344228"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24F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16F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31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23A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23B</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sp>
        <p:nvSpPr>
          <p:cNvPr id="65" name="TextBox 64">
            <a:extLst>
              <a:ext uri="{FF2B5EF4-FFF2-40B4-BE49-F238E27FC236}">
                <a16:creationId xmlns:a16="http://schemas.microsoft.com/office/drawing/2014/main" id="{2E008032-46DA-33C0-6B3F-7671CAE19623}"/>
              </a:ext>
            </a:extLst>
          </p:cNvPr>
          <p:cNvSpPr txBox="1"/>
          <p:nvPr/>
        </p:nvSpPr>
        <p:spPr bwMode="auto">
          <a:xfrm rot="18043578">
            <a:off x="775784" y="4429213"/>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6" name="TextBox 65">
            <a:extLst>
              <a:ext uri="{FF2B5EF4-FFF2-40B4-BE49-F238E27FC236}">
                <a16:creationId xmlns:a16="http://schemas.microsoft.com/office/drawing/2014/main" id="{20DB1D09-D14D-3B61-123C-1B89EEBFAC9C}"/>
              </a:ext>
            </a:extLst>
          </p:cNvPr>
          <p:cNvSpPr txBox="1"/>
          <p:nvPr/>
        </p:nvSpPr>
        <p:spPr bwMode="auto">
          <a:xfrm rot="18043578">
            <a:off x="957185" y="4441339"/>
            <a:ext cx="2824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7F</a:t>
            </a:r>
          </a:p>
        </p:txBody>
      </p:sp>
      <p:sp>
        <p:nvSpPr>
          <p:cNvPr id="67" name="TextBox 66">
            <a:extLst>
              <a:ext uri="{FF2B5EF4-FFF2-40B4-BE49-F238E27FC236}">
                <a16:creationId xmlns:a16="http://schemas.microsoft.com/office/drawing/2014/main" id="{965EA78E-AF39-C32F-E313-D402C0DFFFFD}"/>
              </a:ext>
            </a:extLst>
          </p:cNvPr>
          <p:cNvSpPr txBox="1"/>
          <p:nvPr/>
        </p:nvSpPr>
        <p:spPr bwMode="auto">
          <a:xfrm rot="18043578">
            <a:off x="816137" y="4453097"/>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a:t>
            </a:r>
          </a:p>
        </p:txBody>
      </p:sp>
      <p:sp>
        <p:nvSpPr>
          <p:cNvPr id="68" name="TextBox 67">
            <a:extLst>
              <a:ext uri="{FF2B5EF4-FFF2-40B4-BE49-F238E27FC236}">
                <a16:creationId xmlns:a16="http://schemas.microsoft.com/office/drawing/2014/main" id="{228E9133-55D7-3BCD-FD49-F95975F4FB9F}"/>
              </a:ext>
            </a:extLst>
          </p:cNvPr>
          <p:cNvSpPr txBox="1"/>
          <p:nvPr/>
        </p:nvSpPr>
        <p:spPr bwMode="auto">
          <a:xfrm rot="18043578">
            <a:off x="1280608" y="4428642"/>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69" name="TextBox 68">
            <a:extLst>
              <a:ext uri="{FF2B5EF4-FFF2-40B4-BE49-F238E27FC236}">
                <a16:creationId xmlns:a16="http://schemas.microsoft.com/office/drawing/2014/main" id="{9943209E-8403-357B-5979-474D4E0D35CB}"/>
              </a:ext>
            </a:extLst>
          </p:cNvPr>
          <p:cNvSpPr txBox="1"/>
          <p:nvPr/>
        </p:nvSpPr>
        <p:spPr bwMode="auto">
          <a:xfrm rot="18043578">
            <a:off x="1141271" y="4438468"/>
            <a:ext cx="2952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a:t>
            </a:r>
          </a:p>
        </p:txBody>
      </p:sp>
      <p:sp>
        <p:nvSpPr>
          <p:cNvPr id="70" name="TextBox 69">
            <a:extLst>
              <a:ext uri="{FF2B5EF4-FFF2-40B4-BE49-F238E27FC236}">
                <a16:creationId xmlns:a16="http://schemas.microsoft.com/office/drawing/2014/main" id="{A287B833-9050-3AF1-BE6B-03DFEA72B050}"/>
              </a:ext>
            </a:extLst>
          </p:cNvPr>
          <p:cNvSpPr txBox="1"/>
          <p:nvPr/>
        </p:nvSpPr>
        <p:spPr bwMode="auto">
          <a:xfrm rot="18043578">
            <a:off x="1361015" y="4433500"/>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71" name="TextBox 70">
            <a:extLst>
              <a:ext uri="{FF2B5EF4-FFF2-40B4-BE49-F238E27FC236}">
                <a16:creationId xmlns:a16="http://schemas.microsoft.com/office/drawing/2014/main" id="{94A8DFBF-C68C-B575-3D61-0C76812363C0}"/>
              </a:ext>
            </a:extLst>
          </p:cNvPr>
          <p:cNvSpPr txBox="1"/>
          <p:nvPr/>
        </p:nvSpPr>
        <p:spPr bwMode="auto">
          <a:xfrm rot="18043578">
            <a:off x="1492744" y="4461793"/>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23F</a:t>
            </a:r>
          </a:p>
        </p:txBody>
      </p:sp>
      <p:sp>
        <p:nvSpPr>
          <p:cNvPr id="72" name="TextBox 71">
            <a:extLst>
              <a:ext uri="{FF2B5EF4-FFF2-40B4-BE49-F238E27FC236}">
                <a16:creationId xmlns:a16="http://schemas.microsoft.com/office/drawing/2014/main" id="{F2CDFBBB-0BE0-BF45-14E8-6A1835052953}"/>
              </a:ext>
            </a:extLst>
          </p:cNvPr>
          <p:cNvSpPr txBox="1"/>
          <p:nvPr/>
        </p:nvSpPr>
        <p:spPr bwMode="auto">
          <a:xfrm rot="18043578">
            <a:off x="1392020" y="4464809"/>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19F</a:t>
            </a:r>
          </a:p>
        </p:txBody>
      </p:sp>
      <p:sp>
        <p:nvSpPr>
          <p:cNvPr id="73" name="TextBox 72">
            <a:extLst>
              <a:ext uri="{FF2B5EF4-FFF2-40B4-BE49-F238E27FC236}">
                <a16:creationId xmlns:a16="http://schemas.microsoft.com/office/drawing/2014/main" id="{EB235F65-08ED-4CA2-9082-FB48DFCD8DC9}"/>
              </a:ext>
            </a:extLst>
          </p:cNvPr>
          <p:cNvSpPr txBox="1"/>
          <p:nvPr/>
        </p:nvSpPr>
        <p:spPr bwMode="auto">
          <a:xfrm rot="18043578">
            <a:off x="1037832" y="4442395"/>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74" name="TextBox 73">
            <a:extLst>
              <a:ext uri="{FF2B5EF4-FFF2-40B4-BE49-F238E27FC236}">
                <a16:creationId xmlns:a16="http://schemas.microsoft.com/office/drawing/2014/main" id="{FCA78ABE-B0E4-CEE2-8F56-72B180B4EBC4}"/>
              </a:ext>
            </a:extLst>
          </p:cNvPr>
          <p:cNvSpPr txBox="1"/>
          <p:nvPr/>
        </p:nvSpPr>
        <p:spPr bwMode="auto">
          <a:xfrm rot="18043578">
            <a:off x="1621604" y="4446148"/>
            <a:ext cx="2936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9V</a:t>
            </a:r>
          </a:p>
        </p:txBody>
      </p:sp>
      <p:sp>
        <p:nvSpPr>
          <p:cNvPr id="75" name="TextBox 74">
            <a:extLst>
              <a:ext uri="{FF2B5EF4-FFF2-40B4-BE49-F238E27FC236}">
                <a16:creationId xmlns:a16="http://schemas.microsoft.com/office/drawing/2014/main" id="{CE167683-C557-E53A-6B52-64A0E58C3CFD}"/>
              </a:ext>
            </a:extLst>
          </p:cNvPr>
          <p:cNvSpPr txBox="1"/>
          <p:nvPr/>
        </p:nvSpPr>
        <p:spPr bwMode="auto">
          <a:xfrm rot="18043578">
            <a:off x="1979602" y="4420984"/>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76" name="TextBox 75">
            <a:extLst>
              <a:ext uri="{FF2B5EF4-FFF2-40B4-BE49-F238E27FC236}">
                <a16:creationId xmlns:a16="http://schemas.microsoft.com/office/drawing/2014/main" id="{6F53966F-7092-2554-7820-E69B9F4D0D8F}"/>
              </a:ext>
            </a:extLst>
          </p:cNvPr>
          <p:cNvSpPr txBox="1"/>
          <p:nvPr/>
        </p:nvSpPr>
        <p:spPr bwMode="auto">
          <a:xfrm rot="18043578">
            <a:off x="1793541" y="4461988"/>
            <a:ext cx="3417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18C</a:t>
            </a:r>
          </a:p>
        </p:txBody>
      </p:sp>
      <p:sp>
        <p:nvSpPr>
          <p:cNvPr id="77" name="TextBox 76">
            <a:extLst>
              <a:ext uri="{FF2B5EF4-FFF2-40B4-BE49-F238E27FC236}">
                <a16:creationId xmlns:a16="http://schemas.microsoft.com/office/drawing/2014/main" id="{BAEA0B86-5837-B3DC-B579-F3C04952D888}"/>
              </a:ext>
            </a:extLst>
          </p:cNvPr>
          <p:cNvSpPr txBox="1"/>
          <p:nvPr/>
        </p:nvSpPr>
        <p:spPr bwMode="auto">
          <a:xfrm rot="18043578">
            <a:off x="2052099" y="4457188"/>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22F</a:t>
            </a:r>
          </a:p>
        </p:txBody>
      </p:sp>
      <p:sp>
        <p:nvSpPr>
          <p:cNvPr id="78" name="TextBox 77">
            <a:extLst>
              <a:ext uri="{FF2B5EF4-FFF2-40B4-BE49-F238E27FC236}">
                <a16:creationId xmlns:a16="http://schemas.microsoft.com/office/drawing/2014/main" id="{83857BC9-D10C-540F-1A05-05B2C1A07587}"/>
              </a:ext>
            </a:extLst>
          </p:cNvPr>
          <p:cNvSpPr txBox="1"/>
          <p:nvPr/>
        </p:nvSpPr>
        <p:spPr bwMode="auto">
          <a:xfrm rot="18043578">
            <a:off x="1723539" y="4445703"/>
            <a:ext cx="2920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6B</a:t>
            </a:r>
          </a:p>
        </p:txBody>
      </p:sp>
      <p:sp>
        <p:nvSpPr>
          <p:cNvPr id="79" name="TextBox 78">
            <a:extLst>
              <a:ext uri="{FF2B5EF4-FFF2-40B4-BE49-F238E27FC236}">
                <a16:creationId xmlns:a16="http://schemas.microsoft.com/office/drawing/2014/main" id="{A2EB5C2F-C418-42C0-535F-90E575DF13C8}"/>
              </a:ext>
            </a:extLst>
          </p:cNvPr>
          <p:cNvSpPr txBox="1"/>
          <p:nvPr/>
        </p:nvSpPr>
        <p:spPr bwMode="auto">
          <a:xfrm rot="18043578">
            <a:off x="2254401" y="4448015"/>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a:t>
            </a:r>
          </a:p>
        </p:txBody>
      </p:sp>
      <p:sp>
        <p:nvSpPr>
          <p:cNvPr id="80" name="TextBox 79">
            <a:extLst>
              <a:ext uri="{FF2B5EF4-FFF2-40B4-BE49-F238E27FC236}">
                <a16:creationId xmlns:a16="http://schemas.microsoft.com/office/drawing/2014/main" id="{E6CC8E3F-BC7A-B362-B60C-E97650FCC474}"/>
              </a:ext>
            </a:extLst>
          </p:cNvPr>
          <p:cNvSpPr txBox="1"/>
          <p:nvPr/>
        </p:nvSpPr>
        <p:spPr bwMode="auto">
          <a:xfrm rot="18043578">
            <a:off x="2366977" y="4445704"/>
            <a:ext cx="3016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9N</a:t>
            </a:r>
          </a:p>
        </p:txBody>
      </p:sp>
      <p:sp>
        <p:nvSpPr>
          <p:cNvPr id="81" name="TextBox 80">
            <a:extLst>
              <a:ext uri="{FF2B5EF4-FFF2-40B4-BE49-F238E27FC236}">
                <a16:creationId xmlns:a16="http://schemas.microsoft.com/office/drawing/2014/main" id="{E2AC6A8D-A641-2195-9573-7DF484D321EF}"/>
              </a:ext>
            </a:extLst>
          </p:cNvPr>
          <p:cNvSpPr txBox="1"/>
          <p:nvPr/>
        </p:nvSpPr>
        <p:spPr bwMode="auto">
          <a:xfrm rot="18043578">
            <a:off x="2441200" y="4459411"/>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12F</a:t>
            </a:r>
          </a:p>
        </p:txBody>
      </p:sp>
      <p:sp>
        <p:nvSpPr>
          <p:cNvPr id="82" name="TextBox 81">
            <a:extLst>
              <a:ext uri="{FF2B5EF4-FFF2-40B4-BE49-F238E27FC236}">
                <a16:creationId xmlns:a16="http://schemas.microsoft.com/office/drawing/2014/main" id="{30E8E146-6FC8-9434-BF37-B26D3A990ECA}"/>
              </a:ext>
            </a:extLst>
          </p:cNvPr>
          <p:cNvSpPr txBox="1"/>
          <p:nvPr/>
        </p:nvSpPr>
        <p:spPr bwMode="auto">
          <a:xfrm rot="18043578">
            <a:off x="2206971" y="4425590"/>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83" name="TextBox 82">
            <a:extLst>
              <a:ext uri="{FF2B5EF4-FFF2-40B4-BE49-F238E27FC236}">
                <a16:creationId xmlns:a16="http://schemas.microsoft.com/office/drawing/2014/main" id="{270C06E8-7FDA-A5B4-FB1F-6EABFF8F3B2E}"/>
              </a:ext>
            </a:extLst>
          </p:cNvPr>
          <p:cNvSpPr txBox="1"/>
          <p:nvPr/>
        </p:nvSpPr>
        <p:spPr bwMode="auto">
          <a:xfrm rot="18043578">
            <a:off x="2696632" y="4484258"/>
            <a:ext cx="3978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15BC</a:t>
            </a:r>
          </a:p>
        </p:txBody>
      </p:sp>
      <p:sp>
        <p:nvSpPr>
          <p:cNvPr id="84" name="TextBox 83">
            <a:extLst>
              <a:ext uri="{FF2B5EF4-FFF2-40B4-BE49-F238E27FC236}">
                <a16:creationId xmlns:a16="http://schemas.microsoft.com/office/drawing/2014/main" id="{A30742C9-190C-C5B4-6722-6117DDB4AE60}"/>
              </a:ext>
            </a:extLst>
          </p:cNvPr>
          <p:cNvSpPr txBox="1"/>
          <p:nvPr/>
        </p:nvSpPr>
        <p:spPr bwMode="auto">
          <a:xfrm rot="18043578">
            <a:off x="2641939" y="4453220"/>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33F</a:t>
            </a:r>
          </a:p>
        </p:txBody>
      </p:sp>
      <p:sp>
        <p:nvSpPr>
          <p:cNvPr id="85" name="TextBox 84">
            <a:extLst>
              <a:ext uri="{FF2B5EF4-FFF2-40B4-BE49-F238E27FC236}">
                <a16:creationId xmlns:a16="http://schemas.microsoft.com/office/drawing/2014/main" id="{63BB5712-375B-CA1E-032B-23C1B1D894A8}"/>
              </a:ext>
            </a:extLst>
          </p:cNvPr>
          <p:cNvSpPr txBox="1"/>
          <p:nvPr/>
        </p:nvSpPr>
        <p:spPr bwMode="auto">
          <a:xfrm rot="18043578">
            <a:off x="2849906" y="4458610"/>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17F</a:t>
            </a:r>
          </a:p>
        </p:txBody>
      </p:sp>
      <p:sp>
        <p:nvSpPr>
          <p:cNvPr id="86" name="TextBox 85">
            <a:extLst>
              <a:ext uri="{FF2B5EF4-FFF2-40B4-BE49-F238E27FC236}">
                <a16:creationId xmlns:a16="http://schemas.microsoft.com/office/drawing/2014/main" id="{21D0FD53-6F3D-9A22-7969-35337C859EEE}"/>
              </a:ext>
            </a:extLst>
          </p:cNvPr>
          <p:cNvSpPr txBox="1"/>
          <p:nvPr/>
        </p:nvSpPr>
        <p:spPr bwMode="auto">
          <a:xfrm rot="18043578">
            <a:off x="2970484" y="4426353"/>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7" name="TextBox 86">
            <a:extLst>
              <a:ext uri="{FF2B5EF4-FFF2-40B4-BE49-F238E27FC236}">
                <a16:creationId xmlns:a16="http://schemas.microsoft.com/office/drawing/2014/main" id="{0E0A73C7-5970-2E86-0002-112ECFE0D1B9}"/>
              </a:ext>
            </a:extLst>
          </p:cNvPr>
          <p:cNvSpPr txBox="1"/>
          <p:nvPr/>
        </p:nvSpPr>
        <p:spPr bwMode="auto">
          <a:xfrm rot="18043578">
            <a:off x="3209065" y="4454045"/>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16F</a:t>
            </a:r>
          </a:p>
        </p:txBody>
      </p:sp>
      <p:sp>
        <p:nvSpPr>
          <p:cNvPr id="88" name="TextBox 87">
            <a:extLst>
              <a:ext uri="{FF2B5EF4-FFF2-40B4-BE49-F238E27FC236}">
                <a16:creationId xmlns:a16="http://schemas.microsoft.com/office/drawing/2014/main" id="{E1B0335E-54F6-C074-17F3-7B1568A83FE1}"/>
              </a:ext>
            </a:extLst>
          </p:cNvPr>
          <p:cNvSpPr txBox="1"/>
          <p:nvPr/>
        </p:nvSpPr>
        <p:spPr bwMode="auto">
          <a:xfrm rot="18043578">
            <a:off x="3111577" y="4454939"/>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24F</a:t>
            </a:r>
          </a:p>
        </p:txBody>
      </p:sp>
      <p:sp>
        <p:nvSpPr>
          <p:cNvPr id="89" name="TextBox 88">
            <a:extLst>
              <a:ext uri="{FF2B5EF4-FFF2-40B4-BE49-F238E27FC236}">
                <a16:creationId xmlns:a16="http://schemas.microsoft.com/office/drawing/2014/main" id="{794B0C32-B0B5-A3E7-80FC-4F274BE0F602}"/>
              </a:ext>
            </a:extLst>
          </p:cNvPr>
          <p:cNvSpPr txBox="1"/>
          <p:nvPr/>
        </p:nvSpPr>
        <p:spPr bwMode="auto">
          <a:xfrm rot="18043578">
            <a:off x="2529353" y="4459557"/>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a:t>
            </a:r>
          </a:p>
        </p:txBody>
      </p:sp>
      <p:sp>
        <p:nvSpPr>
          <p:cNvPr id="90" name="TextBox 89">
            <a:extLst>
              <a:ext uri="{FF2B5EF4-FFF2-40B4-BE49-F238E27FC236}">
                <a16:creationId xmlns:a16="http://schemas.microsoft.com/office/drawing/2014/main" id="{60F2C68C-F92C-7940-2B90-FC3BDACB6332}"/>
              </a:ext>
            </a:extLst>
          </p:cNvPr>
          <p:cNvSpPr txBox="1"/>
          <p:nvPr/>
        </p:nvSpPr>
        <p:spPr bwMode="auto">
          <a:xfrm rot="18043578">
            <a:off x="3397089" y="4451665"/>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a:t>
            </a:r>
          </a:p>
        </p:txBody>
      </p:sp>
      <p:sp>
        <p:nvSpPr>
          <p:cNvPr id="91" name="TextBox 90">
            <a:extLst>
              <a:ext uri="{FF2B5EF4-FFF2-40B4-BE49-F238E27FC236}">
                <a16:creationId xmlns:a16="http://schemas.microsoft.com/office/drawing/2014/main" id="{58DD50D1-A058-96F0-C2DA-22DDFC14ED36}"/>
              </a:ext>
            </a:extLst>
          </p:cNvPr>
          <p:cNvSpPr txBox="1"/>
          <p:nvPr/>
        </p:nvSpPr>
        <p:spPr bwMode="auto">
          <a:xfrm rot="18043578">
            <a:off x="3330093" y="4435575"/>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cxnSp>
        <p:nvCxnSpPr>
          <p:cNvPr id="92" name="Straight Connector 91">
            <a:extLst>
              <a:ext uri="{FF2B5EF4-FFF2-40B4-BE49-F238E27FC236}">
                <a16:creationId xmlns:a16="http://schemas.microsoft.com/office/drawing/2014/main" id="{B424E58B-F839-6EA0-003D-FDF153076B0B}"/>
              </a:ext>
            </a:extLst>
          </p:cNvPr>
          <p:cNvCxnSpPr>
            <a:cxnSpLocks/>
          </p:cNvCxnSpPr>
          <p:nvPr/>
        </p:nvCxnSpPr>
        <p:spPr bwMode="auto">
          <a:xfrm>
            <a:off x="1993692" y="4429807"/>
            <a:ext cx="0" cy="48739"/>
          </a:xfrm>
          <a:prstGeom prst="line">
            <a:avLst/>
          </a:prstGeom>
          <a:noFill/>
          <a:ln w="28575" cap="flat" cmpd="sng" algn="ctr">
            <a:solidFill>
              <a:schemeClr val="bg1"/>
            </a:solidFill>
            <a:prstDash val="solid"/>
            <a:round/>
            <a:headEnd type="none" w="med" len="med"/>
            <a:tailEnd type="none" w="med" len="med"/>
          </a:ln>
          <a:effectLst/>
        </p:spPr>
      </p:cxnSp>
      <p:sp>
        <p:nvSpPr>
          <p:cNvPr id="93" name="TextBox 92">
            <a:extLst>
              <a:ext uri="{FF2B5EF4-FFF2-40B4-BE49-F238E27FC236}">
                <a16:creationId xmlns:a16="http://schemas.microsoft.com/office/drawing/2014/main" id="{0A975DC2-CB82-FBD0-C1D1-A7DEC6E1D5B1}"/>
              </a:ext>
            </a:extLst>
          </p:cNvPr>
          <p:cNvSpPr txBox="1"/>
          <p:nvPr/>
        </p:nvSpPr>
        <p:spPr bwMode="auto">
          <a:xfrm rot="18043578">
            <a:off x="3513226" y="4456452"/>
            <a:ext cx="3433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23B</a:t>
            </a:r>
          </a:p>
        </p:txBody>
      </p:sp>
      <p:sp>
        <p:nvSpPr>
          <p:cNvPr id="111" name="Freeform 110">
            <a:extLst>
              <a:ext uri="{FF2B5EF4-FFF2-40B4-BE49-F238E27FC236}">
                <a16:creationId xmlns:a16="http://schemas.microsoft.com/office/drawing/2014/main" id="{5AF02D35-9609-C04A-D8AB-0CB766A30356}"/>
              </a:ext>
            </a:extLst>
          </p:cNvPr>
          <p:cNvSpPr/>
          <p:nvPr/>
        </p:nvSpPr>
        <p:spPr bwMode="auto">
          <a:xfrm>
            <a:off x="845722" y="2638425"/>
            <a:ext cx="2958353" cy="1793601"/>
          </a:xfrm>
          <a:custGeom>
            <a:avLst/>
            <a:gdLst>
              <a:gd name="connsiteX0" fmla="*/ 0 w 2958353"/>
              <a:gd name="connsiteY0" fmla="*/ 0 h 1674158"/>
              <a:gd name="connsiteX1" fmla="*/ 0 w 2958353"/>
              <a:gd name="connsiteY1" fmla="*/ 1674158 h 1674158"/>
              <a:gd name="connsiteX2" fmla="*/ 2958353 w 2958353"/>
              <a:gd name="connsiteY2" fmla="*/ 1674158 h 1674158"/>
            </a:gdLst>
            <a:ahLst/>
            <a:cxnLst>
              <a:cxn ang="0">
                <a:pos x="connsiteX0" y="connsiteY0"/>
              </a:cxn>
              <a:cxn ang="0">
                <a:pos x="connsiteX1" y="connsiteY1"/>
              </a:cxn>
              <a:cxn ang="0">
                <a:pos x="connsiteX2" y="connsiteY2"/>
              </a:cxn>
            </a:cxnLst>
            <a:rect l="l" t="t" r="r" b="b"/>
            <a:pathLst>
              <a:path w="2958353" h="1674158">
                <a:moveTo>
                  <a:pt x="0" y="0"/>
                </a:moveTo>
                <a:lnTo>
                  <a:pt x="0" y="1674158"/>
                </a:lnTo>
                <a:lnTo>
                  <a:pt x="2958353" y="167415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8" name="TextBox 147">
            <a:extLst>
              <a:ext uri="{FF2B5EF4-FFF2-40B4-BE49-F238E27FC236}">
                <a16:creationId xmlns:a16="http://schemas.microsoft.com/office/drawing/2014/main" id="{C32A8A55-DDED-EA82-8542-0908FCCE7EB0}"/>
              </a:ext>
            </a:extLst>
          </p:cNvPr>
          <p:cNvSpPr txBox="1"/>
          <p:nvPr/>
        </p:nvSpPr>
        <p:spPr bwMode="auto">
          <a:xfrm>
            <a:off x="4652952" y="1935880"/>
            <a:ext cx="3173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Aged ≥65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(2015) N = 1077</a:t>
            </a:r>
          </a:p>
        </p:txBody>
      </p:sp>
      <p:cxnSp>
        <p:nvCxnSpPr>
          <p:cNvPr id="155" name="Straight Connector 154">
            <a:extLst>
              <a:ext uri="{FF2B5EF4-FFF2-40B4-BE49-F238E27FC236}">
                <a16:creationId xmlns:a16="http://schemas.microsoft.com/office/drawing/2014/main" id="{9264C39A-A28C-63D4-4D40-9CBE95C61BC3}"/>
              </a:ext>
            </a:extLst>
          </p:cNvPr>
          <p:cNvCxnSpPr>
            <a:cxnSpLocks/>
          </p:cNvCxnSpPr>
          <p:nvPr/>
        </p:nvCxnSpPr>
        <p:spPr bwMode="auto">
          <a:xfrm>
            <a:off x="4722876"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632A02F-0846-5DEF-55CF-FCA33610B3D8}"/>
              </a:ext>
            </a:extLst>
          </p:cNvPr>
          <p:cNvCxnSpPr>
            <a:cxnSpLocks/>
          </p:cNvCxnSpPr>
          <p:nvPr/>
        </p:nvCxnSpPr>
        <p:spPr bwMode="auto">
          <a:xfrm>
            <a:off x="4824940"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589EB59-9E84-4773-8F20-D4B063C3F6BB}"/>
              </a:ext>
            </a:extLst>
          </p:cNvPr>
          <p:cNvCxnSpPr>
            <a:cxnSpLocks/>
          </p:cNvCxnSpPr>
          <p:nvPr/>
        </p:nvCxnSpPr>
        <p:spPr bwMode="auto">
          <a:xfrm>
            <a:off x="4927004"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EA69C6B-CD2B-7D42-34A8-D63FF7D53676}"/>
              </a:ext>
            </a:extLst>
          </p:cNvPr>
          <p:cNvCxnSpPr>
            <a:cxnSpLocks/>
          </p:cNvCxnSpPr>
          <p:nvPr/>
        </p:nvCxnSpPr>
        <p:spPr bwMode="auto">
          <a:xfrm>
            <a:off x="5029068"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EDEAE31-85FE-0D67-6152-CA92790E474C}"/>
              </a:ext>
            </a:extLst>
          </p:cNvPr>
          <p:cNvCxnSpPr>
            <a:cxnSpLocks/>
          </p:cNvCxnSpPr>
          <p:nvPr/>
        </p:nvCxnSpPr>
        <p:spPr bwMode="auto">
          <a:xfrm>
            <a:off x="5131132"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523C3E3-CFAB-DC79-B250-E3730AFE73F8}"/>
              </a:ext>
            </a:extLst>
          </p:cNvPr>
          <p:cNvCxnSpPr>
            <a:cxnSpLocks/>
          </p:cNvCxnSpPr>
          <p:nvPr/>
        </p:nvCxnSpPr>
        <p:spPr bwMode="auto">
          <a:xfrm>
            <a:off x="5233196"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67F3F4D-BBCF-4570-8C68-B34FD32B126C}"/>
              </a:ext>
            </a:extLst>
          </p:cNvPr>
          <p:cNvCxnSpPr>
            <a:cxnSpLocks/>
          </p:cNvCxnSpPr>
          <p:nvPr/>
        </p:nvCxnSpPr>
        <p:spPr bwMode="auto">
          <a:xfrm>
            <a:off x="5335260"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D75EA5D5-3216-7D41-0E5F-B7EF3EA9F9D0}"/>
              </a:ext>
            </a:extLst>
          </p:cNvPr>
          <p:cNvCxnSpPr>
            <a:cxnSpLocks/>
          </p:cNvCxnSpPr>
          <p:nvPr/>
        </p:nvCxnSpPr>
        <p:spPr bwMode="auto">
          <a:xfrm>
            <a:off x="5437324"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9124B1F-2FDE-37BA-5EB8-8EF6C0E1F2B5}"/>
              </a:ext>
            </a:extLst>
          </p:cNvPr>
          <p:cNvCxnSpPr>
            <a:cxnSpLocks/>
          </p:cNvCxnSpPr>
          <p:nvPr/>
        </p:nvCxnSpPr>
        <p:spPr bwMode="auto">
          <a:xfrm>
            <a:off x="5539388"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074BB14-62DE-237F-9E72-1ECD542AA9CF}"/>
              </a:ext>
            </a:extLst>
          </p:cNvPr>
          <p:cNvCxnSpPr>
            <a:cxnSpLocks/>
          </p:cNvCxnSpPr>
          <p:nvPr/>
        </p:nvCxnSpPr>
        <p:spPr bwMode="auto">
          <a:xfrm>
            <a:off x="5641452"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004457B2-F671-8B4A-9F35-013DD76516AA}"/>
              </a:ext>
            </a:extLst>
          </p:cNvPr>
          <p:cNvCxnSpPr>
            <a:cxnSpLocks/>
          </p:cNvCxnSpPr>
          <p:nvPr/>
        </p:nvCxnSpPr>
        <p:spPr bwMode="auto">
          <a:xfrm>
            <a:off x="5743516"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D40F15A-D0F8-1FB2-22EA-F9F0DC74F86D}"/>
              </a:ext>
            </a:extLst>
          </p:cNvPr>
          <p:cNvCxnSpPr>
            <a:cxnSpLocks/>
          </p:cNvCxnSpPr>
          <p:nvPr/>
        </p:nvCxnSpPr>
        <p:spPr bwMode="auto">
          <a:xfrm>
            <a:off x="5845583"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2221D55-0F9A-690D-1C24-554592C1E1CB}"/>
              </a:ext>
            </a:extLst>
          </p:cNvPr>
          <p:cNvCxnSpPr>
            <a:cxnSpLocks/>
          </p:cNvCxnSpPr>
          <p:nvPr/>
        </p:nvCxnSpPr>
        <p:spPr bwMode="auto">
          <a:xfrm>
            <a:off x="6016602"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FE430A1-985E-7213-90AE-B2560CF7BD38}"/>
              </a:ext>
            </a:extLst>
          </p:cNvPr>
          <p:cNvCxnSpPr>
            <a:cxnSpLocks/>
          </p:cNvCxnSpPr>
          <p:nvPr/>
        </p:nvCxnSpPr>
        <p:spPr bwMode="auto">
          <a:xfrm>
            <a:off x="6118666"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48D162E-86FF-6088-65E1-6F56E804601A}"/>
              </a:ext>
            </a:extLst>
          </p:cNvPr>
          <p:cNvCxnSpPr>
            <a:cxnSpLocks/>
          </p:cNvCxnSpPr>
          <p:nvPr/>
        </p:nvCxnSpPr>
        <p:spPr bwMode="auto">
          <a:xfrm>
            <a:off x="6220730"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31CF15E-77EF-B9A4-6786-D00B1A85518F}"/>
              </a:ext>
            </a:extLst>
          </p:cNvPr>
          <p:cNvCxnSpPr>
            <a:cxnSpLocks/>
          </p:cNvCxnSpPr>
          <p:nvPr/>
        </p:nvCxnSpPr>
        <p:spPr bwMode="auto">
          <a:xfrm>
            <a:off x="6322794"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9CBE48B-AE88-38D3-AD9C-3F922EBBCF97}"/>
              </a:ext>
            </a:extLst>
          </p:cNvPr>
          <p:cNvCxnSpPr>
            <a:cxnSpLocks/>
          </p:cNvCxnSpPr>
          <p:nvPr/>
        </p:nvCxnSpPr>
        <p:spPr bwMode="auto">
          <a:xfrm>
            <a:off x="6424858"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6F769BB-21CC-AC20-78FA-424C21D7A95A}"/>
              </a:ext>
            </a:extLst>
          </p:cNvPr>
          <p:cNvCxnSpPr>
            <a:cxnSpLocks/>
          </p:cNvCxnSpPr>
          <p:nvPr/>
        </p:nvCxnSpPr>
        <p:spPr bwMode="auto">
          <a:xfrm>
            <a:off x="6526922"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CA53F72-4CE6-06D7-4C7D-A16482C2C985}"/>
              </a:ext>
            </a:extLst>
          </p:cNvPr>
          <p:cNvCxnSpPr>
            <a:cxnSpLocks/>
          </p:cNvCxnSpPr>
          <p:nvPr/>
        </p:nvCxnSpPr>
        <p:spPr bwMode="auto">
          <a:xfrm>
            <a:off x="6628986"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7CFAB00-BD1F-9AC8-6CA7-3B4801E2B53C}"/>
              </a:ext>
            </a:extLst>
          </p:cNvPr>
          <p:cNvCxnSpPr>
            <a:cxnSpLocks/>
          </p:cNvCxnSpPr>
          <p:nvPr/>
        </p:nvCxnSpPr>
        <p:spPr bwMode="auto">
          <a:xfrm>
            <a:off x="6731050"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3AB291A1-CD0F-35BC-4AA3-37C7AEA027DB}"/>
              </a:ext>
            </a:extLst>
          </p:cNvPr>
          <p:cNvCxnSpPr>
            <a:cxnSpLocks/>
          </p:cNvCxnSpPr>
          <p:nvPr/>
        </p:nvCxnSpPr>
        <p:spPr bwMode="auto">
          <a:xfrm>
            <a:off x="6833114"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5A8F611-C58B-8DAF-10D3-8E6D368C86E7}"/>
              </a:ext>
            </a:extLst>
          </p:cNvPr>
          <p:cNvCxnSpPr>
            <a:cxnSpLocks/>
          </p:cNvCxnSpPr>
          <p:nvPr/>
        </p:nvCxnSpPr>
        <p:spPr bwMode="auto">
          <a:xfrm>
            <a:off x="6935178"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E4E54796-D6AF-271B-D63C-C4432DFF018A}"/>
              </a:ext>
            </a:extLst>
          </p:cNvPr>
          <p:cNvCxnSpPr>
            <a:cxnSpLocks/>
          </p:cNvCxnSpPr>
          <p:nvPr/>
        </p:nvCxnSpPr>
        <p:spPr bwMode="auto">
          <a:xfrm>
            <a:off x="7097784"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7B03B5A1-30B6-DFD0-6185-3CC672DE9448}"/>
              </a:ext>
            </a:extLst>
          </p:cNvPr>
          <p:cNvCxnSpPr>
            <a:cxnSpLocks/>
          </p:cNvCxnSpPr>
          <p:nvPr/>
        </p:nvCxnSpPr>
        <p:spPr bwMode="auto">
          <a:xfrm>
            <a:off x="7199848"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486F4603-DCE3-9585-D0CC-60959289971D}"/>
              </a:ext>
            </a:extLst>
          </p:cNvPr>
          <p:cNvCxnSpPr>
            <a:cxnSpLocks/>
          </p:cNvCxnSpPr>
          <p:nvPr/>
        </p:nvCxnSpPr>
        <p:spPr bwMode="auto">
          <a:xfrm>
            <a:off x="7301912"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E9D4DDC-BA00-2D18-1FFC-707BE6E269FA}"/>
              </a:ext>
            </a:extLst>
          </p:cNvPr>
          <p:cNvCxnSpPr>
            <a:cxnSpLocks/>
          </p:cNvCxnSpPr>
          <p:nvPr/>
        </p:nvCxnSpPr>
        <p:spPr bwMode="auto">
          <a:xfrm>
            <a:off x="7403976"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BF37B644-D884-1CE6-091C-E431332870BB}"/>
              </a:ext>
            </a:extLst>
          </p:cNvPr>
          <p:cNvCxnSpPr>
            <a:cxnSpLocks/>
          </p:cNvCxnSpPr>
          <p:nvPr/>
        </p:nvCxnSpPr>
        <p:spPr bwMode="auto">
          <a:xfrm>
            <a:off x="7506040" y="4425461"/>
            <a:ext cx="0" cy="44308"/>
          </a:xfrm>
          <a:prstGeom prst="line">
            <a:avLst/>
          </a:prstGeom>
          <a:noFill/>
          <a:ln w="28575" cap="flat" cmpd="sng" algn="ctr">
            <a:solidFill>
              <a:schemeClr val="bg1"/>
            </a:solidFill>
            <a:prstDash val="solid"/>
            <a:round/>
            <a:headEnd type="none" w="med" len="med"/>
            <a:tailEnd type="none" w="med" len="med"/>
          </a:ln>
          <a:effectLst/>
        </p:spPr>
      </p:cxnSp>
      <p:sp>
        <p:nvSpPr>
          <p:cNvPr id="186" name="TextBox 185">
            <a:extLst>
              <a:ext uri="{FF2B5EF4-FFF2-40B4-BE49-F238E27FC236}">
                <a16:creationId xmlns:a16="http://schemas.microsoft.com/office/drawing/2014/main" id="{FACCE398-B65D-CB00-0178-69B72042DB6E}"/>
              </a:ext>
            </a:extLst>
          </p:cNvPr>
          <p:cNvSpPr txBox="1"/>
          <p:nvPr/>
        </p:nvSpPr>
        <p:spPr bwMode="auto">
          <a:xfrm rot="16200000">
            <a:off x="3301903" y="3390932"/>
            <a:ext cx="17427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IPD Cases</a:t>
            </a:r>
          </a:p>
        </p:txBody>
      </p:sp>
      <p:grpSp>
        <p:nvGrpSpPr>
          <p:cNvPr id="16" name="Group 15">
            <a:extLst>
              <a:ext uri="{FF2B5EF4-FFF2-40B4-BE49-F238E27FC236}">
                <a16:creationId xmlns:a16="http://schemas.microsoft.com/office/drawing/2014/main" id="{C64BBA88-EB4C-FB6B-8939-E357421426A8}"/>
              </a:ext>
            </a:extLst>
          </p:cNvPr>
          <p:cNvGrpSpPr/>
          <p:nvPr/>
        </p:nvGrpSpPr>
        <p:grpSpPr>
          <a:xfrm>
            <a:off x="4730389" y="2207465"/>
            <a:ext cx="3150893" cy="400110"/>
            <a:chOff x="4681837" y="2207465"/>
            <a:chExt cx="3150893" cy="400110"/>
          </a:xfrm>
        </p:grpSpPr>
        <p:sp>
          <p:nvSpPr>
            <p:cNvPr id="193" name="TextBox 192">
              <a:extLst>
                <a:ext uri="{FF2B5EF4-FFF2-40B4-BE49-F238E27FC236}">
                  <a16:creationId xmlns:a16="http://schemas.microsoft.com/office/drawing/2014/main" id="{222DD86B-08A1-E54A-074F-AA4F578C8972}"/>
                </a:ext>
              </a:extLst>
            </p:cNvPr>
            <p:cNvSpPr txBox="1"/>
            <p:nvPr/>
          </p:nvSpPr>
          <p:spPr bwMode="auto">
            <a:xfrm>
              <a:off x="4890504" y="2207465"/>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 (n = 381)</a:t>
              </a:r>
            </a:p>
          </p:txBody>
        </p:sp>
        <p:sp>
          <p:nvSpPr>
            <p:cNvPr id="194" name="TextBox 193">
              <a:extLst>
                <a:ext uri="{FF2B5EF4-FFF2-40B4-BE49-F238E27FC236}">
                  <a16:creationId xmlns:a16="http://schemas.microsoft.com/office/drawing/2014/main" id="{DB333131-A5DB-B639-118A-D7ECD57F9C4B}"/>
                </a:ext>
              </a:extLst>
            </p:cNvPr>
            <p:cNvSpPr txBox="1"/>
            <p:nvPr/>
          </p:nvSpPr>
          <p:spPr bwMode="auto">
            <a:xfrm>
              <a:off x="6028567" y="2207465"/>
              <a:ext cx="8996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Add-PPSV23: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 (n = 372)</a:t>
              </a:r>
            </a:p>
          </p:txBody>
        </p:sp>
        <p:sp>
          <p:nvSpPr>
            <p:cNvPr id="195" name="TextBox 194">
              <a:extLst>
                <a:ext uri="{FF2B5EF4-FFF2-40B4-BE49-F238E27FC236}">
                  <a16:creationId xmlns:a16="http://schemas.microsoft.com/office/drawing/2014/main" id="{C1DE67AE-CA95-D58F-026F-F95AE1095422}"/>
                </a:ext>
              </a:extLst>
            </p:cNvPr>
            <p:cNvSpPr txBox="1"/>
            <p:nvPr/>
          </p:nvSpPr>
          <p:spPr bwMode="auto">
            <a:xfrm>
              <a:off x="6933125" y="2207465"/>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NVT: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 (n = 324)</a:t>
              </a:r>
            </a:p>
          </p:txBody>
        </p:sp>
        <p:cxnSp>
          <p:nvCxnSpPr>
            <p:cNvPr id="187" name="Straight Connector 186">
              <a:extLst>
                <a:ext uri="{FF2B5EF4-FFF2-40B4-BE49-F238E27FC236}">
                  <a16:creationId xmlns:a16="http://schemas.microsoft.com/office/drawing/2014/main" id="{05B034B3-E04E-414B-4A0E-B98D1C06D23C}"/>
                </a:ext>
              </a:extLst>
            </p:cNvPr>
            <p:cNvCxnSpPr>
              <a:cxnSpLocks/>
            </p:cNvCxnSpPr>
            <p:nvPr/>
          </p:nvCxnSpPr>
          <p:spPr bwMode="auto">
            <a:xfrm>
              <a:off x="4681837" y="2575401"/>
              <a:ext cx="1151582"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08BED59-9710-3B41-6EF0-2ADF927D109F}"/>
                </a:ext>
              </a:extLst>
            </p:cNvPr>
            <p:cNvCxnSpPr>
              <a:cxnSpLocks/>
            </p:cNvCxnSpPr>
            <p:nvPr/>
          </p:nvCxnSpPr>
          <p:spPr bwMode="auto">
            <a:xfrm>
              <a:off x="6057439" y="2575401"/>
              <a:ext cx="768027"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4BE7A9B6-0A4C-E781-C06D-8E0E09152040}"/>
                </a:ext>
              </a:extLst>
            </p:cNvPr>
            <p:cNvCxnSpPr>
              <a:cxnSpLocks/>
            </p:cNvCxnSpPr>
            <p:nvPr/>
          </p:nvCxnSpPr>
          <p:spPr bwMode="auto">
            <a:xfrm>
              <a:off x="7124239" y="2575401"/>
              <a:ext cx="474191" cy="0"/>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190" name="Table 189">
            <a:extLst>
              <a:ext uri="{FF2B5EF4-FFF2-40B4-BE49-F238E27FC236}">
                <a16:creationId xmlns:a16="http://schemas.microsoft.com/office/drawing/2014/main" id="{9BCF4422-327B-18B5-018D-21785631D97C}"/>
              </a:ext>
            </a:extLst>
          </p:cNvPr>
          <p:cNvGraphicFramePr>
            <a:graphicFrameLocks noGrp="1"/>
          </p:cNvGraphicFramePr>
          <p:nvPr/>
        </p:nvGraphicFramePr>
        <p:xfrm>
          <a:off x="5138741"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150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19A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70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14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66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7F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19F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191" name="Table 190">
            <a:extLst>
              <a:ext uri="{FF2B5EF4-FFF2-40B4-BE49-F238E27FC236}">
                <a16:creationId xmlns:a16="http://schemas.microsoft.com/office/drawing/2014/main" id="{58CC8240-F5B4-B34E-DBA2-712A955118FB}"/>
              </a:ext>
            </a:extLst>
          </p:cNvPr>
          <p:cNvGraphicFramePr>
            <a:graphicFrameLocks noGrp="1"/>
          </p:cNvGraphicFramePr>
          <p:nvPr/>
        </p:nvGraphicFramePr>
        <p:xfrm>
          <a:off x="6283719"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96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22F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66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9N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11A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192" name="Table 191">
            <a:extLst>
              <a:ext uri="{FF2B5EF4-FFF2-40B4-BE49-F238E27FC236}">
                <a16:creationId xmlns:a16="http://schemas.microsoft.com/office/drawing/2014/main" id="{41D30889-0AAF-4AC5-5A43-A7053D2CCE58}"/>
              </a:ext>
            </a:extLst>
          </p:cNvPr>
          <p:cNvGraphicFramePr>
            <a:graphicFrameLocks noGrp="1"/>
          </p:cNvGraphicFramePr>
          <p:nvPr/>
        </p:nvGraphicFramePr>
        <p:xfrm>
          <a:off x="7160773"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31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6C</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24F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15A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16F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sp>
        <p:nvSpPr>
          <p:cNvPr id="196" name="TextBox 195">
            <a:extLst>
              <a:ext uri="{FF2B5EF4-FFF2-40B4-BE49-F238E27FC236}">
                <a16:creationId xmlns:a16="http://schemas.microsoft.com/office/drawing/2014/main" id="{551FFB0C-E0E5-4DC8-01FC-5C76A2CB7779}"/>
              </a:ext>
            </a:extLst>
          </p:cNvPr>
          <p:cNvSpPr txBox="1"/>
          <p:nvPr/>
        </p:nvSpPr>
        <p:spPr bwMode="auto">
          <a:xfrm rot="18043578">
            <a:off x="4593277" y="4408839"/>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97" name="TextBox 196">
            <a:extLst>
              <a:ext uri="{FF2B5EF4-FFF2-40B4-BE49-F238E27FC236}">
                <a16:creationId xmlns:a16="http://schemas.microsoft.com/office/drawing/2014/main" id="{F0B5B63C-9ABB-FAAC-AED3-1CE184DD06A7}"/>
              </a:ext>
            </a:extLst>
          </p:cNvPr>
          <p:cNvSpPr txBox="1"/>
          <p:nvPr/>
        </p:nvSpPr>
        <p:spPr bwMode="auto">
          <a:xfrm rot="18043578">
            <a:off x="4618002" y="4447709"/>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a:t>
            </a:r>
          </a:p>
        </p:txBody>
      </p:sp>
      <p:sp>
        <p:nvSpPr>
          <p:cNvPr id="198" name="TextBox 197">
            <a:extLst>
              <a:ext uri="{FF2B5EF4-FFF2-40B4-BE49-F238E27FC236}">
                <a16:creationId xmlns:a16="http://schemas.microsoft.com/office/drawing/2014/main" id="{2B99C8CD-E8B5-65B7-23C9-9D6BB52AC8E5}"/>
              </a:ext>
            </a:extLst>
          </p:cNvPr>
          <p:cNvSpPr txBox="1"/>
          <p:nvPr/>
        </p:nvSpPr>
        <p:spPr bwMode="auto">
          <a:xfrm rot="18043578">
            <a:off x="4874553" y="4432064"/>
            <a:ext cx="2824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7F</a:t>
            </a:r>
          </a:p>
        </p:txBody>
      </p:sp>
      <p:sp>
        <p:nvSpPr>
          <p:cNvPr id="199" name="TextBox 198">
            <a:extLst>
              <a:ext uri="{FF2B5EF4-FFF2-40B4-BE49-F238E27FC236}">
                <a16:creationId xmlns:a16="http://schemas.microsoft.com/office/drawing/2014/main" id="{C2868311-B112-BB35-716D-8DC06EAD774B}"/>
              </a:ext>
            </a:extLst>
          </p:cNvPr>
          <p:cNvSpPr txBox="1"/>
          <p:nvPr/>
        </p:nvSpPr>
        <p:spPr bwMode="auto">
          <a:xfrm rot="18043578">
            <a:off x="4760276" y="4434121"/>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200" name="TextBox 199">
            <a:extLst>
              <a:ext uri="{FF2B5EF4-FFF2-40B4-BE49-F238E27FC236}">
                <a16:creationId xmlns:a16="http://schemas.microsoft.com/office/drawing/2014/main" id="{0E7A1E15-E7D7-606D-CF98-E9E54352F965}"/>
              </a:ext>
            </a:extLst>
          </p:cNvPr>
          <p:cNvSpPr txBox="1"/>
          <p:nvPr/>
        </p:nvSpPr>
        <p:spPr bwMode="auto">
          <a:xfrm rot="18043578">
            <a:off x="5211625" y="4403550"/>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01" name="TextBox 200">
            <a:extLst>
              <a:ext uri="{FF2B5EF4-FFF2-40B4-BE49-F238E27FC236}">
                <a16:creationId xmlns:a16="http://schemas.microsoft.com/office/drawing/2014/main" id="{24457207-071C-3684-117F-35FE54A11069}"/>
              </a:ext>
            </a:extLst>
          </p:cNvPr>
          <p:cNvSpPr txBox="1"/>
          <p:nvPr/>
        </p:nvSpPr>
        <p:spPr bwMode="auto">
          <a:xfrm rot="18043578">
            <a:off x="4940844" y="4452835"/>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19F</a:t>
            </a:r>
          </a:p>
        </p:txBody>
      </p:sp>
      <p:sp>
        <p:nvSpPr>
          <p:cNvPr id="202" name="TextBox 201">
            <a:extLst>
              <a:ext uri="{FF2B5EF4-FFF2-40B4-BE49-F238E27FC236}">
                <a16:creationId xmlns:a16="http://schemas.microsoft.com/office/drawing/2014/main" id="{B25229A5-F8E7-35CB-E2AB-EA689B645A6A}"/>
              </a:ext>
            </a:extLst>
          </p:cNvPr>
          <p:cNvSpPr txBox="1"/>
          <p:nvPr/>
        </p:nvSpPr>
        <p:spPr bwMode="auto">
          <a:xfrm rot="18043578">
            <a:off x="5074141" y="4440524"/>
            <a:ext cx="2936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9V</a:t>
            </a:r>
          </a:p>
        </p:txBody>
      </p:sp>
      <p:sp>
        <p:nvSpPr>
          <p:cNvPr id="203" name="TextBox 202">
            <a:extLst>
              <a:ext uri="{FF2B5EF4-FFF2-40B4-BE49-F238E27FC236}">
                <a16:creationId xmlns:a16="http://schemas.microsoft.com/office/drawing/2014/main" id="{F96CA99E-790D-BBC6-13B4-3CF69FB6530C}"/>
              </a:ext>
            </a:extLst>
          </p:cNvPr>
          <p:cNvSpPr txBox="1"/>
          <p:nvPr/>
        </p:nvSpPr>
        <p:spPr bwMode="auto">
          <a:xfrm rot="18043578">
            <a:off x="5316211" y="4415258"/>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04" name="TextBox 203">
            <a:extLst>
              <a:ext uri="{FF2B5EF4-FFF2-40B4-BE49-F238E27FC236}">
                <a16:creationId xmlns:a16="http://schemas.microsoft.com/office/drawing/2014/main" id="{A285606D-9BDC-3A79-7FEC-08983228E29E}"/>
              </a:ext>
            </a:extLst>
          </p:cNvPr>
          <p:cNvSpPr txBox="1"/>
          <p:nvPr/>
        </p:nvSpPr>
        <p:spPr bwMode="auto">
          <a:xfrm rot="18043578">
            <a:off x="5438078" y="4451665"/>
            <a:ext cx="3417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18C</a:t>
            </a:r>
          </a:p>
        </p:txBody>
      </p:sp>
      <p:sp>
        <p:nvSpPr>
          <p:cNvPr id="205" name="TextBox 204">
            <a:extLst>
              <a:ext uri="{FF2B5EF4-FFF2-40B4-BE49-F238E27FC236}">
                <a16:creationId xmlns:a16="http://schemas.microsoft.com/office/drawing/2014/main" id="{1F206181-AE5C-E3E3-0E55-30F1F723864E}"/>
              </a:ext>
            </a:extLst>
          </p:cNvPr>
          <p:cNvSpPr txBox="1"/>
          <p:nvPr/>
        </p:nvSpPr>
        <p:spPr bwMode="auto">
          <a:xfrm rot="18043578">
            <a:off x="5657633" y="4452836"/>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23F</a:t>
            </a:r>
          </a:p>
        </p:txBody>
      </p:sp>
      <p:sp>
        <p:nvSpPr>
          <p:cNvPr id="206" name="TextBox 205">
            <a:extLst>
              <a:ext uri="{FF2B5EF4-FFF2-40B4-BE49-F238E27FC236}">
                <a16:creationId xmlns:a16="http://schemas.microsoft.com/office/drawing/2014/main" id="{4DD8BDB6-A3FA-A3CC-0DF6-9BA5F5452A7D}"/>
              </a:ext>
            </a:extLst>
          </p:cNvPr>
          <p:cNvSpPr txBox="1"/>
          <p:nvPr/>
        </p:nvSpPr>
        <p:spPr bwMode="auto">
          <a:xfrm rot="18043578">
            <a:off x="5376194" y="4424286"/>
            <a:ext cx="2920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6B</a:t>
            </a:r>
          </a:p>
        </p:txBody>
      </p:sp>
      <p:sp>
        <p:nvSpPr>
          <p:cNvPr id="207" name="TextBox 206">
            <a:extLst>
              <a:ext uri="{FF2B5EF4-FFF2-40B4-BE49-F238E27FC236}">
                <a16:creationId xmlns:a16="http://schemas.microsoft.com/office/drawing/2014/main" id="{2F228495-B167-7988-C675-19DD534A9C2B}"/>
              </a:ext>
            </a:extLst>
          </p:cNvPr>
          <p:cNvSpPr txBox="1"/>
          <p:nvPr/>
        </p:nvSpPr>
        <p:spPr bwMode="auto">
          <a:xfrm rot="18043578">
            <a:off x="5573931" y="4422012"/>
            <a:ext cx="2952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a:t>
            </a:r>
          </a:p>
        </p:txBody>
      </p:sp>
      <p:sp>
        <p:nvSpPr>
          <p:cNvPr id="208" name="TextBox 207">
            <a:extLst>
              <a:ext uri="{FF2B5EF4-FFF2-40B4-BE49-F238E27FC236}">
                <a16:creationId xmlns:a16="http://schemas.microsoft.com/office/drawing/2014/main" id="{BA04A6D1-5FED-8EDB-695E-F50990C680BC}"/>
              </a:ext>
            </a:extLst>
          </p:cNvPr>
          <p:cNvSpPr txBox="1"/>
          <p:nvPr/>
        </p:nvSpPr>
        <p:spPr bwMode="auto">
          <a:xfrm rot="18043578">
            <a:off x="5892085" y="4403549"/>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09" name="TextBox 208">
            <a:extLst>
              <a:ext uri="{FF2B5EF4-FFF2-40B4-BE49-F238E27FC236}">
                <a16:creationId xmlns:a16="http://schemas.microsoft.com/office/drawing/2014/main" id="{53C7DCED-1582-DE68-C78D-FD0D08BC4323}"/>
              </a:ext>
            </a:extLst>
          </p:cNvPr>
          <p:cNvSpPr txBox="1"/>
          <p:nvPr/>
        </p:nvSpPr>
        <p:spPr bwMode="auto">
          <a:xfrm rot="18043578">
            <a:off x="6133050" y="4450525"/>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12F</a:t>
            </a:r>
          </a:p>
        </p:txBody>
      </p:sp>
      <p:sp>
        <p:nvSpPr>
          <p:cNvPr id="210" name="TextBox 209">
            <a:extLst>
              <a:ext uri="{FF2B5EF4-FFF2-40B4-BE49-F238E27FC236}">
                <a16:creationId xmlns:a16="http://schemas.microsoft.com/office/drawing/2014/main" id="{3D238510-8C45-C826-AFCC-63D0AFC8AB8F}"/>
              </a:ext>
            </a:extLst>
          </p:cNvPr>
          <p:cNvSpPr txBox="1"/>
          <p:nvPr/>
        </p:nvSpPr>
        <p:spPr bwMode="auto">
          <a:xfrm rot="18043578">
            <a:off x="6052924" y="4427921"/>
            <a:ext cx="3016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9N</a:t>
            </a:r>
          </a:p>
        </p:txBody>
      </p:sp>
      <p:sp>
        <p:nvSpPr>
          <p:cNvPr id="211" name="TextBox 210">
            <a:extLst>
              <a:ext uri="{FF2B5EF4-FFF2-40B4-BE49-F238E27FC236}">
                <a16:creationId xmlns:a16="http://schemas.microsoft.com/office/drawing/2014/main" id="{17A0379E-A2BE-1301-0FD7-F7F04D6988BF}"/>
              </a:ext>
            </a:extLst>
          </p:cNvPr>
          <p:cNvSpPr txBox="1"/>
          <p:nvPr/>
        </p:nvSpPr>
        <p:spPr bwMode="auto">
          <a:xfrm rot="18043578">
            <a:off x="5924403" y="4454260"/>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22F</a:t>
            </a:r>
          </a:p>
        </p:txBody>
      </p:sp>
      <p:sp>
        <p:nvSpPr>
          <p:cNvPr id="212" name="TextBox 211">
            <a:extLst>
              <a:ext uri="{FF2B5EF4-FFF2-40B4-BE49-F238E27FC236}">
                <a16:creationId xmlns:a16="http://schemas.microsoft.com/office/drawing/2014/main" id="{D14EE693-29E3-226F-3B94-231E4363B29A}"/>
              </a:ext>
            </a:extLst>
          </p:cNvPr>
          <p:cNvSpPr txBox="1"/>
          <p:nvPr/>
        </p:nvSpPr>
        <p:spPr bwMode="auto">
          <a:xfrm rot="18043578">
            <a:off x="6228253" y="4446175"/>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a:t>
            </a:r>
          </a:p>
        </p:txBody>
      </p:sp>
      <p:sp>
        <p:nvSpPr>
          <p:cNvPr id="213" name="TextBox 212">
            <a:extLst>
              <a:ext uri="{FF2B5EF4-FFF2-40B4-BE49-F238E27FC236}">
                <a16:creationId xmlns:a16="http://schemas.microsoft.com/office/drawing/2014/main" id="{BE812F3F-083D-1AFA-89A7-5954AC35B8C2}"/>
              </a:ext>
            </a:extLst>
          </p:cNvPr>
          <p:cNvSpPr txBox="1"/>
          <p:nvPr/>
        </p:nvSpPr>
        <p:spPr bwMode="auto">
          <a:xfrm rot="18043578">
            <a:off x="6324770" y="4451666"/>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a:t>
            </a:r>
          </a:p>
        </p:txBody>
      </p:sp>
      <p:sp>
        <p:nvSpPr>
          <p:cNvPr id="214" name="TextBox 213">
            <a:extLst>
              <a:ext uri="{FF2B5EF4-FFF2-40B4-BE49-F238E27FC236}">
                <a16:creationId xmlns:a16="http://schemas.microsoft.com/office/drawing/2014/main" id="{1EEFE117-A279-AE2E-D6F0-FEC47136132B}"/>
              </a:ext>
            </a:extLst>
          </p:cNvPr>
          <p:cNvSpPr txBox="1"/>
          <p:nvPr/>
        </p:nvSpPr>
        <p:spPr bwMode="auto">
          <a:xfrm rot="18043578">
            <a:off x="6528595" y="4456451"/>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17F</a:t>
            </a:r>
          </a:p>
        </p:txBody>
      </p:sp>
      <p:sp>
        <p:nvSpPr>
          <p:cNvPr id="215" name="TextBox 214">
            <a:extLst>
              <a:ext uri="{FF2B5EF4-FFF2-40B4-BE49-F238E27FC236}">
                <a16:creationId xmlns:a16="http://schemas.microsoft.com/office/drawing/2014/main" id="{F671B3B5-1446-DD68-44ED-C038147A0DCE}"/>
              </a:ext>
            </a:extLst>
          </p:cNvPr>
          <p:cNvSpPr txBox="1"/>
          <p:nvPr/>
        </p:nvSpPr>
        <p:spPr bwMode="auto">
          <a:xfrm rot="18043578">
            <a:off x="6441953" y="4449933"/>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33F</a:t>
            </a:r>
          </a:p>
        </p:txBody>
      </p:sp>
      <p:sp>
        <p:nvSpPr>
          <p:cNvPr id="216" name="TextBox 215">
            <a:extLst>
              <a:ext uri="{FF2B5EF4-FFF2-40B4-BE49-F238E27FC236}">
                <a16:creationId xmlns:a16="http://schemas.microsoft.com/office/drawing/2014/main" id="{53D9F317-404D-2E64-3DE7-E148C3B65E33}"/>
              </a:ext>
            </a:extLst>
          </p:cNvPr>
          <p:cNvSpPr txBox="1"/>
          <p:nvPr/>
        </p:nvSpPr>
        <p:spPr bwMode="auto">
          <a:xfrm rot="18043578">
            <a:off x="6582610" y="4470254"/>
            <a:ext cx="3978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15BC</a:t>
            </a:r>
          </a:p>
        </p:txBody>
      </p:sp>
      <p:sp>
        <p:nvSpPr>
          <p:cNvPr id="217" name="TextBox 216">
            <a:extLst>
              <a:ext uri="{FF2B5EF4-FFF2-40B4-BE49-F238E27FC236}">
                <a16:creationId xmlns:a16="http://schemas.microsoft.com/office/drawing/2014/main" id="{15FA5168-BEF7-8B1E-0910-3F4D2E44415E}"/>
              </a:ext>
            </a:extLst>
          </p:cNvPr>
          <p:cNvSpPr txBox="1"/>
          <p:nvPr/>
        </p:nvSpPr>
        <p:spPr bwMode="auto">
          <a:xfrm rot="18043578">
            <a:off x="6753745" y="4425646"/>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18" name="TextBox 217">
            <a:extLst>
              <a:ext uri="{FF2B5EF4-FFF2-40B4-BE49-F238E27FC236}">
                <a16:creationId xmlns:a16="http://schemas.microsoft.com/office/drawing/2014/main" id="{1D772EDF-1F06-9BB2-498D-8F09EFE8B9CF}"/>
              </a:ext>
            </a:extLst>
          </p:cNvPr>
          <p:cNvSpPr txBox="1"/>
          <p:nvPr/>
        </p:nvSpPr>
        <p:spPr bwMode="auto">
          <a:xfrm rot="18043578">
            <a:off x="7025048" y="4435574"/>
            <a:ext cx="2904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6C</a:t>
            </a:r>
          </a:p>
        </p:txBody>
      </p:sp>
      <p:sp>
        <p:nvSpPr>
          <p:cNvPr id="219" name="TextBox 218">
            <a:extLst>
              <a:ext uri="{FF2B5EF4-FFF2-40B4-BE49-F238E27FC236}">
                <a16:creationId xmlns:a16="http://schemas.microsoft.com/office/drawing/2014/main" id="{8A5007FA-10DB-29E8-B539-714E189CA76B}"/>
              </a:ext>
            </a:extLst>
          </p:cNvPr>
          <p:cNvSpPr txBox="1"/>
          <p:nvPr/>
        </p:nvSpPr>
        <p:spPr bwMode="auto">
          <a:xfrm rot="18043578">
            <a:off x="7314352" y="4450523"/>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16F</a:t>
            </a:r>
          </a:p>
        </p:txBody>
      </p:sp>
      <p:sp>
        <p:nvSpPr>
          <p:cNvPr id="220" name="TextBox 219">
            <a:extLst>
              <a:ext uri="{FF2B5EF4-FFF2-40B4-BE49-F238E27FC236}">
                <a16:creationId xmlns:a16="http://schemas.microsoft.com/office/drawing/2014/main" id="{65B1CDB2-5901-84DA-9B3E-2BF89F0A80EA}"/>
              </a:ext>
            </a:extLst>
          </p:cNvPr>
          <p:cNvSpPr txBox="1"/>
          <p:nvPr/>
        </p:nvSpPr>
        <p:spPr bwMode="auto">
          <a:xfrm rot="18043578">
            <a:off x="6920068" y="4422011"/>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221" name="TextBox 220">
            <a:extLst>
              <a:ext uri="{FF2B5EF4-FFF2-40B4-BE49-F238E27FC236}">
                <a16:creationId xmlns:a16="http://schemas.microsoft.com/office/drawing/2014/main" id="{869DD5BF-F27E-5194-01BE-DEF07D6C8F54}"/>
              </a:ext>
            </a:extLst>
          </p:cNvPr>
          <p:cNvSpPr txBox="1"/>
          <p:nvPr/>
        </p:nvSpPr>
        <p:spPr bwMode="auto">
          <a:xfrm rot="18043578">
            <a:off x="7098181" y="4449932"/>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24F</a:t>
            </a:r>
          </a:p>
        </p:txBody>
      </p:sp>
      <p:sp>
        <p:nvSpPr>
          <p:cNvPr id="222" name="TextBox 221">
            <a:extLst>
              <a:ext uri="{FF2B5EF4-FFF2-40B4-BE49-F238E27FC236}">
                <a16:creationId xmlns:a16="http://schemas.microsoft.com/office/drawing/2014/main" id="{1F69E7FE-1ABB-5327-DAC2-6A3425A8572D}"/>
              </a:ext>
            </a:extLst>
          </p:cNvPr>
          <p:cNvSpPr txBox="1"/>
          <p:nvPr/>
        </p:nvSpPr>
        <p:spPr bwMode="auto">
          <a:xfrm rot="18043578">
            <a:off x="7198408" y="4445001"/>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a:t>
            </a:r>
          </a:p>
        </p:txBody>
      </p:sp>
      <p:sp>
        <p:nvSpPr>
          <p:cNvPr id="150" name="Freeform 149">
            <a:extLst>
              <a:ext uri="{FF2B5EF4-FFF2-40B4-BE49-F238E27FC236}">
                <a16:creationId xmlns:a16="http://schemas.microsoft.com/office/drawing/2014/main" id="{4203E200-16DA-1E11-8CD6-DD67234956FB}"/>
              </a:ext>
            </a:extLst>
          </p:cNvPr>
          <p:cNvSpPr/>
          <p:nvPr/>
        </p:nvSpPr>
        <p:spPr bwMode="auto">
          <a:xfrm>
            <a:off x="4662267" y="2633663"/>
            <a:ext cx="2958353" cy="1791798"/>
          </a:xfrm>
          <a:custGeom>
            <a:avLst/>
            <a:gdLst>
              <a:gd name="connsiteX0" fmla="*/ 0 w 2958353"/>
              <a:gd name="connsiteY0" fmla="*/ 0 h 1674158"/>
              <a:gd name="connsiteX1" fmla="*/ 0 w 2958353"/>
              <a:gd name="connsiteY1" fmla="*/ 1674158 h 1674158"/>
              <a:gd name="connsiteX2" fmla="*/ 2958353 w 2958353"/>
              <a:gd name="connsiteY2" fmla="*/ 1674158 h 1674158"/>
            </a:gdLst>
            <a:ahLst/>
            <a:cxnLst>
              <a:cxn ang="0">
                <a:pos x="connsiteX0" y="connsiteY0"/>
              </a:cxn>
              <a:cxn ang="0">
                <a:pos x="connsiteX1" y="connsiteY1"/>
              </a:cxn>
              <a:cxn ang="0">
                <a:pos x="connsiteX2" y="connsiteY2"/>
              </a:cxn>
            </a:cxnLst>
            <a:rect l="l" t="t" r="r" b="b"/>
            <a:pathLst>
              <a:path w="2958353" h="1674158">
                <a:moveTo>
                  <a:pt x="0" y="0"/>
                </a:moveTo>
                <a:lnTo>
                  <a:pt x="0" y="1674158"/>
                </a:lnTo>
                <a:lnTo>
                  <a:pt x="2958353" y="167415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 name="TextBox 274">
            <a:extLst>
              <a:ext uri="{FF2B5EF4-FFF2-40B4-BE49-F238E27FC236}">
                <a16:creationId xmlns:a16="http://schemas.microsoft.com/office/drawing/2014/main" id="{BDF253EF-11C8-83D5-AF48-3B4242D82B52}"/>
              </a:ext>
            </a:extLst>
          </p:cNvPr>
          <p:cNvSpPr txBox="1"/>
          <p:nvPr/>
        </p:nvSpPr>
        <p:spPr bwMode="auto">
          <a:xfrm>
            <a:off x="8690033" y="1935880"/>
            <a:ext cx="3173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Aged ≥65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(2019) N = 1239</a:t>
            </a:r>
          </a:p>
        </p:txBody>
      </p:sp>
      <p:cxnSp>
        <p:nvCxnSpPr>
          <p:cNvPr id="276" name="Straight Connector 275">
            <a:extLst>
              <a:ext uri="{FF2B5EF4-FFF2-40B4-BE49-F238E27FC236}">
                <a16:creationId xmlns:a16="http://schemas.microsoft.com/office/drawing/2014/main" id="{C7A50C01-FCF6-739C-5D82-5E44E92E9148}"/>
              </a:ext>
            </a:extLst>
          </p:cNvPr>
          <p:cNvCxnSpPr>
            <a:cxnSpLocks/>
          </p:cNvCxnSpPr>
          <p:nvPr/>
        </p:nvCxnSpPr>
        <p:spPr bwMode="auto">
          <a:xfrm>
            <a:off x="8759957"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169774DC-0B5F-6A59-BC80-C21F9AAFE4EE}"/>
              </a:ext>
            </a:extLst>
          </p:cNvPr>
          <p:cNvCxnSpPr>
            <a:cxnSpLocks/>
          </p:cNvCxnSpPr>
          <p:nvPr/>
        </p:nvCxnSpPr>
        <p:spPr bwMode="auto">
          <a:xfrm>
            <a:off x="8862021"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D79DA1F2-6BB0-D1B9-ABAF-2274DC626FCC}"/>
              </a:ext>
            </a:extLst>
          </p:cNvPr>
          <p:cNvCxnSpPr>
            <a:cxnSpLocks/>
          </p:cNvCxnSpPr>
          <p:nvPr/>
        </p:nvCxnSpPr>
        <p:spPr bwMode="auto">
          <a:xfrm>
            <a:off x="8964085"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8F2B2366-9185-4E25-C233-0FABE672C57A}"/>
              </a:ext>
            </a:extLst>
          </p:cNvPr>
          <p:cNvCxnSpPr>
            <a:cxnSpLocks/>
          </p:cNvCxnSpPr>
          <p:nvPr/>
        </p:nvCxnSpPr>
        <p:spPr bwMode="auto">
          <a:xfrm>
            <a:off x="9066149"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C44027DF-EF6B-4A30-778D-A832D390062C}"/>
              </a:ext>
            </a:extLst>
          </p:cNvPr>
          <p:cNvCxnSpPr>
            <a:cxnSpLocks/>
          </p:cNvCxnSpPr>
          <p:nvPr/>
        </p:nvCxnSpPr>
        <p:spPr bwMode="auto">
          <a:xfrm>
            <a:off x="9168213"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9531311-4430-6996-0719-4559E9DF8904}"/>
              </a:ext>
            </a:extLst>
          </p:cNvPr>
          <p:cNvCxnSpPr>
            <a:cxnSpLocks/>
          </p:cNvCxnSpPr>
          <p:nvPr/>
        </p:nvCxnSpPr>
        <p:spPr bwMode="auto">
          <a:xfrm>
            <a:off x="9270277"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C36DB7E-9715-09E0-BBCE-AFAE6667B24B}"/>
              </a:ext>
            </a:extLst>
          </p:cNvPr>
          <p:cNvCxnSpPr>
            <a:cxnSpLocks/>
          </p:cNvCxnSpPr>
          <p:nvPr/>
        </p:nvCxnSpPr>
        <p:spPr bwMode="auto">
          <a:xfrm>
            <a:off x="9372341"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888BAA7D-F34F-2CED-3879-FE640D077F1F}"/>
              </a:ext>
            </a:extLst>
          </p:cNvPr>
          <p:cNvCxnSpPr>
            <a:cxnSpLocks/>
          </p:cNvCxnSpPr>
          <p:nvPr/>
        </p:nvCxnSpPr>
        <p:spPr bwMode="auto">
          <a:xfrm>
            <a:off x="9474405"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BAB9B6FC-1D1D-9880-3DA0-B1F9C4C4C0E0}"/>
              </a:ext>
            </a:extLst>
          </p:cNvPr>
          <p:cNvCxnSpPr>
            <a:cxnSpLocks/>
          </p:cNvCxnSpPr>
          <p:nvPr/>
        </p:nvCxnSpPr>
        <p:spPr bwMode="auto">
          <a:xfrm>
            <a:off x="9576469"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E04979B0-AD89-86F1-1301-F3D4F6C63D18}"/>
              </a:ext>
            </a:extLst>
          </p:cNvPr>
          <p:cNvCxnSpPr>
            <a:cxnSpLocks/>
          </p:cNvCxnSpPr>
          <p:nvPr/>
        </p:nvCxnSpPr>
        <p:spPr bwMode="auto">
          <a:xfrm>
            <a:off x="9678533" y="4423242"/>
            <a:ext cx="0" cy="48739"/>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CFF2438-17A7-5B97-8AE9-6718AE9EB46A}"/>
              </a:ext>
            </a:extLst>
          </p:cNvPr>
          <p:cNvCxnSpPr>
            <a:cxnSpLocks/>
          </p:cNvCxnSpPr>
          <p:nvPr/>
        </p:nvCxnSpPr>
        <p:spPr bwMode="auto">
          <a:xfrm>
            <a:off x="9780597"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DB80AA0-8DFF-BF77-CD6D-8554E59B0F2C}"/>
              </a:ext>
            </a:extLst>
          </p:cNvPr>
          <p:cNvCxnSpPr>
            <a:cxnSpLocks/>
          </p:cNvCxnSpPr>
          <p:nvPr/>
        </p:nvCxnSpPr>
        <p:spPr bwMode="auto">
          <a:xfrm>
            <a:off x="9964783"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4423C520-90D9-32C5-7614-EB2DE39F1DF3}"/>
              </a:ext>
            </a:extLst>
          </p:cNvPr>
          <p:cNvCxnSpPr>
            <a:cxnSpLocks/>
          </p:cNvCxnSpPr>
          <p:nvPr/>
        </p:nvCxnSpPr>
        <p:spPr bwMode="auto">
          <a:xfrm>
            <a:off x="10066847"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F291D47C-E2E2-6709-6CBB-633609A8D3CD}"/>
              </a:ext>
            </a:extLst>
          </p:cNvPr>
          <p:cNvCxnSpPr>
            <a:cxnSpLocks/>
          </p:cNvCxnSpPr>
          <p:nvPr/>
        </p:nvCxnSpPr>
        <p:spPr bwMode="auto">
          <a:xfrm>
            <a:off x="10168911"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204B15C9-34F7-DB98-A8C4-45174178DBF5}"/>
              </a:ext>
            </a:extLst>
          </p:cNvPr>
          <p:cNvCxnSpPr>
            <a:cxnSpLocks/>
          </p:cNvCxnSpPr>
          <p:nvPr/>
        </p:nvCxnSpPr>
        <p:spPr bwMode="auto">
          <a:xfrm>
            <a:off x="10270975"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CADE601D-DAF8-03C0-D5DD-9C4BF97DA25F}"/>
              </a:ext>
            </a:extLst>
          </p:cNvPr>
          <p:cNvCxnSpPr>
            <a:cxnSpLocks/>
          </p:cNvCxnSpPr>
          <p:nvPr/>
        </p:nvCxnSpPr>
        <p:spPr bwMode="auto">
          <a:xfrm>
            <a:off x="10373039"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C099F569-5B6E-9409-A881-4CBA4146359D}"/>
              </a:ext>
            </a:extLst>
          </p:cNvPr>
          <p:cNvCxnSpPr>
            <a:cxnSpLocks/>
          </p:cNvCxnSpPr>
          <p:nvPr/>
        </p:nvCxnSpPr>
        <p:spPr bwMode="auto">
          <a:xfrm>
            <a:off x="10475103"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ACAFC74-E5E2-A9F1-2B91-7765AC226776}"/>
              </a:ext>
            </a:extLst>
          </p:cNvPr>
          <p:cNvCxnSpPr>
            <a:cxnSpLocks/>
          </p:cNvCxnSpPr>
          <p:nvPr/>
        </p:nvCxnSpPr>
        <p:spPr bwMode="auto">
          <a:xfrm>
            <a:off x="10577167"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6AE91F55-4362-AFB6-ED01-F96C839E3DBF}"/>
              </a:ext>
            </a:extLst>
          </p:cNvPr>
          <p:cNvCxnSpPr>
            <a:cxnSpLocks/>
          </p:cNvCxnSpPr>
          <p:nvPr/>
        </p:nvCxnSpPr>
        <p:spPr bwMode="auto">
          <a:xfrm>
            <a:off x="10679231"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7A16520A-CB0A-5460-E74C-362277C455F5}"/>
              </a:ext>
            </a:extLst>
          </p:cNvPr>
          <p:cNvCxnSpPr>
            <a:cxnSpLocks/>
          </p:cNvCxnSpPr>
          <p:nvPr/>
        </p:nvCxnSpPr>
        <p:spPr bwMode="auto">
          <a:xfrm>
            <a:off x="10781295"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D13140C-B2D7-8425-7D12-1BF5976FB52A}"/>
              </a:ext>
            </a:extLst>
          </p:cNvPr>
          <p:cNvCxnSpPr>
            <a:cxnSpLocks/>
          </p:cNvCxnSpPr>
          <p:nvPr/>
        </p:nvCxnSpPr>
        <p:spPr bwMode="auto">
          <a:xfrm>
            <a:off x="10883359" y="4427475"/>
            <a:ext cx="0" cy="4028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BE7547C-898C-F063-C88A-CDB17793BCAA}"/>
              </a:ext>
            </a:extLst>
          </p:cNvPr>
          <p:cNvCxnSpPr>
            <a:cxnSpLocks/>
          </p:cNvCxnSpPr>
          <p:nvPr/>
        </p:nvCxnSpPr>
        <p:spPr bwMode="auto">
          <a:xfrm>
            <a:off x="11065015"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F948F771-7734-EC46-F20E-9EF57956335D}"/>
              </a:ext>
            </a:extLst>
          </p:cNvPr>
          <p:cNvCxnSpPr>
            <a:cxnSpLocks/>
          </p:cNvCxnSpPr>
          <p:nvPr/>
        </p:nvCxnSpPr>
        <p:spPr bwMode="auto">
          <a:xfrm>
            <a:off x="11167079"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A7F07D7-C232-3626-D721-FC252F81EB60}"/>
              </a:ext>
            </a:extLst>
          </p:cNvPr>
          <p:cNvCxnSpPr>
            <a:cxnSpLocks/>
          </p:cNvCxnSpPr>
          <p:nvPr/>
        </p:nvCxnSpPr>
        <p:spPr bwMode="auto">
          <a:xfrm>
            <a:off x="11269143"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B364BD4-D8FB-2129-9C4B-0ABEC0A73910}"/>
              </a:ext>
            </a:extLst>
          </p:cNvPr>
          <p:cNvCxnSpPr>
            <a:cxnSpLocks/>
          </p:cNvCxnSpPr>
          <p:nvPr/>
        </p:nvCxnSpPr>
        <p:spPr bwMode="auto">
          <a:xfrm>
            <a:off x="11371207" y="4425461"/>
            <a:ext cx="0" cy="44308"/>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F9CACEFA-30F0-3CCA-4244-4C4030B7ABB0}"/>
              </a:ext>
            </a:extLst>
          </p:cNvPr>
          <p:cNvCxnSpPr>
            <a:cxnSpLocks/>
          </p:cNvCxnSpPr>
          <p:nvPr/>
        </p:nvCxnSpPr>
        <p:spPr bwMode="auto">
          <a:xfrm>
            <a:off x="11473271" y="4425461"/>
            <a:ext cx="0" cy="44308"/>
          </a:xfrm>
          <a:prstGeom prst="line">
            <a:avLst/>
          </a:prstGeom>
          <a:noFill/>
          <a:ln w="28575" cap="flat" cmpd="sng" algn="ctr">
            <a:solidFill>
              <a:schemeClr val="bg1"/>
            </a:solidFill>
            <a:prstDash val="solid"/>
            <a:round/>
            <a:headEnd type="none" w="med" len="med"/>
            <a:tailEnd type="none" w="med" len="med"/>
          </a:ln>
          <a:effectLst/>
        </p:spPr>
      </p:cxnSp>
      <p:sp>
        <p:nvSpPr>
          <p:cNvPr id="303" name="TextBox 302">
            <a:extLst>
              <a:ext uri="{FF2B5EF4-FFF2-40B4-BE49-F238E27FC236}">
                <a16:creationId xmlns:a16="http://schemas.microsoft.com/office/drawing/2014/main" id="{5012F311-365B-F535-C640-02A1CAEA2649}"/>
              </a:ext>
            </a:extLst>
          </p:cNvPr>
          <p:cNvSpPr txBox="1"/>
          <p:nvPr/>
        </p:nvSpPr>
        <p:spPr bwMode="auto">
          <a:xfrm rot="16200000">
            <a:off x="7338984" y="3390932"/>
            <a:ext cx="17427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IPD Cases</a:t>
            </a:r>
          </a:p>
        </p:txBody>
      </p:sp>
      <p:grpSp>
        <p:nvGrpSpPr>
          <p:cNvPr id="15" name="Group 14">
            <a:extLst>
              <a:ext uri="{FF2B5EF4-FFF2-40B4-BE49-F238E27FC236}">
                <a16:creationId xmlns:a16="http://schemas.microsoft.com/office/drawing/2014/main" id="{25BE23C9-2366-D229-5834-CE29A318BA29}"/>
              </a:ext>
            </a:extLst>
          </p:cNvPr>
          <p:cNvGrpSpPr/>
          <p:nvPr/>
        </p:nvGrpSpPr>
        <p:grpSpPr>
          <a:xfrm>
            <a:off x="8767470" y="2207465"/>
            <a:ext cx="3150893" cy="400110"/>
            <a:chOff x="8629906" y="2207465"/>
            <a:chExt cx="3150893" cy="400110"/>
          </a:xfrm>
        </p:grpSpPr>
        <p:sp>
          <p:nvSpPr>
            <p:cNvPr id="310" name="TextBox 309">
              <a:extLst>
                <a:ext uri="{FF2B5EF4-FFF2-40B4-BE49-F238E27FC236}">
                  <a16:creationId xmlns:a16="http://schemas.microsoft.com/office/drawing/2014/main" id="{EC362293-FDED-1852-1E06-1F338AEA98CA}"/>
                </a:ext>
              </a:extLst>
            </p:cNvPr>
            <p:cNvSpPr txBox="1"/>
            <p:nvPr/>
          </p:nvSpPr>
          <p:spPr bwMode="auto">
            <a:xfrm>
              <a:off x="8838573" y="2207465"/>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PCV13: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 (n = 415)</a:t>
              </a:r>
            </a:p>
          </p:txBody>
        </p:sp>
        <p:sp>
          <p:nvSpPr>
            <p:cNvPr id="311" name="TextBox 310">
              <a:extLst>
                <a:ext uri="{FF2B5EF4-FFF2-40B4-BE49-F238E27FC236}">
                  <a16:creationId xmlns:a16="http://schemas.microsoft.com/office/drawing/2014/main" id="{9E3CFA5F-DE14-8AF8-6511-BB4E2D31143F}"/>
                </a:ext>
              </a:extLst>
            </p:cNvPr>
            <p:cNvSpPr txBox="1"/>
            <p:nvPr/>
          </p:nvSpPr>
          <p:spPr bwMode="auto">
            <a:xfrm>
              <a:off x="9976636" y="2207465"/>
              <a:ext cx="8996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Add-PPSV23: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 (n = 559)</a:t>
              </a:r>
            </a:p>
          </p:txBody>
        </p:sp>
        <p:sp>
          <p:nvSpPr>
            <p:cNvPr id="312" name="TextBox 311">
              <a:extLst>
                <a:ext uri="{FF2B5EF4-FFF2-40B4-BE49-F238E27FC236}">
                  <a16:creationId xmlns:a16="http://schemas.microsoft.com/office/drawing/2014/main" id="{D1199CF9-02EE-DE3B-3D6A-8B0F158F57AD}"/>
                </a:ext>
              </a:extLst>
            </p:cNvPr>
            <p:cNvSpPr txBox="1"/>
            <p:nvPr/>
          </p:nvSpPr>
          <p:spPr bwMode="auto">
            <a:xfrm>
              <a:off x="10881194" y="2207465"/>
              <a:ext cx="8996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NVT: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 (n = 367)</a:t>
              </a:r>
            </a:p>
          </p:txBody>
        </p:sp>
        <p:cxnSp>
          <p:nvCxnSpPr>
            <p:cNvPr id="304" name="Straight Connector 303">
              <a:extLst>
                <a:ext uri="{FF2B5EF4-FFF2-40B4-BE49-F238E27FC236}">
                  <a16:creationId xmlns:a16="http://schemas.microsoft.com/office/drawing/2014/main" id="{1D1B12A7-BAB1-0C96-F15B-A4B5CE70A633}"/>
                </a:ext>
              </a:extLst>
            </p:cNvPr>
            <p:cNvCxnSpPr>
              <a:cxnSpLocks/>
            </p:cNvCxnSpPr>
            <p:nvPr/>
          </p:nvCxnSpPr>
          <p:spPr bwMode="auto">
            <a:xfrm>
              <a:off x="8629906" y="2575401"/>
              <a:ext cx="1151582"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27AADBDF-7C4C-83E2-F92F-90BABF80198C}"/>
                </a:ext>
              </a:extLst>
            </p:cNvPr>
            <p:cNvCxnSpPr>
              <a:cxnSpLocks/>
            </p:cNvCxnSpPr>
            <p:nvPr/>
          </p:nvCxnSpPr>
          <p:spPr bwMode="auto">
            <a:xfrm>
              <a:off x="10005508" y="2575401"/>
              <a:ext cx="768027"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5531F725-5898-8E47-E88C-9C6C0E459E4E}"/>
                </a:ext>
              </a:extLst>
            </p:cNvPr>
            <p:cNvCxnSpPr>
              <a:cxnSpLocks/>
            </p:cNvCxnSpPr>
            <p:nvPr/>
          </p:nvCxnSpPr>
          <p:spPr bwMode="auto">
            <a:xfrm>
              <a:off x="11072308" y="2575401"/>
              <a:ext cx="474191" cy="0"/>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307" name="Table 306">
            <a:extLst>
              <a:ext uri="{FF2B5EF4-FFF2-40B4-BE49-F238E27FC236}">
                <a16:creationId xmlns:a16="http://schemas.microsoft.com/office/drawing/2014/main" id="{E310D6A5-A3F4-754B-1156-C107AA93907E}"/>
              </a:ext>
            </a:extLst>
          </p:cNvPr>
          <p:cNvGraphicFramePr>
            <a:graphicFrameLocks noGrp="1"/>
          </p:cNvGraphicFramePr>
          <p:nvPr/>
        </p:nvGraphicFramePr>
        <p:xfrm>
          <a:off x="9175822"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3</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164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19A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14</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19F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7F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12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308" name="Table 307">
            <a:extLst>
              <a:ext uri="{FF2B5EF4-FFF2-40B4-BE49-F238E27FC236}">
                <a16:creationId xmlns:a16="http://schemas.microsoft.com/office/drawing/2014/main" id="{663150E6-1A9B-904D-4EA2-8AFF11845168}"/>
              </a:ext>
            </a:extLst>
          </p:cNvPr>
          <p:cNvGraphicFramePr>
            <a:graphicFrameLocks noGrp="1"/>
          </p:cNvGraphicFramePr>
          <p:nvPr/>
        </p:nvGraphicFramePr>
        <p:xfrm>
          <a:off x="10320800" y="2650112"/>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8</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232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22F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66</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12F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57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9N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50</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11A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graphicFrame>
        <p:nvGraphicFramePr>
          <p:cNvPr id="309" name="Table 308">
            <a:extLst>
              <a:ext uri="{FF2B5EF4-FFF2-40B4-BE49-F238E27FC236}">
                <a16:creationId xmlns:a16="http://schemas.microsoft.com/office/drawing/2014/main" id="{EBE1F53F-7F4F-27D2-93B0-96A4292D4917}"/>
              </a:ext>
            </a:extLst>
          </p:cNvPr>
          <p:cNvGraphicFramePr>
            <a:graphicFrameLocks noGrp="1"/>
          </p:cNvGraphicFramePr>
          <p:nvPr/>
        </p:nvGraphicFramePr>
        <p:xfrm>
          <a:off x="11197854" y="2866923"/>
          <a:ext cx="486406" cy="914400"/>
        </p:xfrm>
        <a:graphic>
          <a:graphicData uri="http://schemas.openxmlformats.org/drawingml/2006/table">
            <a:tbl>
              <a:tblPr firstRow="1" bandRow="1">
                <a:tableStyleId>{93296810-A885-4BE3-A3E7-6D5BEEA58F35}</a:tableStyleId>
              </a:tblPr>
              <a:tblGrid>
                <a:gridCol w="243203">
                  <a:extLst>
                    <a:ext uri="{9D8B030D-6E8A-4147-A177-3AD203B41FA5}">
                      <a16:colId xmlns:a16="http://schemas.microsoft.com/office/drawing/2014/main" val="244331409"/>
                    </a:ext>
                  </a:extLst>
                </a:gridCol>
                <a:gridCol w="243203">
                  <a:extLst>
                    <a:ext uri="{9D8B030D-6E8A-4147-A177-3AD203B41FA5}">
                      <a16:colId xmlns:a16="http://schemas.microsoft.com/office/drawing/2014/main" val="4199596084"/>
                    </a:ext>
                  </a:extLst>
                </a:gridCol>
              </a:tblGrid>
              <a:tr h="69887">
                <a:tc>
                  <a:txBody>
                    <a:bodyPr/>
                    <a:lstStyle/>
                    <a:p>
                      <a:pPr algn="ctr"/>
                      <a:r>
                        <a:rPr lang="en-US" sz="1000" dirty="0">
                          <a:solidFill>
                            <a:schemeClr val="bg1"/>
                          </a:solidFill>
                        </a:rPr>
                        <a:t>ST</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000" dirty="0">
                          <a:solidFill>
                            <a:schemeClr val="bg1"/>
                          </a:solidFill>
                        </a:rPr>
                        <a:t>N</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16632594"/>
                  </a:ext>
                </a:extLst>
              </a:tr>
              <a:tr h="107985">
                <a:tc>
                  <a:txBody>
                    <a:bodyPr/>
                    <a:lstStyle/>
                    <a:p>
                      <a:pPr algn="ctr"/>
                      <a:r>
                        <a:rPr lang="en-US" sz="1000" dirty="0">
                          <a:solidFill>
                            <a:schemeClr val="bg1"/>
                          </a:solidFill>
                        </a:rPr>
                        <a:t>15A</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51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8573495"/>
                  </a:ext>
                </a:extLst>
              </a:tr>
              <a:tr h="107985">
                <a:tc>
                  <a:txBody>
                    <a:bodyPr/>
                    <a:lstStyle/>
                    <a:p>
                      <a:pPr algn="ctr"/>
                      <a:r>
                        <a:rPr lang="en-US" sz="1000" dirty="0">
                          <a:solidFill>
                            <a:schemeClr val="bg1"/>
                          </a:solidFill>
                        </a:rPr>
                        <a:t>6C</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750229"/>
                  </a:ext>
                </a:extLst>
              </a:tr>
              <a:tr h="107985">
                <a:tc>
                  <a:txBody>
                    <a:bodyPr/>
                    <a:lstStyle/>
                    <a:p>
                      <a:pPr algn="ctr"/>
                      <a:r>
                        <a:rPr lang="en-US" sz="1000" dirty="0">
                          <a:solidFill>
                            <a:schemeClr val="bg1"/>
                          </a:solidFill>
                        </a:rPr>
                        <a:t>16F</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42</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2583545"/>
                  </a:ext>
                </a:extLst>
              </a:tr>
              <a:tr h="107985">
                <a:tc>
                  <a:txBody>
                    <a:bodyPr/>
                    <a:lstStyle/>
                    <a:p>
                      <a:pPr algn="ctr"/>
                      <a:r>
                        <a:rPr lang="en-US" sz="1000" dirty="0">
                          <a:solidFill>
                            <a:schemeClr val="bg1"/>
                          </a:solidFill>
                        </a:rPr>
                        <a:t>31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39</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463991"/>
                  </a:ext>
                </a:extLst>
              </a:tr>
              <a:tr h="107985">
                <a:tc>
                  <a:txBody>
                    <a:bodyPr/>
                    <a:lstStyle/>
                    <a:p>
                      <a:pPr algn="ctr"/>
                      <a:r>
                        <a:rPr lang="en-US" sz="1000" dirty="0">
                          <a:solidFill>
                            <a:schemeClr val="bg1"/>
                          </a:solidFill>
                        </a:rPr>
                        <a:t>23B</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dirty="0">
                          <a:solidFill>
                            <a:schemeClr val="bg1"/>
                          </a:solidFill>
                        </a:rPr>
                        <a:t>37</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2496288"/>
                  </a:ext>
                </a:extLst>
              </a:tr>
            </a:tbl>
          </a:graphicData>
        </a:graphic>
      </p:graphicFrame>
      <p:sp>
        <p:nvSpPr>
          <p:cNvPr id="313" name="TextBox 312">
            <a:extLst>
              <a:ext uri="{FF2B5EF4-FFF2-40B4-BE49-F238E27FC236}">
                <a16:creationId xmlns:a16="http://schemas.microsoft.com/office/drawing/2014/main" id="{DE52588D-6205-3FA1-0472-DAAB7FA73762}"/>
              </a:ext>
            </a:extLst>
          </p:cNvPr>
          <p:cNvSpPr txBox="1"/>
          <p:nvPr/>
        </p:nvSpPr>
        <p:spPr bwMode="auto">
          <a:xfrm rot="18043578">
            <a:off x="8630357" y="4402489"/>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14" name="TextBox 313">
            <a:extLst>
              <a:ext uri="{FF2B5EF4-FFF2-40B4-BE49-F238E27FC236}">
                <a16:creationId xmlns:a16="http://schemas.microsoft.com/office/drawing/2014/main" id="{17BEB766-92B6-1DEE-4588-2BA9C8DA4912}"/>
              </a:ext>
            </a:extLst>
          </p:cNvPr>
          <p:cNvSpPr txBox="1"/>
          <p:nvPr/>
        </p:nvSpPr>
        <p:spPr bwMode="auto">
          <a:xfrm rot="18043578">
            <a:off x="8655083" y="4439568"/>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a:t>
            </a:r>
          </a:p>
        </p:txBody>
      </p:sp>
      <p:sp>
        <p:nvSpPr>
          <p:cNvPr id="315" name="TextBox 314">
            <a:extLst>
              <a:ext uri="{FF2B5EF4-FFF2-40B4-BE49-F238E27FC236}">
                <a16:creationId xmlns:a16="http://schemas.microsoft.com/office/drawing/2014/main" id="{D7394714-6466-1B3D-21E2-59E7D0679798}"/>
              </a:ext>
            </a:extLst>
          </p:cNvPr>
          <p:cNvSpPr txBox="1"/>
          <p:nvPr/>
        </p:nvSpPr>
        <p:spPr bwMode="auto">
          <a:xfrm rot="18043578">
            <a:off x="8885988" y="4455242"/>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19F</a:t>
            </a:r>
          </a:p>
        </p:txBody>
      </p:sp>
      <p:sp>
        <p:nvSpPr>
          <p:cNvPr id="316" name="TextBox 315">
            <a:extLst>
              <a:ext uri="{FF2B5EF4-FFF2-40B4-BE49-F238E27FC236}">
                <a16:creationId xmlns:a16="http://schemas.microsoft.com/office/drawing/2014/main" id="{C492C771-90A7-17BA-8B66-6EF59BEAB1E3}"/>
              </a:ext>
            </a:extLst>
          </p:cNvPr>
          <p:cNvSpPr txBox="1"/>
          <p:nvPr/>
        </p:nvSpPr>
        <p:spPr bwMode="auto">
          <a:xfrm rot="18043578">
            <a:off x="8797357" y="4421872"/>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17" name="TextBox 316">
            <a:extLst>
              <a:ext uri="{FF2B5EF4-FFF2-40B4-BE49-F238E27FC236}">
                <a16:creationId xmlns:a16="http://schemas.microsoft.com/office/drawing/2014/main" id="{6A46A718-1EA0-F08F-929A-BB793483F147}"/>
              </a:ext>
            </a:extLst>
          </p:cNvPr>
          <p:cNvSpPr txBox="1"/>
          <p:nvPr/>
        </p:nvSpPr>
        <p:spPr bwMode="auto">
          <a:xfrm rot="18043578">
            <a:off x="9254575" y="4408908"/>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18" name="TextBox 317">
            <a:extLst>
              <a:ext uri="{FF2B5EF4-FFF2-40B4-BE49-F238E27FC236}">
                <a16:creationId xmlns:a16="http://schemas.microsoft.com/office/drawing/2014/main" id="{ACFA14CA-96EE-606C-F3A8-541162EC7762}"/>
              </a:ext>
            </a:extLst>
          </p:cNvPr>
          <p:cNvSpPr txBox="1"/>
          <p:nvPr/>
        </p:nvSpPr>
        <p:spPr bwMode="auto">
          <a:xfrm rot="18043578">
            <a:off x="9958380" y="4447124"/>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12F</a:t>
            </a:r>
          </a:p>
        </p:txBody>
      </p:sp>
      <p:sp>
        <p:nvSpPr>
          <p:cNvPr id="319" name="TextBox 318">
            <a:extLst>
              <a:ext uri="{FF2B5EF4-FFF2-40B4-BE49-F238E27FC236}">
                <a16:creationId xmlns:a16="http://schemas.microsoft.com/office/drawing/2014/main" id="{881F49A1-9CF7-36BA-F78B-7CB7139E1FD0}"/>
              </a:ext>
            </a:extLst>
          </p:cNvPr>
          <p:cNvSpPr txBox="1"/>
          <p:nvPr/>
        </p:nvSpPr>
        <p:spPr bwMode="auto">
          <a:xfrm rot="18043578">
            <a:off x="9117843" y="4436702"/>
            <a:ext cx="2936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9V</a:t>
            </a:r>
          </a:p>
        </p:txBody>
      </p:sp>
      <p:sp>
        <p:nvSpPr>
          <p:cNvPr id="320" name="TextBox 319">
            <a:extLst>
              <a:ext uri="{FF2B5EF4-FFF2-40B4-BE49-F238E27FC236}">
                <a16:creationId xmlns:a16="http://schemas.microsoft.com/office/drawing/2014/main" id="{463F6C39-AB08-8506-0FD7-74B2B473322D}"/>
              </a:ext>
            </a:extLst>
          </p:cNvPr>
          <p:cNvSpPr txBox="1"/>
          <p:nvPr/>
        </p:nvSpPr>
        <p:spPr bwMode="auto">
          <a:xfrm rot="18043578">
            <a:off x="9022938" y="4439813"/>
            <a:ext cx="2824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7F</a:t>
            </a:r>
          </a:p>
        </p:txBody>
      </p:sp>
      <p:sp>
        <p:nvSpPr>
          <p:cNvPr id="321" name="TextBox 320">
            <a:extLst>
              <a:ext uri="{FF2B5EF4-FFF2-40B4-BE49-F238E27FC236}">
                <a16:creationId xmlns:a16="http://schemas.microsoft.com/office/drawing/2014/main" id="{CBF73CC9-5147-C823-65B4-C1FD9BB1CC09}"/>
              </a:ext>
            </a:extLst>
          </p:cNvPr>
          <p:cNvSpPr txBox="1"/>
          <p:nvPr/>
        </p:nvSpPr>
        <p:spPr bwMode="auto">
          <a:xfrm rot="18043578">
            <a:off x="9587596" y="4449709"/>
            <a:ext cx="3417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18C</a:t>
            </a:r>
          </a:p>
        </p:txBody>
      </p:sp>
      <p:sp>
        <p:nvSpPr>
          <p:cNvPr id="322" name="TextBox 321">
            <a:extLst>
              <a:ext uri="{FF2B5EF4-FFF2-40B4-BE49-F238E27FC236}">
                <a16:creationId xmlns:a16="http://schemas.microsoft.com/office/drawing/2014/main" id="{E7BEF879-B469-BF27-948C-ADCE0876950B}"/>
              </a:ext>
            </a:extLst>
          </p:cNvPr>
          <p:cNvSpPr txBox="1"/>
          <p:nvPr/>
        </p:nvSpPr>
        <p:spPr bwMode="auto">
          <a:xfrm rot="18043578">
            <a:off x="9491440" y="4452318"/>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23F</a:t>
            </a:r>
          </a:p>
        </p:txBody>
      </p:sp>
      <p:sp>
        <p:nvSpPr>
          <p:cNvPr id="323" name="TextBox 322">
            <a:extLst>
              <a:ext uri="{FF2B5EF4-FFF2-40B4-BE49-F238E27FC236}">
                <a16:creationId xmlns:a16="http://schemas.microsoft.com/office/drawing/2014/main" id="{807613D0-651B-96AB-28CD-FCCC4721B40F}"/>
              </a:ext>
            </a:extLst>
          </p:cNvPr>
          <p:cNvSpPr txBox="1"/>
          <p:nvPr/>
        </p:nvSpPr>
        <p:spPr bwMode="auto">
          <a:xfrm rot="18043578">
            <a:off x="9317252" y="4423940"/>
            <a:ext cx="2920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6B</a:t>
            </a:r>
          </a:p>
        </p:txBody>
      </p:sp>
      <p:sp>
        <p:nvSpPr>
          <p:cNvPr id="324" name="TextBox 323">
            <a:extLst>
              <a:ext uri="{FF2B5EF4-FFF2-40B4-BE49-F238E27FC236}">
                <a16:creationId xmlns:a16="http://schemas.microsoft.com/office/drawing/2014/main" id="{82CC68E6-CC32-3225-B5A4-2F1E2D9F4B56}"/>
              </a:ext>
            </a:extLst>
          </p:cNvPr>
          <p:cNvSpPr txBox="1"/>
          <p:nvPr/>
        </p:nvSpPr>
        <p:spPr bwMode="auto">
          <a:xfrm rot="18043578">
            <a:off x="9423839" y="4423245"/>
            <a:ext cx="2952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a:t>
            </a:r>
          </a:p>
        </p:txBody>
      </p:sp>
      <p:sp>
        <p:nvSpPr>
          <p:cNvPr id="325" name="TextBox 324">
            <a:extLst>
              <a:ext uri="{FF2B5EF4-FFF2-40B4-BE49-F238E27FC236}">
                <a16:creationId xmlns:a16="http://schemas.microsoft.com/office/drawing/2014/main" id="{6F3F0C50-C682-37DE-D06C-B086EDF412C3}"/>
              </a:ext>
            </a:extLst>
          </p:cNvPr>
          <p:cNvSpPr txBox="1"/>
          <p:nvPr/>
        </p:nvSpPr>
        <p:spPr bwMode="auto">
          <a:xfrm rot="18043578">
            <a:off x="9840266" y="4403549"/>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26" name="TextBox 325">
            <a:extLst>
              <a:ext uri="{FF2B5EF4-FFF2-40B4-BE49-F238E27FC236}">
                <a16:creationId xmlns:a16="http://schemas.microsoft.com/office/drawing/2014/main" id="{AAEF4AC0-096C-4D7C-019F-75116D5131BC}"/>
              </a:ext>
            </a:extLst>
          </p:cNvPr>
          <p:cNvSpPr txBox="1"/>
          <p:nvPr/>
        </p:nvSpPr>
        <p:spPr bwMode="auto">
          <a:xfrm rot="18043578">
            <a:off x="10481346" y="4446173"/>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a:t>
            </a:r>
          </a:p>
        </p:txBody>
      </p:sp>
      <p:sp>
        <p:nvSpPr>
          <p:cNvPr id="327" name="TextBox 326">
            <a:extLst>
              <a:ext uri="{FF2B5EF4-FFF2-40B4-BE49-F238E27FC236}">
                <a16:creationId xmlns:a16="http://schemas.microsoft.com/office/drawing/2014/main" id="{87B70371-3819-3A5F-E072-9B7187866E50}"/>
              </a:ext>
            </a:extLst>
          </p:cNvPr>
          <p:cNvSpPr txBox="1"/>
          <p:nvPr/>
        </p:nvSpPr>
        <p:spPr bwMode="auto">
          <a:xfrm rot="18043578">
            <a:off x="10093912" y="4428642"/>
            <a:ext cx="3016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9N</a:t>
            </a:r>
          </a:p>
        </p:txBody>
      </p:sp>
      <p:sp>
        <p:nvSpPr>
          <p:cNvPr id="328" name="TextBox 327">
            <a:extLst>
              <a:ext uri="{FF2B5EF4-FFF2-40B4-BE49-F238E27FC236}">
                <a16:creationId xmlns:a16="http://schemas.microsoft.com/office/drawing/2014/main" id="{45B3AF58-1F62-5FDA-FCA0-8B3ADE10EB27}"/>
              </a:ext>
            </a:extLst>
          </p:cNvPr>
          <p:cNvSpPr txBox="1"/>
          <p:nvPr/>
        </p:nvSpPr>
        <p:spPr bwMode="auto">
          <a:xfrm rot="18043578">
            <a:off x="9869585" y="4438528"/>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22F</a:t>
            </a:r>
          </a:p>
        </p:txBody>
      </p:sp>
      <p:sp>
        <p:nvSpPr>
          <p:cNvPr id="329" name="TextBox 328">
            <a:extLst>
              <a:ext uri="{FF2B5EF4-FFF2-40B4-BE49-F238E27FC236}">
                <a16:creationId xmlns:a16="http://schemas.microsoft.com/office/drawing/2014/main" id="{46F90EC5-90D9-929F-5114-911B8F6FF6CA}"/>
              </a:ext>
            </a:extLst>
          </p:cNvPr>
          <p:cNvSpPr txBox="1"/>
          <p:nvPr/>
        </p:nvSpPr>
        <p:spPr bwMode="auto">
          <a:xfrm rot="18043578">
            <a:off x="10163943" y="4449710"/>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a:t>
            </a:r>
          </a:p>
        </p:txBody>
      </p:sp>
      <p:sp>
        <p:nvSpPr>
          <p:cNvPr id="330" name="TextBox 329">
            <a:extLst>
              <a:ext uri="{FF2B5EF4-FFF2-40B4-BE49-F238E27FC236}">
                <a16:creationId xmlns:a16="http://schemas.microsoft.com/office/drawing/2014/main" id="{AD43A311-1CB3-CCB9-D326-A63BB2614BAF}"/>
              </a:ext>
            </a:extLst>
          </p:cNvPr>
          <p:cNvSpPr txBox="1"/>
          <p:nvPr/>
        </p:nvSpPr>
        <p:spPr bwMode="auto">
          <a:xfrm rot="18043578">
            <a:off x="11271826" y="4445083"/>
            <a:ext cx="3433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23B</a:t>
            </a:r>
          </a:p>
        </p:txBody>
      </p:sp>
      <p:sp>
        <p:nvSpPr>
          <p:cNvPr id="331" name="TextBox 330">
            <a:extLst>
              <a:ext uri="{FF2B5EF4-FFF2-40B4-BE49-F238E27FC236}">
                <a16:creationId xmlns:a16="http://schemas.microsoft.com/office/drawing/2014/main" id="{A5527A4C-C72D-43AA-B8FD-831639928334}"/>
              </a:ext>
            </a:extLst>
          </p:cNvPr>
          <p:cNvSpPr txBox="1"/>
          <p:nvPr/>
        </p:nvSpPr>
        <p:spPr bwMode="auto">
          <a:xfrm rot="18043578">
            <a:off x="10590378" y="4447121"/>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17F</a:t>
            </a:r>
          </a:p>
        </p:txBody>
      </p:sp>
      <p:sp>
        <p:nvSpPr>
          <p:cNvPr id="332" name="TextBox 331">
            <a:extLst>
              <a:ext uri="{FF2B5EF4-FFF2-40B4-BE49-F238E27FC236}">
                <a16:creationId xmlns:a16="http://schemas.microsoft.com/office/drawing/2014/main" id="{EF1859E6-17B1-4E05-B105-E6270FEB0D30}"/>
              </a:ext>
            </a:extLst>
          </p:cNvPr>
          <p:cNvSpPr txBox="1"/>
          <p:nvPr/>
        </p:nvSpPr>
        <p:spPr bwMode="auto">
          <a:xfrm rot="18043578">
            <a:off x="10285676" y="4447123"/>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33F</a:t>
            </a:r>
          </a:p>
        </p:txBody>
      </p:sp>
      <p:sp>
        <p:nvSpPr>
          <p:cNvPr id="333" name="TextBox 332">
            <a:extLst>
              <a:ext uri="{FF2B5EF4-FFF2-40B4-BE49-F238E27FC236}">
                <a16:creationId xmlns:a16="http://schemas.microsoft.com/office/drawing/2014/main" id="{C3C84D36-F948-3510-14BC-3C6837FFE4ED}"/>
              </a:ext>
            </a:extLst>
          </p:cNvPr>
          <p:cNvSpPr txBox="1"/>
          <p:nvPr/>
        </p:nvSpPr>
        <p:spPr bwMode="auto">
          <a:xfrm rot="18043578">
            <a:off x="10379964" y="4444796"/>
            <a:ext cx="34336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15B</a:t>
            </a:r>
          </a:p>
        </p:txBody>
      </p:sp>
      <p:sp>
        <p:nvSpPr>
          <p:cNvPr id="334" name="TextBox 333">
            <a:extLst>
              <a:ext uri="{FF2B5EF4-FFF2-40B4-BE49-F238E27FC236}">
                <a16:creationId xmlns:a16="http://schemas.microsoft.com/office/drawing/2014/main" id="{1A1DBCBB-B74C-AFD5-1068-7D23A53432FC}"/>
              </a:ext>
            </a:extLst>
          </p:cNvPr>
          <p:cNvSpPr txBox="1"/>
          <p:nvPr/>
        </p:nvSpPr>
        <p:spPr bwMode="auto">
          <a:xfrm rot="18043578">
            <a:off x="10721346" y="4431007"/>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5" name="TextBox 334">
            <a:extLst>
              <a:ext uri="{FF2B5EF4-FFF2-40B4-BE49-F238E27FC236}">
                <a16:creationId xmlns:a16="http://schemas.microsoft.com/office/drawing/2014/main" id="{40FC0012-F195-A15F-3158-D4811BBCF537}"/>
              </a:ext>
            </a:extLst>
          </p:cNvPr>
          <p:cNvSpPr txBox="1"/>
          <p:nvPr/>
        </p:nvSpPr>
        <p:spPr bwMode="auto">
          <a:xfrm rot="18043578">
            <a:off x="10988843" y="4428642"/>
            <a:ext cx="2904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6C</a:t>
            </a:r>
          </a:p>
        </p:txBody>
      </p:sp>
      <p:sp>
        <p:nvSpPr>
          <p:cNvPr id="336" name="TextBox 335">
            <a:extLst>
              <a:ext uri="{FF2B5EF4-FFF2-40B4-BE49-F238E27FC236}">
                <a16:creationId xmlns:a16="http://schemas.microsoft.com/office/drawing/2014/main" id="{E9C8364A-F906-2E47-4C76-80ADFB489615}"/>
              </a:ext>
            </a:extLst>
          </p:cNvPr>
          <p:cNvSpPr txBox="1"/>
          <p:nvPr/>
        </p:nvSpPr>
        <p:spPr bwMode="auto">
          <a:xfrm rot="18043578">
            <a:off x="11078688" y="4448402"/>
            <a:ext cx="3337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16F</a:t>
            </a:r>
          </a:p>
        </p:txBody>
      </p:sp>
      <p:sp>
        <p:nvSpPr>
          <p:cNvPr id="337" name="TextBox 336">
            <a:extLst>
              <a:ext uri="{FF2B5EF4-FFF2-40B4-BE49-F238E27FC236}">
                <a16:creationId xmlns:a16="http://schemas.microsoft.com/office/drawing/2014/main" id="{9A5194DE-2088-DD77-360B-7D22906FA945}"/>
              </a:ext>
            </a:extLst>
          </p:cNvPr>
          <p:cNvSpPr txBox="1"/>
          <p:nvPr/>
        </p:nvSpPr>
        <p:spPr bwMode="auto">
          <a:xfrm rot="18043578">
            <a:off x="11204327" y="4415258"/>
            <a:ext cx="2872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339" name="TextBox 338">
            <a:extLst>
              <a:ext uri="{FF2B5EF4-FFF2-40B4-BE49-F238E27FC236}">
                <a16:creationId xmlns:a16="http://schemas.microsoft.com/office/drawing/2014/main" id="{2FDB1BE4-4C28-D06B-F2A8-93B6B640BD3D}"/>
              </a:ext>
            </a:extLst>
          </p:cNvPr>
          <p:cNvSpPr txBox="1"/>
          <p:nvPr/>
        </p:nvSpPr>
        <p:spPr bwMode="auto">
          <a:xfrm rot="18043578">
            <a:off x="10860460" y="4442395"/>
            <a:ext cx="3465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a:t>
            </a:r>
          </a:p>
        </p:txBody>
      </p:sp>
      <p:grpSp>
        <p:nvGrpSpPr>
          <p:cNvPr id="110" name="Group 109">
            <a:extLst>
              <a:ext uri="{FF2B5EF4-FFF2-40B4-BE49-F238E27FC236}">
                <a16:creationId xmlns:a16="http://schemas.microsoft.com/office/drawing/2014/main" id="{ED4864C0-3FD3-2344-44B2-6350C2B8D3AD}"/>
              </a:ext>
            </a:extLst>
          </p:cNvPr>
          <p:cNvGrpSpPr/>
          <p:nvPr/>
        </p:nvGrpSpPr>
        <p:grpSpPr>
          <a:xfrm>
            <a:off x="874715" y="3234170"/>
            <a:ext cx="1254707" cy="1185850"/>
            <a:chOff x="734657" y="3248459"/>
            <a:chExt cx="1254707" cy="1185850"/>
          </a:xfrm>
        </p:grpSpPr>
        <p:sp>
          <p:nvSpPr>
            <p:cNvPr id="4" name="Rectangle 3">
              <a:extLst>
                <a:ext uri="{FF2B5EF4-FFF2-40B4-BE49-F238E27FC236}">
                  <a16:creationId xmlns:a16="http://schemas.microsoft.com/office/drawing/2014/main" id="{D25BB9AC-CCA9-BE72-AF5E-D1AFE2FB4135}"/>
                </a:ext>
              </a:extLst>
            </p:cNvPr>
            <p:cNvSpPr/>
            <p:nvPr/>
          </p:nvSpPr>
          <p:spPr bwMode="auto">
            <a:xfrm>
              <a:off x="734657" y="3248459"/>
              <a:ext cx="69565" cy="11858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E60D2721-ACC8-49C1-993E-CBE60FA6E75E}"/>
                </a:ext>
              </a:extLst>
            </p:cNvPr>
            <p:cNvSpPr/>
            <p:nvPr/>
          </p:nvSpPr>
          <p:spPr bwMode="auto">
            <a:xfrm>
              <a:off x="833419" y="3440028"/>
              <a:ext cx="69565" cy="99428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9135E821-913C-7564-18D8-645AC3A59B13}"/>
                </a:ext>
              </a:extLst>
            </p:cNvPr>
            <p:cNvSpPr/>
            <p:nvPr/>
          </p:nvSpPr>
          <p:spPr bwMode="auto">
            <a:xfrm>
              <a:off x="932181" y="3534477"/>
              <a:ext cx="69565" cy="8998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514729BF-6859-7D92-100C-6B784665B969}"/>
                </a:ext>
              </a:extLst>
            </p:cNvPr>
            <p:cNvSpPr/>
            <p:nvPr/>
          </p:nvSpPr>
          <p:spPr bwMode="auto">
            <a:xfrm>
              <a:off x="1030943" y="3851918"/>
              <a:ext cx="69565" cy="58239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8A94C9CD-D665-A9C2-5BAC-8F6368A194FD}"/>
                </a:ext>
              </a:extLst>
            </p:cNvPr>
            <p:cNvSpPr/>
            <p:nvPr/>
          </p:nvSpPr>
          <p:spPr bwMode="auto">
            <a:xfrm>
              <a:off x="1129705" y="4004281"/>
              <a:ext cx="69565" cy="4300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7936B34C-AAB8-629D-F31E-C632F5557332}"/>
                </a:ext>
              </a:extLst>
            </p:cNvPr>
            <p:cNvSpPr/>
            <p:nvPr/>
          </p:nvSpPr>
          <p:spPr bwMode="auto">
            <a:xfrm>
              <a:off x="1228467" y="4050601"/>
              <a:ext cx="69565" cy="3837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334D2740-2FEF-63A5-685A-92A938C7CB63}"/>
                </a:ext>
              </a:extLst>
            </p:cNvPr>
            <p:cNvSpPr/>
            <p:nvPr/>
          </p:nvSpPr>
          <p:spPr bwMode="auto">
            <a:xfrm>
              <a:off x="1327229" y="4261169"/>
              <a:ext cx="69565" cy="1731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84CE2318-1121-93B8-4066-556193322C62}"/>
                </a:ext>
              </a:extLst>
            </p:cNvPr>
            <p:cNvSpPr/>
            <p:nvPr/>
          </p:nvSpPr>
          <p:spPr bwMode="auto">
            <a:xfrm>
              <a:off x="1425991" y="4312920"/>
              <a:ext cx="69565" cy="12138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73EFBEAF-E07E-CB73-9BB6-38C9D627CEB6}"/>
                </a:ext>
              </a:extLst>
            </p:cNvPr>
            <p:cNvSpPr/>
            <p:nvPr/>
          </p:nvSpPr>
          <p:spPr bwMode="auto">
            <a:xfrm>
              <a:off x="1524753" y="4310844"/>
              <a:ext cx="69565" cy="1234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B0997905-6B43-468C-0B85-C5265BB8337B}"/>
                </a:ext>
              </a:extLst>
            </p:cNvPr>
            <p:cNvSpPr/>
            <p:nvPr/>
          </p:nvSpPr>
          <p:spPr bwMode="auto">
            <a:xfrm>
              <a:off x="1623515" y="4317839"/>
              <a:ext cx="69565" cy="1164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521C50B8-AC20-0AD1-0D0C-AB7EB0AC32EE}"/>
                </a:ext>
              </a:extLst>
            </p:cNvPr>
            <p:cNvSpPr/>
            <p:nvPr/>
          </p:nvSpPr>
          <p:spPr bwMode="auto">
            <a:xfrm>
              <a:off x="1722277" y="4351572"/>
              <a:ext cx="69565" cy="827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265F2380-3264-E04B-484F-B012194DB1F9}"/>
                </a:ext>
              </a:extLst>
            </p:cNvPr>
            <p:cNvSpPr/>
            <p:nvPr/>
          </p:nvSpPr>
          <p:spPr bwMode="auto">
            <a:xfrm>
              <a:off x="1821039" y="4381926"/>
              <a:ext cx="69565" cy="523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90776B83-F9C6-76E3-46FE-D0F8969AA34A}"/>
                </a:ext>
              </a:extLst>
            </p:cNvPr>
            <p:cNvSpPr/>
            <p:nvPr/>
          </p:nvSpPr>
          <p:spPr bwMode="auto">
            <a:xfrm>
              <a:off x="1919799" y="4380510"/>
              <a:ext cx="69565" cy="537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9" name="Group 148">
            <a:extLst>
              <a:ext uri="{FF2B5EF4-FFF2-40B4-BE49-F238E27FC236}">
                <a16:creationId xmlns:a16="http://schemas.microsoft.com/office/drawing/2014/main" id="{45E0639B-477B-65B3-CA0A-2AEBE5A58245}"/>
              </a:ext>
            </a:extLst>
          </p:cNvPr>
          <p:cNvGrpSpPr/>
          <p:nvPr/>
        </p:nvGrpSpPr>
        <p:grpSpPr>
          <a:xfrm>
            <a:off x="2224867" y="4163907"/>
            <a:ext cx="862304" cy="260877"/>
            <a:chOff x="2084809" y="4173433"/>
            <a:chExt cx="862304" cy="260877"/>
          </a:xfrm>
        </p:grpSpPr>
        <p:sp>
          <p:nvSpPr>
            <p:cNvPr id="95" name="Rectangle 94">
              <a:extLst>
                <a:ext uri="{FF2B5EF4-FFF2-40B4-BE49-F238E27FC236}">
                  <a16:creationId xmlns:a16="http://schemas.microsoft.com/office/drawing/2014/main" id="{F603A982-1061-B089-48B3-E1026E9366E5}"/>
                </a:ext>
              </a:extLst>
            </p:cNvPr>
            <p:cNvSpPr/>
            <p:nvPr/>
          </p:nvSpPr>
          <p:spPr bwMode="auto">
            <a:xfrm>
              <a:off x="2084809" y="4173433"/>
              <a:ext cx="69565" cy="26087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C9C3334A-B377-6EC7-4228-4A1BF44D2DFF}"/>
                </a:ext>
              </a:extLst>
            </p:cNvPr>
            <p:cNvSpPr/>
            <p:nvPr/>
          </p:nvSpPr>
          <p:spPr bwMode="auto">
            <a:xfrm>
              <a:off x="2183901" y="4238669"/>
              <a:ext cx="69565" cy="19564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41A770F9-4C55-CDB3-5F70-ED00EEC134B6}"/>
                </a:ext>
              </a:extLst>
            </p:cNvPr>
            <p:cNvSpPr/>
            <p:nvPr/>
          </p:nvSpPr>
          <p:spPr bwMode="auto">
            <a:xfrm>
              <a:off x="2296567" y="4246820"/>
              <a:ext cx="55990" cy="18749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78B18FB3-759D-95E8-203A-B42216C896AF}"/>
                </a:ext>
              </a:extLst>
            </p:cNvPr>
            <p:cNvSpPr/>
            <p:nvPr/>
          </p:nvSpPr>
          <p:spPr bwMode="auto">
            <a:xfrm>
              <a:off x="2382085" y="4276192"/>
              <a:ext cx="69565" cy="15811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90AAE58C-AF95-E219-C4F8-67A663124DEA}"/>
                </a:ext>
              </a:extLst>
            </p:cNvPr>
            <p:cNvSpPr/>
            <p:nvPr/>
          </p:nvSpPr>
          <p:spPr bwMode="auto">
            <a:xfrm>
              <a:off x="2481177" y="4310419"/>
              <a:ext cx="69565" cy="12389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3A536D07-0D09-8C87-A197-1868DA8E3CA9}"/>
                </a:ext>
              </a:extLst>
            </p:cNvPr>
            <p:cNvSpPr/>
            <p:nvPr/>
          </p:nvSpPr>
          <p:spPr bwMode="auto">
            <a:xfrm>
              <a:off x="2580269" y="4313688"/>
              <a:ext cx="69565" cy="12062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9E82183C-60C5-B5B3-0E82-7D4F88FFBF67}"/>
                </a:ext>
              </a:extLst>
            </p:cNvPr>
            <p:cNvSpPr/>
            <p:nvPr/>
          </p:nvSpPr>
          <p:spPr bwMode="auto">
            <a:xfrm>
              <a:off x="2679361" y="4344364"/>
              <a:ext cx="69565" cy="8994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E5DF2C52-D9B6-90BF-ACFE-73556F4D0CD5}"/>
                </a:ext>
              </a:extLst>
            </p:cNvPr>
            <p:cNvSpPr/>
            <p:nvPr/>
          </p:nvSpPr>
          <p:spPr bwMode="auto">
            <a:xfrm>
              <a:off x="2778453" y="4352186"/>
              <a:ext cx="69565" cy="8212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A0FB9D12-0A16-EE4A-9989-2E9E5134AE80}"/>
                </a:ext>
              </a:extLst>
            </p:cNvPr>
            <p:cNvSpPr/>
            <p:nvPr/>
          </p:nvSpPr>
          <p:spPr bwMode="auto">
            <a:xfrm>
              <a:off x="2877548" y="4376420"/>
              <a:ext cx="69565" cy="5789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1" name="Group 150">
            <a:extLst>
              <a:ext uri="{FF2B5EF4-FFF2-40B4-BE49-F238E27FC236}">
                <a16:creationId xmlns:a16="http://schemas.microsoft.com/office/drawing/2014/main" id="{189F5A90-701F-B853-9C26-6EAD85FBF1C2}"/>
              </a:ext>
            </a:extLst>
          </p:cNvPr>
          <p:cNvGrpSpPr/>
          <p:nvPr/>
        </p:nvGrpSpPr>
        <p:grpSpPr>
          <a:xfrm>
            <a:off x="3283820" y="4229143"/>
            <a:ext cx="461151" cy="195640"/>
            <a:chOff x="3143762" y="4238669"/>
            <a:chExt cx="461151" cy="195640"/>
          </a:xfrm>
        </p:grpSpPr>
        <p:sp>
          <p:nvSpPr>
            <p:cNvPr id="105" name="Rectangle 104">
              <a:extLst>
                <a:ext uri="{FF2B5EF4-FFF2-40B4-BE49-F238E27FC236}">
                  <a16:creationId xmlns:a16="http://schemas.microsoft.com/office/drawing/2014/main" id="{ADE68847-E3CD-6E01-DFEE-1DF2C60FE23A}"/>
                </a:ext>
              </a:extLst>
            </p:cNvPr>
            <p:cNvSpPr/>
            <p:nvPr/>
          </p:nvSpPr>
          <p:spPr bwMode="auto">
            <a:xfrm>
              <a:off x="3143762" y="4238669"/>
              <a:ext cx="69565" cy="1956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C4B56AB8-1AA2-07F2-7CCE-68C564EB393D}"/>
                </a:ext>
              </a:extLst>
            </p:cNvPr>
            <p:cNvSpPr/>
            <p:nvPr/>
          </p:nvSpPr>
          <p:spPr bwMode="auto">
            <a:xfrm>
              <a:off x="3241658" y="4238669"/>
              <a:ext cx="69565" cy="1956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36234CC8-57CF-31E2-4888-97D72AA67CE5}"/>
                </a:ext>
              </a:extLst>
            </p:cNvPr>
            <p:cNvSpPr/>
            <p:nvPr/>
          </p:nvSpPr>
          <p:spPr bwMode="auto">
            <a:xfrm>
              <a:off x="3339554" y="4303597"/>
              <a:ext cx="69565" cy="13071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CA152C0F-2EEC-2DF0-34E3-DDEED083F434}"/>
                </a:ext>
              </a:extLst>
            </p:cNvPr>
            <p:cNvSpPr/>
            <p:nvPr/>
          </p:nvSpPr>
          <p:spPr bwMode="auto">
            <a:xfrm>
              <a:off x="3437451" y="4310631"/>
              <a:ext cx="69565" cy="12367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D8543DEB-9D60-28CB-9B88-AA87EC7ABC0B}"/>
                </a:ext>
              </a:extLst>
            </p:cNvPr>
            <p:cNvSpPr/>
            <p:nvPr/>
          </p:nvSpPr>
          <p:spPr bwMode="auto">
            <a:xfrm>
              <a:off x="3535348" y="4317945"/>
              <a:ext cx="69565" cy="1163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3" name="Group 152">
            <a:extLst>
              <a:ext uri="{FF2B5EF4-FFF2-40B4-BE49-F238E27FC236}">
                <a16:creationId xmlns:a16="http://schemas.microsoft.com/office/drawing/2014/main" id="{A1DEAA29-CC4E-F238-D785-EBE2EDC39970}"/>
              </a:ext>
            </a:extLst>
          </p:cNvPr>
          <p:cNvGrpSpPr/>
          <p:nvPr/>
        </p:nvGrpSpPr>
        <p:grpSpPr>
          <a:xfrm>
            <a:off x="4700615" y="3345746"/>
            <a:ext cx="1186795" cy="1068019"/>
            <a:chOff x="4652063" y="3369561"/>
            <a:chExt cx="1186795" cy="1068019"/>
          </a:xfrm>
        </p:grpSpPr>
        <p:sp>
          <p:nvSpPr>
            <p:cNvPr id="245" name="Rectangle 244">
              <a:extLst>
                <a:ext uri="{FF2B5EF4-FFF2-40B4-BE49-F238E27FC236}">
                  <a16:creationId xmlns:a16="http://schemas.microsoft.com/office/drawing/2014/main" id="{CDF97EA1-F8F0-6638-65CC-1F314700C781}"/>
                </a:ext>
              </a:extLst>
            </p:cNvPr>
            <p:cNvSpPr/>
            <p:nvPr/>
          </p:nvSpPr>
          <p:spPr bwMode="auto">
            <a:xfrm>
              <a:off x="5756437" y="4413255"/>
              <a:ext cx="82421" cy="243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3EFE2F5C-5636-062D-0FB4-B45C46F28F1E}"/>
                </a:ext>
              </a:extLst>
            </p:cNvPr>
            <p:cNvSpPr/>
            <p:nvPr/>
          </p:nvSpPr>
          <p:spPr bwMode="auto">
            <a:xfrm>
              <a:off x="4652063" y="3369561"/>
              <a:ext cx="74928" cy="10680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315D24D8-75E7-E8C2-A4C2-955F9BA6A0AA}"/>
                </a:ext>
              </a:extLst>
            </p:cNvPr>
            <p:cNvSpPr/>
            <p:nvPr/>
          </p:nvSpPr>
          <p:spPr bwMode="auto">
            <a:xfrm>
              <a:off x="4745662" y="3961867"/>
              <a:ext cx="69510" cy="47571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49791F18-7511-D9BB-6B31-2B954B3D18FB}"/>
                </a:ext>
              </a:extLst>
            </p:cNvPr>
            <p:cNvSpPr/>
            <p:nvPr/>
          </p:nvSpPr>
          <p:spPr bwMode="auto">
            <a:xfrm>
              <a:off x="4842368" y="3961712"/>
              <a:ext cx="74929" cy="47586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0562C3E8-7BB4-953A-170D-72762D1C90E9}"/>
                </a:ext>
              </a:extLst>
            </p:cNvPr>
            <p:cNvSpPr/>
            <p:nvPr/>
          </p:nvSpPr>
          <p:spPr bwMode="auto">
            <a:xfrm>
              <a:off x="4942183" y="4280938"/>
              <a:ext cx="74929" cy="1566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B8BB20EC-94E4-F93E-25B7-34F3D191CB43}"/>
                </a:ext>
              </a:extLst>
            </p:cNvPr>
            <p:cNvSpPr/>
            <p:nvPr/>
          </p:nvSpPr>
          <p:spPr bwMode="auto">
            <a:xfrm>
              <a:off x="5038253" y="4305441"/>
              <a:ext cx="82421" cy="1321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BBF3A74D-E961-D53F-2670-9CB9E5EC8D0F}"/>
                </a:ext>
              </a:extLst>
            </p:cNvPr>
            <p:cNvSpPr/>
            <p:nvPr/>
          </p:nvSpPr>
          <p:spPr bwMode="auto">
            <a:xfrm>
              <a:off x="5138068" y="4364637"/>
              <a:ext cx="82421" cy="7294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6973C8BD-F4EB-422E-F89E-A5C42D7FD59E}"/>
                </a:ext>
              </a:extLst>
            </p:cNvPr>
            <p:cNvSpPr/>
            <p:nvPr/>
          </p:nvSpPr>
          <p:spPr bwMode="auto">
            <a:xfrm>
              <a:off x="5240992" y="4388442"/>
              <a:ext cx="82421" cy="491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9D0E4BD4-CA36-92FA-086F-41002A950667}"/>
                </a:ext>
              </a:extLst>
            </p:cNvPr>
            <p:cNvSpPr/>
            <p:nvPr/>
          </p:nvSpPr>
          <p:spPr bwMode="auto">
            <a:xfrm>
              <a:off x="5337699" y="4384296"/>
              <a:ext cx="82421" cy="532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29D4A29E-7FCC-CB2F-156B-A0C855414BB0}"/>
                </a:ext>
              </a:extLst>
            </p:cNvPr>
            <p:cNvSpPr/>
            <p:nvPr/>
          </p:nvSpPr>
          <p:spPr bwMode="auto">
            <a:xfrm>
              <a:off x="5440623" y="4400610"/>
              <a:ext cx="82422" cy="369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4AC9CF39-A6DC-206E-18BC-244EA7276AEF}"/>
                </a:ext>
              </a:extLst>
            </p:cNvPr>
            <p:cNvSpPr/>
            <p:nvPr/>
          </p:nvSpPr>
          <p:spPr bwMode="auto">
            <a:xfrm>
              <a:off x="5537329" y="4375550"/>
              <a:ext cx="82422" cy="6203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5F802C87-BC4E-4BFD-EE80-71CCD2A51EF6}"/>
                </a:ext>
              </a:extLst>
            </p:cNvPr>
            <p:cNvSpPr/>
            <p:nvPr/>
          </p:nvSpPr>
          <p:spPr bwMode="auto">
            <a:xfrm>
              <a:off x="5640254" y="4375550"/>
              <a:ext cx="82422" cy="6203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4" name="Group 153">
            <a:extLst>
              <a:ext uri="{FF2B5EF4-FFF2-40B4-BE49-F238E27FC236}">
                <a16:creationId xmlns:a16="http://schemas.microsoft.com/office/drawing/2014/main" id="{97079AF7-8D10-40D6-98A3-01A3DC469C6B}"/>
              </a:ext>
            </a:extLst>
          </p:cNvPr>
          <p:cNvGrpSpPr/>
          <p:nvPr/>
        </p:nvGrpSpPr>
        <p:grpSpPr>
          <a:xfrm>
            <a:off x="5973751" y="3741545"/>
            <a:ext cx="995433" cy="673887"/>
            <a:chOff x="5925199" y="3760597"/>
            <a:chExt cx="995433" cy="673887"/>
          </a:xfrm>
        </p:grpSpPr>
        <p:sp>
          <p:nvSpPr>
            <p:cNvPr id="246" name="Rectangle 245">
              <a:extLst>
                <a:ext uri="{FF2B5EF4-FFF2-40B4-BE49-F238E27FC236}">
                  <a16:creationId xmlns:a16="http://schemas.microsoft.com/office/drawing/2014/main" id="{C6B17608-4DDB-C6B0-5015-90801CE44AC2}"/>
                </a:ext>
              </a:extLst>
            </p:cNvPr>
            <p:cNvSpPr/>
            <p:nvPr/>
          </p:nvSpPr>
          <p:spPr bwMode="auto">
            <a:xfrm>
              <a:off x="6850409" y="4395429"/>
              <a:ext cx="70223" cy="3905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51D99E27-88EB-5DF7-55A0-0E6B20FF8F58}"/>
                </a:ext>
              </a:extLst>
            </p:cNvPr>
            <p:cNvSpPr/>
            <p:nvPr/>
          </p:nvSpPr>
          <p:spPr bwMode="auto">
            <a:xfrm>
              <a:off x="5925199" y="3760597"/>
              <a:ext cx="70223" cy="67388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4E14AF9B-22B3-FD68-F2CC-AC7B4087E347}"/>
                </a:ext>
              </a:extLst>
            </p:cNvPr>
            <p:cNvSpPr/>
            <p:nvPr/>
          </p:nvSpPr>
          <p:spPr bwMode="auto">
            <a:xfrm>
              <a:off x="6024895" y="3950257"/>
              <a:ext cx="70223" cy="48422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B7464CB5-6183-97F1-9379-9366BABBE86E}"/>
                </a:ext>
              </a:extLst>
            </p:cNvPr>
            <p:cNvSpPr/>
            <p:nvPr/>
          </p:nvSpPr>
          <p:spPr bwMode="auto">
            <a:xfrm>
              <a:off x="6131001" y="4098169"/>
              <a:ext cx="70223" cy="33631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5F8FA094-E2D4-310D-76AF-D878D688F733}"/>
                </a:ext>
              </a:extLst>
            </p:cNvPr>
            <p:cNvSpPr/>
            <p:nvPr/>
          </p:nvSpPr>
          <p:spPr bwMode="auto">
            <a:xfrm>
              <a:off x="6233902" y="4164105"/>
              <a:ext cx="70223" cy="2703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9671F0C1-3BF2-2F5C-C3FA-21B5336BB964}"/>
                </a:ext>
              </a:extLst>
            </p:cNvPr>
            <p:cNvSpPr/>
            <p:nvPr/>
          </p:nvSpPr>
          <p:spPr bwMode="auto">
            <a:xfrm>
              <a:off x="6333291" y="4169652"/>
              <a:ext cx="77246" cy="2648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288F3BFC-6AC6-9009-FA52-8C08B3180414}"/>
                </a:ext>
              </a:extLst>
            </p:cNvPr>
            <p:cNvSpPr/>
            <p:nvPr/>
          </p:nvSpPr>
          <p:spPr bwMode="auto">
            <a:xfrm>
              <a:off x="6439704" y="4224212"/>
              <a:ext cx="70223" cy="21027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66FDA7E4-4B1B-FDFD-6179-15C4EA7527D7}"/>
                </a:ext>
              </a:extLst>
            </p:cNvPr>
            <p:cNvSpPr/>
            <p:nvPr/>
          </p:nvSpPr>
          <p:spPr bwMode="auto">
            <a:xfrm>
              <a:off x="6542605" y="4297850"/>
              <a:ext cx="70223" cy="13663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9CDA17CE-451D-053B-9D45-60C715308556}"/>
                </a:ext>
              </a:extLst>
            </p:cNvPr>
            <p:cNvSpPr/>
            <p:nvPr/>
          </p:nvSpPr>
          <p:spPr bwMode="auto">
            <a:xfrm>
              <a:off x="6645506" y="4302546"/>
              <a:ext cx="70223" cy="13193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B5A2BCD2-30FD-E714-A3E1-300DCD0633AA}"/>
                </a:ext>
              </a:extLst>
            </p:cNvPr>
            <p:cNvSpPr/>
            <p:nvPr/>
          </p:nvSpPr>
          <p:spPr bwMode="auto">
            <a:xfrm>
              <a:off x="6748407" y="4335507"/>
              <a:ext cx="70223" cy="9897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2" name="Group 181">
            <a:extLst>
              <a:ext uri="{FF2B5EF4-FFF2-40B4-BE49-F238E27FC236}">
                <a16:creationId xmlns:a16="http://schemas.microsoft.com/office/drawing/2014/main" id="{33CA3270-CC4D-D060-5A9D-AB7DDD1F90A8}"/>
              </a:ext>
            </a:extLst>
          </p:cNvPr>
          <p:cNvGrpSpPr/>
          <p:nvPr/>
        </p:nvGrpSpPr>
        <p:grpSpPr>
          <a:xfrm>
            <a:off x="7064978" y="4102863"/>
            <a:ext cx="470963" cy="308886"/>
            <a:chOff x="7016426" y="4117152"/>
            <a:chExt cx="470963" cy="308886"/>
          </a:xfrm>
        </p:grpSpPr>
        <p:sp>
          <p:nvSpPr>
            <p:cNvPr id="143" name="Rectangle 142">
              <a:extLst>
                <a:ext uri="{FF2B5EF4-FFF2-40B4-BE49-F238E27FC236}">
                  <a16:creationId xmlns:a16="http://schemas.microsoft.com/office/drawing/2014/main" id="{1E2E3F43-9065-58CC-8CAE-A2D4D05E6A00}"/>
                </a:ext>
              </a:extLst>
            </p:cNvPr>
            <p:cNvSpPr/>
            <p:nvPr/>
          </p:nvSpPr>
          <p:spPr bwMode="auto">
            <a:xfrm>
              <a:off x="7016426" y="4117152"/>
              <a:ext cx="69565" cy="30888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779AD13A-8CE1-4419-7EC5-51354A48E37A}"/>
                </a:ext>
              </a:extLst>
            </p:cNvPr>
            <p:cNvSpPr/>
            <p:nvPr/>
          </p:nvSpPr>
          <p:spPr bwMode="auto">
            <a:xfrm>
              <a:off x="7115188" y="4123713"/>
              <a:ext cx="69565" cy="30232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7D7AF31C-F7C2-2E64-5B7F-7F45071BA7CF}"/>
                </a:ext>
              </a:extLst>
            </p:cNvPr>
            <p:cNvSpPr/>
            <p:nvPr/>
          </p:nvSpPr>
          <p:spPr bwMode="auto">
            <a:xfrm>
              <a:off x="7217125" y="4151192"/>
              <a:ext cx="69565" cy="27484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5CD4BA42-E08F-33C8-65B3-C64AFE905CF8}"/>
                </a:ext>
              </a:extLst>
            </p:cNvPr>
            <p:cNvSpPr/>
            <p:nvPr/>
          </p:nvSpPr>
          <p:spPr bwMode="auto">
            <a:xfrm>
              <a:off x="7319062" y="4181878"/>
              <a:ext cx="69565" cy="24416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B1B1BCBB-BB0E-879D-E261-6E969E0E2203}"/>
                </a:ext>
              </a:extLst>
            </p:cNvPr>
            <p:cNvSpPr/>
            <p:nvPr/>
          </p:nvSpPr>
          <p:spPr bwMode="auto">
            <a:xfrm>
              <a:off x="7417824" y="4218628"/>
              <a:ext cx="69565" cy="20741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7" name="Group 246">
            <a:extLst>
              <a:ext uri="{FF2B5EF4-FFF2-40B4-BE49-F238E27FC236}">
                <a16:creationId xmlns:a16="http://schemas.microsoft.com/office/drawing/2014/main" id="{70C2A1D3-A4F0-5E4F-A6BC-D5D6DC677A44}"/>
              </a:ext>
            </a:extLst>
          </p:cNvPr>
          <p:cNvGrpSpPr/>
          <p:nvPr/>
        </p:nvGrpSpPr>
        <p:grpSpPr>
          <a:xfrm>
            <a:off x="8725000" y="3246893"/>
            <a:ext cx="883681" cy="1186612"/>
            <a:chOff x="727736" y="3122529"/>
            <a:chExt cx="902462" cy="1104056"/>
          </a:xfrm>
        </p:grpSpPr>
        <p:sp>
          <p:nvSpPr>
            <p:cNvPr id="248" name="Rectangle 247">
              <a:extLst>
                <a:ext uri="{FF2B5EF4-FFF2-40B4-BE49-F238E27FC236}">
                  <a16:creationId xmlns:a16="http://schemas.microsoft.com/office/drawing/2014/main" id="{EF29400A-9AD2-652E-215F-7B3727220047}"/>
                </a:ext>
              </a:extLst>
            </p:cNvPr>
            <p:cNvSpPr/>
            <p:nvPr/>
          </p:nvSpPr>
          <p:spPr bwMode="auto">
            <a:xfrm>
              <a:off x="727736" y="3122529"/>
              <a:ext cx="76520" cy="109308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Rectangle 248">
              <a:extLst>
                <a:ext uri="{FF2B5EF4-FFF2-40B4-BE49-F238E27FC236}">
                  <a16:creationId xmlns:a16="http://schemas.microsoft.com/office/drawing/2014/main" id="{391C9F3C-D7F6-B014-CED5-08F0715D6731}"/>
                </a:ext>
              </a:extLst>
            </p:cNvPr>
            <p:cNvSpPr/>
            <p:nvPr/>
          </p:nvSpPr>
          <p:spPr bwMode="auto">
            <a:xfrm>
              <a:off x="836292" y="3905191"/>
              <a:ext cx="70987" cy="30231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Rectangle 249">
              <a:extLst>
                <a:ext uri="{FF2B5EF4-FFF2-40B4-BE49-F238E27FC236}">
                  <a16:creationId xmlns:a16="http://schemas.microsoft.com/office/drawing/2014/main" id="{12F4CAAA-EAC2-736B-EFF4-62259D0DB8C5}"/>
                </a:ext>
              </a:extLst>
            </p:cNvPr>
            <p:cNvSpPr/>
            <p:nvPr/>
          </p:nvSpPr>
          <p:spPr bwMode="auto">
            <a:xfrm>
              <a:off x="928569" y="4020034"/>
              <a:ext cx="76522" cy="20655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C38C8486-53B8-6F0C-0830-57D0DD98DCFC}"/>
                </a:ext>
              </a:extLst>
            </p:cNvPr>
            <p:cNvSpPr/>
            <p:nvPr/>
          </p:nvSpPr>
          <p:spPr bwMode="auto">
            <a:xfrm>
              <a:off x="1033747" y="4079270"/>
              <a:ext cx="76522" cy="1324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Rectangle 251">
              <a:extLst>
                <a:ext uri="{FF2B5EF4-FFF2-40B4-BE49-F238E27FC236}">
                  <a16:creationId xmlns:a16="http://schemas.microsoft.com/office/drawing/2014/main" id="{D51B8BD7-401C-3230-C383-DE0C4A2E1CCB}"/>
                </a:ext>
              </a:extLst>
            </p:cNvPr>
            <p:cNvSpPr/>
            <p:nvPr/>
          </p:nvSpPr>
          <p:spPr bwMode="auto">
            <a:xfrm>
              <a:off x="1135102" y="4148856"/>
              <a:ext cx="84173" cy="742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Rectangle 252">
              <a:extLst>
                <a:ext uri="{FF2B5EF4-FFF2-40B4-BE49-F238E27FC236}">
                  <a16:creationId xmlns:a16="http://schemas.microsoft.com/office/drawing/2014/main" id="{D3224AAF-83D4-C083-5667-F923A8872F88}"/>
                </a:ext>
              </a:extLst>
            </p:cNvPr>
            <p:cNvSpPr/>
            <p:nvPr/>
          </p:nvSpPr>
          <p:spPr bwMode="auto">
            <a:xfrm>
              <a:off x="1237039" y="4149360"/>
              <a:ext cx="84173" cy="6786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E21EE3DB-7E82-F72E-F22B-1E8F31D4502B}"/>
                </a:ext>
              </a:extLst>
            </p:cNvPr>
            <p:cNvSpPr/>
            <p:nvPr/>
          </p:nvSpPr>
          <p:spPr bwMode="auto">
            <a:xfrm>
              <a:off x="1342150" y="4158057"/>
              <a:ext cx="84173"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94C1116F-A6C3-323B-6D53-0FE578765F3A}"/>
                </a:ext>
              </a:extLst>
            </p:cNvPr>
            <p:cNvSpPr/>
            <p:nvPr/>
          </p:nvSpPr>
          <p:spPr bwMode="auto">
            <a:xfrm>
              <a:off x="1440913" y="4160285"/>
              <a:ext cx="84173" cy="495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3DD23FB2-9D5E-E42B-6C38-D8B6697B5529}"/>
                </a:ext>
              </a:extLst>
            </p:cNvPr>
            <p:cNvSpPr/>
            <p:nvPr/>
          </p:nvSpPr>
          <p:spPr bwMode="auto">
            <a:xfrm>
              <a:off x="1546024" y="4195008"/>
              <a:ext cx="84174" cy="258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9" name="Group 258">
            <a:extLst>
              <a:ext uri="{FF2B5EF4-FFF2-40B4-BE49-F238E27FC236}">
                <a16:creationId xmlns:a16="http://schemas.microsoft.com/office/drawing/2014/main" id="{828F5207-391D-701C-9782-F2794E0D1E44}"/>
              </a:ext>
            </a:extLst>
          </p:cNvPr>
          <p:cNvGrpSpPr/>
          <p:nvPr/>
        </p:nvGrpSpPr>
        <p:grpSpPr>
          <a:xfrm>
            <a:off x="9928282" y="2754675"/>
            <a:ext cx="893431" cy="1679809"/>
            <a:chOff x="744182" y="2654289"/>
            <a:chExt cx="885061" cy="1562940"/>
          </a:xfrm>
          <a:solidFill>
            <a:schemeClr val="accent5"/>
          </a:solidFill>
        </p:grpSpPr>
        <p:sp>
          <p:nvSpPr>
            <p:cNvPr id="260" name="Rectangle 259">
              <a:extLst>
                <a:ext uri="{FF2B5EF4-FFF2-40B4-BE49-F238E27FC236}">
                  <a16:creationId xmlns:a16="http://schemas.microsoft.com/office/drawing/2014/main" id="{831615C2-EF50-087C-0DCC-12E055DB19D9}"/>
                </a:ext>
              </a:extLst>
            </p:cNvPr>
            <p:cNvSpPr/>
            <p:nvPr/>
          </p:nvSpPr>
          <p:spPr bwMode="auto">
            <a:xfrm>
              <a:off x="744182" y="2654289"/>
              <a:ext cx="69565" cy="1556213"/>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FC610233-3C2E-A515-E3E1-F52946229C67}"/>
                </a:ext>
              </a:extLst>
            </p:cNvPr>
            <p:cNvSpPr/>
            <p:nvPr/>
          </p:nvSpPr>
          <p:spPr bwMode="auto">
            <a:xfrm>
              <a:off x="842944" y="3774187"/>
              <a:ext cx="69565" cy="423050"/>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1525CD95-C205-78EE-5093-EF5172DCD6F2}"/>
                </a:ext>
              </a:extLst>
            </p:cNvPr>
            <p:cNvSpPr/>
            <p:nvPr/>
          </p:nvSpPr>
          <p:spPr bwMode="auto">
            <a:xfrm>
              <a:off x="948056" y="3831815"/>
              <a:ext cx="69565" cy="373129"/>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D9B818A6-B6FC-0654-5BB5-16374FEC3A74}"/>
                </a:ext>
              </a:extLst>
            </p:cNvPr>
            <p:cNvSpPr/>
            <p:nvPr/>
          </p:nvSpPr>
          <p:spPr bwMode="auto">
            <a:xfrm>
              <a:off x="1049993" y="3880036"/>
              <a:ext cx="69565" cy="335178"/>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704F0681-9BD8-E677-513B-64CF1D544F92}"/>
                </a:ext>
              </a:extLst>
            </p:cNvPr>
            <p:cNvSpPr/>
            <p:nvPr/>
          </p:nvSpPr>
          <p:spPr bwMode="auto">
            <a:xfrm>
              <a:off x="1151929" y="3944213"/>
              <a:ext cx="69566" cy="263792"/>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7A7C6C71-0BC7-FEAF-B8E3-C70523475161}"/>
                </a:ext>
              </a:extLst>
            </p:cNvPr>
            <p:cNvSpPr/>
            <p:nvPr/>
          </p:nvSpPr>
          <p:spPr bwMode="auto">
            <a:xfrm>
              <a:off x="1253867" y="3960708"/>
              <a:ext cx="69565" cy="256521"/>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4038316C-5325-4095-617B-48CC8FBA911E}"/>
                </a:ext>
              </a:extLst>
            </p:cNvPr>
            <p:cNvSpPr/>
            <p:nvPr/>
          </p:nvSpPr>
          <p:spPr bwMode="auto">
            <a:xfrm>
              <a:off x="1355804" y="4016949"/>
              <a:ext cx="69565" cy="186828"/>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D37F7FC3-D7B2-67CF-16DC-65BF63804EF7}"/>
                </a:ext>
              </a:extLst>
            </p:cNvPr>
            <p:cNvSpPr/>
            <p:nvPr/>
          </p:nvSpPr>
          <p:spPr bwMode="auto">
            <a:xfrm>
              <a:off x="1454596" y="4069003"/>
              <a:ext cx="69565" cy="140859"/>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895CF036-150C-05FB-1DF3-3CD4F83AD184}"/>
                </a:ext>
              </a:extLst>
            </p:cNvPr>
            <p:cNvSpPr/>
            <p:nvPr/>
          </p:nvSpPr>
          <p:spPr bwMode="auto">
            <a:xfrm>
              <a:off x="1559678" y="4130810"/>
              <a:ext cx="69565" cy="67108"/>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9" name="Group 268">
            <a:extLst>
              <a:ext uri="{FF2B5EF4-FFF2-40B4-BE49-F238E27FC236}">
                <a16:creationId xmlns:a16="http://schemas.microsoft.com/office/drawing/2014/main" id="{6114739B-A74B-5168-F26F-0DB641331FE2}"/>
              </a:ext>
            </a:extLst>
          </p:cNvPr>
          <p:cNvGrpSpPr/>
          <p:nvPr/>
        </p:nvGrpSpPr>
        <p:grpSpPr>
          <a:xfrm>
            <a:off x="11029881" y="4072082"/>
            <a:ext cx="483663" cy="353960"/>
            <a:chOff x="731482" y="4113425"/>
            <a:chExt cx="483663" cy="103848"/>
          </a:xfrm>
          <a:solidFill>
            <a:schemeClr val="accent4"/>
          </a:solidFill>
        </p:grpSpPr>
        <p:sp>
          <p:nvSpPr>
            <p:cNvPr id="270" name="Rectangle 269">
              <a:extLst>
                <a:ext uri="{FF2B5EF4-FFF2-40B4-BE49-F238E27FC236}">
                  <a16:creationId xmlns:a16="http://schemas.microsoft.com/office/drawing/2014/main" id="{551955D5-391B-3DB6-6F0D-B286D8FAB08E}"/>
                </a:ext>
              </a:extLst>
            </p:cNvPr>
            <p:cNvSpPr/>
            <p:nvPr/>
          </p:nvSpPr>
          <p:spPr bwMode="auto">
            <a:xfrm>
              <a:off x="731482" y="4113425"/>
              <a:ext cx="69565" cy="103425"/>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Rectangle 270">
              <a:extLst>
                <a:ext uri="{FF2B5EF4-FFF2-40B4-BE49-F238E27FC236}">
                  <a16:creationId xmlns:a16="http://schemas.microsoft.com/office/drawing/2014/main" id="{3A195C95-7078-C672-33B2-D01AAF0E9146}"/>
                </a:ext>
              </a:extLst>
            </p:cNvPr>
            <p:cNvSpPr/>
            <p:nvPr/>
          </p:nvSpPr>
          <p:spPr bwMode="auto">
            <a:xfrm>
              <a:off x="833419" y="4120439"/>
              <a:ext cx="69565" cy="96834"/>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397D7D89-D5ED-039D-26F4-2AB02BEFDDD9}"/>
                </a:ext>
              </a:extLst>
            </p:cNvPr>
            <p:cNvSpPr/>
            <p:nvPr/>
          </p:nvSpPr>
          <p:spPr bwMode="auto">
            <a:xfrm>
              <a:off x="938531" y="4133661"/>
              <a:ext cx="69565" cy="80637"/>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Rectangle 272">
              <a:extLst>
                <a:ext uri="{FF2B5EF4-FFF2-40B4-BE49-F238E27FC236}">
                  <a16:creationId xmlns:a16="http://schemas.microsoft.com/office/drawing/2014/main" id="{1DDF165E-9A83-E4AF-0DBF-18F422C5858D}"/>
                </a:ext>
              </a:extLst>
            </p:cNvPr>
            <p:cNvSpPr/>
            <p:nvPr/>
          </p:nvSpPr>
          <p:spPr bwMode="auto">
            <a:xfrm>
              <a:off x="1037293" y="4138862"/>
              <a:ext cx="69565" cy="76352"/>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BB3F82A3-FB06-3408-E80D-35D3ABCD01AC}"/>
                </a:ext>
              </a:extLst>
            </p:cNvPr>
            <p:cNvSpPr/>
            <p:nvPr/>
          </p:nvSpPr>
          <p:spPr bwMode="auto">
            <a:xfrm>
              <a:off x="1145580" y="4143579"/>
              <a:ext cx="69565" cy="72717"/>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40" name="Group 339">
            <a:extLst>
              <a:ext uri="{FF2B5EF4-FFF2-40B4-BE49-F238E27FC236}">
                <a16:creationId xmlns:a16="http://schemas.microsoft.com/office/drawing/2014/main" id="{D994EABE-864E-E122-3553-BAF57D718859}"/>
              </a:ext>
            </a:extLst>
          </p:cNvPr>
          <p:cNvGrpSpPr/>
          <p:nvPr/>
        </p:nvGrpSpPr>
        <p:grpSpPr>
          <a:xfrm>
            <a:off x="8259512" y="2485080"/>
            <a:ext cx="461585" cy="2109465"/>
            <a:chOff x="270984" y="2411885"/>
            <a:chExt cx="461585" cy="1962704"/>
          </a:xfrm>
        </p:grpSpPr>
        <p:sp>
          <p:nvSpPr>
            <p:cNvPr id="341" name="TextBox 340">
              <a:extLst>
                <a:ext uri="{FF2B5EF4-FFF2-40B4-BE49-F238E27FC236}">
                  <a16:creationId xmlns:a16="http://schemas.microsoft.com/office/drawing/2014/main" id="{420F1524-CC11-78F6-2C5E-81751F604697}"/>
                </a:ext>
              </a:extLst>
            </p:cNvPr>
            <p:cNvSpPr txBox="1"/>
            <p:nvPr/>
          </p:nvSpPr>
          <p:spPr bwMode="auto">
            <a:xfrm>
              <a:off x="273790" y="241188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342" name="TextBox 341">
              <a:extLst>
                <a:ext uri="{FF2B5EF4-FFF2-40B4-BE49-F238E27FC236}">
                  <a16:creationId xmlns:a16="http://schemas.microsoft.com/office/drawing/2014/main" id="{2F3DB44B-05E6-0314-5C83-74FA7CDA1B97}"/>
                </a:ext>
              </a:extLst>
            </p:cNvPr>
            <p:cNvSpPr txBox="1"/>
            <p:nvPr/>
          </p:nvSpPr>
          <p:spPr bwMode="auto">
            <a:xfrm>
              <a:off x="270984" y="272704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343" name="TextBox 342">
              <a:extLst>
                <a:ext uri="{FF2B5EF4-FFF2-40B4-BE49-F238E27FC236}">
                  <a16:creationId xmlns:a16="http://schemas.microsoft.com/office/drawing/2014/main" id="{34CED710-244C-6F36-3283-95D07C81EBD1}"/>
                </a:ext>
              </a:extLst>
            </p:cNvPr>
            <p:cNvSpPr txBox="1"/>
            <p:nvPr/>
          </p:nvSpPr>
          <p:spPr bwMode="auto">
            <a:xfrm>
              <a:off x="270984" y="340391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4" name="TextBox 343">
              <a:extLst>
                <a:ext uri="{FF2B5EF4-FFF2-40B4-BE49-F238E27FC236}">
                  <a16:creationId xmlns:a16="http://schemas.microsoft.com/office/drawing/2014/main" id="{6317CA76-4617-EC68-40E8-A86C070C893D}"/>
                </a:ext>
              </a:extLst>
            </p:cNvPr>
            <p:cNvSpPr txBox="1"/>
            <p:nvPr/>
          </p:nvSpPr>
          <p:spPr bwMode="auto">
            <a:xfrm>
              <a:off x="453726" y="40668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345" name="Straight Connector 344">
              <a:extLst>
                <a:ext uri="{FF2B5EF4-FFF2-40B4-BE49-F238E27FC236}">
                  <a16:creationId xmlns:a16="http://schemas.microsoft.com/office/drawing/2014/main" id="{0B5F2163-9C0D-AD2C-CBB9-ED51055F23E7}"/>
                </a:ext>
              </a:extLst>
            </p:cNvPr>
            <p:cNvCxnSpPr/>
            <p:nvPr/>
          </p:nvCxnSpPr>
          <p:spPr bwMode="auto">
            <a:xfrm>
              <a:off x="649747" y="255900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4402686-E9CF-356B-3CA7-FA3FCF6FB697}"/>
                </a:ext>
              </a:extLst>
            </p:cNvPr>
            <p:cNvCxnSpPr/>
            <p:nvPr/>
          </p:nvCxnSpPr>
          <p:spPr bwMode="auto">
            <a:xfrm>
              <a:off x="649746" y="2874160"/>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C6C30946-5437-B70D-0B19-1168E00E5458}"/>
                </a:ext>
              </a:extLst>
            </p:cNvPr>
            <p:cNvCxnSpPr/>
            <p:nvPr/>
          </p:nvCxnSpPr>
          <p:spPr bwMode="auto">
            <a:xfrm>
              <a:off x="647794" y="3552792"/>
              <a:ext cx="55917" cy="0"/>
            </a:xfrm>
            <a:prstGeom prst="line">
              <a:avLst/>
            </a:prstGeom>
            <a:noFill/>
            <a:ln w="2857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1BAE6E6A-9FEB-1D8F-4433-1B1735F35CA2}"/>
                </a:ext>
              </a:extLst>
            </p:cNvPr>
            <p:cNvCxnSpPr/>
            <p:nvPr/>
          </p:nvCxnSpPr>
          <p:spPr bwMode="auto">
            <a:xfrm>
              <a:off x="647793" y="4215667"/>
              <a:ext cx="55917" cy="0"/>
            </a:xfrm>
            <a:prstGeom prst="line">
              <a:avLst/>
            </a:prstGeom>
            <a:noFill/>
            <a:ln w="28575" cap="flat" cmpd="sng" algn="ctr">
              <a:solidFill>
                <a:schemeClr val="bg1"/>
              </a:solidFill>
              <a:prstDash val="solid"/>
              <a:round/>
              <a:headEnd type="none" w="med" len="med"/>
              <a:tailEnd type="none" w="med" len="med"/>
            </a:ln>
            <a:effectLst/>
          </p:spPr>
        </p:cxnSp>
        <p:sp>
          <p:nvSpPr>
            <p:cNvPr id="349" name="TextBox 348">
              <a:extLst>
                <a:ext uri="{FF2B5EF4-FFF2-40B4-BE49-F238E27FC236}">
                  <a16:creationId xmlns:a16="http://schemas.microsoft.com/office/drawing/2014/main" id="{1A5437DA-8413-B3E9-0795-7F80E8085E9F}"/>
                </a:ext>
              </a:extLst>
            </p:cNvPr>
            <p:cNvSpPr txBox="1"/>
            <p:nvPr/>
          </p:nvSpPr>
          <p:spPr bwMode="auto">
            <a:xfrm>
              <a:off x="355074" y="37313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cxnSp>
          <p:nvCxnSpPr>
            <p:cNvPr id="350" name="Straight Connector 349">
              <a:extLst>
                <a:ext uri="{FF2B5EF4-FFF2-40B4-BE49-F238E27FC236}">
                  <a16:creationId xmlns:a16="http://schemas.microsoft.com/office/drawing/2014/main" id="{EAAEC7C4-43B1-7FBA-F2F5-08F0943C7813}"/>
                </a:ext>
              </a:extLst>
            </p:cNvPr>
            <p:cNvCxnSpPr/>
            <p:nvPr/>
          </p:nvCxnSpPr>
          <p:spPr bwMode="auto">
            <a:xfrm>
              <a:off x="640513" y="3880198"/>
              <a:ext cx="55917" cy="0"/>
            </a:xfrm>
            <a:prstGeom prst="line">
              <a:avLst/>
            </a:prstGeom>
            <a:noFill/>
            <a:ln w="28575" cap="flat" cmpd="sng" algn="ctr">
              <a:solidFill>
                <a:schemeClr val="bg1"/>
              </a:solidFill>
              <a:prstDash val="solid"/>
              <a:round/>
              <a:headEnd type="none" w="med" len="med"/>
              <a:tailEnd type="none" w="med" len="med"/>
            </a:ln>
            <a:effectLst/>
          </p:spPr>
        </p:cxnSp>
        <p:sp>
          <p:nvSpPr>
            <p:cNvPr id="351" name="TextBox 350">
              <a:extLst>
                <a:ext uri="{FF2B5EF4-FFF2-40B4-BE49-F238E27FC236}">
                  <a16:creationId xmlns:a16="http://schemas.microsoft.com/office/drawing/2014/main" id="{CDDC28D6-6848-7B36-C0C3-875872C5DA9A}"/>
                </a:ext>
              </a:extLst>
            </p:cNvPr>
            <p:cNvSpPr txBox="1"/>
            <p:nvPr/>
          </p:nvSpPr>
          <p:spPr bwMode="auto">
            <a:xfrm>
              <a:off x="273754" y="306406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cxnSp>
          <p:nvCxnSpPr>
            <p:cNvPr id="352" name="Straight Connector 351">
              <a:extLst>
                <a:ext uri="{FF2B5EF4-FFF2-40B4-BE49-F238E27FC236}">
                  <a16:creationId xmlns:a16="http://schemas.microsoft.com/office/drawing/2014/main" id="{AF7BF8F4-5928-AC79-8844-40FD94BC4AEC}"/>
                </a:ext>
              </a:extLst>
            </p:cNvPr>
            <p:cNvCxnSpPr/>
            <p:nvPr/>
          </p:nvCxnSpPr>
          <p:spPr bwMode="auto">
            <a:xfrm>
              <a:off x="650564" y="3212948"/>
              <a:ext cx="55917" cy="0"/>
            </a:xfrm>
            <a:prstGeom prst="line">
              <a:avLst/>
            </a:prstGeom>
            <a:noFill/>
            <a:ln w="28575" cap="flat" cmpd="sng" algn="ctr">
              <a:solidFill>
                <a:schemeClr val="bg1"/>
              </a:solidFill>
              <a:prstDash val="solid"/>
              <a:round/>
              <a:headEnd type="none" w="med" len="med"/>
              <a:tailEnd type="none" w="med" len="med"/>
            </a:ln>
            <a:effectLst/>
          </p:spPr>
        </p:cxnSp>
      </p:grpSp>
      <p:sp>
        <p:nvSpPr>
          <p:cNvPr id="354" name="Rectangle 353">
            <a:extLst>
              <a:ext uri="{FF2B5EF4-FFF2-40B4-BE49-F238E27FC236}">
                <a16:creationId xmlns:a16="http://schemas.microsoft.com/office/drawing/2014/main" id="{FB7E85F2-61C2-68C6-8D68-047C18C80451}"/>
              </a:ext>
            </a:extLst>
          </p:cNvPr>
          <p:cNvSpPr/>
          <p:nvPr/>
        </p:nvSpPr>
        <p:spPr bwMode="auto">
          <a:xfrm>
            <a:off x="10850317" y="4380602"/>
            <a:ext cx="70223" cy="3905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6" name="Rectangle 355">
            <a:extLst>
              <a:ext uri="{FF2B5EF4-FFF2-40B4-BE49-F238E27FC236}">
                <a16:creationId xmlns:a16="http://schemas.microsoft.com/office/drawing/2014/main" id="{F2392EE7-8C9D-2401-2DE6-4D118C95E488}"/>
              </a:ext>
            </a:extLst>
          </p:cNvPr>
          <p:cNvSpPr/>
          <p:nvPr/>
        </p:nvSpPr>
        <p:spPr bwMode="auto">
          <a:xfrm>
            <a:off x="9637384" y="4408064"/>
            <a:ext cx="82422" cy="258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Rectangle 356">
            <a:extLst>
              <a:ext uri="{FF2B5EF4-FFF2-40B4-BE49-F238E27FC236}">
                <a16:creationId xmlns:a16="http://schemas.microsoft.com/office/drawing/2014/main" id="{7CAC113D-2EA1-FE33-B1AA-A0DA160826D6}"/>
              </a:ext>
            </a:extLst>
          </p:cNvPr>
          <p:cNvSpPr/>
          <p:nvPr/>
        </p:nvSpPr>
        <p:spPr bwMode="auto">
          <a:xfrm>
            <a:off x="9738984" y="4408064"/>
            <a:ext cx="82422" cy="258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Freeform 354">
            <a:extLst>
              <a:ext uri="{FF2B5EF4-FFF2-40B4-BE49-F238E27FC236}">
                <a16:creationId xmlns:a16="http://schemas.microsoft.com/office/drawing/2014/main" id="{DC90F8E4-0E3D-8497-B508-1735A75ECB6B}"/>
              </a:ext>
            </a:extLst>
          </p:cNvPr>
          <p:cNvSpPr/>
          <p:nvPr/>
        </p:nvSpPr>
        <p:spPr bwMode="auto">
          <a:xfrm>
            <a:off x="8699348" y="2633663"/>
            <a:ext cx="2958353" cy="1791798"/>
          </a:xfrm>
          <a:custGeom>
            <a:avLst/>
            <a:gdLst>
              <a:gd name="connsiteX0" fmla="*/ 0 w 2958353"/>
              <a:gd name="connsiteY0" fmla="*/ 0 h 1674158"/>
              <a:gd name="connsiteX1" fmla="*/ 0 w 2958353"/>
              <a:gd name="connsiteY1" fmla="*/ 1674158 h 1674158"/>
              <a:gd name="connsiteX2" fmla="*/ 2958353 w 2958353"/>
              <a:gd name="connsiteY2" fmla="*/ 1674158 h 1674158"/>
            </a:gdLst>
            <a:ahLst/>
            <a:cxnLst>
              <a:cxn ang="0">
                <a:pos x="connsiteX0" y="connsiteY0"/>
              </a:cxn>
              <a:cxn ang="0">
                <a:pos x="connsiteX1" y="connsiteY1"/>
              </a:cxn>
              <a:cxn ang="0">
                <a:pos x="connsiteX2" y="connsiteY2"/>
              </a:cxn>
            </a:cxnLst>
            <a:rect l="l" t="t" r="r" b="b"/>
            <a:pathLst>
              <a:path w="2958353" h="1674158">
                <a:moveTo>
                  <a:pt x="0" y="0"/>
                </a:moveTo>
                <a:lnTo>
                  <a:pt x="0" y="1674158"/>
                </a:lnTo>
                <a:lnTo>
                  <a:pt x="2958353" y="167415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7920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0B64C5-6D68-1F99-986C-01DFEAC6FFE4}"/>
              </a:ext>
            </a:extLst>
          </p:cNvPr>
          <p:cNvSpPr>
            <a:spLocks noGrp="1"/>
          </p:cNvSpPr>
          <p:nvPr>
            <p:ph type="title"/>
          </p:nvPr>
        </p:nvSpPr>
        <p:spPr/>
        <p:txBody>
          <a:bodyPr/>
          <a:lstStyle/>
          <a:p>
            <a:r>
              <a:rPr lang="en-US" dirty="0"/>
              <a:t>Most Common </a:t>
            </a:r>
            <a:r>
              <a:rPr lang="en-US" i="1" dirty="0"/>
              <a:t>S. pneumoniae </a:t>
            </a:r>
            <a:r>
              <a:rPr lang="en-US" dirty="0"/>
              <a:t>Serotypes in </a:t>
            </a:r>
            <a:br>
              <a:rPr lang="en-US" dirty="0"/>
            </a:br>
            <a:r>
              <a:rPr lang="en-US" dirty="0"/>
              <a:t>Europe by </a:t>
            </a:r>
            <a:r>
              <a:rPr lang="en-US" dirty="0" err="1"/>
              <a:t>Yr</a:t>
            </a:r>
            <a:endParaRPr lang="en-US" dirty="0"/>
          </a:p>
        </p:txBody>
      </p:sp>
      <p:sp>
        <p:nvSpPr>
          <p:cNvPr id="2" name="TextBox 1">
            <a:extLst>
              <a:ext uri="{FF2B5EF4-FFF2-40B4-BE49-F238E27FC236}">
                <a16:creationId xmlns:a16="http://schemas.microsoft.com/office/drawing/2014/main" id="{7A1BFEEC-A532-3FE4-2CA7-5E6D25054A8E}"/>
              </a:ext>
            </a:extLst>
          </p:cNvPr>
          <p:cNvSpPr txBox="1"/>
          <p:nvPr/>
        </p:nvSpPr>
        <p:spPr bwMode="auto">
          <a:xfrm>
            <a:off x="609758" y="6065875"/>
            <a:ext cx="26065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*Covered by PPSV23.</a:t>
            </a:r>
          </a:p>
        </p:txBody>
      </p:sp>
      <p:sp>
        <p:nvSpPr>
          <p:cNvPr id="5" name="ZoneTexte 3">
            <a:extLst>
              <a:ext uri="{FF2B5EF4-FFF2-40B4-BE49-F238E27FC236}">
                <a16:creationId xmlns:a16="http://schemas.microsoft.com/office/drawing/2014/main" id="{DCA0D429-DC0C-083C-35AD-60B62F806928}"/>
              </a:ext>
            </a:extLst>
          </p:cNvPr>
          <p:cNvSpPr txBox="1"/>
          <p:nvPr/>
        </p:nvSpPr>
        <p:spPr>
          <a:xfrm>
            <a:off x="404820" y="6372364"/>
            <a:ext cx="738861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ecdc.europa.eu/sites/default/files/documents/AER_for_2018_IPD.pdf.</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pSp>
        <p:nvGrpSpPr>
          <p:cNvPr id="120" name="Group 119">
            <a:extLst>
              <a:ext uri="{FF2B5EF4-FFF2-40B4-BE49-F238E27FC236}">
                <a16:creationId xmlns:a16="http://schemas.microsoft.com/office/drawing/2014/main" id="{A8316455-BD88-921D-62B9-050992FD167F}"/>
              </a:ext>
            </a:extLst>
          </p:cNvPr>
          <p:cNvGrpSpPr/>
          <p:nvPr/>
        </p:nvGrpSpPr>
        <p:grpSpPr>
          <a:xfrm>
            <a:off x="2059707" y="1630658"/>
            <a:ext cx="7768105" cy="4235117"/>
            <a:chOff x="2059707" y="1630658"/>
            <a:chExt cx="7768105" cy="4235117"/>
          </a:xfrm>
        </p:grpSpPr>
        <p:cxnSp>
          <p:nvCxnSpPr>
            <p:cNvPr id="8" name="Straight Connector 7">
              <a:extLst>
                <a:ext uri="{FF2B5EF4-FFF2-40B4-BE49-F238E27FC236}">
                  <a16:creationId xmlns:a16="http://schemas.microsoft.com/office/drawing/2014/main" id="{FF31F97F-5D07-DFE0-57F5-9E64E380BDE5}"/>
                </a:ext>
              </a:extLst>
            </p:cNvPr>
            <p:cNvCxnSpPr>
              <a:cxnSpLocks/>
            </p:cNvCxnSpPr>
            <p:nvPr/>
          </p:nvCxnSpPr>
          <p:spPr bwMode="auto">
            <a:xfrm>
              <a:off x="2428307" y="1809741"/>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9235FE4-A66E-226C-A8EA-603C228D5F6E}"/>
                </a:ext>
              </a:extLst>
            </p:cNvPr>
            <p:cNvCxnSpPr>
              <a:cxnSpLocks/>
            </p:cNvCxnSpPr>
            <p:nvPr/>
          </p:nvCxnSpPr>
          <p:spPr bwMode="auto">
            <a:xfrm>
              <a:off x="2428307" y="2165803"/>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2F4FAD5-05DB-2FC4-560B-A69501ECD6ED}"/>
                </a:ext>
              </a:extLst>
            </p:cNvPr>
            <p:cNvCxnSpPr>
              <a:cxnSpLocks/>
            </p:cNvCxnSpPr>
            <p:nvPr/>
          </p:nvCxnSpPr>
          <p:spPr bwMode="auto">
            <a:xfrm>
              <a:off x="2428307" y="2521865"/>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72A1B5A-F9F5-000F-EEB0-8C9C54438818}"/>
                </a:ext>
              </a:extLst>
            </p:cNvPr>
            <p:cNvCxnSpPr>
              <a:cxnSpLocks/>
            </p:cNvCxnSpPr>
            <p:nvPr/>
          </p:nvCxnSpPr>
          <p:spPr bwMode="auto">
            <a:xfrm>
              <a:off x="2428307" y="2877927"/>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4014674-2554-0035-0DE1-AF0521FD20DB}"/>
                </a:ext>
              </a:extLst>
            </p:cNvPr>
            <p:cNvCxnSpPr>
              <a:cxnSpLocks/>
            </p:cNvCxnSpPr>
            <p:nvPr/>
          </p:nvCxnSpPr>
          <p:spPr bwMode="auto">
            <a:xfrm>
              <a:off x="2428307" y="3233989"/>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DF1A3FE-1A06-6170-8B9E-138278A799E4}"/>
                </a:ext>
              </a:extLst>
            </p:cNvPr>
            <p:cNvCxnSpPr>
              <a:cxnSpLocks/>
            </p:cNvCxnSpPr>
            <p:nvPr/>
          </p:nvCxnSpPr>
          <p:spPr bwMode="auto">
            <a:xfrm>
              <a:off x="2428307" y="3590051"/>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6B35F7B-50BB-8A66-B7FE-A15FD70FBC62}"/>
                </a:ext>
              </a:extLst>
            </p:cNvPr>
            <p:cNvCxnSpPr>
              <a:cxnSpLocks/>
            </p:cNvCxnSpPr>
            <p:nvPr/>
          </p:nvCxnSpPr>
          <p:spPr bwMode="auto">
            <a:xfrm>
              <a:off x="2428307" y="5370364"/>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99FAB08-CC66-C9FB-FAF7-255323EF9FF4}"/>
                </a:ext>
              </a:extLst>
            </p:cNvPr>
            <p:cNvCxnSpPr>
              <a:cxnSpLocks/>
            </p:cNvCxnSpPr>
            <p:nvPr/>
          </p:nvCxnSpPr>
          <p:spPr bwMode="auto">
            <a:xfrm>
              <a:off x="2428307" y="5014299"/>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185F715-74FC-E4F1-F349-17836FB05AB8}"/>
                </a:ext>
              </a:extLst>
            </p:cNvPr>
            <p:cNvCxnSpPr>
              <a:cxnSpLocks/>
            </p:cNvCxnSpPr>
            <p:nvPr/>
          </p:nvCxnSpPr>
          <p:spPr bwMode="auto">
            <a:xfrm>
              <a:off x="2428307" y="3946113"/>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D2AD06F-AFA1-E3AF-8373-708E5CB93F37}"/>
                </a:ext>
              </a:extLst>
            </p:cNvPr>
            <p:cNvCxnSpPr>
              <a:cxnSpLocks/>
            </p:cNvCxnSpPr>
            <p:nvPr/>
          </p:nvCxnSpPr>
          <p:spPr bwMode="auto">
            <a:xfrm>
              <a:off x="2428307" y="4302175"/>
              <a:ext cx="1002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99A9082-344E-65F8-6417-508AC8AA5765}"/>
                </a:ext>
              </a:extLst>
            </p:cNvPr>
            <p:cNvCxnSpPr>
              <a:cxnSpLocks/>
            </p:cNvCxnSpPr>
            <p:nvPr/>
          </p:nvCxnSpPr>
          <p:spPr bwMode="auto">
            <a:xfrm>
              <a:off x="2428307" y="4658237"/>
              <a:ext cx="100208"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8A984241-5646-F1C7-3C15-7F2E88C6A999}"/>
                </a:ext>
              </a:extLst>
            </p:cNvPr>
            <p:cNvSpPr txBox="1"/>
            <p:nvPr/>
          </p:nvSpPr>
          <p:spPr bwMode="auto">
            <a:xfrm>
              <a:off x="2059707" y="16306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68FC3995-509D-138A-AFA6-DF4CCC586C02}"/>
                </a:ext>
              </a:extLst>
            </p:cNvPr>
            <p:cNvSpPr txBox="1"/>
            <p:nvPr/>
          </p:nvSpPr>
          <p:spPr bwMode="auto">
            <a:xfrm>
              <a:off x="2059707" y="19755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2" name="TextBox 21">
              <a:extLst>
                <a:ext uri="{FF2B5EF4-FFF2-40B4-BE49-F238E27FC236}">
                  <a16:creationId xmlns:a16="http://schemas.microsoft.com/office/drawing/2014/main" id="{749ECB99-7AFD-929F-3FCD-AE1806DDCE3F}"/>
                </a:ext>
              </a:extLst>
            </p:cNvPr>
            <p:cNvSpPr txBox="1"/>
            <p:nvPr/>
          </p:nvSpPr>
          <p:spPr bwMode="auto">
            <a:xfrm>
              <a:off x="2059707" y="23326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3" name="TextBox 22">
              <a:extLst>
                <a:ext uri="{FF2B5EF4-FFF2-40B4-BE49-F238E27FC236}">
                  <a16:creationId xmlns:a16="http://schemas.microsoft.com/office/drawing/2014/main" id="{2C7B989E-340D-6A6E-FC95-851D4901826B}"/>
                </a:ext>
              </a:extLst>
            </p:cNvPr>
            <p:cNvSpPr txBox="1"/>
            <p:nvPr/>
          </p:nvSpPr>
          <p:spPr bwMode="auto">
            <a:xfrm>
              <a:off x="2059707" y="26897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24" name="TextBox 23">
              <a:extLst>
                <a:ext uri="{FF2B5EF4-FFF2-40B4-BE49-F238E27FC236}">
                  <a16:creationId xmlns:a16="http://schemas.microsoft.com/office/drawing/2014/main" id="{0AB34267-5B71-2677-DB93-BE70E1FFA72B}"/>
                </a:ext>
              </a:extLst>
            </p:cNvPr>
            <p:cNvSpPr txBox="1"/>
            <p:nvPr/>
          </p:nvSpPr>
          <p:spPr bwMode="auto">
            <a:xfrm>
              <a:off x="2059707" y="30468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F6B7EEEE-2D34-9398-483E-B95AA71209CA}"/>
                </a:ext>
              </a:extLst>
            </p:cNvPr>
            <p:cNvSpPr txBox="1"/>
            <p:nvPr/>
          </p:nvSpPr>
          <p:spPr bwMode="auto">
            <a:xfrm>
              <a:off x="2059707" y="34040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6" name="TextBox 25">
              <a:extLst>
                <a:ext uri="{FF2B5EF4-FFF2-40B4-BE49-F238E27FC236}">
                  <a16:creationId xmlns:a16="http://schemas.microsoft.com/office/drawing/2014/main" id="{77765656-C5C0-B3EA-A322-D710248F0DF2}"/>
                </a:ext>
              </a:extLst>
            </p:cNvPr>
            <p:cNvSpPr txBox="1"/>
            <p:nvPr/>
          </p:nvSpPr>
          <p:spPr bwMode="auto">
            <a:xfrm>
              <a:off x="2176726" y="376111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7" name="TextBox 26">
              <a:extLst>
                <a:ext uri="{FF2B5EF4-FFF2-40B4-BE49-F238E27FC236}">
                  <a16:creationId xmlns:a16="http://schemas.microsoft.com/office/drawing/2014/main" id="{1490C75C-C31E-6C32-064D-5D6C6564C7DC}"/>
                </a:ext>
              </a:extLst>
            </p:cNvPr>
            <p:cNvSpPr txBox="1"/>
            <p:nvPr/>
          </p:nvSpPr>
          <p:spPr bwMode="auto">
            <a:xfrm>
              <a:off x="2176726" y="411823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8" name="TextBox 27">
              <a:extLst>
                <a:ext uri="{FF2B5EF4-FFF2-40B4-BE49-F238E27FC236}">
                  <a16:creationId xmlns:a16="http://schemas.microsoft.com/office/drawing/2014/main" id="{AA38B807-940B-6B81-C734-787AC6ECDA97}"/>
                </a:ext>
              </a:extLst>
            </p:cNvPr>
            <p:cNvSpPr txBox="1"/>
            <p:nvPr/>
          </p:nvSpPr>
          <p:spPr bwMode="auto">
            <a:xfrm>
              <a:off x="2176726" y="447534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9" name="TextBox 28">
              <a:extLst>
                <a:ext uri="{FF2B5EF4-FFF2-40B4-BE49-F238E27FC236}">
                  <a16:creationId xmlns:a16="http://schemas.microsoft.com/office/drawing/2014/main" id="{9718ECDE-7C1D-6C43-94C8-AF526715C6EB}"/>
                </a:ext>
              </a:extLst>
            </p:cNvPr>
            <p:cNvSpPr txBox="1"/>
            <p:nvPr/>
          </p:nvSpPr>
          <p:spPr bwMode="auto">
            <a:xfrm>
              <a:off x="2176726" y="483245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0" name="TextBox 29">
              <a:extLst>
                <a:ext uri="{FF2B5EF4-FFF2-40B4-BE49-F238E27FC236}">
                  <a16:creationId xmlns:a16="http://schemas.microsoft.com/office/drawing/2014/main" id="{A46AB08D-23D5-2014-A2AC-F9C4005E74D5}"/>
                </a:ext>
              </a:extLst>
            </p:cNvPr>
            <p:cNvSpPr txBox="1"/>
            <p:nvPr/>
          </p:nvSpPr>
          <p:spPr bwMode="auto">
            <a:xfrm>
              <a:off x="2176726" y="518956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607ABE62-7A05-5E46-D246-C5F1F9F7260F}"/>
                </a:ext>
              </a:extLst>
            </p:cNvPr>
            <p:cNvSpPr txBox="1"/>
            <p:nvPr/>
          </p:nvSpPr>
          <p:spPr bwMode="auto">
            <a:xfrm>
              <a:off x="2683261" y="5476122"/>
              <a:ext cx="417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56E7C99B-78A9-B049-642F-24580D0AE7A1}"/>
                </a:ext>
              </a:extLst>
            </p:cNvPr>
            <p:cNvSpPr txBox="1"/>
            <p:nvPr/>
          </p:nvSpPr>
          <p:spPr bwMode="auto">
            <a:xfrm>
              <a:off x="3414535" y="5476122"/>
              <a:ext cx="417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4" name="TextBox 33">
              <a:extLst>
                <a:ext uri="{FF2B5EF4-FFF2-40B4-BE49-F238E27FC236}">
                  <a16:creationId xmlns:a16="http://schemas.microsoft.com/office/drawing/2014/main" id="{E3D40FAE-1DCC-DA85-1498-B5AB861BEEF4}"/>
                </a:ext>
              </a:extLst>
            </p:cNvPr>
            <p:cNvSpPr txBox="1"/>
            <p:nvPr/>
          </p:nvSpPr>
          <p:spPr bwMode="auto">
            <a:xfrm>
              <a:off x="4032803" y="5496443"/>
              <a:ext cx="6671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19A*</a:t>
              </a:r>
            </a:p>
          </p:txBody>
        </p:sp>
        <p:sp>
          <p:nvSpPr>
            <p:cNvPr id="35" name="TextBox 34">
              <a:extLst>
                <a:ext uri="{FF2B5EF4-FFF2-40B4-BE49-F238E27FC236}">
                  <a16:creationId xmlns:a16="http://schemas.microsoft.com/office/drawing/2014/main" id="{9A7C3E97-BB65-48FE-896C-823E2437F486}"/>
                </a:ext>
              </a:extLst>
            </p:cNvPr>
            <p:cNvSpPr txBox="1"/>
            <p:nvPr/>
          </p:nvSpPr>
          <p:spPr bwMode="auto">
            <a:xfrm>
              <a:off x="4770344" y="5496443"/>
              <a:ext cx="639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22F*</a:t>
              </a:r>
            </a:p>
          </p:txBody>
        </p:sp>
        <p:sp>
          <p:nvSpPr>
            <p:cNvPr id="36" name="TextBox 35">
              <a:extLst>
                <a:ext uri="{FF2B5EF4-FFF2-40B4-BE49-F238E27FC236}">
                  <a16:creationId xmlns:a16="http://schemas.microsoft.com/office/drawing/2014/main" id="{CFBEA303-6E64-BE77-813B-EBC1A83D43CC}"/>
                </a:ext>
              </a:extLst>
            </p:cNvPr>
            <p:cNvSpPr txBox="1"/>
            <p:nvPr/>
          </p:nvSpPr>
          <p:spPr bwMode="auto">
            <a:xfrm>
              <a:off x="5485908" y="5496443"/>
              <a:ext cx="639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12F*</a:t>
              </a:r>
            </a:p>
          </p:txBody>
        </p:sp>
        <p:sp>
          <p:nvSpPr>
            <p:cNvPr id="37" name="TextBox 36">
              <a:extLst>
                <a:ext uri="{FF2B5EF4-FFF2-40B4-BE49-F238E27FC236}">
                  <a16:creationId xmlns:a16="http://schemas.microsoft.com/office/drawing/2014/main" id="{3C511EF7-0C1F-BD25-FB49-F47866C6EAC1}"/>
                </a:ext>
              </a:extLst>
            </p:cNvPr>
            <p:cNvSpPr txBox="1"/>
            <p:nvPr/>
          </p:nvSpPr>
          <p:spPr bwMode="auto">
            <a:xfrm>
              <a:off x="6259727" y="5496443"/>
              <a:ext cx="566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9N*</a:t>
              </a:r>
            </a:p>
          </p:txBody>
        </p:sp>
        <p:sp>
          <p:nvSpPr>
            <p:cNvPr id="38" name="TextBox 37">
              <a:extLst>
                <a:ext uri="{FF2B5EF4-FFF2-40B4-BE49-F238E27FC236}">
                  <a16:creationId xmlns:a16="http://schemas.microsoft.com/office/drawing/2014/main" id="{1E8795EA-409D-CEAB-093D-3A047C1E872A}"/>
                </a:ext>
              </a:extLst>
            </p:cNvPr>
            <p:cNvSpPr txBox="1"/>
            <p:nvPr/>
          </p:nvSpPr>
          <p:spPr bwMode="auto">
            <a:xfrm>
              <a:off x="6995672" y="5496443"/>
              <a:ext cx="551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a:t>
              </a:r>
            </a:p>
          </p:txBody>
        </p:sp>
        <p:sp>
          <p:nvSpPr>
            <p:cNvPr id="39" name="TextBox 38">
              <a:extLst>
                <a:ext uri="{FF2B5EF4-FFF2-40B4-BE49-F238E27FC236}">
                  <a16:creationId xmlns:a16="http://schemas.microsoft.com/office/drawing/2014/main" id="{A7447129-D5AC-FD6F-E623-8B5C6786AD73}"/>
                </a:ext>
              </a:extLst>
            </p:cNvPr>
            <p:cNvSpPr txBox="1"/>
            <p:nvPr/>
          </p:nvSpPr>
          <p:spPr bwMode="auto">
            <a:xfrm>
              <a:off x="7668961" y="5496443"/>
              <a:ext cx="6671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a:t>
              </a:r>
            </a:p>
          </p:txBody>
        </p:sp>
        <p:sp>
          <p:nvSpPr>
            <p:cNvPr id="40" name="TextBox 39">
              <a:extLst>
                <a:ext uri="{FF2B5EF4-FFF2-40B4-BE49-F238E27FC236}">
                  <a16:creationId xmlns:a16="http://schemas.microsoft.com/office/drawing/2014/main" id="{C6007F2E-A332-09BB-7457-2219E0F1BD62}"/>
                </a:ext>
              </a:extLst>
            </p:cNvPr>
            <p:cNvSpPr txBox="1"/>
            <p:nvPr/>
          </p:nvSpPr>
          <p:spPr bwMode="auto">
            <a:xfrm>
              <a:off x="8458879" y="5496443"/>
              <a:ext cx="5437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23B</a:t>
              </a:r>
            </a:p>
          </p:txBody>
        </p:sp>
        <p:sp>
          <p:nvSpPr>
            <p:cNvPr id="41" name="TextBox 40">
              <a:extLst>
                <a:ext uri="{FF2B5EF4-FFF2-40B4-BE49-F238E27FC236}">
                  <a16:creationId xmlns:a16="http://schemas.microsoft.com/office/drawing/2014/main" id="{32765402-FC80-D66C-917E-568AAC40CD6C}"/>
                </a:ext>
              </a:extLst>
            </p:cNvPr>
            <p:cNvSpPr txBox="1"/>
            <p:nvPr/>
          </p:nvSpPr>
          <p:spPr bwMode="auto">
            <a:xfrm>
              <a:off x="9251759" y="5496443"/>
              <a:ext cx="4251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6C</a:t>
              </a:r>
            </a:p>
          </p:txBody>
        </p:sp>
        <p:sp>
          <p:nvSpPr>
            <p:cNvPr id="51" name="TextBox 50">
              <a:extLst>
                <a:ext uri="{FF2B5EF4-FFF2-40B4-BE49-F238E27FC236}">
                  <a16:creationId xmlns:a16="http://schemas.microsoft.com/office/drawing/2014/main" id="{C5246C83-2B5C-941B-92D4-BEF38BCA1D7B}"/>
                </a:ext>
              </a:extLst>
            </p:cNvPr>
            <p:cNvSpPr txBox="1"/>
            <p:nvPr/>
          </p:nvSpPr>
          <p:spPr bwMode="auto">
            <a:xfrm>
              <a:off x="8078005" y="1716740"/>
              <a:ext cx="65274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2014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2015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2016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2017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2018</a:t>
              </a:r>
            </a:p>
          </p:txBody>
        </p:sp>
        <p:sp>
          <p:nvSpPr>
            <p:cNvPr id="52" name="Rectangle 51">
              <a:extLst>
                <a:ext uri="{FF2B5EF4-FFF2-40B4-BE49-F238E27FC236}">
                  <a16:creationId xmlns:a16="http://schemas.microsoft.com/office/drawing/2014/main" id="{8D07EFC7-92C4-040D-2509-461637964066}"/>
                </a:ext>
              </a:extLst>
            </p:cNvPr>
            <p:cNvSpPr/>
            <p:nvPr/>
          </p:nvSpPr>
          <p:spPr bwMode="auto">
            <a:xfrm>
              <a:off x="7989304" y="1835727"/>
              <a:ext cx="127298" cy="127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33204587-DC12-A195-A023-C811E7BFD831}"/>
                </a:ext>
              </a:extLst>
            </p:cNvPr>
            <p:cNvSpPr/>
            <p:nvPr/>
          </p:nvSpPr>
          <p:spPr bwMode="auto">
            <a:xfrm>
              <a:off x="8000811" y="2123066"/>
              <a:ext cx="127298" cy="1272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EAF9D224-74C4-E334-7CF8-02B69C3A66C1}"/>
                </a:ext>
              </a:extLst>
            </p:cNvPr>
            <p:cNvSpPr/>
            <p:nvPr/>
          </p:nvSpPr>
          <p:spPr bwMode="auto">
            <a:xfrm>
              <a:off x="7998371" y="2400065"/>
              <a:ext cx="127298" cy="1272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E17D999-BC48-388E-276A-53BF0D578464}"/>
                </a:ext>
              </a:extLst>
            </p:cNvPr>
            <p:cNvSpPr/>
            <p:nvPr/>
          </p:nvSpPr>
          <p:spPr bwMode="auto">
            <a:xfrm>
              <a:off x="7998371" y="2662116"/>
              <a:ext cx="127298" cy="127298"/>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E198765B-4F9F-225C-BA76-C6EA3F30B3E6}"/>
                </a:ext>
              </a:extLst>
            </p:cNvPr>
            <p:cNvSpPr/>
            <p:nvPr/>
          </p:nvSpPr>
          <p:spPr bwMode="auto">
            <a:xfrm>
              <a:off x="7998371" y="2943989"/>
              <a:ext cx="127298" cy="12729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FCE2CFAA-9C04-FF06-067F-058C7CE1F5F1}"/>
                </a:ext>
              </a:extLst>
            </p:cNvPr>
            <p:cNvSpPr/>
            <p:nvPr/>
          </p:nvSpPr>
          <p:spPr bwMode="auto">
            <a:xfrm>
              <a:off x="2604997" y="3702379"/>
              <a:ext cx="101043" cy="16679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A13C17F2-3F81-0C74-9689-AE633793FAB9}"/>
                </a:ext>
              </a:extLst>
            </p:cNvPr>
            <p:cNvSpPr/>
            <p:nvPr/>
          </p:nvSpPr>
          <p:spPr bwMode="auto">
            <a:xfrm>
              <a:off x="2720779" y="3233988"/>
              <a:ext cx="101043" cy="21363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53E8646-5F4A-C316-05B1-ED6692C63303}"/>
                </a:ext>
              </a:extLst>
            </p:cNvPr>
            <p:cNvSpPr/>
            <p:nvPr/>
          </p:nvSpPr>
          <p:spPr bwMode="auto">
            <a:xfrm>
              <a:off x="2836561" y="2764364"/>
              <a:ext cx="101043" cy="260599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C366229-7AA3-3DB9-224B-A78AECBD35A1}"/>
                </a:ext>
              </a:extLst>
            </p:cNvPr>
            <p:cNvSpPr/>
            <p:nvPr/>
          </p:nvSpPr>
          <p:spPr bwMode="auto">
            <a:xfrm>
              <a:off x="2952343" y="2709561"/>
              <a:ext cx="101043" cy="266079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CD28DF5B-B1E7-17E3-BD64-EFE9C4431F63}"/>
                </a:ext>
              </a:extLst>
            </p:cNvPr>
            <p:cNvSpPr/>
            <p:nvPr/>
          </p:nvSpPr>
          <p:spPr bwMode="auto">
            <a:xfrm>
              <a:off x="3068126" y="2295090"/>
              <a:ext cx="101043" cy="307526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4C54E72-80BC-9F08-C9AC-004967BB776B}"/>
                </a:ext>
              </a:extLst>
            </p:cNvPr>
            <p:cNvSpPr/>
            <p:nvPr/>
          </p:nvSpPr>
          <p:spPr bwMode="auto">
            <a:xfrm>
              <a:off x="3332236" y="3513281"/>
              <a:ext cx="101043" cy="18425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84F43C96-BACF-D30C-1DA5-9949D3D01BFF}"/>
                </a:ext>
              </a:extLst>
            </p:cNvPr>
            <p:cNvSpPr/>
            <p:nvPr/>
          </p:nvSpPr>
          <p:spPr bwMode="auto">
            <a:xfrm>
              <a:off x="3448018" y="3350442"/>
              <a:ext cx="101043" cy="20054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2FED575-48E2-E4D9-CFC8-AC817C98D8CF}"/>
                </a:ext>
              </a:extLst>
            </p:cNvPr>
            <p:cNvSpPr/>
            <p:nvPr/>
          </p:nvSpPr>
          <p:spPr bwMode="auto">
            <a:xfrm>
              <a:off x="3563800" y="3233988"/>
              <a:ext cx="101043" cy="2121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BDF8E02-FA4F-D5D0-AD07-AECC3E01C963}"/>
                </a:ext>
              </a:extLst>
            </p:cNvPr>
            <p:cNvSpPr/>
            <p:nvPr/>
          </p:nvSpPr>
          <p:spPr bwMode="auto">
            <a:xfrm>
              <a:off x="3679582" y="3071287"/>
              <a:ext cx="101043" cy="228455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E4C3B067-649D-4A54-DD02-555EFA3094B1}"/>
                </a:ext>
              </a:extLst>
            </p:cNvPr>
            <p:cNvSpPr/>
            <p:nvPr/>
          </p:nvSpPr>
          <p:spPr bwMode="auto">
            <a:xfrm>
              <a:off x="3795365" y="2912031"/>
              <a:ext cx="101043" cy="244380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A496B4D0-A815-240D-972F-3972947CA9E8}"/>
                </a:ext>
              </a:extLst>
            </p:cNvPr>
            <p:cNvSpPr/>
            <p:nvPr/>
          </p:nvSpPr>
          <p:spPr bwMode="auto">
            <a:xfrm>
              <a:off x="4066362" y="4118230"/>
              <a:ext cx="101043" cy="12376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FCE7B1E1-CEC6-9037-4B49-7838C77D26F8}"/>
                </a:ext>
              </a:extLst>
            </p:cNvPr>
            <p:cNvSpPr/>
            <p:nvPr/>
          </p:nvSpPr>
          <p:spPr bwMode="auto">
            <a:xfrm>
              <a:off x="4182144" y="4168810"/>
              <a:ext cx="101043" cy="118702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020FB29D-139F-E420-BFCB-D64B07BE6F47}"/>
                </a:ext>
              </a:extLst>
            </p:cNvPr>
            <p:cNvSpPr/>
            <p:nvPr/>
          </p:nvSpPr>
          <p:spPr bwMode="auto">
            <a:xfrm>
              <a:off x="4297926" y="4218913"/>
              <a:ext cx="101043" cy="113692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6C358383-8F52-E2ED-35CB-E71F1AB08737}"/>
                </a:ext>
              </a:extLst>
            </p:cNvPr>
            <p:cNvSpPr/>
            <p:nvPr/>
          </p:nvSpPr>
          <p:spPr bwMode="auto">
            <a:xfrm>
              <a:off x="4413708" y="4118228"/>
              <a:ext cx="101043" cy="123760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2CEE0726-AB54-B8B7-C7D7-3E8FFFFF949F}"/>
                </a:ext>
              </a:extLst>
            </p:cNvPr>
            <p:cNvSpPr/>
            <p:nvPr/>
          </p:nvSpPr>
          <p:spPr bwMode="auto">
            <a:xfrm>
              <a:off x="4529491" y="4035199"/>
              <a:ext cx="101043" cy="132063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20B9C0EC-D0B6-EC48-D19B-42EAAEE1E9A1}"/>
                </a:ext>
              </a:extLst>
            </p:cNvPr>
            <p:cNvSpPr/>
            <p:nvPr/>
          </p:nvSpPr>
          <p:spPr bwMode="auto">
            <a:xfrm>
              <a:off x="4781197" y="3946113"/>
              <a:ext cx="101043" cy="14242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BAAB21D-5639-805D-FC1E-22B095D5980D}"/>
                </a:ext>
              </a:extLst>
            </p:cNvPr>
            <p:cNvSpPr/>
            <p:nvPr/>
          </p:nvSpPr>
          <p:spPr bwMode="auto">
            <a:xfrm>
              <a:off x="4896979" y="4118228"/>
              <a:ext cx="101043" cy="12521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B433C738-DC7A-2043-E1B3-131DE5182122}"/>
                </a:ext>
              </a:extLst>
            </p:cNvPr>
            <p:cNvSpPr/>
            <p:nvPr/>
          </p:nvSpPr>
          <p:spPr bwMode="auto">
            <a:xfrm>
              <a:off x="5012761" y="4047725"/>
              <a:ext cx="101043" cy="13226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74B7D0E0-9489-3E5E-C7CC-B637296E693B}"/>
                </a:ext>
              </a:extLst>
            </p:cNvPr>
            <p:cNvSpPr/>
            <p:nvPr/>
          </p:nvSpPr>
          <p:spPr bwMode="auto">
            <a:xfrm>
              <a:off x="5128543" y="4097352"/>
              <a:ext cx="101043" cy="127300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3A78CEE-BFBC-4189-0AFB-85C19B483010}"/>
                </a:ext>
              </a:extLst>
            </p:cNvPr>
            <p:cNvSpPr/>
            <p:nvPr/>
          </p:nvSpPr>
          <p:spPr bwMode="auto">
            <a:xfrm>
              <a:off x="5244326" y="4198038"/>
              <a:ext cx="101043" cy="11723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5AC8D82D-ECCC-80EA-B631-660FC67B5432}"/>
                </a:ext>
              </a:extLst>
            </p:cNvPr>
            <p:cNvSpPr/>
            <p:nvPr/>
          </p:nvSpPr>
          <p:spPr bwMode="auto">
            <a:xfrm>
              <a:off x="5509613" y="4415155"/>
              <a:ext cx="101043" cy="9463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21666C5D-8937-921D-BAEF-F007C3767AAC}"/>
                </a:ext>
              </a:extLst>
            </p:cNvPr>
            <p:cNvSpPr/>
            <p:nvPr/>
          </p:nvSpPr>
          <p:spPr bwMode="auto">
            <a:xfrm>
              <a:off x="5625395" y="4088521"/>
              <a:ext cx="101043" cy="12730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F74DD5DC-6412-72D4-2E71-04A92466DB5B}"/>
                </a:ext>
              </a:extLst>
            </p:cNvPr>
            <p:cNvSpPr/>
            <p:nvPr/>
          </p:nvSpPr>
          <p:spPr bwMode="auto">
            <a:xfrm>
              <a:off x="5741177" y="3872360"/>
              <a:ext cx="101043" cy="14891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40D44CFC-2FF9-3D4F-2D6C-C1A5A535F351}"/>
                </a:ext>
              </a:extLst>
            </p:cNvPr>
            <p:cNvSpPr/>
            <p:nvPr/>
          </p:nvSpPr>
          <p:spPr bwMode="auto">
            <a:xfrm>
              <a:off x="5856959" y="4097352"/>
              <a:ext cx="101043" cy="1264168"/>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47AEE47D-6234-DC1A-E9B8-7FCCA5A267BC}"/>
                </a:ext>
              </a:extLst>
            </p:cNvPr>
            <p:cNvSpPr/>
            <p:nvPr/>
          </p:nvSpPr>
          <p:spPr bwMode="auto">
            <a:xfrm>
              <a:off x="5972742" y="4344174"/>
              <a:ext cx="101043" cy="10173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5D023F6C-58C1-DAAB-79B0-D19619582C83}"/>
                </a:ext>
              </a:extLst>
            </p:cNvPr>
            <p:cNvSpPr/>
            <p:nvPr/>
          </p:nvSpPr>
          <p:spPr bwMode="auto">
            <a:xfrm>
              <a:off x="6259727" y="4690727"/>
              <a:ext cx="101043" cy="6672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8C9D3469-8E81-3C52-A10D-48270DEBE883}"/>
                </a:ext>
              </a:extLst>
            </p:cNvPr>
            <p:cNvSpPr/>
            <p:nvPr/>
          </p:nvSpPr>
          <p:spPr bwMode="auto">
            <a:xfrm>
              <a:off x="6375509" y="4415155"/>
              <a:ext cx="101043" cy="9427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3674A167-FF52-471D-4127-EFE2D97E80D0}"/>
                </a:ext>
              </a:extLst>
            </p:cNvPr>
            <p:cNvSpPr/>
            <p:nvPr/>
          </p:nvSpPr>
          <p:spPr bwMode="auto">
            <a:xfrm>
              <a:off x="6491291" y="4433592"/>
              <a:ext cx="101043" cy="92223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7F2422D5-E4CB-97F9-7B2B-87AE055C8AEB}"/>
                </a:ext>
              </a:extLst>
            </p:cNvPr>
            <p:cNvSpPr/>
            <p:nvPr/>
          </p:nvSpPr>
          <p:spPr bwMode="auto">
            <a:xfrm>
              <a:off x="6607073" y="4454467"/>
              <a:ext cx="101043" cy="91588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0274E267-057C-604A-1B06-8D91FF217D9D}"/>
                </a:ext>
              </a:extLst>
            </p:cNvPr>
            <p:cNvSpPr/>
            <p:nvPr/>
          </p:nvSpPr>
          <p:spPr bwMode="auto">
            <a:xfrm>
              <a:off x="6722856" y="4442052"/>
              <a:ext cx="101043" cy="91588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4F1CEB4A-E667-D64E-9751-A13722B93687}"/>
                </a:ext>
              </a:extLst>
            </p:cNvPr>
            <p:cNvSpPr/>
            <p:nvPr/>
          </p:nvSpPr>
          <p:spPr bwMode="auto">
            <a:xfrm>
              <a:off x="6983254" y="4749182"/>
              <a:ext cx="101043" cy="6205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352EB35A-B937-B896-B24C-B22790BECD5A}"/>
                </a:ext>
              </a:extLst>
            </p:cNvPr>
            <p:cNvSpPr/>
            <p:nvPr/>
          </p:nvSpPr>
          <p:spPr bwMode="auto">
            <a:xfrm>
              <a:off x="7099036" y="4778410"/>
              <a:ext cx="101043" cy="5913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13C45B01-DCD7-ACB6-9E2D-C84606A74873}"/>
                </a:ext>
              </a:extLst>
            </p:cNvPr>
            <p:cNvSpPr/>
            <p:nvPr/>
          </p:nvSpPr>
          <p:spPr bwMode="auto">
            <a:xfrm>
              <a:off x="7214818" y="4795107"/>
              <a:ext cx="101043" cy="57463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0057F79E-6EAC-26C5-178E-2AF791E2E7D2}"/>
                </a:ext>
              </a:extLst>
            </p:cNvPr>
            <p:cNvSpPr/>
            <p:nvPr/>
          </p:nvSpPr>
          <p:spPr bwMode="auto">
            <a:xfrm>
              <a:off x="7330600" y="4765882"/>
              <a:ext cx="101043" cy="60386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3B3042D7-5C24-1433-ADCC-678DA2EF4427}"/>
                </a:ext>
              </a:extLst>
            </p:cNvPr>
            <p:cNvSpPr/>
            <p:nvPr/>
          </p:nvSpPr>
          <p:spPr bwMode="auto">
            <a:xfrm>
              <a:off x="7446383" y="4778410"/>
              <a:ext cx="101043" cy="5913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D74128F2-A37E-6D67-584A-8FEF4BDC7B8F}"/>
                </a:ext>
              </a:extLst>
            </p:cNvPr>
            <p:cNvSpPr/>
            <p:nvPr/>
          </p:nvSpPr>
          <p:spPr bwMode="auto">
            <a:xfrm>
              <a:off x="7716285" y="4899494"/>
              <a:ext cx="101043" cy="4702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2FA350A2-E731-C254-F89B-03706F9767DB}"/>
                </a:ext>
              </a:extLst>
            </p:cNvPr>
            <p:cNvSpPr/>
            <p:nvPr/>
          </p:nvSpPr>
          <p:spPr bwMode="auto">
            <a:xfrm>
              <a:off x="7832067" y="4874443"/>
              <a:ext cx="101043" cy="4952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C4C84481-D0CE-85C3-BA0F-AF054EC53498}"/>
                </a:ext>
              </a:extLst>
            </p:cNvPr>
            <p:cNvSpPr/>
            <p:nvPr/>
          </p:nvSpPr>
          <p:spPr bwMode="auto">
            <a:xfrm>
              <a:off x="7947849" y="4899494"/>
              <a:ext cx="101043" cy="4702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BED3D8CA-E70B-5AC4-C7C0-27EA590F2DDF}"/>
                </a:ext>
              </a:extLst>
            </p:cNvPr>
            <p:cNvSpPr/>
            <p:nvPr/>
          </p:nvSpPr>
          <p:spPr bwMode="auto">
            <a:xfrm>
              <a:off x="8063631" y="4795106"/>
              <a:ext cx="101043" cy="57463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3DF3F25D-BA83-C5FA-0B41-3064A637F557}"/>
                </a:ext>
              </a:extLst>
            </p:cNvPr>
            <p:cNvSpPr/>
            <p:nvPr/>
          </p:nvSpPr>
          <p:spPr bwMode="auto">
            <a:xfrm>
              <a:off x="8179414" y="4899494"/>
              <a:ext cx="101043" cy="4702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C6EF06E6-EBF7-1070-CC4E-8000D32B360A}"/>
                </a:ext>
              </a:extLst>
            </p:cNvPr>
            <p:cNvSpPr/>
            <p:nvPr/>
          </p:nvSpPr>
          <p:spPr bwMode="auto">
            <a:xfrm>
              <a:off x="8449315" y="4899494"/>
              <a:ext cx="101043" cy="4587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40C13F8C-55CA-3AA7-88E5-68BAA0AF033C}"/>
                </a:ext>
              </a:extLst>
            </p:cNvPr>
            <p:cNvSpPr/>
            <p:nvPr/>
          </p:nvSpPr>
          <p:spPr bwMode="auto">
            <a:xfrm>
              <a:off x="8565097" y="4870265"/>
              <a:ext cx="101043" cy="488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DA41D94A-BE0E-A131-B1B9-29491915FEEB}"/>
                </a:ext>
              </a:extLst>
            </p:cNvPr>
            <p:cNvSpPr/>
            <p:nvPr/>
          </p:nvSpPr>
          <p:spPr bwMode="auto">
            <a:xfrm>
              <a:off x="8680879" y="4932896"/>
              <a:ext cx="101043" cy="42537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A6016FDE-6A05-CE1F-5643-4B25514D2F1C}"/>
                </a:ext>
              </a:extLst>
            </p:cNvPr>
            <p:cNvSpPr/>
            <p:nvPr/>
          </p:nvSpPr>
          <p:spPr bwMode="auto">
            <a:xfrm>
              <a:off x="8796661" y="4932896"/>
              <a:ext cx="101043" cy="4253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00040E54-AEC0-C583-7322-FDF81CE2659B}"/>
                </a:ext>
              </a:extLst>
            </p:cNvPr>
            <p:cNvSpPr/>
            <p:nvPr/>
          </p:nvSpPr>
          <p:spPr bwMode="auto">
            <a:xfrm>
              <a:off x="8912444" y="4899494"/>
              <a:ext cx="101043" cy="4587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3FC21FB3-0E33-D2DF-83A0-7EFA9AEBA0A7}"/>
                </a:ext>
              </a:extLst>
            </p:cNvPr>
            <p:cNvSpPr/>
            <p:nvPr/>
          </p:nvSpPr>
          <p:spPr bwMode="auto">
            <a:xfrm>
              <a:off x="9177014" y="4870015"/>
              <a:ext cx="101043" cy="4915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F7D3E400-065E-BD90-FE20-CF39F914BE6F}"/>
                </a:ext>
              </a:extLst>
            </p:cNvPr>
            <p:cNvSpPr/>
            <p:nvPr/>
          </p:nvSpPr>
          <p:spPr bwMode="auto">
            <a:xfrm>
              <a:off x="9292796" y="4932895"/>
              <a:ext cx="101043" cy="4286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415089F4-CA8E-8898-F6C3-1970D7A6EE4E}"/>
                </a:ext>
              </a:extLst>
            </p:cNvPr>
            <p:cNvSpPr/>
            <p:nvPr/>
          </p:nvSpPr>
          <p:spPr bwMode="auto">
            <a:xfrm>
              <a:off x="9408578" y="4970475"/>
              <a:ext cx="101043" cy="39104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C0D441F1-5666-A1A6-B246-59F4CE0F568B}"/>
                </a:ext>
              </a:extLst>
            </p:cNvPr>
            <p:cNvSpPr/>
            <p:nvPr/>
          </p:nvSpPr>
          <p:spPr bwMode="auto">
            <a:xfrm>
              <a:off x="9524360" y="4932894"/>
              <a:ext cx="101043" cy="42862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CCD461BC-4158-5EAF-E922-A388BB69BBD1}"/>
                </a:ext>
              </a:extLst>
            </p:cNvPr>
            <p:cNvSpPr/>
            <p:nvPr/>
          </p:nvSpPr>
          <p:spPr bwMode="auto">
            <a:xfrm>
              <a:off x="9640143" y="4916189"/>
              <a:ext cx="101043" cy="453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5">
              <a:extLst>
                <a:ext uri="{FF2B5EF4-FFF2-40B4-BE49-F238E27FC236}">
                  <a16:creationId xmlns:a16="http://schemas.microsoft.com/office/drawing/2014/main" id="{463B64D1-8E1F-BA6E-6223-9BDAF440D27D}"/>
                </a:ext>
              </a:extLst>
            </p:cNvPr>
            <p:cNvSpPr/>
            <p:nvPr/>
          </p:nvSpPr>
          <p:spPr bwMode="auto">
            <a:xfrm>
              <a:off x="2528515" y="1792277"/>
              <a:ext cx="7299297" cy="3578087"/>
            </a:xfrm>
            <a:custGeom>
              <a:avLst/>
              <a:gdLst>
                <a:gd name="connsiteX0" fmla="*/ 0 w 7299297"/>
                <a:gd name="connsiteY0" fmla="*/ 0 h 3578087"/>
                <a:gd name="connsiteX1" fmla="*/ 0 w 7299297"/>
                <a:gd name="connsiteY1" fmla="*/ 0 h 3578087"/>
                <a:gd name="connsiteX2" fmla="*/ 0 w 7299297"/>
                <a:gd name="connsiteY2" fmla="*/ 71562 h 3578087"/>
                <a:gd name="connsiteX3" fmla="*/ 0 w 7299297"/>
                <a:gd name="connsiteY3" fmla="*/ 3578087 h 3578087"/>
                <a:gd name="connsiteX4" fmla="*/ 7299297 w 7299297"/>
                <a:gd name="connsiteY4" fmla="*/ 3578087 h 3578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9297" h="3578087">
                  <a:moveTo>
                    <a:pt x="0" y="0"/>
                  </a:moveTo>
                  <a:lnTo>
                    <a:pt x="0" y="0"/>
                  </a:lnTo>
                  <a:lnTo>
                    <a:pt x="0" y="71562"/>
                  </a:lnTo>
                  <a:lnTo>
                    <a:pt x="0" y="3578087"/>
                  </a:lnTo>
                  <a:lnTo>
                    <a:pt x="7299297" y="3578087"/>
                  </a:lnTo>
                </a:path>
              </a:pathLst>
            </a:custGeom>
            <a:noFill/>
            <a:ln w="28575">
              <a:solidFill>
                <a:schemeClr val="bg1"/>
              </a:solidFill>
              <a:miter lim="800000"/>
              <a:headEnd/>
              <a:tailEnd/>
            </a:ln>
          </p:spPr>
          <p:txBody>
            <a:bodyPr rtlCol="0" anchor="ctr"/>
            <a:lstStyle/>
            <a:p>
              <a:pPr algn="ctr"/>
              <a:endParaRPr lang="en-US" dirty="0"/>
            </a:p>
          </p:txBody>
        </p:sp>
      </p:grpSp>
      <p:cxnSp>
        <p:nvCxnSpPr>
          <p:cNvPr id="3" name="Straight Connector 2">
            <a:extLst>
              <a:ext uri="{FF2B5EF4-FFF2-40B4-BE49-F238E27FC236}">
                <a16:creationId xmlns:a16="http://schemas.microsoft.com/office/drawing/2014/main" id="{26C05198-E461-C4F9-7470-A22F80C6EAC5}"/>
              </a:ext>
            </a:extLst>
          </p:cNvPr>
          <p:cNvCxnSpPr>
            <a:cxnSpLocks/>
          </p:cNvCxnSpPr>
          <p:nvPr/>
        </p:nvCxnSpPr>
        <p:spPr bwMode="auto">
          <a:xfrm flipH="1">
            <a:off x="2881529" y="5385948"/>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8605B83-C57D-D400-4027-DFE50E114784}"/>
              </a:ext>
            </a:extLst>
          </p:cNvPr>
          <p:cNvCxnSpPr>
            <a:cxnSpLocks/>
          </p:cNvCxnSpPr>
          <p:nvPr/>
        </p:nvCxnSpPr>
        <p:spPr bwMode="auto">
          <a:xfrm flipH="1">
            <a:off x="3623086" y="5385332"/>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029879C-BDB7-A931-F866-2905A1FACF8B}"/>
              </a:ext>
            </a:extLst>
          </p:cNvPr>
          <p:cNvCxnSpPr>
            <a:cxnSpLocks/>
          </p:cNvCxnSpPr>
          <p:nvPr/>
        </p:nvCxnSpPr>
        <p:spPr bwMode="auto">
          <a:xfrm flipH="1">
            <a:off x="4353305" y="5383739"/>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2290E60-B134-8C8F-1430-2F95CF7B7751}"/>
              </a:ext>
            </a:extLst>
          </p:cNvPr>
          <p:cNvCxnSpPr>
            <a:cxnSpLocks/>
          </p:cNvCxnSpPr>
          <p:nvPr/>
        </p:nvCxnSpPr>
        <p:spPr bwMode="auto">
          <a:xfrm flipH="1">
            <a:off x="5060953" y="5386182"/>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08772AA-8F47-FF78-1486-DD1AC7BD56C3}"/>
              </a:ext>
            </a:extLst>
          </p:cNvPr>
          <p:cNvCxnSpPr>
            <a:cxnSpLocks/>
          </p:cNvCxnSpPr>
          <p:nvPr/>
        </p:nvCxnSpPr>
        <p:spPr bwMode="auto">
          <a:xfrm flipH="1">
            <a:off x="5791698" y="5383739"/>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D9D93EC-C0B1-63FE-CAE3-456271D88A52}"/>
              </a:ext>
            </a:extLst>
          </p:cNvPr>
          <p:cNvCxnSpPr>
            <a:cxnSpLocks/>
          </p:cNvCxnSpPr>
          <p:nvPr/>
        </p:nvCxnSpPr>
        <p:spPr bwMode="auto">
          <a:xfrm flipH="1">
            <a:off x="6539483" y="5383907"/>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B21CC3F-FD1C-6566-F41F-C45D82D3AC2C}"/>
              </a:ext>
            </a:extLst>
          </p:cNvPr>
          <p:cNvCxnSpPr>
            <a:cxnSpLocks/>
          </p:cNvCxnSpPr>
          <p:nvPr/>
        </p:nvCxnSpPr>
        <p:spPr bwMode="auto">
          <a:xfrm flipH="1">
            <a:off x="7263010" y="5387051"/>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F6339C06-BB7A-C336-8382-A998390B98D9}"/>
              </a:ext>
            </a:extLst>
          </p:cNvPr>
          <p:cNvCxnSpPr>
            <a:cxnSpLocks/>
          </p:cNvCxnSpPr>
          <p:nvPr/>
        </p:nvCxnSpPr>
        <p:spPr bwMode="auto">
          <a:xfrm flipH="1">
            <a:off x="8006079" y="5383739"/>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CFE583B-CBC6-A152-9EC3-691B1AA7B455}"/>
              </a:ext>
            </a:extLst>
          </p:cNvPr>
          <p:cNvCxnSpPr>
            <a:cxnSpLocks/>
          </p:cNvCxnSpPr>
          <p:nvPr/>
        </p:nvCxnSpPr>
        <p:spPr bwMode="auto">
          <a:xfrm flipH="1">
            <a:off x="8743519" y="5376651"/>
            <a:ext cx="2329" cy="13850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BDAAF74-716B-4F3D-CBA5-2685D206458F}"/>
              </a:ext>
            </a:extLst>
          </p:cNvPr>
          <p:cNvCxnSpPr>
            <a:cxnSpLocks/>
          </p:cNvCxnSpPr>
          <p:nvPr/>
        </p:nvCxnSpPr>
        <p:spPr bwMode="auto">
          <a:xfrm flipH="1">
            <a:off x="9467046" y="5378382"/>
            <a:ext cx="2329" cy="13850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64B5F35D-C2F3-AD42-EB1A-BDE341DE6762}"/>
              </a:ext>
            </a:extLst>
          </p:cNvPr>
          <p:cNvSpPr txBox="1"/>
          <p:nvPr/>
        </p:nvSpPr>
        <p:spPr bwMode="auto">
          <a:xfrm>
            <a:off x="5526255" y="5881209"/>
            <a:ext cx="1039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Serotype</a:t>
            </a:r>
          </a:p>
        </p:txBody>
      </p:sp>
      <p:sp>
        <p:nvSpPr>
          <p:cNvPr id="101" name="TextBox 100">
            <a:extLst>
              <a:ext uri="{FF2B5EF4-FFF2-40B4-BE49-F238E27FC236}">
                <a16:creationId xmlns:a16="http://schemas.microsoft.com/office/drawing/2014/main" id="{09D3EF41-9033-BC10-B194-61D8D8077D3F}"/>
              </a:ext>
            </a:extLst>
          </p:cNvPr>
          <p:cNvSpPr txBox="1"/>
          <p:nvPr/>
        </p:nvSpPr>
        <p:spPr bwMode="auto">
          <a:xfrm rot="16200000">
            <a:off x="992562" y="3404004"/>
            <a:ext cx="1627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Cases of IPD, %</a:t>
            </a:r>
          </a:p>
        </p:txBody>
      </p:sp>
    </p:spTree>
    <p:extLst>
      <p:ext uri="{BB962C8B-B14F-4D97-AF65-F5344CB8AC3E}">
        <p14:creationId xmlns:p14="http://schemas.microsoft.com/office/powerpoint/2010/main" val="288255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6501B0B-B8A1-CC5D-8BA2-3BA4EE9ECA23}"/>
              </a:ext>
            </a:extLst>
          </p:cNvPr>
          <p:cNvSpPr>
            <a:spLocks noGrp="1"/>
          </p:cNvSpPr>
          <p:nvPr>
            <p:ph sz="half" idx="2"/>
          </p:nvPr>
        </p:nvSpPr>
        <p:spPr/>
        <p:txBody>
          <a:bodyPr/>
          <a:lstStyle/>
          <a:p>
            <a:r>
              <a:rPr lang="en-US" sz="2400" b="1" dirty="0">
                <a:solidFill>
                  <a:schemeClr val="accent3"/>
                </a:solidFill>
              </a:rPr>
              <a:t>Serotypes 8, 12F, 22F </a:t>
            </a:r>
            <a:r>
              <a:rPr lang="en-US" sz="2400" dirty="0"/>
              <a:t>represented in a significant number of cases</a:t>
            </a:r>
          </a:p>
          <a:p>
            <a:r>
              <a:rPr lang="en-US" sz="2400" b="1" dirty="0">
                <a:solidFill>
                  <a:schemeClr val="accent1"/>
                </a:solidFill>
              </a:rPr>
              <a:t>Serotypes 10A, 11A, 15B, 22F </a:t>
            </a:r>
            <a:r>
              <a:rPr lang="en-US" sz="2400" dirty="0"/>
              <a:t>associated with more serious disease and/or mortality</a:t>
            </a:r>
          </a:p>
          <a:p>
            <a:r>
              <a:rPr lang="en-US" sz="2400" b="1" dirty="0">
                <a:solidFill>
                  <a:schemeClr val="accent4"/>
                </a:solidFill>
              </a:rPr>
              <a:t>Serotypes 11A, 15B, 33F </a:t>
            </a:r>
            <a:r>
              <a:rPr lang="en-US" sz="2400" dirty="0"/>
              <a:t>showed antimicrobial resistance</a:t>
            </a:r>
          </a:p>
          <a:p>
            <a:r>
              <a:rPr lang="en-US" sz="2400" b="1" dirty="0">
                <a:solidFill>
                  <a:schemeClr val="accent6"/>
                </a:solidFill>
              </a:rPr>
              <a:t>Serotypes 8, 10A, 11A, 15B, 22F </a:t>
            </a:r>
            <a:r>
              <a:rPr lang="en-US" sz="2400" dirty="0"/>
              <a:t>affected older adults, people who were immunocompromised, and people with comorbidities </a:t>
            </a:r>
          </a:p>
          <a:p>
            <a:endParaRPr lang="en-US" sz="2400" dirty="0"/>
          </a:p>
        </p:txBody>
      </p:sp>
      <p:sp>
        <p:nvSpPr>
          <p:cNvPr id="2" name="Title 1">
            <a:extLst>
              <a:ext uri="{FF2B5EF4-FFF2-40B4-BE49-F238E27FC236}">
                <a16:creationId xmlns:a16="http://schemas.microsoft.com/office/drawing/2014/main" id="{86AFEBE0-B268-4CDA-8FB0-170BCCA3195D}"/>
              </a:ext>
            </a:extLst>
          </p:cNvPr>
          <p:cNvSpPr>
            <a:spLocks noGrp="1"/>
          </p:cNvSpPr>
          <p:nvPr>
            <p:ph type="title"/>
          </p:nvPr>
        </p:nvSpPr>
        <p:spPr/>
        <p:txBody>
          <a:bodyPr/>
          <a:lstStyle/>
          <a:p>
            <a:r>
              <a:rPr lang="en-US" dirty="0"/>
              <a:t>Pneumococcal Serotype Evolution in European Adults</a:t>
            </a:r>
          </a:p>
        </p:txBody>
      </p:sp>
      <p:sp>
        <p:nvSpPr>
          <p:cNvPr id="3" name="Content Placeholder 2">
            <a:extLst>
              <a:ext uri="{FF2B5EF4-FFF2-40B4-BE49-F238E27FC236}">
                <a16:creationId xmlns:a16="http://schemas.microsoft.com/office/drawing/2014/main" id="{3B77E864-2E45-B245-8076-115AD1CBF9DD}"/>
              </a:ext>
            </a:extLst>
          </p:cNvPr>
          <p:cNvSpPr>
            <a:spLocks noGrp="1"/>
          </p:cNvSpPr>
          <p:nvPr>
            <p:ph sz="half" idx="1"/>
          </p:nvPr>
        </p:nvSpPr>
        <p:spPr/>
        <p:txBody>
          <a:bodyPr/>
          <a:lstStyle/>
          <a:p>
            <a:r>
              <a:rPr lang="en-US" sz="2400" dirty="0"/>
              <a:t>Systematic review of studies from 2010-2022 showed increase in prevalence of additional serotypes covered by PCV20</a:t>
            </a:r>
          </a:p>
          <a:p>
            <a:pPr lvl="1"/>
            <a:r>
              <a:rPr lang="en-US" sz="2200" dirty="0"/>
              <a:t>These additional serotypes account for 60% of all IPD since 2018</a:t>
            </a:r>
          </a:p>
          <a:p>
            <a:r>
              <a:rPr lang="en-US" sz="2400" b="1" dirty="0"/>
              <a:t>Adults could benefit from vaccination with PCV20</a:t>
            </a:r>
          </a:p>
          <a:p>
            <a:endParaRPr lang="en-US" sz="2400" dirty="0"/>
          </a:p>
        </p:txBody>
      </p:sp>
      <p:sp>
        <p:nvSpPr>
          <p:cNvPr id="4" name="ZoneTexte 3">
            <a:extLst>
              <a:ext uri="{FF2B5EF4-FFF2-40B4-BE49-F238E27FC236}">
                <a16:creationId xmlns:a16="http://schemas.microsoft.com/office/drawing/2014/main" id="{150F824C-4FA1-E119-B59B-CDF95ACCB506}"/>
              </a:ext>
            </a:extLst>
          </p:cNvPr>
          <p:cNvSpPr txBox="1"/>
          <p:nvPr/>
        </p:nvSpPr>
        <p:spPr>
          <a:xfrm>
            <a:off x="406400" y="6371447"/>
            <a:ext cx="271484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err="1">
                <a:solidFill>
                  <a:schemeClr val="bg2"/>
                </a:solidFill>
                <a:latin typeface="Calibri" panose="020F0502020204030204"/>
                <a:cs typeface="+mn-cs"/>
              </a:rPr>
              <a:t>Texieira</a:t>
            </a:r>
            <a:r>
              <a:rPr lang="fr-FR" sz="1200" b="0" dirty="0">
                <a:solidFill>
                  <a:schemeClr val="bg2"/>
                </a:solidFill>
                <a:latin typeface="Calibri" panose="020F0502020204030204"/>
                <a:cs typeface="+mn-cs"/>
              </a:rPr>
              <a:t>. </a:t>
            </a:r>
            <a:r>
              <a:rPr lang="fr-FR" sz="1200" b="0" dirty="0" err="1">
                <a:solidFill>
                  <a:schemeClr val="bg2"/>
                </a:solidFill>
                <a:latin typeface="Calibri" panose="020F0502020204030204"/>
                <a:cs typeface="+mn-cs"/>
              </a:rPr>
              <a:t>Microorganisms</a:t>
            </a:r>
            <a:r>
              <a:rPr lang="fr-FR" sz="1200" b="0" dirty="0">
                <a:solidFill>
                  <a:schemeClr val="bg2"/>
                </a:solidFill>
                <a:latin typeface="Calibri" panose="020F0502020204030204"/>
                <a:cs typeface="+mn-cs"/>
              </a:rPr>
              <a:t>. 2023;11:1376.</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3210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DA3D7-DC69-A05B-CB4A-719B2DB127F9}"/>
              </a:ext>
            </a:extLst>
          </p:cNvPr>
          <p:cNvSpPr>
            <a:spLocks noGrp="1"/>
          </p:cNvSpPr>
          <p:nvPr>
            <p:ph type="title"/>
          </p:nvPr>
        </p:nvSpPr>
        <p:spPr/>
        <p:txBody>
          <a:bodyPr/>
          <a:lstStyle/>
          <a:p>
            <a:r>
              <a:rPr lang="en-US" dirty="0"/>
              <a:t>Adult Pneumococcal Vaccines</a:t>
            </a:r>
          </a:p>
        </p:txBody>
      </p:sp>
    </p:spTree>
    <p:extLst>
      <p:ext uri="{BB962C8B-B14F-4D97-AF65-F5344CB8AC3E}">
        <p14:creationId xmlns:p14="http://schemas.microsoft.com/office/powerpoint/2010/main" val="3616149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3397-0EC1-2904-F5A4-2BCA4D92DA39}"/>
              </a:ext>
            </a:extLst>
          </p:cNvPr>
          <p:cNvSpPr>
            <a:spLocks noGrp="1"/>
          </p:cNvSpPr>
          <p:nvPr>
            <p:ph type="title"/>
          </p:nvPr>
        </p:nvSpPr>
        <p:spPr/>
        <p:txBody>
          <a:bodyPr/>
          <a:lstStyle/>
          <a:p>
            <a:r>
              <a:rPr lang="en-US" dirty="0"/>
              <a:t>Serotypes Targeted by Pneumococcal Vaccines</a:t>
            </a:r>
          </a:p>
        </p:txBody>
      </p:sp>
      <p:graphicFrame>
        <p:nvGraphicFramePr>
          <p:cNvPr id="4" name="Table 4">
            <a:extLst>
              <a:ext uri="{FF2B5EF4-FFF2-40B4-BE49-F238E27FC236}">
                <a16:creationId xmlns:a16="http://schemas.microsoft.com/office/drawing/2014/main" id="{744F3D77-12A6-9287-1D99-09974591B400}"/>
              </a:ext>
            </a:extLst>
          </p:cNvPr>
          <p:cNvGraphicFramePr>
            <a:graphicFrameLocks noGrp="1"/>
          </p:cNvGraphicFramePr>
          <p:nvPr>
            <p:ph idx="1"/>
            <p:extLst>
              <p:ext uri="{D42A27DB-BD31-4B8C-83A1-F6EECF244321}">
                <p14:modId xmlns:p14="http://schemas.microsoft.com/office/powerpoint/2010/main" val="599834415"/>
              </p:ext>
            </p:extLst>
          </p:nvPr>
        </p:nvGraphicFramePr>
        <p:xfrm>
          <a:off x="324465" y="1512888"/>
          <a:ext cx="11653906" cy="2623707"/>
        </p:xfrm>
        <a:graphic>
          <a:graphicData uri="http://schemas.openxmlformats.org/drawingml/2006/table">
            <a:tbl>
              <a:tblPr firstRow="1" bandRow="1">
                <a:tableStyleId>{073A0DAA-6AF3-43AB-8588-CEC1D06C72B9}</a:tableStyleId>
              </a:tblPr>
              <a:tblGrid>
                <a:gridCol w="768252">
                  <a:extLst>
                    <a:ext uri="{9D8B030D-6E8A-4147-A177-3AD203B41FA5}">
                      <a16:colId xmlns:a16="http://schemas.microsoft.com/office/drawing/2014/main" val="2048188945"/>
                    </a:ext>
                  </a:extLst>
                </a:gridCol>
                <a:gridCol w="116840">
                  <a:extLst>
                    <a:ext uri="{9D8B030D-6E8A-4147-A177-3AD203B41FA5}">
                      <a16:colId xmlns:a16="http://schemas.microsoft.com/office/drawing/2014/main" val="575703848"/>
                    </a:ext>
                  </a:extLst>
                </a:gridCol>
                <a:gridCol w="259470">
                  <a:extLst>
                    <a:ext uri="{9D8B030D-6E8A-4147-A177-3AD203B41FA5}">
                      <a16:colId xmlns:a16="http://schemas.microsoft.com/office/drawing/2014/main" val="263255271"/>
                    </a:ext>
                  </a:extLst>
                </a:gridCol>
                <a:gridCol w="382172">
                  <a:extLst>
                    <a:ext uri="{9D8B030D-6E8A-4147-A177-3AD203B41FA5}">
                      <a16:colId xmlns:a16="http://schemas.microsoft.com/office/drawing/2014/main" val="2335061128"/>
                    </a:ext>
                  </a:extLst>
                </a:gridCol>
                <a:gridCol w="460326">
                  <a:extLst>
                    <a:ext uri="{9D8B030D-6E8A-4147-A177-3AD203B41FA5}">
                      <a16:colId xmlns:a16="http://schemas.microsoft.com/office/drawing/2014/main" val="2656044355"/>
                    </a:ext>
                  </a:extLst>
                </a:gridCol>
                <a:gridCol w="460326">
                  <a:extLst>
                    <a:ext uri="{9D8B030D-6E8A-4147-A177-3AD203B41FA5}">
                      <a16:colId xmlns:a16="http://schemas.microsoft.com/office/drawing/2014/main" val="1475567369"/>
                    </a:ext>
                  </a:extLst>
                </a:gridCol>
                <a:gridCol w="460326">
                  <a:extLst>
                    <a:ext uri="{9D8B030D-6E8A-4147-A177-3AD203B41FA5}">
                      <a16:colId xmlns:a16="http://schemas.microsoft.com/office/drawing/2014/main" val="2575469872"/>
                    </a:ext>
                  </a:extLst>
                </a:gridCol>
                <a:gridCol w="460326">
                  <a:extLst>
                    <a:ext uri="{9D8B030D-6E8A-4147-A177-3AD203B41FA5}">
                      <a16:colId xmlns:a16="http://schemas.microsoft.com/office/drawing/2014/main" val="2749607618"/>
                    </a:ext>
                  </a:extLst>
                </a:gridCol>
                <a:gridCol w="460326">
                  <a:extLst>
                    <a:ext uri="{9D8B030D-6E8A-4147-A177-3AD203B41FA5}">
                      <a16:colId xmlns:a16="http://schemas.microsoft.com/office/drawing/2014/main" val="3563563221"/>
                    </a:ext>
                  </a:extLst>
                </a:gridCol>
                <a:gridCol w="460326">
                  <a:extLst>
                    <a:ext uri="{9D8B030D-6E8A-4147-A177-3AD203B41FA5}">
                      <a16:colId xmlns:a16="http://schemas.microsoft.com/office/drawing/2014/main" val="2191219607"/>
                    </a:ext>
                  </a:extLst>
                </a:gridCol>
                <a:gridCol w="460326">
                  <a:extLst>
                    <a:ext uri="{9D8B030D-6E8A-4147-A177-3AD203B41FA5}">
                      <a16:colId xmlns:a16="http://schemas.microsoft.com/office/drawing/2014/main" val="3819726920"/>
                    </a:ext>
                  </a:extLst>
                </a:gridCol>
                <a:gridCol w="460326">
                  <a:extLst>
                    <a:ext uri="{9D8B030D-6E8A-4147-A177-3AD203B41FA5}">
                      <a16:colId xmlns:a16="http://schemas.microsoft.com/office/drawing/2014/main" val="2092950416"/>
                    </a:ext>
                  </a:extLst>
                </a:gridCol>
                <a:gridCol w="460326">
                  <a:extLst>
                    <a:ext uri="{9D8B030D-6E8A-4147-A177-3AD203B41FA5}">
                      <a16:colId xmlns:a16="http://schemas.microsoft.com/office/drawing/2014/main" val="3146173305"/>
                    </a:ext>
                  </a:extLst>
                </a:gridCol>
                <a:gridCol w="460326">
                  <a:extLst>
                    <a:ext uri="{9D8B030D-6E8A-4147-A177-3AD203B41FA5}">
                      <a16:colId xmlns:a16="http://schemas.microsoft.com/office/drawing/2014/main" val="761011530"/>
                    </a:ext>
                  </a:extLst>
                </a:gridCol>
                <a:gridCol w="460326">
                  <a:extLst>
                    <a:ext uri="{9D8B030D-6E8A-4147-A177-3AD203B41FA5}">
                      <a16:colId xmlns:a16="http://schemas.microsoft.com/office/drawing/2014/main" val="1243823043"/>
                    </a:ext>
                  </a:extLst>
                </a:gridCol>
                <a:gridCol w="460326">
                  <a:extLst>
                    <a:ext uri="{9D8B030D-6E8A-4147-A177-3AD203B41FA5}">
                      <a16:colId xmlns:a16="http://schemas.microsoft.com/office/drawing/2014/main" val="3640158059"/>
                    </a:ext>
                  </a:extLst>
                </a:gridCol>
                <a:gridCol w="460326">
                  <a:extLst>
                    <a:ext uri="{9D8B030D-6E8A-4147-A177-3AD203B41FA5}">
                      <a16:colId xmlns:a16="http://schemas.microsoft.com/office/drawing/2014/main" val="3316311979"/>
                    </a:ext>
                  </a:extLst>
                </a:gridCol>
                <a:gridCol w="460326">
                  <a:extLst>
                    <a:ext uri="{9D8B030D-6E8A-4147-A177-3AD203B41FA5}">
                      <a16:colId xmlns:a16="http://schemas.microsoft.com/office/drawing/2014/main" val="145548507"/>
                    </a:ext>
                  </a:extLst>
                </a:gridCol>
                <a:gridCol w="460326">
                  <a:extLst>
                    <a:ext uri="{9D8B030D-6E8A-4147-A177-3AD203B41FA5}">
                      <a16:colId xmlns:a16="http://schemas.microsoft.com/office/drawing/2014/main" val="1172523650"/>
                    </a:ext>
                  </a:extLst>
                </a:gridCol>
                <a:gridCol w="460326">
                  <a:extLst>
                    <a:ext uri="{9D8B030D-6E8A-4147-A177-3AD203B41FA5}">
                      <a16:colId xmlns:a16="http://schemas.microsoft.com/office/drawing/2014/main" val="3878285506"/>
                    </a:ext>
                  </a:extLst>
                </a:gridCol>
                <a:gridCol w="460326">
                  <a:extLst>
                    <a:ext uri="{9D8B030D-6E8A-4147-A177-3AD203B41FA5}">
                      <a16:colId xmlns:a16="http://schemas.microsoft.com/office/drawing/2014/main" val="3798128276"/>
                    </a:ext>
                  </a:extLst>
                </a:gridCol>
                <a:gridCol w="460326">
                  <a:extLst>
                    <a:ext uri="{9D8B030D-6E8A-4147-A177-3AD203B41FA5}">
                      <a16:colId xmlns:a16="http://schemas.microsoft.com/office/drawing/2014/main" val="3433860088"/>
                    </a:ext>
                  </a:extLst>
                </a:gridCol>
                <a:gridCol w="460326">
                  <a:extLst>
                    <a:ext uri="{9D8B030D-6E8A-4147-A177-3AD203B41FA5}">
                      <a16:colId xmlns:a16="http://schemas.microsoft.com/office/drawing/2014/main" val="1083896610"/>
                    </a:ext>
                  </a:extLst>
                </a:gridCol>
                <a:gridCol w="460326">
                  <a:extLst>
                    <a:ext uri="{9D8B030D-6E8A-4147-A177-3AD203B41FA5}">
                      <a16:colId xmlns:a16="http://schemas.microsoft.com/office/drawing/2014/main" val="4138681075"/>
                    </a:ext>
                  </a:extLst>
                </a:gridCol>
                <a:gridCol w="460326">
                  <a:extLst>
                    <a:ext uri="{9D8B030D-6E8A-4147-A177-3AD203B41FA5}">
                      <a16:colId xmlns:a16="http://schemas.microsoft.com/office/drawing/2014/main" val="2766407391"/>
                    </a:ext>
                  </a:extLst>
                </a:gridCol>
                <a:gridCol w="460326">
                  <a:extLst>
                    <a:ext uri="{9D8B030D-6E8A-4147-A177-3AD203B41FA5}">
                      <a16:colId xmlns:a16="http://schemas.microsoft.com/office/drawing/2014/main" val="3807782789"/>
                    </a:ext>
                  </a:extLst>
                </a:gridCol>
              </a:tblGrid>
              <a:tr h="370840">
                <a:tc gridSpan="2">
                  <a:txBody>
                    <a:bodyPr/>
                    <a:lstStyle/>
                    <a:p>
                      <a:r>
                        <a:rPr lang="en-US" sz="1200" b="1" dirty="0">
                          <a:latin typeface="+mj-lt"/>
                        </a:rPr>
                        <a:t>Serotype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sz="1200" dirty="0"/>
                    </a:p>
                  </a:txBody>
                  <a:tcPr>
                    <a:solidFill>
                      <a:schemeClr val="accent3"/>
                    </a:solidFill>
                  </a:tcPr>
                </a:tc>
                <a:tc>
                  <a:txBody>
                    <a:bodyPr/>
                    <a:lstStyle/>
                    <a:p>
                      <a:pPr algn="ctr"/>
                      <a:r>
                        <a:rPr lang="en-US" sz="1200" b="1">
                          <a:latin typeface="+mj-lt"/>
                        </a:rPr>
                        <a:t>1</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latin typeface="+mj-lt"/>
                        </a:rPr>
                        <a:t>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4</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5</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6A</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6B</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7F</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9V</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14</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18C</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19A</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19F</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23F</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8</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10A</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11A</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12F</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15B</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22F</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33F</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2</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9N</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17F</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b="1">
                          <a:latin typeface="+mj-lt"/>
                        </a:rPr>
                        <a:t>20</a:t>
                      </a:r>
                      <a:endParaRPr lang="en-US" sz="1200" b="1"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25048610"/>
                  </a:ext>
                </a:extLst>
              </a:tr>
              <a:tr h="370840">
                <a:tc gridSpan="26">
                  <a:txBody>
                    <a:bodyPr/>
                    <a:lstStyle/>
                    <a:p>
                      <a:r>
                        <a:rPr lang="en-US" sz="1200" b="1" dirty="0">
                          <a:solidFill>
                            <a:schemeClr val="bg1"/>
                          </a:solidFill>
                          <a:latin typeface="+mj-lt"/>
                        </a:rPr>
                        <a:t>Conjugate vaccines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a:solidFill>
                          <a:schemeClr val="bg1"/>
                        </a:solidFill>
                      </a:endParaRPr>
                    </a:p>
                  </a:txBody>
                  <a:tcPr anchor="ctr"/>
                </a:tc>
                <a:tc hMerge="1">
                  <a:txBody>
                    <a:bodyPr/>
                    <a:lstStyle/>
                    <a:p>
                      <a:pPr algn="ctr"/>
                      <a:endParaRPr lang="en-US" sz="140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extLst>
                  <a:ext uri="{0D108BD9-81ED-4DB2-BD59-A6C34878D82A}">
                    <a16:rowId xmlns:a16="http://schemas.microsoft.com/office/drawing/2014/main" val="3738428976"/>
                  </a:ext>
                </a:extLst>
              </a:tr>
              <a:tr h="370840">
                <a:tc>
                  <a:txBody>
                    <a:bodyPr/>
                    <a:lstStyle/>
                    <a:p>
                      <a:r>
                        <a:rPr lang="en-US" sz="1200" b="0" dirty="0">
                          <a:solidFill>
                            <a:schemeClr val="bg1"/>
                          </a:solidFill>
                          <a:latin typeface="+mj-lt"/>
                        </a:rPr>
                        <a:t>PCV13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hMerge="1">
                  <a:txBody>
                    <a:bodyPr/>
                    <a:lstStyle/>
                    <a:p>
                      <a:pPr algn="ctr"/>
                      <a:endParaRPr lang="en-US" sz="1400" dirty="0">
                        <a:solidFill>
                          <a:schemeClr val="bg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D2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9396433"/>
                  </a:ext>
                </a:extLst>
              </a:tr>
              <a:tr h="370840">
                <a:tc>
                  <a:txBody>
                    <a:bodyPr/>
                    <a:lstStyle/>
                    <a:p>
                      <a:r>
                        <a:rPr lang="en-US" sz="1200" b="0" dirty="0">
                          <a:solidFill>
                            <a:schemeClr val="bg1"/>
                          </a:solidFill>
                          <a:latin typeface="+mj-lt"/>
                        </a:rPr>
                        <a:t>PCV15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hMerge="1">
                  <a:txBody>
                    <a:bodyPr/>
                    <a:lstStyle/>
                    <a:p>
                      <a:pPr algn="ctr"/>
                      <a:endParaRPr lang="en-US" sz="1400" dirty="0">
                        <a:solidFill>
                          <a:schemeClr val="bg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mj-lt"/>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DA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2010558"/>
                  </a:ext>
                </a:extLst>
              </a:tr>
              <a:tr h="370840">
                <a:tc>
                  <a:txBody>
                    <a:bodyPr/>
                    <a:lstStyle/>
                    <a:p>
                      <a:r>
                        <a:rPr lang="en-US" sz="1200" b="0" dirty="0">
                          <a:solidFill>
                            <a:schemeClr val="bg1"/>
                          </a:solidFill>
                          <a:latin typeface="+mj-lt"/>
                        </a:rPr>
                        <a:t>PCV20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hMerge="1">
                  <a:txBody>
                    <a:bodyPr/>
                    <a:lstStyle/>
                    <a:p>
                      <a:pPr algn="ctr"/>
                      <a:endParaRPr lang="en-US" sz="1400" dirty="0">
                        <a:solidFill>
                          <a:schemeClr val="bg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C9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7972203"/>
                  </a:ext>
                </a:extLst>
              </a:tr>
              <a:tr h="398667">
                <a:tc gridSpan="26">
                  <a:txBody>
                    <a:bodyPr/>
                    <a:lstStyle/>
                    <a:p>
                      <a:pPr algn="l"/>
                      <a:r>
                        <a:rPr lang="en-US" sz="1200" b="1" dirty="0">
                          <a:solidFill>
                            <a:schemeClr val="bg1"/>
                          </a:solidFill>
                          <a:latin typeface="+mj-lt"/>
                        </a:rPr>
                        <a:t>Polyvalent vaccine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tc hMerge="1">
                  <a:txBody>
                    <a:bodyPr/>
                    <a:lstStyle/>
                    <a:p>
                      <a:pPr algn="ctr"/>
                      <a:endParaRPr lang="en-US" sz="1400" dirty="0">
                        <a:solidFill>
                          <a:schemeClr val="bg1"/>
                        </a:solidFill>
                      </a:endParaRPr>
                    </a:p>
                  </a:txBody>
                  <a:tcPr anchor="ctr"/>
                </a:tc>
                <a:extLst>
                  <a:ext uri="{0D108BD9-81ED-4DB2-BD59-A6C34878D82A}">
                    <a16:rowId xmlns:a16="http://schemas.microsoft.com/office/drawing/2014/main" val="113130888"/>
                  </a:ext>
                </a:extLst>
              </a:tr>
              <a:tr h="370840">
                <a:tc>
                  <a:txBody>
                    <a:bodyPr/>
                    <a:lstStyle/>
                    <a:p>
                      <a:r>
                        <a:rPr lang="en-US" sz="1200" b="0" dirty="0">
                          <a:solidFill>
                            <a:schemeClr val="bg1"/>
                          </a:solidFill>
                          <a:latin typeface="+mj-lt"/>
                        </a:rPr>
                        <a:t>PPSV23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j-lt"/>
                          <a:ea typeface="+mn-ea"/>
                          <a:cs typeface="+mn-cs"/>
                        </a:rPr>
                        <a:t>X</a:t>
                      </a:r>
                      <a:endParaRPr kumimoji="0" lang="en-US" sz="1200" b="0" i="0" u="none" strike="noStrike" kern="1200" cap="none" spc="0" normalizeH="0" baseline="0" noProof="0" dirty="0">
                        <a:ln>
                          <a:noFill/>
                        </a:ln>
                        <a:solidFill>
                          <a:srgbClr val="455560"/>
                        </a:solidFill>
                        <a:effectLst/>
                        <a:uLnTx/>
                        <a:uFillTx/>
                        <a:latin typeface="+mj-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1685183"/>
                  </a:ext>
                </a:extLst>
              </a:tr>
            </a:tbl>
          </a:graphicData>
        </a:graphic>
      </p:graphicFrame>
      <p:sp>
        <p:nvSpPr>
          <p:cNvPr id="7" name="Content Placeholder 2">
            <a:extLst>
              <a:ext uri="{FF2B5EF4-FFF2-40B4-BE49-F238E27FC236}">
                <a16:creationId xmlns:a16="http://schemas.microsoft.com/office/drawing/2014/main" id="{A6A40D14-0BEE-20EA-AFD2-F4793EA7B667}"/>
              </a:ext>
            </a:extLst>
          </p:cNvPr>
          <p:cNvSpPr txBox="1">
            <a:spLocks/>
          </p:cNvSpPr>
          <p:nvPr/>
        </p:nvSpPr>
        <p:spPr bwMode="auto">
          <a:xfrm>
            <a:off x="604674" y="4308042"/>
            <a:ext cx="10877529" cy="19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7 additional PCV20 serotypes were chosen for their contribution to IPD worldwide</a:t>
            </a:r>
          </a:p>
          <a:p>
            <a:pPr lvl="1"/>
            <a:r>
              <a:rPr lang="en-US" sz="2000" b="0" kern="0" dirty="0"/>
              <a:t>6 of these 7 serotypes (8, 10A, 11A, 15BC, 22F and 33F) are associated with a high mortality rate </a:t>
            </a:r>
          </a:p>
          <a:p>
            <a:pPr lvl="1"/>
            <a:r>
              <a:rPr lang="en-US" sz="2000" b="0" kern="0" dirty="0"/>
              <a:t>4 of these serotypes (11A, 15B/C, 22F and 33F) have reduced sensitivity to antibiotics and/or meningitis (10A, 15B/C, 22F and 33F)</a:t>
            </a:r>
          </a:p>
        </p:txBody>
      </p:sp>
      <p:sp>
        <p:nvSpPr>
          <p:cNvPr id="3" name="ZoneTexte 3">
            <a:extLst>
              <a:ext uri="{FF2B5EF4-FFF2-40B4-BE49-F238E27FC236}">
                <a16:creationId xmlns:a16="http://schemas.microsoft.com/office/drawing/2014/main" id="{1C894574-E333-F937-E0C5-DA31ECA8A22F}"/>
              </a:ext>
            </a:extLst>
          </p:cNvPr>
          <p:cNvSpPr txBox="1"/>
          <p:nvPr/>
        </p:nvSpPr>
        <p:spPr>
          <a:xfrm>
            <a:off x="400665" y="6184900"/>
            <a:ext cx="81612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Pneumococcal 13-valent conjugate vaccine PI. Pneumococcal 15-valent conjugate vaccine PI. Pneumococcal 20-valent conjugate vaccine PI. Pneumococcal vaccine polyvalent PI.</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475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2DA5-B44D-5427-3403-DE379685E934}"/>
              </a:ext>
            </a:extLst>
          </p:cNvPr>
          <p:cNvSpPr>
            <a:spLocks noGrp="1"/>
          </p:cNvSpPr>
          <p:nvPr>
            <p:ph type="title"/>
          </p:nvPr>
        </p:nvSpPr>
        <p:spPr/>
        <p:txBody>
          <a:bodyPr/>
          <a:lstStyle/>
          <a:p>
            <a:r>
              <a:rPr lang="en-US" dirty="0"/>
              <a:t>Serotype Coverage With PCV7, PCV13, and PCV20</a:t>
            </a:r>
          </a:p>
        </p:txBody>
      </p:sp>
      <p:sp>
        <p:nvSpPr>
          <p:cNvPr id="6" name="ZoneTexte 3">
            <a:extLst>
              <a:ext uri="{FF2B5EF4-FFF2-40B4-BE49-F238E27FC236}">
                <a16:creationId xmlns:a16="http://schemas.microsoft.com/office/drawing/2014/main" id="{12034683-F858-52FC-107B-C8A6AE22D28C}"/>
              </a:ext>
            </a:extLst>
          </p:cNvPr>
          <p:cNvSpPr txBox="1"/>
          <p:nvPr/>
        </p:nvSpPr>
        <p:spPr>
          <a:xfrm>
            <a:off x="403533" y="6192306"/>
            <a:ext cx="65454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Pneumococcal 7-valent conjugate vaccine PI. Pneumococcal 13-valent conjugate vaccine PI. Pneumococcal 20-valent conjugate vaccine PI.</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8C2B8749-5432-4EB2-A4C9-9ED2AE513557}"/>
              </a:ext>
            </a:extLst>
          </p:cNvPr>
          <p:cNvGraphicFramePr>
            <a:graphicFrameLocks/>
          </p:cNvGraphicFramePr>
          <p:nvPr>
            <p:extLst>
              <p:ext uri="{D42A27DB-BD31-4B8C-83A1-F6EECF244321}">
                <p14:modId xmlns:p14="http://schemas.microsoft.com/office/powerpoint/2010/main" val="889327254"/>
              </p:ext>
            </p:extLst>
          </p:nvPr>
        </p:nvGraphicFramePr>
        <p:xfrm>
          <a:off x="457196" y="2687320"/>
          <a:ext cx="11277608" cy="1483360"/>
        </p:xfrm>
        <a:graphic>
          <a:graphicData uri="http://schemas.openxmlformats.org/drawingml/2006/table">
            <a:tbl>
              <a:tblPr firstRow="1" bandRow="1">
                <a:tableStyleId>{073A0DAA-6AF3-43AB-8588-CEC1D06C72B9}</a:tableStyleId>
              </a:tblPr>
              <a:tblGrid>
                <a:gridCol w="882950">
                  <a:extLst>
                    <a:ext uri="{9D8B030D-6E8A-4147-A177-3AD203B41FA5}">
                      <a16:colId xmlns:a16="http://schemas.microsoft.com/office/drawing/2014/main" val="2048188945"/>
                    </a:ext>
                  </a:extLst>
                </a:gridCol>
                <a:gridCol w="432493">
                  <a:extLst>
                    <a:ext uri="{9D8B030D-6E8A-4147-A177-3AD203B41FA5}">
                      <a16:colId xmlns:a16="http://schemas.microsoft.com/office/drawing/2014/main" val="575703848"/>
                    </a:ext>
                  </a:extLst>
                </a:gridCol>
                <a:gridCol w="439229">
                  <a:extLst>
                    <a:ext uri="{9D8B030D-6E8A-4147-A177-3AD203B41FA5}">
                      <a16:colId xmlns:a16="http://schemas.microsoft.com/office/drawing/2014/main" val="2335061128"/>
                    </a:ext>
                  </a:extLst>
                </a:gridCol>
                <a:gridCol w="529052">
                  <a:extLst>
                    <a:ext uri="{9D8B030D-6E8A-4147-A177-3AD203B41FA5}">
                      <a16:colId xmlns:a16="http://schemas.microsoft.com/office/drawing/2014/main" val="2656044355"/>
                    </a:ext>
                  </a:extLst>
                </a:gridCol>
                <a:gridCol w="529052">
                  <a:extLst>
                    <a:ext uri="{9D8B030D-6E8A-4147-A177-3AD203B41FA5}">
                      <a16:colId xmlns:a16="http://schemas.microsoft.com/office/drawing/2014/main" val="1475567369"/>
                    </a:ext>
                  </a:extLst>
                </a:gridCol>
                <a:gridCol w="529052">
                  <a:extLst>
                    <a:ext uri="{9D8B030D-6E8A-4147-A177-3AD203B41FA5}">
                      <a16:colId xmlns:a16="http://schemas.microsoft.com/office/drawing/2014/main" val="2575469872"/>
                    </a:ext>
                  </a:extLst>
                </a:gridCol>
                <a:gridCol w="529052">
                  <a:extLst>
                    <a:ext uri="{9D8B030D-6E8A-4147-A177-3AD203B41FA5}">
                      <a16:colId xmlns:a16="http://schemas.microsoft.com/office/drawing/2014/main" val="2749607618"/>
                    </a:ext>
                  </a:extLst>
                </a:gridCol>
                <a:gridCol w="529052">
                  <a:extLst>
                    <a:ext uri="{9D8B030D-6E8A-4147-A177-3AD203B41FA5}">
                      <a16:colId xmlns:a16="http://schemas.microsoft.com/office/drawing/2014/main" val="3563563221"/>
                    </a:ext>
                  </a:extLst>
                </a:gridCol>
                <a:gridCol w="529052">
                  <a:extLst>
                    <a:ext uri="{9D8B030D-6E8A-4147-A177-3AD203B41FA5}">
                      <a16:colId xmlns:a16="http://schemas.microsoft.com/office/drawing/2014/main" val="2191219607"/>
                    </a:ext>
                  </a:extLst>
                </a:gridCol>
                <a:gridCol w="529052">
                  <a:extLst>
                    <a:ext uri="{9D8B030D-6E8A-4147-A177-3AD203B41FA5}">
                      <a16:colId xmlns:a16="http://schemas.microsoft.com/office/drawing/2014/main" val="3819726920"/>
                    </a:ext>
                  </a:extLst>
                </a:gridCol>
                <a:gridCol w="529052">
                  <a:extLst>
                    <a:ext uri="{9D8B030D-6E8A-4147-A177-3AD203B41FA5}">
                      <a16:colId xmlns:a16="http://schemas.microsoft.com/office/drawing/2014/main" val="2092950416"/>
                    </a:ext>
                  </a:extLst>
                </a:gridCol>
                <a:gridCol w="529052">
                  <a:extLst>
                    <a:ext uri="{9D8B030D-6E8A-4147-A177-3AD203B41FA5}">
                      <a16:colId xmlns:a16="http://schemas.microsoft.com/office/drawing/2014/main" val="3146173305"/>
                    </a:ext>
                  </a:extLst>
                </a:gridCol>
                <a:gridCol w="529052">
                  <a:extLst>
                    <a:ext uri="{9D8B030D-6E8A-4147-A177-3AD203B41FA5}">
                      <a16:colId xmlns:a16="http://schemas.microsoft.com/office/drawing/2014/main" val="761011530"/>
                    </a:ext>
                  </a:extLst>
                </a:gridCol>
                <a:gridCol w="529052">
                  <a:extLst>
                    <a:ext uri="{9D8B030D-6E8A-4147-A177-3AD203B41FA5}">
                      <a16:colId xmlns:a16="http://schemas.microsoft.com/office/drawing/2014/main" val="1243823043"/>
                    </a:ext>
                  </a:extLst>
                </a:gridCol>
                <a:gridCol w="529052">
                  <a:extLst>
                    <a:ext uri="{9D8B030D-6E8A-4147-A177-3AD203B41FA5}">
                      <a16:colId xmlns:a16="http://schemas.microsoft.com/office/drawing/2014/main" val="3640158059"/>
                    </a:ext>
                  </a:extLst>
                </a:gridCol>
                <a:gridCol w="529052">
                  <a:extLst>
                    <a:ext uri="{9D8B030D-6E8A-4147-A177-3AD203B41FA5}">
                      <a16:colId xmlns:a16="http://schemas.microsoft.com/office/drawing/2014/main" val="3316311979"/>
                    </a:ext>
                  </a:extLst>
                </a:gridCol>
                <a:gridCol w="529052">
                  <a:extLst>
                    <a:ext uri="{9D8B030D-6E8A-4147-A177-3AD203B41FA5}">
                      <a16:colId xmlns:a16="http://schemas.microsoft.com/office/drawing/2014/main" val="145548507"/>
                    </a:ext>
                  </a:extLst>
                </a:gridCol>
                <a:gridCol w="529052">
                  <a:extLst>
                    <a:ext uri="{9D8B030D-6E8A-4147-A177-3AD203B41FA5}">
                      <a16:colId xmlns:a16="http://schemas.microsoft.com/office/drawing/2014/main" val="1172523650"/>
                    </a:ext>
                  </a:extLst>
                </a:gridCol>
                <a:gridCol w="529052">
                  <a:extLst>
                    <a:ext uri="{9D8B030D-6E8A-4147-A177-3AD203B41FA5}">
                      <a16:colId xmlns:a16="http://schemas.microsoft.com/office/drawing/2014/main" val="3878285506"/>
                    </a:ext>
                  </a:extLst>
                </a:gridCol>
                <a:gridCol w="529052">
                  <a:extLst>
                    <a:ext uri="{9D8B030D-6E8A-4147-A177-3AD203B41FA5}">
                      <a16:colId xmlns:a16="http://schemas.microsoft.com/office/drawing/2014/main" val="3798128276"/>
                    </a:ext>
                  </a:extLst>
                </a:gridCol>
                <a:gridCol w="529052">
                  <a:extLst>
                    <a:ext uri="{9D8B030D-6E8A-4147-A177-3AD203B41FA5}">
                      <a16:colId xmlns:a16="http://schemas.microsoft.com/office/drawing/2014/main" val="3433860088"/>
                    </a:ext>
                  </a:extLst>
                </a:gridCol>
              </a:tblGrid>
              <a:tr h="370840">
                <a:tc>
                  <a:txBody>
                    <a:bodyPr/>
                    <a:lstStyle/>
                    <a:p>
                      <a:r>
                        <a:rPr lang="en-US" sz="1200" dirty="0"/>
                        <a:t>Serotypes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6B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9V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18C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19F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23F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7F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6A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19A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10A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11A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12F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15B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22F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t>33F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25048610"/>
                  </a:ext>
                </a:extLst>
              </a:tr>
              <a:tr h="370840">
                <a:tc>
                  <a:txBody>
                    <a:bodyPr/>
                    <a:lstStyle/>
                    <a:p>
                      <a:r>
                        <a:rPr lang="en-US" sz="1400" b="1" dirty="0">
                          <a:solidFill>
                            <a:schemeClr val="bg1"/>
                          </a:solidFill>
                        </a:rPr>
                        <a:t>PCV7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59396433"/>
                  </a:ext>
                </a:extLst>
              </a:tr>
              <a:tr h="370840">
                <a:tc>
                  <a:txBody>
                    <a:bodyPr/>
                    <a:lstStyle/>
                    <a:p>
                      <a:r>
                        <a:rPr lang="en-US" sz="1400" b="1" dirty="0">
                          <a:solidFill>
                            <a:schemeClr val="bg1"/>
                          </a:solidFill>
                        </a:rPr>
                        <a:t>PCV13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62010558"/>
                  </a:ext>
                </a:extLst>
              </a:tr>
              <a:tr h="370840">
                <a:tc>
                  <a:txBody>
                    <a:bodyPr/>
                    <a:lstStyle/>
                    <a:p>
                      <a:r>
                        <a:rPr lang="en-US" sz="1400" b="1" dirty="0">
                          <a:solidFill>
                            <a:schemeClr val="bg1"/>
                          </a:solidFill>
                        </a:rPr>
                        <a:t>PCV20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Calibri"/>
                          <a:ea typeface="+mn-ea"/>
                          <a:cs typeface="+mn-cs"/>
                        </a:rPr>
                        <a:t>X</a:t>
                      </a: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Calibri"/>
                          <a:ea typeface="+mn-ea"/>
                          <a:cs typeface="+mn-cs"/>
                        </a:rPr>
                        <a:t>X</a:t>
                      </a: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Calibri"/>
                          <a:ea typeface="+mn-ea"/>
                          <a:cs typeface="+mn-cs"/>
                        </a:rPr>
                        <a:t>X</a:t>
                      </a: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Calibri"/>
                          <a:ea typeface="+mn-ea"/>
                          <a:cs typeface="+mn-cs"/>
                        </a:rPr>
                        <a:t>X</a:t>
                      </a: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Calibri"/>
                          <a:ea typeface="+mn-ea"/>
                          <a:cs typeface="+mn-cs"/>
                        </a:rPr>
                        <a:t>X</a:t>
                      </a: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Calibri"/>
                          <a:ea typeface="+mn-ea"/>
                          <a:cs typeface="+mn-cs"/>
                        </a:rPr>
                        <a:t>X</a:t>
                      </a:r>
                      <a:endParaRPr kumimoji="0" lang="en-US" sz="1400" b="0" i="0" u="none" strike="noStrike" kern="1200" cap="none" spc="0" normalizeH="0" baseline="0" noProof="0" dirty="0">
                        <a:ln>
                          <a:noFill/>
                        </a:ln>
                        <a:solidFill>
                          <a:schemeClr val="bg1"/>
                        </a:solidFill>
                        <a:effectLst/>
                        <a:uLnTx/>
                        <a:uFillTx/>
                        <a:latin typeface="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357972203"/>
                  </a:ext>
                </a:extLst>
              </a:tr>
            </a:tbl>
          </a:graphicData>
        </a:graphic>
      </p:graphicFrame>
    </p:spTree>
    <p:extLst>
      <p:ext uri="{BB962C8B-B14F-4D97-AF65-F5344CB8AC3E}">
        <p14:creationId xmlns:p14="http://schemas.microsoft.com/office/powerpoint/2010/main" val="3647692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A7F26-8C5C-391E-E4B1-48672C421BE8}"/>
              </a:ext>
            </a:extLst>
          </p:cNvPr>
          <p:cNvSpPr>
            <a:spLocks noGrp="1"/>
          </p:cNvSpPr>
          <p:nvPr>
            <p:ph type="title"/>
          </p:nvPr>
        </p:nvSpPr>
        <p:spPr/>
        <p:txBody>
          <a:bodyPr/>
          <a:lstStyle/>
          <a:p>
            <a:r>
              <a:rPr lang="en-US" dirty="0"/>
              <a:t>PCV20: Immunogenicity</a:t>
            </a:r>
          </a:p>
        </p:txBody>
      </p:sp>
      <p:sp>
        <p:nvSpPr>
          <p:cNvPr id="3" name="Content Placeholder 2">
            <a:extLst>
              <a:ext uri="{FF2B5EF4-FFF2-40B4-BE49-F238E27FC236}">
                <a16:creationId xmlns:a16="http://schemas.microsoft.com/office/drawing/2014/main" id="{AA94BF1A-8416-4ED6-32BA-5E1FCEA56941}"/>
              </a:ext>
            </a:extLst>
          </p:cNvPr>
          <p:cNvSpPr>
            <a:spLocks noGrp="1"/>
          </p:cNvSpPr>
          <p:nvPr>
            <p:ph idx="1"/>
          </p:nvPr>
        </p:nvSpPr>
        <p:spPr>
          <a:xfrm>
            <a:off x="609759" y="1516814"/>
            <a:ext cx="11043282" cy="4826060"/>
          </a:xfrm>
        </p:spPr>
        <p:txBody>
          <a:bodyPr/>
          <a:lstStyle/>
          <a:p>
            <a:r>
              <a:rPr lang="en-US" sz="2000" dirty="0"/>
              <a:t>Double-blind, active-controlled, randomized phase II trial of 444 adults aged 60-64 </a:t>
            </a:r>
            <a:r>
              <a:rPr lang="en-US" sz="2000" dirty="0" err="1"/>
              <a:t>yr</a:t>
            </a:r>
            <a:endParaRPr lang="en-US" sz="2000" dirty="0"/>
          </a:p>
          <a:p>
            <a:r>
              <a:rPr lang="en-US" sz="2000" dirty="0"/>
              <a:t>PCV20 administered, followed by saline placebo or PCV13 1 </a:t>
            </a:r>
            <a:r>
              <a:rPr lang="en-US" sz="2000" dirty="0" err="1"/>
              <a:t>mo</a:t>
            </a:r>
            <a:r>
              <a:rPr lang="en-US" sz="2000" dirty="0"/>
              <a:t> later, then PPSV23 1 </a:t>
            </a:r>
            <a:r>
              <a:rPr lang="en-US" sz="2000" dirty="0" err="1"/>
              <a:t>mo</a:t>
            </a:r>
            <a:r>
              <a:rPr lang="en-US" sz="2000" dirty="0"/>
              <a:t> later</a:t>
            </a:r>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Substantial OPA responses were elicited against all serotypes</a:t>
            </a:r>
          </a:p>
          <a:p>
            <a:r>
              <a:rPr lang="en-US" sz="2000" dirty="0"/>
              <a:t>These data supported phase III development of PCV20 to expand protection, which is now licensed</a:t>
            </a:r>
          </a:p>
        </p:txBody>
      </p:sp>
      <p:graphicFrame>
        <p:nvGraphicFramePr>
          <p:cNvPr id="9" name="Table 9">
            <a:extLst>
              <a:ext uri="{FF2B5EF4-FFF2-40B4-BE49-F238E27FC236}">
                <a16:creationId xmlns:a16="http://schemas.microsoft.com/office/drawing/2014/main" id="{B89D405C-9326-4C69-5711-135067E6DF58}"/>
              </a:ext>
            </a:extLst>
          </p:cNvPr>
          <p:cNvGraphicFramePr>
            <a:graphicFrameLocks noGrp="1"/>
          </p:cNvGraphicFramePr>
          <p:nvPr>
            <p:extLst>
              <p:ext uri="{D42A27DB-BD31-4B8C-83A1-F6EECF244321}">
                <p14:modId xmlns:p14="http://schemas.microsoft.com/office/powerpoint/2010/main" val="113958759"/>
              </p:ext>
            </p:extLst>
          </p:nvPr>
        </p:nvGraphicFramePr>
        <p:xfrm>
          <a:off x="709793" y="2923464"/>
          <a:ext cx="10772412" cy="1112520"/>
        </p:xfrm>
        <a:graphic>
          <a:graphicData uri="http://schemas.openxmlformats.org/drawingml/2006/table">
            <a:tbl>
              <a:tblPr firstRow="1" bandRow="1">
                <a:tableStyleId>{073A0DAA-6AF3-43AB-8588-CEC1D06C72B9}</a:tableStyleId>
              </a:tblPr>
              <a:tblGrid>
                <a:gridCol w="938030">
                  <a:extLst>
                    <a:ext uri="{9D8B030D-6E8A-4147-A177-3AD203B41FA5}">
                      <a16:colId xmlns:a16="http://schemas.microsoft.com/office/drawing/2014/main" val="1057824790"/>
                    </a:ext>
                  </a:extLst>
                </a:gridCol>
                <a:gridCol w="600886">
                  <a:extLst>
                    <a:ext uri="{9D8B030D-6E8A-4147-A177-3AD203B41FA5}">
                      <a16:colId xmlns:a16="http://schemas.microsoft.com/office/drawing/2014/main" val="220646143"/>
                    </a:ext>
                  </a:extLst>
                </a:gridCol>
                <a:gridCol w="769458">
                  <a:extLst>
                    <a:ext uri="{9D8B030D-6E8A-4147-A177-3AD203B41FA5}">
                      <a16:colId xmlns:a16="http://schemas.microsoft.com/office/drawing/2014/main" val="443117714"/>
                    </a:ext>
                  </a:extLst>
                </a:gridCol>
                <a:gridCol w="769458">
                  <a:extLst>
                    <a:ext uri="{9D8B030D-6E8A-4147-A177-3AD203B41FA5}">
                      <a16:colId xmlns:a16="http://schemas.microsoft.com/office/drawing/2014/main" val="1850308361"/>
                    </a:ext>
                  </a:extLst>
                </a:gridCol>
                <a:gridCol w="769458">
                  <a:extLst>
                    <a:ext uri="{9D8B030D-6E8A-4147-A177-3AD203B41FA5}">
                      <a16:colId xmlns:a16="http://schemas.microsoft.com/office/drawing/2014/main" val="313627137"/>
                    </a:ext>
                  </a:extLst>
                </a:gridCol>
                <a:gridCol w="769458">
                  <a:extLst>
                    <a:ext uri="{9D8B030D-6E8A-4147-A177-3AD203B41FA5}">
                      <a16:colId xmlns:a16="http://schemas.microsoft.com/office/drawing/2014/main" val="689582698"/>
                    </a:ext>
                  </a:extLst>
                </a:gridCol>
                <a:gridCol w="769458">
                  <a:extLst>
                    <a:ext uri="{9D8B030D-6E8A-4147-A177-3AD203B41FA5}">
                      <a16:colId xmlns:a16="http://schemas.microsoft.com/office/drawing/2014/main" val="3170923904"/>
                    </a:ext>
                  </a:extLst>
                </a:gridCol>
                <a:gridCol w="769458">
                  <a:extLst>
                    <a:ext uri="{9D8B030D-6E8A-4147-A177-3AD203B41FA5}">
                      <a16:colId xmlns:a16="http://schemas.microsoft.com/office/drawing/2014/main" val="3331309872"/>
                    </a:ext>
                  </a:extLst>
                </a:gridCol>
                <a:gridCol w="769458">
                  <a:extLst>
                    <a:ext uri="{9D8B030D-6E8A-4147-A177-3AD203B41FA5}">
                      <a16:colId xmlns:a16="http://schemas.microsoft.com/office/drawing/2014/main" val="141509943"/>
                    </a:ext>
                  </a:extLst>
                </a:gridCol>
                <a:gridCol w="769458">
                  <a:extLst>
                    <a:ext uri="{9D8B030D-6E8A-4147-A177-3AD203B41FA5}">
                      <a16:colId xmlns:a16="http://schemas.microsoft.com/office/drawing/2014/main" val="2068474485"/>
                    </a:ext>
                  </a:extLst>
                </a:gridCol>
                <a:gridCol w="769458">
                  <a:extLst>
                    <a:ext uri="{9D8B030D-6E8A-4147-A177-3AD203B41FA5}">
                      <a16:colId xmlns:a16="http://schemas.microsoft.com/office/drawing/2014/main" val="3008647924"/>
                    </a:ext>
                  </a:extLst>
                </a:gridCol>
                <a:gridCol w="769458">
                  <a:extLst>
                    <a:ext uri="{9D8B030D-6E8A-4147-A177-3AD203B41FA5}">
                      <a16:colId xmlns:a16="http://schemas.microsoft.com/office/drawing/2014/main" val="3379455664"/>
                    </a:ext>
                  </a:extLst>
                </a:gridCol>
                <a:gridCol w="769458">
                  <a:extLst>
                    <a:ext uri="{9D8B030D-6E8A-4147-A177-3AD203B41FA5}">
                      <a16:colId xmlns:a16="http://schemas.microsoft.com/office/drawing/2014/main" val="2429618030"/>
                    </a:ext>
                  </a:extLst>
                </a:gridCol>
                <a:gridCol w="769458">
                  <a:extLst>
                    <a:ext uri="{9D8B030D-6E8A-4147-A177-3AD203B41FA5}">
                      <a16:colId xmlns:a16="http://schemas.microsoft.com/office/drawing/2014/main" val="3070069396"/>
                    </a:ext>
                  </a:extLst>
                </a:gridCol>
              </a:tblGrid>
              <a:tr h="370840">
                <a:tc>
                  <a:txBody>
                    <a:bodyPr/>
                    <a:lstStyle/>
                    <a:p>
                      <a:r>
                        <a:rPr lang="en-US" sz="1400" dirty="0"/>
                        <a:t>Serotype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6A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6B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7F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9V</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18C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19A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19F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23F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67362984"/>
                  </a:ext>
                </a:extLst>
              </a:tr>
              <a:tr h="370840">
                <a:tc>
                  <a:txBody>
                    <a:bodyPr/>
                    <a:lstStyle/>
                    <a:p>
                      <a:r>
                        <a:rPr lang="en-US" sz="1400" dirty="0">
                          <a:solidFill>
                            <a:schemeClr val="bg1"/>
                          </a:solidFill>
                        </a:rPr>
                        <a:t>PCV20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21.1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37.8</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58.6</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29.6</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12.2</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8.5</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26.8</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23.3</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11.8</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33.6</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5304995"/>
                  </a:ext>
                </a:extLst>
              </a:tr>
              <a:tr h="370840">
                <a:tc>
                  <a:txBody>
                    <a:bodyPr/>
                    <a:lstStyle/>
                    <a:p>
                      <a:r>
                        <a:rPr lang="en-US" sz="1400" dirty="0">
                          <a:solidFill>
                            <a:schemeClr val="bg1"/>
                          </a:solidFill>
                        </a:rPr>
                        <a:t>PCV13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18.4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39.8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4241195"/>
                  </a:ext>
                </a:extLst>
              </a:tr>
            </a:tbl>
          </a:graphicData>
        </a:graphic>
      </p:graphicFrame>
      <p:sp>
        <p:nvSpPr>
          <p:cNvPr id="10" name="TextBox 9">
            <a:extLst>
              <a:ext uri="{FF2B5EF4-FFF2-40B4-BE49-F238E27FC236}">
                <a16:creationId xmlns:a16="http://schemas.microsoft.com/office/drawing/2014/main" id="{0E7BAC15-A423-FE4B-69B4-9A9602EC100A}"/>
              </a:ext>
            </a:extLst>
          </p:cNvPr>
          <p:cNvSpPr txBox="1"/>
          <p:nvPr/>
        </p:nvSpPr>
        <p:spPr bwMode="auto">
          <a:xfrm>
            <a:off x="2854793" y="2533650"/>
            <a:ext cx="63773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GMFR From Baseline to 1 Mo After Vaccination in Functionality Antibody</a:t>
            </a:r>
          </a:p>
        </p:txBody>
      </p:sp>
      <p:graphicFrame>
        <p:nvGraphicFramePr>
          <p:cNvPr id="11" name="Table 9">
            <a:extLst>
              <a:ext uri="{FF2B5EF4-FFF2-40B4-BE49-F238E27FC236}">
                <a16:creationId xmlns:a16="http://schemas.microsoft.com/office/drawing/2014/main" id="{38BE2A9F-48C5-FD13-1D54-2086ECFBA645}"/>
              </a:ext>
            </a:extLst>
          </p:cNvPr>
          <p:cNvGraphicFramePr>
            <a:graphicFrameLocks noGrp="1"/>
          </p:cNvGraphicFramePr>
          <p:nvPr>
            <p:extLst>
              <p:ext uri="{D42A27DB-BD31-4B8C-83A1-F6EECF244321}">
                <p14:modId xmlns:p14="http://schemas.microsoft.com/office/powerpoint/2010/main" val="1443611278"/>
              </p:ext>
            </p:extLst>
          </p:nvPr>
        </p:nvGraphicFramePr>
        <p:xfrm>
          <a:off x="3018167" y="4228666"/>
          <a:ext cx="6155664" cy="1112520"/>
        </p:xfrm>
        <a:graphic>
          <a:graphicData uri="http://schemas.openxmlformats.org/drawingml/2006/table">
            <a:tbl>
              <a:tblPr firstRow="1" bandRow="1">
                <a:tableStyleId>{073A0DAA-6AF3-43AB-8588-CEC1D06C72B9}</a:tableStyleId>
              </a:tblPr>
              <a:tblGrid>
                <a:gridCol w="938030">
                  <a:extLst>
                    <a:ext uri="{9D8B030D-6E8A-4147-A177-3AD203B41FA5}">
                      <a16:colId xmlns:a16="http://schemas.microsoft.com/office/drawing/2014/main" val="1057824790"/>
                    </a:ext>
                  </a:extLst>
                </a:gridCol>
                <a:gridCol w="600886">
                  <a:extLst>
                    <a:ext uri="{9D8B030D-6E8A-4147-A177-3AD203B41FA5}">
                      <a16:colId xmlns:a16="http://schemas.microsoft.com/office/drawing/2014/main" val="220646143"/>
                    </a:ext>
                  </a:extLst>
                </a:gridCol>
                <a:gridCol w="769458">
                  <a:extLst>
                    <a:ext uri="{9D8B030D-6E8A-4147-A177-3AD203B41FA5}">
                      <a16:colId xmlns:a16="http://schemas.microsoft.com/office/drawing/2014/main" val="443117714"/>
                    </a:ext>
                  </a:extLst>
                </a:gridCol>
                <a:gridCol w="769458">
                  <a:extLst>
                    <a:ext uri="{9D8B030D-6E8A-4147-A177-3AD203B41FA5}">
                      <a16:colId xmlns:a16="http://schemas.microsoft.com/office/drawing/2014/main" val="1850308361"/>
                    </a:ext>
                  </a:extLst>
                </a:gridCol>
                <a:gridCol w="769458">
                  <a:extLst>
                    <a:ext uri="{9D8B030D-6E8A-4147-A177-3AD203B41FA5}">
                      <a16:colId xmlns:a16="http://schemas.microsoft.com/office/drawing/2014/main" val="313627137"/>
                    </a:ext>
                  </a:extLst>
                </a:gridCol>
                <a:gridCol w="769458">
                  <a:extLst>
                    <a:ext uri="{9D8B030D-6E8A-4147-A177-3AD203B41FA5}">
                      <a16:colId xmlns:a16="http://schemas.microsoft.com/office/drawing/2014/main" val="689582698"/>
                    </a:ext>
                  </a:extLst>
                </a:gridCol>
                <a:gridCol w="769458">
                  <a:extLst>
                    <a:ext uri="{9D8B030D-6E8A-4147-A177-3AD203B41FA5}">
                      <a16:colId xmlns:a16="http://schemas.microsoft.com/office/drawing/2014/main" val="3170923904"/>
                    </a:ext>
                  </a:extLst>
                </a:gridCol>
                <a:gridCol w="769458">
                  <a:extLst>
                    <a:ext uri="{9D8B030D-6E8A-4147-A177-3AD203B41FA5}">
                      <a16:colId xmlns:a16="http://schemas.microsoft.com/office/drawing/2014/main" val="3331309872"/>
                    </a:ext>
                  </a:extLst>
                </a:gridCol>
              </a:tblGrid>
              <a:tr h="370840">
                <a:tc>
                  <a:txBody>
                    <a:bodyPr/>
                    <a:lstStyle/>
                    <a:p>
                      <a:r>
                        <a:rPr lang="en-US" sz="1400" dirty="0"/>
                        <a:t>Serotype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10A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11A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12F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15B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22F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33F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67362984"/>
                  </a:ext>
                </a:extLst>
              </a:tr>
              <a:tr h="370840">
                <a:tc>
                  <a:txBody>
                    <a:bodyPr/>
                    <a:lstStyle/>
                    <a:p>
                      <a:r>
                        <a:rPr lang="en-US" sz="1400" dirty="0">
                          <a:solidFill>
                            <a:schemeClr val="bg1"/>
                          </a:solidFill>
                        </a:rPr>
                        <a:t>PCV20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37.1</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49.3</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11.2</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113.4</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57.1</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55.4</a:t>
                      </a:r>
                      <a:endParaRPr 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14.0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5304995"/>
                  </a:ext>
                </a:extLst>
              </a:tr>
              <a:tr h="370840">
                <a:tc>
                  <a:txBody>
                    <a:bodyPr/>
                    <a:lstStyle/>
                    <a:p>
                      <a:r>
                        <a:rPr lang="en-US" sz="1400">
                          <a:solidFill>
                            <a:schemeClr val="bg1"/>
                          </a:solidFill>
                        </a:rPr>
                        <a:t>PPSV23</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56.9</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17.1</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9.8</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77.0</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21.2</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20.3</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8.9</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4241195"/>
                  </a:ext>
                </a:extLst>
              </a:tr>
            </a:tbl>
          </a:graphicData>
        </a:graphic>
      </p:graphicFrame>
      <p:sp>
        <p:nvSpPr>
          <p:cNvPr id="13" name="ZoneTexte 3">
            <a:extLst>
              <a:ext uri="{FF2B5EF4-FFF2-40B4-BE49-F238E27FC236}">
                <a16:creationId xmlns:a16="http://schemas.microsoft.com/office/drawing/2014/main" id="{C5E74D27-F663-F0C7-DD99-440B9CCA31D4}"/>
              </a:ext>
            </a:extLst>
          </p:cNvPr>
          <p:cNvSpPr txBox="1"/>
          <p:nvPr/>
        </p:nvSpPr>
        <p:spPr>
          <a:xfrm>
            <a:off x="390952" y="6380974"/>
            <a:ext cx="256371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Hurley. Clin Infect Dis. 2021;73:e1489.</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403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Rectangle 405">
            <a:extLst>
              <a:ext uri="{FF2B5EF4-FFF2-40B4-BE49-F238E27FC236}">
                <a16:creationId xmlns:a16="http://schemas.microsoft.com/office/drawing/2014/main" id="{F2FA74B8-2169-064C-0A02-24F07E982C61}"/>
              </a:ext>
            </a:extLst>
          </p:cNvPr>
          <p:cNvSpPr/>
          <p:nvPr/>
        </p:nvSpPr>
        <p:spPr bwMode="auto">
          <a:xfrm>
            <a:off x="6988218" y="2652144"/>
            <a:ext cx="4981846" cy="162685"/>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Rectangle 406">
            <a:extLst>
              <a:ext uri="{FF2B5EF4-FFF2-40B4-BE49-F238E27FC236}">
                <a16:creationId xmlns:a16="http://schemas.microsoft.com/office/drawing/2014/main" id="{2C3D41FF-FBC9-87B0-9885-D77BD1766559}"/>
              </a:ext>
            </a:extLst>
          </p:cNvPr>
          <p:cNvSpPr/>
          <p:nvPr/>
        </p:nvSpPr>
        <p:spPr bwMode="auto">
          <a:xfrm>
            <a:off x="6981824" y="3018266"/>
            <a:ext cx="4981846" cy="162685"/>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Rectangle 409">
            <a:extLst>
              <a:ext uri="{FF2B5EF4-FFF2-40B4-BE49-F238E27FC236}">
                <a16:creationId xmlns:a16="http://schemas.microsoft.com/office/drawing/2014/main" id="{4D09CD5B-9757-2A0C-BEA8-CABABF77C792}"/>
              </a:ext>
            </a:extLst>
          </p:cNvPr>
          <p:cNvSpPr/>
          <p:nvPr/>
        </p:nvSpPr>
        <p:spPr bwMode="auto">
          <a:xfrm>
            <a:off x="6994714" y="3384388"/>
            <a:ext cx="4981846" cy="162685"/>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Rectangle 410">
            <a:extLst>
              <a:ext uri="{FF2B5EF4-FFF2-40B4-BE49-F238E27FC236}">
                <a16:creationId xmlns:a16="http://schemas.microsoft.com/office/drawing/2014/main" id="{153EEB3E-9812-CB33-B49F-D8C42FBE4488}"/>
              </a:ext>
            </a:extLst>
          </p:cNvPr>
          <p:cNvSpPr/>
          <p:nvPr/>
        </p:nvSpPr>
        <p:spPr bwMode="auto">
          <a:xfrm>
            <a:off x="6988320" y="3750510"/>
            <a:ext cx="4981846" cy="162685"/>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Rectangle 411">
            <a:extLst>
              <a:ext uri="{FF2B5EF4-FFF2-40B4-BE49-F238E27FC236}">
                <a16:creationId xmlns:a16="http://schemas.microsoft.com/office/drawing/2014/main" id="{9E65BDFC-939F-4B5D-BC22-9E0BD38DC86B}"/>
              </a:ext>
            </a:extLst>
          </p:cNvPr>
          <p:cNvSpPr/>
          <p:nvPr/>
        </p:nvSpPr>
        <p:spPr bwMode="auto">
          <a:xfrm>
            <a:off x="6981503" y="4116632"/>
            <a:ext cx="4981846" cy="162685"/>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Rectangle 412">
            <a:extLst>
              <a:ext uri="{FF2B5EF4-FFF2-40B4-BE49-F238E27FC236}">
                <a16:creationId xmlns:a16="http://schemas.microsoft.com/office/drawing/2014/main" id="{324F891D-5FD5-F29D-0E1F-DDDDAD923BBB}"/>
              </a:ext>
            </a:extLst>
          </p:cNvPr>
          <p:cNvSpPr/>
          <p:nvPr/>
        </p:nvSpPr>
        <p:spPr bwMode="auto">
          <a:xfrm>
            <a:off x="6975109" y="4482754"/>
            <a:ext cx="4981846" cy="162685"/>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Rectangle 413">
            <a:extLst>
              <a:ext uri="{FF2B5EF4-FFF2-40B4-BE49-F238E27FC236}">
                <a16:creationId xmlns:a16="http://schemas.microsoft.com/office/drawing/2014/main" id="{DA8CADAB-3DC0-DCAA-8FAE-56D08F7C5090}"/>
              </a:ext>
            </a:extLst>
          </p:cNvPr>
          <p:cNvSpPr/>
          <p:nvPr/>
        </p:nvSpPr>
        <p:spPr bwMode="auto">
          <a:xfrm>
            <a:off x="6980791" y="4848875"/>
            <a:ext cx="4981846" cy="162685"/>
          </a:xfrm>
          <a:prstGeom prst="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96DBA60E-8ACF-DCE6-FCAE-FE9C23254F54}"/>
              </a:ext>
            </a:extLst>
          </p:cNvPr>
          <p:cNvSpPr>
            <a:spLocks noGrp="1"/>
          </p:cNvSpPr>
          <p:nvPr>
            <p:ph type="title"/>
          </p:nvPr>
        </p:nvSpPr>
        <p:spPr/>
        <p:txBody>
          <a:bodyPr/>
          <a:lstStyle/>
          <a:p>
            <a:r>
              <a:rPr lang="en-US" dirty="0"/>
              <a:t>PCV20: Immunogenicity in Adults With</a:t>
            </a:r>
            <a:br>
              <a:rPr lang="en-US" dirty="0"/>
            </a:br>
            <a:r>
              <a:rPr lang="en-US" dirty="0"/>
              <a:t>Chronic Conditions or Who Smoke</a:t>
            </a:r>
          </a:p>
        </p:txBody>
      </p:sp>
      <p:sp>
        <p:nvSpPr>
          <p:cNvPr id="3" name="Content Placeholder 2">
            <a:extLst>
              <a:ext uri="{FF2B5EF4-FFF2-40B4-BE49-F238E27FC236}">
                <a16:creationId xmlns:a16="http://schemas.microsoft.com/office/drawing/2014/main" id="{C7C7E234-5DBB-F670-5057-56FD9B7EE7C7}"/>
              </a:ext>
            </a:extLst>
          </p:cNvPr>
          <p:cNvSpPr>
            <a:spLocks noGrp="1"/>
          </p:cNvSpPr>
          <p:nvPr>
            <p:ph idx="1"/>
          </p:nvPr>
        </p:nvSpPr>
        <p:spPr>
          <a:xfrm>
            <a:off x="604675" y="1513047"/>
            <a:ext cx="11182330" cy="4650686"/>
          </a:xfrm>
        </p:spPr>
        <p:txBody>
          <a:bodyPr/>
          <a:lstStyle/>
          <a:p>
            <a:r>
              <a:rPr lang="en-US" sz="2400" dirty="0"/>
              <a:t>2 active-controlled, double-blind, randomized phase III studies of vaccine-naive adults</a:t>
            </a:r>
          </a:p>
          <a:p>
            <a:endParaRPr lang="en-US" sz="2400" dirty="0"/>
          </a:p>
          <a:p>
            <a:endParaRPr lang="en-US" sz="2400" dirty="0"/>
          </a:p>
          <a:p>
            <a:endParaRPr lang="en-US" sz="2400" dirty="0"/>
          </a:p>
          <a:p>
            <a:endParaRPr lang="en-US" sz="2400" dirty="0"/>
          </a:p>
          <a:p>
            <a:pPr marL="0" indent="0">
              <a:buNone/>
            </a:pPr>
            <a:endParaRPr lang="en-US" sz="2400" dirty="0"/>
          </a:p>
          <a:p>
            <a:pPr marL="0" indent="0">
              <a:buNone/>
            </a:pPr>
            <a:br>
              <a:rPr lang="en-US" sz="2400" dirty="0"/>
            </a:br>
            <a:endParaRPr lang="en-US" sz="2400" dirty="0"/>
          </a:p>
          <a:p>
            <a:r>
              <a:rPr lang="en-US" sz="2400" dirty="0"/>
              <a:t>Increased OPA GMT and robust immune responses observed with all 20 serotypes</a:t>
            </a:r>
          </a:p>
        </p:txBody>
      </p:sp>
      <p:sp>
        <p:nvSpPr>
          <p:cNvPr id="10" name="TextBox 9">
            <a:extLst>
              <a:ext uri="{FF2B5EF4-FFF2-40B4-BE49-F238E27FC236}">
                <a16:creationId xmlns:a16="http://schemas.microsoft.com/office/drawing/2014/main" id="{47701595-F801-576F-2CC3-1159642B14F3}"/>
              </a:ext>
            </a:extLst>
          </p:cNvPr>
          <p:cNvSpPr txBox="1"/>
          <p:nvPr/>
        </p:nvSpPr>
        <p:spPr bwMode="auto">
          <a:xfrm>
            <a:off x="1014332" y="1935007"/>
            <a:ext cx="49768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OPA GMT Rates Among Participants Aged 18-64 </a:t>
            </a:r>
            <a:r>
              <a:rPr lang="en-US" dirty="0" err="1">
                <a:solidFill>
                  <a:schemeClr val="bg1"/>
                </a:solidFill>
                <a:latin typeface="Calibri" panose="020F0502020204030204" pitchFamily="34" charset="0"/>
              </a:rPr>
              <a:t>Yr</a:t>
            </a:r>
            <a:endParaRPr lang="en-US" dirty="0">
              <a:solidFill>
                <a:schemeClr val="bg1"/>
              </a:solidFill>
              <a:latin typeface="Calibri" panose="020F0502020204030204" pitchFamily="34" charset="0"/>
            </a:endParaRPr>
          </a:p>
        </p:txBody>
      </p:sp>
      <p:sp>
        <p:nvSpPr>
          <p:cNvPr id="11" name="ZoneTexte 3">
            <a:extLst>
              <a:ext uri="{FF2B5EF4-FFF2-40B4-BE49-F238E27FC236}">
                <a16:creationId xmlns:a16="http://schemas.microsoft.com/office/drawing/2014/main" id="{1A489062-3612-B3BD-799A-5E331C14FA9D}"/>
              </a:ext>
            </a:extLst>
          </p:cNvPr>
          <p:cNvSpPr txBox="1"/>
          <p:nvPr/>
        </p:nvSpPr>
        <p:spPr>
          <a:xfrm>
            <a:off x="410254" y="6359500"/>
            <a:ext cx="397176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err="1">
                <a:solidFill>
                  <a:schemeClr val="bg2"/>
                </a:solidFill>
                <a:latin typeface="Calibri" panose="020F0502020204030204"/>
                <a:cs typeface="+mn-cs"/>
              </a:rPr>
              <a:t>Sabharwal</a:t>
            </a:r>
            <a:r>
              <a:rPr lang="fr-FR" sz="1200" b="0" dirty="0">
                <a:solidFill>
                  <a:schemeClr val="bg2"/>
                </a:solidFill>
                <a:latin typeface="Calibri" panose="020F0502020204030204"/>
                <a:cs typeface="+mn-cs"/>
              </a:rPr>
              <a:t>. </a:t>
            </a:r>
            <a:r>
              <a:rPr lang="en-US" sz="1200" b="0" dirty="0">
                <a:solidFill>
                  <a:schemeClr val="bg2"/>
                </a:solidFill>
                <a:latin typeface="Calibri" panose="020F0502020204030204"/>
                <a:cs typeface="+mn-cs"/>
              </a:rPr>
              <a:t>Hum </a:t>
            </a:r>
            <a:r>
              <a:rPr lang="en-US" sz="1200" b="0" dirty="0" err="1">
                <a:solidFill>
                  <a:schemeClr val="bg2"/>
                </a:solidFill>
                <a:latin typeface="Calibri" panose="020F0502020204030204"/>
                <a:cs typeface="+mn-cs"/>
              </a:rPr>
              <a:t>Vaccin</a:t>
            </a:r>
            <a:r>
              <a:rPr lang="en-US" sz="1200" b="0" dirty="0">
                <a:solidFill>
                  <a:schemeClr val="bg2"/>
                </a:solidFill>
                <a:latin typeface="Calibri" panose="020F0502020204030204"/>
                <a:cs typeface="+mn-cs"/>
              </a:rPr>
              <a:t> </a:t>
            </a:r>
            <a:r>
              <a:rPr lang="en-US" sz="1200" b="0" dirty="0" err="1">
                <a:solidFill>
                  <a:schemeClr val="bg2"/>
                </a:solidFill>
                <a:latin typeface="Calibri" panose="020F0502020204030204"/>
                <a:cs typeface="+mn-cs"/>
              </a:rPr>
              <a:t>Immunother</a:t>
            </a:r>
            <a:r>
              <a:rPr lang="en-US" sz="1200" b="0" dirty="0">
                <a:solidFill>
                  <a:schemeClr val="bg2"/>
                </a:solidFill>
                <a:latin typeface="Calibri" panose="020F0502020204030204"/>
                <a:cs typeface="+mn-cs"/>
              </a:rPr>
              <a:t>. 2022;18:2126253</a:t>
            </a:r>
            <a:r>
              <a:rPr lang="fr-FR" sz="1200" b="0" dirty="0">
                <a:solidFill>
                  <a:schemeClr val="bg2"/>
                </a:solidFill>
                <a:latin typeface="Calibri" panose="020F0502020204030204"/>
                <a:cs typeface="+mn-cs"/>
              </a:rPr>
              <a:t>.</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A8D003F-76DB-D34A-BB55-1FBB4D00A3A2}"/>
              </a:ext>
            </a:extLst>
          </p:cNvPr>
          <p:cNvSpPr txBox="1"/>
          <p:nvPr/>
        </p:nvSpPr>
        <p:spPr bwMode="auto">
          <a:xfrm>
            <a:off x="6839554" y="1935007"/>
            <a:ext cx="5045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OPA GMR Rates Among Participants Aged 18-64 </a:t>
            </a:r>
            <a:r>
              <a:rPr lang="en-US" dirty="0" err="1">
                <a:solidFill>
                  <a:schemeClr val="bg1"/>
                </a:solidFill>
                <a:latin typeface="Calibri" panose="020F0502020204030204" pitchFamily="34" charset="0"/>
              </a:rPr>
              <a:t>Yr</a:t>
            </a:r>
            <a:endParaRPr lang="en-US"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0B76AC09-F56B-E58F-A405-239909671E39}"/>
              </a:ext>
            </a:extLst>
          </p:cNvPr>
          <p:cNvSpPr txBox="1"/>
          <p:nvPr/>
        </p:nvSpPr>
        <p:spPr bwMode="auto">
          <a:xfrm>
            <a:off x="3125198" y="4526834"/>
            <a:ext cx="7550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Serotype</a:t>
            </a:r>
          </a:p>
        </p:txBody>
      </p:sp>
      <p:sp>
        <p:nvSpPr>
          <p:cNvPr id="8" name="TextBox 7">
            <a:extLst>
              <a:ext uri="{FF2B5EF4-FFF2-40B4-BE49-F238E27FC236}">
                <a16:creationId xmlns:a16="http://schemas.microsoft.com/office/drawing/2014/main" id="{783DDD59-324B-F638-91C3-BCD8AD6B83E7}"/>
              </a:ext>
            </a:extLst>
          </p:cNvPr>
          <p:cNvSpPr txBox="1"/>
          <p:nvPr/>
        </p:nvSpPr>
        <p:spPr bwMode="auto">
          <a:xfrm rot="16200000">
            <a:off x="107494" y="3290500"/>
            <a:ext cx="7977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OPA GMT</a:t>
            </a:r>
          </a:p>
        </p:txBody>
      </p:sp>
      <p:sp>
        <p:nvSpPr>
          <p:cNvPr id="12" name="TextBox 11">
            <a:extLst>
              <a:ext uri="{FF2B5EF4-FFF2-40B4-BE49-F238E27FC236}">
                <a16:creationId xmlns:a16="http://schemas.microsoft.com/office/drawing/2014/main" id="{ACA7F6A4-5DDF-AC42-8523-724629B8751E}"/>
              </a:ext>
            </a:extLst>
          </p:cNvPr>
          <p:cNvSpPr txBox="1"/>
          <p:nvPr/>
        </p:nvSpPr>
        <p:spPr bwMode="auto">
          <a:xfrm>
            <a:off x="1634841" y="4859217"/>
            <a:ext cx="29768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Before PCV20                     1 Mo After PCV20</a:t>
            </a:r>
          </a:p>
        </p:txBody>
      </p:sp>
      <p:sp>
        <p:nvSpPr>
          <p:cNvPr id="13" name="Rectangle 12">
            <a:extLst>
              <a:ext uri="{FF2B5EF4-FFF2-40B4-BE49-F238E27FC236}">
                <a16:creationId xmlns:a16="http://schemas.microsoft.com/office/drawing/2014/main" id="{C2381344-D83A-8CDB-CF84-02502C707F4B}"/>
              </a:ext>
            </a:extLst>
          </p:cNvPr>
          <p:cNvSpPr/>
          <p:nvPr/>
        </p:nvSpPr>
        <p:spPr bwMode="auto">
          <a:xfrm>
            <a:off x="1545202" y="4927286"/>
            <a:ext cx="131483" cy="1314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F00DFBCF-8C5A-7D06-F7A1-49B30E99D729}"/>
              </a:ext>
            </a:extLst>
          </p:cNvPr>
          <p:cNvSpPr/>
          <p:nvPr/>
        </p:nvSpPr>
        <p:spPr bwMode="auto">
          <a:xfrm>
            <a:off x="3144222" y="4925094"/>
            <a:ext cx="131483" cy="13148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cs typeface="Calibri" panose="020F0502020204030204" pitchFamily="34" charset="0"/>
            </a:endParaRPr>
          </a:p>
        </p:txBody>
      </p:sp>
      <p:cxnSp>
        <p:nvCxnSpPr>
          <p:cNvPr id="18" name="Straight Connector 17">
            <a:extLst>
              <a:ext uri="{FF2B5EF4-FFF2-40B4-BE49-F238E27FC236}">
                <a16:creationId xmlns:a16="http://schemas.microsoft.com/office/drawing/2014/main" id="{5F70DC66-9929-7D72-C946-F17286DDAC0C}"/>
              </a:ext>
            </a:extLst>
          </p:cNvPr>
          <p:cNvCxnSpPr>
            <a:cxnSpLocks/>
          </p:cNvCxnSpPr>
          <p:nvPr/>
        </p:nvCxnSpPr>
        <p:spPr bwMode="auto">
          <a:xfrm>
            <a:off x="956608" y="2791301"/>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BD4C2F9-90F6-EB9D-89E0-5FF169A9030E}"/>
              </a:ext>
            </a:extLst>
          </p:cNvPr>
          <p:cNvCxnSpPr>
            <a:cxnSpLocks/>
          </p:cNvCxnSpPr>
          <p:nvPr/>
        </p:nvCxnSpPr>
        <p:spPr bwMode="auto">
          <a:xfrm>
            <a:off x="956608" y="315878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66DF9D7-4364-D19D-47C5-1FEE234E861E}"/>
              </a:ext>
            </a:extLst>
          </p:cNvPr>
          <p:cNvCxnSpPr>
            <a:cxnSpLocks/>
          </p:cNvCxnSpPr>
          <p:nvPr/>
        </p:nvCxnSpPr>
        <p:spPr bwMode="auto">
          <a:xfrm>
            <a:off x="956608" y="3526263"/>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CCA8CFA-F791-6901-3C48-93B62166BAF9}"/>
              </a:ext>
            </a:extLst>
          </p:cNvPr>
          <p:cNvCxnSpPr>
            <a:cxnSpLocks/>
          </p:cNvCxnSpPr>
          <p:nvPr/>
        </p:nvCxnSpPr>
        <p:spPr bwMode="auto">
          <a:xfrm>
            <a:off x="956608" y="3893744"/>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C223FA0-DD71-CDDE-CAD8-32EA1AECA92B}"/>
              </a:ext>
            </a:extLst>
          </p:cNvPr>
          <p:cNvCxnSpPr>
            <a:cxnSpLocks/>
          </p:cNvCxnSpPr>
          <p:nvPr/>
        </p:nvCxnSpPr>
        <p:spPr bwMode="auto">
          <a:xfrm>
            <a:off x="956608" y="4258976"/>
            <a:ext cx="69850"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B457D9E2-56CE-8913-4C26-69DC8EC69C46}"/>
              </a:ext>
            </a:extLst>
          </p:cNvPr>
          <p:cNvSpPr txBox="1"/>
          <p:nvPr/>
        </p:nvSpPr>
        <p:spPr bwMode="auto">
          <a:xfrm>
            <a:off x="460910" y="2637412"/>
            <a:ext cx="577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10000</a:t>
            </a:r>
          </a:p>
        </p:txBody>
      </p:sp>
      <p:sp>
        <p:nvSpPr>
          <p:cNvPr id="24" name="TextBox 23">
            <a:extLst>
              <a:ext uri="{FF2B5EF4-FFF2-40B4-BE49-F238E27FC236}">
                <a16:creationId xmlns:a16="http://schemas.microsoft.com/office/drawing/2014/main" id="{948E2E58-E7A9-2290-43E7-027B9DC9F524}"/>
              </a:ext>
            </a:extLst>
          </p:cNvPr>
          <p:cNvSpPr txBox="1"/>
          <p:nvPr/>
        </p:nvSpPr>
        <p:spPr bwMode="auto">
          <a:xfrm>
            <a:off x="538991" y="3008877"/>
            <a:ext cx="498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1000</a:t>
            </a:r>
          </a:p>
        </p:txBody>
      </p:sp>
      <p:sp>
        <p:nvSpPr>
          <p:cNvPr id="25" name="TextBox 24">
            <a:extLst>
              <a:ext uri="{FF2B5EF4-FFF2-40B4-BE49-F238E27FC236}">
                <a16:creationId xmlns:a16="http://schemas.microsoft.com/office/drawing/2014/main" id="{023F0B51-2A41-24EC-7299-B1D153DE3F11}"/>
              </a:ext>
            </a:extLst>
          </p:cNvPr>
          <p:cNvSpPr txBox="1"/>
          <p:nvPr/>
        </p:nvSpPr>
        <p:spPr bwMode="auto">
          <a:xfrm>
            <a:off x="613621" y="3371282"/>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100</a:t>
            </a:r>
          </a:p>
        </p:txBody>
      </p:sp>
      <p:sp>
        <p:nvSpPr>
          <p:cNvPr id="26" name="TextBox 25">
            <a:extLst>
              <a:ext uri="{FF2B5EF4-FFF2-40B4-BE49-F238E27FC236}">
                <a16:creationId xmlns:a16="http://schemas.microsoft.com/office/drawing/2014/main" id="{FD82A1D6-81D2-2E20-EED4-9C9E591EDB25}"/>
              </a:ext>
            </a:extLst>
          </p:cNvPr>
          <p:cNvSpPr txBox="1"/>
          <p:nvPr/>
        </p:nvSpPr>
        <p:spPr bwMode="auto">
          <a:xfrm>
            <a:off x="698958" y="373731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a:t>
            </a:r>
          </a:p>
        </p:txBody>
      </p:sp>
      <p:sp>
        <p:nvSpPr>
          <p:cNvPr id="27" name="TextBox 26">
            <a:extLst>
              <a:ext uri="{FF2B5EF4-FFF2-40B4-BE49-F238E27FC236}">
                <a16:creationId xmlns:a16="http://schemas.microsoft.com/office/drawing/2014/main" id="{5D7DA46A-74A5-4E25-B222-4DA50714046F}"/>
              </a:ext>
            </a:extLst>
          </p:cNvPr>
          <p:cNvSpPr txBox="1"/>
          <p:nvPr/>
        </p:nvSpPr>
        <p:spPr bwMode="auto">
          <a:xfrm>
            <a:off x="787030" y="41073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p>
        </p:txBody>
      </p:sp>
      <p:cxnSp>
        <p:nvCxnSpPr>
          <p:cNvPr id="29" name="Straight Connector 28">
            <a:extLst>
              <a:ext uri="{FF2B5EF4-FFF2-40B4-BE49-F238E27FC236}">
                <a16:creationId xmlns:a16="http://schemas.microsoft.com/office/drawing/2014/main" id="{EF45C4E0-EA84-F6B6-2913-4902B93E4315}"/>
              </a:ext>
            </a:extLst>
          </p:cNvPr>
          <p:cNvCxnSpPr>
            <a:cxnSpLocks/>
          </p:cNvCxnSpPr>
          <p:nvPr/>
        </p:nvCxnSpPr>
        <p:spPr bwMode="auto">
          <a:xfrm>
            <a:off x="1146175"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C1FC99B-64D0-E436-183A-D7408F224BD9}"/>
              </a:ext>
            </a:extLst>
          </p:cNvPr>
          <p:cNvCxnSpPr>
            <a:cxnSpLocks/>
          </p:cNvCxnSpPr>
          <p:nvPr/>
        </p:nvCxnSpPr>
        <p:spPr bwMode="auto">
          <a:xfrm>
            <a:off x="138430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2AEDA96-A8D9-63C9-864E-C0ECD6F58208}"/>
              </a:ext>
            </a:extLst>
          </p:cNvPr>
          <p:cNvCxnSpPr>
            <a:cxnSpLocks/>
          </p:cNvCxnSpPr>
          <p:nvPr/>
        </p:nvCxnSpPr>
        <p:spPr bwMode="auto">
          <a:xfrm>
            <a:off x="1641475"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6D51381-8F37-B480-8C62-15B325EDA830}"/>
              </a:ext>
            </a:extLst>
          </p:cNvPr>
          <p:cNvCxnSpPr>
            <a:cxnSpLocks/>
          </p:cNvCxnSpPr>
          <p:nvPr/>
        </p:nvCxnSpPr>
        <p:spPr bwMode="auto">
          <a:xfrm>
            <a:off x="187960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247D0A2-6C06-F204-73D5-09E5E9663569}"/>
              </a:ext>
            </a:extLst>
          </p:cNvPr>
          <p:cNvCxnSpPr>
            <a:cxnSpLocks/>
          </p:cNvCxnSpPr>
          <p:nvPr/>
        </p:nvCxnSpPr>
        <p:spPr bwMode="auto">
          <a:xfrm>
            <a:off x="213360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E1191B0-2AF3-C685-FFDF-48E8CC89E0BD}"/>
              </a:ext>
            </a:extLst>
          </p:cNvPr>
          <p:cNvCxnSpPr>
            <a:cxnSpLocks/>
          </p:cNvCxnSpPr>
          <p:nvPr/>
        </p:nvCxnSpPr>
        <p:spPr bwMode="auto">
          <a:xfrm>
            <a:off x="2376862"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CC38086-D690-0388-7C22-EA51A52E1C9F}"/>
              </a:ext>
            </a:extLst>
          </p:cNvPr>
          <p:cNvCxnSpPr>
            <a:cxnSpLocks/>
          </p:cNvCxnSpPr>
          <p:nvPr/>
        </p:nvCxnSpPr>
        <p:spPr bwMode="auto">
          <a:xfrm>
            <a:off x="262890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1A25A8E-1048-2BD4-AFB0-7D43099EB5E2}"/>
              </a:ext>
            </a:extLst>
          </p:cNvPr>
          <p:cNvCxnSpPr>
            <a:cxnSpLocks/>
          </p:cNvCxnSpPr>
          <p:nvPr/>
        </p:nvCxnSpPr>
        <p:spPr bwMode="auto">
          <a:xfrm>
            <a:off x="2867025"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495E1AC-C4B8-B386-9A04-8882BD3D892B}"/>
              </a:ext>
            </a:extLst>
          </p:cNvPr>
          <p:cNvCxnSpPr>
            <a:cxnSpLocks/>
          </p:cNvCxnSpPr>
          <p:nvPr/>
        </p:nvCxnSpPr>
        <p:spPr bwMode="auto">
          <a:xfrm>
            <a:off x="2872162"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1A2A524-09C7-79AD-5459-5C95BAFED925}"/>
              </a:ext>
            </a:extLst>
          </p:cNvPr>
          <p:cNvCxnSpPr>
            <a:cxnSpLocks/>
          </p:cNvCxnSpPr>
          <p:nvPr/>
        </p:nvCxnSpPr>
        <p:spPr bwMode="auto">
          <a:xfrm>
            <a:off x="3115424"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3E461D8-3DA4-EC09-46FE-513E1CA42A36}"/>
              </a:ext>
            </a:extLst>
          </p:cNvPr>
          <p:cNvCxnSpPr>
            <a:cxnSpLocks/>
          </p:cNvCxnSpPr>
          <p:nvPr/>
        </p:nvCxnSpPr>
        <p:spPr bwMode="auto">
          <a:xfrm>
            <a:off x="3362325"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0862F4A-6C41-B45E-2768-8FA1B2AC257B}"/>
              </a:ext>
            </a:extLst>
          </p:cNvPr>
          <p:cNvCxnSpPr>
            <a:cxnSpLocks/>
          </p:cNvCxnSpPr>
          <p:nvPr/>
        </p:nvCxnSpPr>
        <p:spPr bwMode="auto">
          <a:xfrm>
            <a:off x="3610724"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DD05933-5461-03AD-AF04-8BD9718E4499}"/>
              </a:ext>
            </a:extLst>
          </p:cNvPr>
          <p:cNvCxnSpPr>
            <a:cxnSpLocks/>
          </p:cNvCxnSpPr>
          <p:nvPr/>
        </p:nvCxnSpPr>
        <p:spPr bwMode="auto">
          <a:xfrm>
            <a:off x="386715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A145988-4042-B1A8-2E58-CF309D99E5F4}"/>
              </a:ext>
            </a:extLst>
          </p:cNvPr>
          <p:cNvCxnSpPr>
            <a:cxnSpLocks/>
          </p:cNvCxnSpPr>
          <p:nvPr/>
        </p:nvCxnSpPr>
        <p:spPr bwMode="auto">
          <a:xfrm>
            <a:off x="4105275"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9460057-311E-D3DE-676C-DB38917099B7}"/>
              </a:ext>
            </a:extLst>
          </p:cNvPr>
          <p:cNvCxnSpPr>
            <a:cxnSpLocks/>
          </p:cNvCxnSpPr>
          <p:nvPr/>
        </p:nvCxnSpPr>
        <p:spPr bwMode="auto">
          <a:xfrm>
            <a:off x="436245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663D27E-1662-3AF2-5E9D-59D355965C3F}"/>
              </a:ext>
            </a:extLst>
          </p:cNvPr>
          <p:cNvCxnSpPr>
            <a:cxnSpLocks/>
          </p:cNvCxnSpPr>
          <p:nvPr/>
        </p:nvCxnSpPr>
        <p:spPr bwMode="auto">
          <a:xfrm>
            <a:off x="4600575"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F1EDB2F-A294-FE24-C0F8-BAB84B77E308}"/>
              </a:ext>
            </a:extLst>
          </p:cNvPr>
          <p:cNvCxnSpPr>
            <a:cxnSpLocks/>
          </p:cNvCxnSpPr>
          <p:nvPr/>
        </p:nvCxnSpPr>
        <p:spPr bwMode="auto">
          <a:xfrm>
            <a:off x="485775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B8AAF57-85CE-4671-F4EB-8E21ECAFE8E0}"/>
              </a:ext>
            </a:extLst>
          </p:cNvPr>
          <p:cNvCxnSpPr>
            <a:cxnSpLocks/>
          </p:cNvCxnSpPr>
          <p:nvPr/>
        </p:nvCxnSpPr>
        <p:spPr bwMode="auto">
          <a:xfrm>
            <a:off x="5095875"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C43E43B-EE48-AD3E-04F8-4D54A9CE559A}"/>
              </a:ext>
            </a:extLst>
          </p:cNvPr>
          <p:cNvCxnSpPr>
            <a:cxnSpLocks/>
          </p:cNvCxnSpPr>
          <p:nvPr/>
        </p:nvCxnSpPr>
        <p:spPr bwMode="auto">
          <a:xfrm>
            <a:off x="535305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1DA7940-0F7A-1590-BB66-11A6FAAE5987}"/>
              </a:ext>
            </a:extLst>
          </p:cNvPr>
          <p:cNvCxnSpPr>
            <a:cxnSpLocks/>
          </p:cNvCxnSpPr>
          <p:nvPr/>
        </p:nvCxnSpPr>
        <p:spPr bwMode="auto">
          <a:xfrm>
            <a:off x="5594350" y="4258976"/>
            <a:ext cx="0" cy="65001"/>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5D185A6-D7EB-743B-6333-EBE241E3AE5E}"/>
              </a:ext>
            </a:extLst>
          </p:cNvPr>
          <p:cNvCxnSpPr>
            <a:cxnSpLocks/>
          </p:cNvCxnSpPr>
          <p:nvPr/>
        </p:nvCxnSpPr>
        <p:spPr bwMode="auto">
          <a:xfrm>
            <a:off x="5848350" y="4258976"/>
            <a:ext cx="0" cy="65001"/>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204A5A34-53B9-4C5D-8BC4-17F315D5EC5C}"/>
              </a:ext>
            </a:extLst>
          </p:cNvPr>
          <p:cNvSpPr txBox="1"/>
          <p:nvPr/>
        </p:nvSpPr>
        <p:spPr bwMode="auto">
          <a:xfrm>
            <a:off x="1016748" y="425897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p>
        </p:txBody>
      </p:sp>
      <p:sp>
        <p:nvSpPr>
          <p:cNvPr id="51" name="TextBox 50">
            <a:extLst>
              <a:ext uri="{FF2B5EF4-FFF2-40B4-BE49-F238E27FC236}">
                <a16:creationId xmlns:a16="http://schemas.microsoft.com/office/drawing/2014/main" id="{7EE6B4D9-CD7B-3D83-5DDA-EBE28CD361F8}"/>
              </a:ext>
            </a:extLst>
          </p:cNvPr>
          <p:cNvSpPr txBox="1"/>
          <p:nvPr/>
        </p:nvSpPr>
        <p:spPr bwMode="auto">
          <a:xfrm>
            <a:off x="1256334" y="425897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52" name="TextBox 51">
            <a:extLst>
              <a:ext uri="{FF2B5EF4-FFF2-40B4-BE49-F238E27FC236}">
                <a16:creationId xmlns:a16="http://schemas.microsoft.com/office/drawing/2014/main" id="{71BA5409-EAA5-997B-D791-9312C3FDD50A}"/>
              </a:ext>
            </a:extLst>
          </p:cNvPr>
          <p:cNvSpPr txBox="1"/>
          <p:nvPr/>
        </p:nvSpPr>
        <p:spPr bwMode="auto">
          <a:xfrm>
            <a:off x="1503234" y="425897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a:t>
            </a:r>
          </a:p>
        </p:txBody>
      </p:sp>
      <p:sp>
        <p:nvSpPr>
          <p:cNvPr id="53" name="TextBox 52">
            <a:extLst>
              <a:ext uri="{FF2B5EF4-FFF2-40B4-BE49-F238E27FC236}">
                <a16:creationId xmlns:a16="http://schemas.microsoft.com/office/drawing/2014/main" id="{CEC8ED0D-B03A-61D6-ABF7-39B8F79C45AE}"/>
              </a:ext>
            </a:extLst>
          </p:cNvPr>
          <p:cNvSpPr txBox="1"/>
          <p:nvPr/>
        </p:nvSpPr>
        <p:spPr bwMode="auto">
          <a:xfrm>
            <a:off x="1758505" y="425897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a:t>
            </a:r>
          </a:p>
        </p:txBody>
      </p:sp>
      <p:sp>
        <p:nvSpPr>
          <p:cNvPr id="54" name="TextBox 53">
            <a:extLst>
              <a:ext uri="{FF2B5EF4-FFF2-40B4-BE49-F238E27FC236}">
                <a16:creationId xmlns:a16="http://schemas.microsoft.com/office/drawing/2014/main" id="{D5322D58-3C1B-315F-5E0E-0DCDE17B1C14}"/>
              </a:ext>
            </a:extLst>
          </p:cNvPr>
          <p:cNvSpPr txBox="1"/>
          <p:nvPr/>
        </p:nvSpPr>
        <p:spPr bwMode="auto">
          <a:xfrm>
            <a:off x="1959637" y="4258976"/>
            <a:ext cx="3529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6A</a:t>
            </a:r>
          </a:p>
        </p:txBody>
      </p:sp>
      <p:sp>
        <p:nvSpPr>
          <p:cNvPr id="55" name="TextBox 54">
            <a:extLst>
              <a:ext uri="{FF2B5EF4-FFF2-40B4-BE49-F238E27FC236}">
                <a16:creationId xmlns:a16="http://schemas.microsoft.com/office/drawing/2014/main" id="{1BCA22B5-48EE-958C-ACCB-43A1EA1B6AB9}"/>
              </a:ext>
            </a:extLst>
          </p:cNvPr>
          <p:cNvSpPr txBox="1"/>
          <p:nvPr/>
        </p:nvSpPr>
        <p:spPr bwMode="auto">
          <a:xfrm>
            <a:off x="2208349" y="4258976"/>
            <a:ext cx="3465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6B</a:t>
            </a:r>
          </a:p>
        </p:txBody>
      </p:sp>
      <p:sp>
        <p:nvSpPr>
          <p:cNvPr id="56" name="TextBox 55">
            <a:extLst>
              <a:ext uri="{FF2B5EF4-FFF2-40B4-BE49-F238E27FC236}">
                <a16:creationId xmlns:a16="http://schemas.microsoft.com/office/drawing/2014/main" id="{F04CD40C-DDF4-DF48-E453-32E9E661DD7F}"/>
              </a:ext>
            </a:extLst>
          </p:cNvPr>
          <p:cNvSpPr txBox="1"/>
          <p:nvPr/>
        </p:nvSpPr>
        <p:spPr bwMode="auto">
          <a:xfrm>
            <a:off x="2455595" y="4258976"/>
            <a:ext cx="3337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7F</a:t>
            </a:r>
          </a:p>
        </p:txBody>
      </p:sp>
      <p:sp>
        <p:nvSpPr>
          <p:cNvPr id="57" name="TextBox 56">
            <a:extLst>
              <a:ext uri="{FF2B5EF4-FFF2-40B4-BE49-F238E27FC236}">
                <a16:creationId xmlns:a16="http://schemas.microsoft.com/office/drawing/2014/main" id="{0101E1A7-E854-5421-B349-CE163D416A59}"/>
              </a:ext>
            </a:extLst>
          </p:cNvPr>
          <p:cNvSpPr txBox="1"/>
          <p:nvPr/>
        </p:nvSpPr>
        <p:spPr bwMode="auto">
          <a:xfrm>
            <a:off x="2712708" y="4258976"/>
            <a:ext cx="3497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9V</a:t>
            </a:r>
          </a:p>
        </p:txBody>
      </p:sp>
      <p:sp>
        <p:nvSpPr>
          <p:cNvPr id="58" name="TextBox 57">
            <a:extLst>
              <a:ext uri="{FF2B5EF4-FFF2-40B4-BE49-F238E27FC236}">
                <a16:creationId xmlns:a16="http://schemas.microsoft.com/office/drawing/2014/main" id="{98447DCA-EC0A-ED42-0069-A9F062AF0149}"/>
              </a:ext>
            </a:extLst>
          </p:cNvPr>
          <p:cNvSpPr txBox="1"/>
          <p:nvPr/>
        </p:nvSpPr>
        <p:spPr bwMode="auto">
          <a:xfrm>
            <a:off x="2955282" y="42589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14</a:t>
            </a:r>
          </a:p>
        </p:txBody>
      </p:sp>
      <p:sp>
        <p:nvSpPr>
          <p:cNvPr id="59" name="TextBox 58">
            <a:extLst>
              <a:ext uri="{FF2B5EF4-FFF2-40B4-BE49-F238E27FC236}">
                <a16:creationId xmlns:a16="http://schemas.microsoft.com/office/drawing/2014/main" id="{919A9452-06DC-19B1-7BCA-2EC59053B209}"/>
              </a:ext>
            </a:extLst>
          </p:cNvPr>
          <p:cNvSpPr txBox="1"/>
          <p:nvPr/>
        </p:nvSpPr>
        <p:spPr bwMode="auto">
          <a:xfrm>
            <a:off x="3151318" y="4258976"/>
            <a:ext cx="4235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18C</a:t>
            </a:r>
          </a:p>
        </p:txBody>
      </p:sp>
      <p:sp>
        <p:nvSpPr>
          <p:cNvPr id="60" name="TextBox 59">
            <a:extLst>
              <a:ext uri="{FF2B5EF4-FFF2-40B4-BE49-F238E27FC236}">
                <a16:creationId xmlns:a16="http://schemas.microsoft.com/office/drawing/2014/main" id="{BAA33DF6-48E3-9EE9-4F5F-ED018DF300EC}"/>
              </a:ext>
            </a:extLst>
          </p:cNvPr>
          <p:cNvSpPr txBox="1"/>
          <p:nvPr/>
        </p:nvSpPr>
        <p:spPr bwMode="auto">
          <a:xfrm>
            <a:off x="3398520" y="4258976"/>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19A</a:t>
            </a:r>
          </a:p>
        </p:txBody>
      </p:sp>
      <p:sp>
        <p:nvSpPr>
          <p:cNvPr id="61" name="TextBox 60">
            <a:extLst>
              <a:ext uri="{FF2B5EF4-FFF2-40B4-BE49-F238E27FC236}">
                <a16:creationId xmlns:a16="http://schemas.microsoft.com/office/drawing/2014/main" id="{6FF64287-E1F5-EF52-ED0A-5A8FFFCA853F}"/>
              </a:ext>
            </a:extLst>
          </p:cNvPr>
          <p:cNvSpPr txBox="1"/>
          <p:nvPr/>
        </p:nvSpPr>
        <p:spPr bwMode="auto">
          <a:xfrm>
            <a:off x="3658106" y="4258976"/>
            <a:ext cx="412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19F</a:t>
            </a:r>
          </a:p>
        </p:txBody>
      </p:sp>
      <p:sp>
        <p:nvSpPr>
          <p:cNvPr id="62" name="TextBox 61">
            <a:extLst>
              <a:ext uri="{FF2B5EF4-FFF2-40B4-BE49-F238E27FC236}">
                <a16:creationId xmlns:a16="http://schemas.microsoft.com/office/drawing/2014/main" id="{70274542-8999-6A2A-6833-590B8165E1BD}"/>
              </a:ext>
            </a:extLst>
          </p:cNvPr>
          <p:cNvSpPr txBox="1"/>
          <p:nvPr/>
        </p:nvSpPr>
        <p:spPr bwMode="auto">
          <a:xfrm>
            <a:off x="3904571" y="4258976"/>
            <a:ext cx="412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23F</a:t>
            </a:r>
          </a:p>
        </p:txBody>
      </p:sp>
      <p:sp>
        <p:nvSpPr>
          <p:cNvPr id="63" name="TextBox 62">
            <a:extLst>
              <a:ext uri="{FF2B5EF4-FFF2-40B4-BE49-F238E27FC236}">
                <a16:creationId xmlns:a16="http://schemas.microsoft.com/office/drawing/2014/main" id="{840AFA13-0B85-E3C1-3B0D-7A7584952425}"/>
              </a:ext>
            </a:extLst>
          </p:cNvPr>
          <p:cNvSpPr txBox="1"/>
          <p:nvPr/>
        </p:nvSpPr>
        <p:spPr bwMode="auto">
          <a:xfrm>
            <a:off x="4232033" y="425897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a:t>
            </a:r>
          </a:p>
        </p:txBody>
      </p:sp>
      <p:sp>
        <p:nvSpPr>
          <p:cNvPr id="64" name="TextBox 63">
            <a:extLst>
              <a:ext uri="{FF2B5EF4-FFF2-40B4-BE49-F238E27FC236}">
                <a16:creationId xmlns:a16="http://schemas.microsoft.com/office/drawing/2014/main" id="{BCE1DC3F-A3DA-DA6D-2035-BE2AE19A96EA}"/>
              </a:ext>
            </a:extLst>
          </p:cNvPr>
          <p:cNvSpPr txBox="1"/>
          <p:nvPr/>
        </p:nvSpPr>
        <p:spPr bwMode="auto">
          <a:xfrm>
            <a:off x="4390091" y="4258976"/>
            <a:ext cx="431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10A</a:t>
            </a:r>
          </a:p>
        </p:txBody>
      </p:sp>
      <p:sp>
        <p:nvSpPr>
          <p:cNvPr id="65" name="TextBox 64">
            <a:extLst>
              <a:ext uri="{FF2B5EF4-FFF2-40B4-BE49-F238E27FC236}">
                <a16:creationId xmlns:a16="http://schemas.microsoft.com/office/drawing/2014/main" id="{AC553D1B-8893-3EE0-2F3C-BD578FC23788}"/>
              </a:ext>
            </a:extLst>
          </p:cNvPr>
          <p:cNvSpPr txBox="1"/>
          <p:nvPr/>
        </p:nvSpPr>
        <p:spPr bwMode="auto">
          <a:xfrm>
            <a:off x="4640261" y="4258976"/>
            <a:ext cx="431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11A</a:t>
            </a:r>
          </a:p>
        </p:txBody>
      </p:sp>
      <p:sp>
        <p:nvSpPr>
          <p:cNvPr id="66" name="TextBox 65">
            <a:extLst>
              <a:ext uri="{FF2B5EF4-FFF2-40B4-BE49-F238E27FC236}">
                <a16:creationId xmlns:a16="http://schemas.microsoft.com/office/drawing/2014/main" id="{47AA76CC-47C7-E965-446D-D9B03314935F}"/>
              </a:ext>
            </a:extLst>
          </p:cNvPr>
          <p:cNvSpPr txBox="1"/>
          <p:nvPr/>
        </p:nvSpPr>
        <p:spPr bwMode="auto">
          <a:xfrm>
            <a:off x="4889728" y="4258976"/>
            <a:ext cx="412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12F</a:t>
            </a:r>
          </a:p>
        </p:txBody>
      </p:sp>
      <p:sp>
        <p:nvSpPr>
          <p:cNvPr id="67" name="TextBox 66">
            <a:extLst>
              <a:ext uri="{FF2B5EF4-FFF2-40B4-BE49-F238E27FC236}">
                <a16:creationId xmlns:a16="http://schemas.microsoft.com/office/drawing/2014/main" id="{BC72E303-7291-5041-7172-8EE7D64E86D7}"/>
              </a:ext>
            </a:extLst>
          </p:cNvPr>
          <p:cNvSpPr txBox="1"/>
          <p:nvPr/>
        </p:nvSpPr>
        <p:spPr bwMode="auto">
          <a:xfrm>
            <a:off x="5127792" y="4258976"/>
            <a:ext cx="4251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15B</a:t>
            </a:r>
          </a:p>
        </p:txBody>
      </p:sp>
      <p:sp>
        <p:nvSpPr>
          <p:cNvPr id="68" name="TextBox 67">
            <a:extLst>
              <a:ext uri="{FF2B5EF4-FFF2-40B4-BE49-F238E27FC236}">
                <a16:creationId xmlns:a16="http://schemas.microsoft.com/office/drawing/2014/main" id="{5E78B247-42DA-28B5-D739-3CC9521D4CAC}"/>
              </a:ext>
            </a:extLst>
          </p:cNvPr>
          <p:cNvSpPr txBox="1"/>
          <p:nvPr/>
        </p:nvSpPr>
        <p:spPr bwMode="auto">
          <a:xfrm>
            <a:off x="5388895" y="4258976"/>
            <a:ext cx="412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22F</a:t>
            </a:r>
          </a:p>
        </p:txBody>
      </p:sp>
      <p:sp>
        <p:nvSpPr>
          <p:cNvPr id="69" name="TextBox 68">
            <a:extLst>
              <a:ext uri="{FF2B5EF4-FFF2-40B4-BE49-F238E27FC236}">
                <a16:creationId xmlns:a16="http://schemas.microsoft.com/office/drawing/2014/main" id="{6446FEC4-708C-ECBF-8BBC-6A18506AA235}"/>
              </a:ext>
            </a:extLst>
          </p:cNvPr>
          <p:cNvSpPr txBox="1"/>
          <p:nvPr/>
        </p:nvSpPr>
        <p:spPr bwMode="auto">
          <a:xfrm>
            <a:off x="5643344" y="4258976"/>
            <a:ext cx="412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33F</a:t>
            </a:r>
          </a:p>
        </p:txBody>
      </p:sp>
      <p:sp>
        <p:nvSpPr>
          <p:cNvPr id="70" name="TextBox 69">
            <a:extLst>
              <a:ext uri="{FF2B5EF4-FFF2-40B4-BE49-F238E27FC236}">
                <a16:creationId xmlns:a16="http://schemas.microsoft.com/office/drawing/2014/main" id="{BB11179D-96D1-D6F2-98BE-0EC535F6F4BE}"/>
              </a:ext>
            </a:extLst>
          </p:cNvPr>
          <p:cNvSpPr txBox="1"/>
          <p:nvPr/>
        </p:nvSpPr>
        <p:spPr bwMode="auto">
          <a:xfrm rot="16200000">
            <a:off x="6084150" y="3559674"/>
            <a:ext cx="7550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Serotype</a:t>
            </a:r>
          </a:p>
        </p:txBody>
      </p:sp>
      <p:sp>
        <p:nvSpPr>
          <p:cNvPr id="71" name="TextBox 70">
            <a:extLst>
              <a:ext uri="{FF2B5EF4-FFF2-40B4-BE49-F238E27FC236}">
                <a16:creationId xmlns:a16="http://schemas.microsoft.com/office/drawing/2014/main" id="{ADBA7F9B-A7AC-F856-9DAB-C32C8B82AD07}"/>
              </a:ext>
            </a:extLst>
          </p:cNvPr>
          <p:cNvSpPr txBox="1"/>
          <p:nvPr/>
        </p:nvSpPr>
        <p:spPr bwMode="auto">
          <a:xfrm>
            <a:off x="8203645" y="5339575"/>
            <a:ext cx="807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OPA GMR</a:t>
            </a:r>
          </a:p>
        </p:txBody>
      </p:sp>
      <p:grpSp>
        <p:nvGrpSpPr>
          <p:cNvPr id="92" name="Group 91">
            <a:extLst>
              <a:ext uri="{FF2B5EF4-FFF2-40B4-BE49-F238E27FC236}">
                <a16:creationId xmlns:a16="http://schemas.microsoft.com/office/drawing/2014/main" id="{454B5655-5EB5-0F95-6071-EDDA102E97B0}"/>
              </a:ext>
            </a:extLst>
          </p:cNvPr>
          <p:cNvGrpSpPr/>
          <p:nvPr/>
        </p:nvGrpSpPr>
        <p:grpSpPr>
          <a:xfrm>
            <a:off x="1070815" y="3137952"/>
            <a:ext cx="4764046" cy="1134467"/>
            <a:chOff x="1070815" y="3137952"/>
            <a:chExt cx="4764046" cy="1134467"/>
          </a:xfrm>
        </p:grpSpPr>
        <p:sp>
          <p:nvSpPr>
            <p:cNvPr id="72" name="Rectangle 71">
              <a:extLst>
                <a:ext uri="{FF2B5EF4-FFF2-40B4-BE49-F238E27FC236}">
                  <a16:creationId xmlns:a16="http://schemas.microsoft.com/office/drawing/2014/main" id="{363D18C4-E33C-793A-1AAC-33C7101C21D6}"/>
                </a:ext>
              </a:extLst>
            </p:cNvPr>
            <p:cNvSpPr/>
            <p:nvPr/>
          </p:nvSpPr>
          <p:spPr bwMode="auto">
            <a:xfrm>
              <a:off x="1070815" y="3875688"/>
              <a:ext cx="67346" cy="383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A9D13D2B-0D30-E707-03DB-8F0A9F608EA4}"/>
                </a:ext>
              </a:extLst>
            </p:cNvPr>
            <p:cNvSpPr/>
            <p:nvPr/>
          </p:nvSpPr>
          <p:spPr bwMode="auto">
            <a:xfrm>
              <a:off x="1316304" y="3907226"/>
              <a:ext cx="67346" cy="3517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17A87B7-FAD6-86EE-1BB0-6B02BF905776}"/>
                </a:ext>
              </a:extLst>
            </p:cNvPr>
            <p:cNvSpPr/>
            <p:nvPr/>
          </p:nvSpPr>
          <p:spPr bwMode="auto">
            <a:xfrm>
              <a:off x="1562324" y="3790016"/>
              <a:ext cx="67346" cy="468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EEF30AB5-5111-AF1F-5873-B8E21C4A795A}"/>
                </a:ext>
              </a:extLst>
            </p:cNvPr>
            <p:cNvSpPr/>
            <p:nvPr/>
          </p:nvSpPr>
          <p:spPr bwMode="auto">
            <a:xfrm>
              <a:off x="1807501" y="3815441"/>
              <a:ext cx="67346" cy="4435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8EB53F93-2E5A-3B6B-F044-3A2FF3FC4357}"/>
                </a:ext>
              </a:extLst>
            </p:cNvPr>
            <p:cNvSpPr/>
            <p:nvPr/>
          </p:nvSpPr>
          <p:spPr bwMode="auto">
            <a:xfrm>
              <a:off x="2055351" y="3714067"/>
              <a:ext cx="67346" cy="5449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03F3AD57-3586-ABC9-6239-ADD20083A654}"/>
                </a:ext>
              </a:extLst>
            </p:cNvPr>
            <p:cNvSpPr/>
            <p:nvPr/>
          </p:nvSpPr>
          <p:spPr bwMode="auto">
            <a:xfrm>
              <a:off x="2302629" y="3594473"/>
              <a:ext cx="67346" cy="6645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2A76E2DA-ABE9-2A63-4E3E-3EA6A9C70423}"/>
                </a:ext>
              </a:extLst>
            </p:cNvPr>
            <p:cNvSpPr/>
            <p:nvPr/>
          </p:nvSpPr>
          <p:spPr bwMode="auto">
            <a:xfrm>
              <a:off x="2551154" y="3514864"/>
              <a:ext cx="67346" cy="7441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7422095A-E3CA-790C-35FF-FBABD2A1E85E}"/>
                </a:ext>
              </a:extLst>
            </p:cNvPr>
            <p:cNvSpPr/>
            <p:nvPr/>
          </p:nvSpPr>
          <p:spPr bwMode="auto">
            <a:xfrm>
              <a:off x="2801513" y="3427080"/>
              <a:ext cx="67346" cy="8453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6BDA9B85-26E9-B0EA-1F74-9B332E067A1C}"/>
                </a:ext>
              </a:extLst>
            </p:cNvPr>
            <p:cNvSpPr/>
            <p:nvPr/>
          </p:nvSpPr>
          <p:spPr bwMode="auto">
            <a:xfrm>
              <a:off x="3042258" y="3504632"/>
              <a:ext cx="67346" cy="7543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AD97FA1E-EA71-1FCC-7576-6112E72B9BC3}"/>
                </a:ext>
              </a:extLst>
            </p:cNvPr>
            <p:cNvSpPr/>
            <p:nvPr/>
          </p:nvSpPr>
          <p:spPr bwMode="auto">
            <a:xfrm>
              <a:off x="3294306" y="3632966"/>
              <a:ext cx="67346" cy="6260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B1AAF89-FAE6-FBCF-A4B7-7B4A1D609BC9}"/>
                </a:ext>
              </a:extLst>
            </p:cNvPr>
            <p:cNvSpPr/>
            <p:nvPr/>
          </p:nvSpPr>
          <p:spPr bwMode="auto">
            <a:xfrm>
              <a:off x="3543678" y="3685234"/>
              <a:ext cx="67346" cy="5737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5509E2D3-0808-E069-44F1-EF9FBE78E866}"/>
                </a:ext>
              </a:extLst>
            </p:cNvPr>
            <p:cNvSpPr/>
            <p:nvPr/>
          </p:nvSpPr>
          <p:spPr bwMode="auto">
            <a:xfrm>
              <a:off x="3791474" y="3681554"/>
              <a:ext cx="67346" cy="5737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F09C09E5-901B-D626-00A5-7D9D34CB07D7}"/>
                </a:ext>
              </a:extLst>
            </p:cNvPr>
            <p:cNvSpPr/>
            <p:nvPr/>
          </p:nvSpPr>
          <p:spPr bwMode="auto">
            <a:xfrm>
              <a:off x="4031879" y="3850290"/>
              <a:ext cx="67346" cy="4146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69434ACC-5AB3-7CEF-6469-818B569AB338}"/>
                </a:ext>
              </a:extLst>
            </p:cNvPr>
            <p:cNvSpPr/>
            <p:nvPr/>
          </p:nvSpPr>
          <p:spPr bwMode="auto">
            <a:xfrm>
              <a:off x="4285516" y="3698681"/>
              <a:ext cx="67346" cy="5662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8C04CE2C-F824-F986-4808-AA158FB814F4}"/>
                </a:ext>
              </a:extLst>
            </p:cNvPr>
            <p:cNvSpPr/>
            <p:nvPr/>
          </p:nvSpPr>
          <p:spPr bwMode="auto">
            <a:xfrm>
              <a:off x="4527478" y="3408809"/>
              <a:ext cx="67346" cy="8524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79C3D564-BE59-576B-7830-4DBBD8AE0385}"/>
                </a:ext>
              </a:extLst>
            </p:cNvPr>
            <p:cNvSpPr/>
            <p:nvPr/>
          </p:nvSpPr>
          <p:spPr bwMode="auto">
            <a:xfrm>
              <a:off x="4778206" y="3154506"/>
              <a:ext cx="67346" cy="11104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9244B08F-98FD-5D95-5F33-91C6B75B7F22}"/>
                </a:ext>
              </a:extLst>
            </p:cNvPr>
            <p:cNvSpPr/>
            <p:nvPr/>
          </p:nvSpPr>
          <p:spPr bwMode="auto">
            <a:xfrm>
              <a:off x="5026867" y="3634151"/>
              <a:ext cx="67346" cy="6307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FD4CF084-085F-719D-944A-351AE6AC8B4D}"/>
                </a:ext>
              </a:extLst>
            </p:cNvPr>
            <p:cNvSpPr/>
            <p:nvPr/>
          </p:nvSpPr>
          <p:spPr bwMode="auto">
            <a:xfrm>
              <a:off x="5275940" y="3577457"/>
              <a:ext cx="67346" cy="6874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4212B78D-7FCC-4C86-F582-C763D916F3D5}"/>
                </a:ext>
              </a:extLst>
            </p:cNvPr>
            <p:cNvSpPr/>
            <p:nvPr/>
          </p:nvSpPr>
          <p:spPr bwMode="auto">
            <a:xfrm>
              <a:off x="5518349" y="3538076"/>
              <a:ext cx="67346" cy="7268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A4AFEDF1-51FA-D82D-91D2-ADC488602B03}"/>
                </a:ext>
              </a:extLst>
            </p:cNvPr>
            <p:cNvSpPr/>
            <p:nvPr/>
          </p:nvSpPr>
          <p:spPr bwMode="auto">
            <a:xfrm>
              <a:off x="5767515" y="3137952"/>
              <a:ext cx="67346" cy="11269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6EDDA1CB-BC84-2653-D14A-86267608A53A}"/>
              </a:ext>
            </a:extLst>
          </p:cNvPr>
          <p:cNvGrpSpPr/>
          <p:nvPr/>
        </p:nvGrpSpPr>
        <p:grpSpPr>
          <a:xfrm>
            <a:off x="1153647" y="2854325"/>
            <a:ext cx="4764046" cy="1418095"/>
            <a:chOff x="1070815" y="2854325"/>
            <a:chExt cx="4764046" cy="1418095"/>
          </a:xfrm>
          <a:solidFill>
            <a:schemeClr val="accent2"/>
          </a:solidFill>
        </p:grpSpPr>
        <p:sp>
          <p:nvSpPr>
            <p:cNvPr id="94" name="Rectangle 93">
              <a:extLst>
                <a:ext uri="{FF2B5EF4-FFF2-40B4-BE49-F238E27FC236}">
                  <a16:creationId xmlns:a16="http://schemas.microsoft.com/office/drawing/2014/main" id="{FD9C92F3-941E-710F-2C7A-610A60EEDF27}"/>
                </a:ext>
              </a:extLst>
            </p:cNvPr>
            <p:cNvSpPr/>
            <p:nvPr/>
          </p:nvSpPr>
          <p:spPr bwMode="auto">
            <a:xfrm>
              <a:off x="1070815" y="3504632"/>
              <a:ext cx="67346" cy="75434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CE22459F-D4DA-4866-6FAB-175E35CBB85C}"/>
                </a:ext>
              </a:extLst>
            </p:cNvPr>
            <p:cNvSpPr/>
            <p:nvPr/>
          </p:nvSpPr>
          <p:spPr bwMode="auto">
            <a:xfrm>
              <a:off x="1316304" y="3681245"/>
              <a:ext cx="67346" cy="577731"/>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A286E621-39EA-FA67-61DF-D9E332D69964}"/>
                </a:ext>
              </a:extLst>
            </p:cNvPr>
            <p:cNvSpPr/>
            <p:nvPr/>
          </p:nvSpPr>
          <p:spPr bwMode="auto">
            <a:xfrm>
              <a:off x="1562324" y="3186971"/>
              <a:ext cx="67346" cy="1072005"/>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E55ADD3A-5EEF-160B-E79D-ADB12CF75688}"/>
                </a:ext>
              </a:extLst>
            </p:cNvPr>
            <p:cNvSpPr/>
            <p:nvPr/>
          </p:nvSpPr>
          <p:spPr bwMode="auto">
            <a:xfrm>
              <a:off x="1807501" y="3538076"/>
              <a:ext cx="67346" cy="72089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DFA2A28E-2B99-A1CD-6958-F7E93AB09DD8}"/>
                </a:ext>
              </a:extLst>
            </p:cNvPr>
            <p:cNvSpPr/>
            <p:nvPr/>
          </p:nvSpPr>
          <p:spPr bwMode="auto">
            <a:xfrm>
              <a:off x="2055351" y="3062672"/>
              <a:ext cx="67346" cy="1196303"/>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0978D91-79F1-1987-35F8-FE9E5B0E00DF}"/>
                </a:ext>
              </a:extLst>
            </p:cNvPr>
            <p:cNvSpPr/>
            <p:nvPr/>
          </p:nvSpPr>
          <p:spPr bwMode="auto">
            <a:xfrm>
              <a:off x="2302629" y="3036169"/>
              <a:ext cx="67346" cy="122280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CA43CD1A-3E4A-FC5E-352F-66CCDBE6912C}"/>
                </a:ext>
              </a:extLst>
            </p:cNvPr>
            <p:cNvSpPr/>
            <p:nvPr/>
          </p:nvSpPr>
          <p:spPr bwMode="auto">
            <a:xfrm>
              <a:off x="2551154" y="3132018"/>
              <a:ext cx="67346" cy="112695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60DE2828-6466-D092-4C83-EFA5996C7083}"/>
                </a:ext>
              </a:extLst>
            </p:cNvPr>
            <p:cNvSpPr/>
            <p:nvPr/>
          </p:nvSpPr>
          <p:spPr bwMode="auto">
            <a:xfrm>
              <a:off x="2801513" y="3008878"/>
              <a:ext cx="67346" cy="126354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69BCA097-57DA-52EF-B6E1-83941362CBA2}"/>
                </a:ext>
              </a:extLst>
            </p:cNvPr>
            <p:cNvSpPr/>
            <p:nvPr/>
          </p:nvSpPr>
          <p:spPr bwMode="auto">
            <a:xfrm>
              <a:off x="3042258" y="3132018"/>
              <a:ext cx="67346" cy="1126955"/>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D0645639-F8F2-9E83-CEA9-D1C000E56655}"/>
                </a:ext>
              </a:extLst>
            </p:cNvPr>
            <p:cNvSpPr/>
            <p:nvPr/>
          </p:nvSpPr>
          <p:spPr bwMode="auto">
            <a:xfrm>
              <a:off x="3294306" y="3036168"/>
              <a:ext cx="67346" cy="1222805"/>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BF813E33-18AB-6ADF-1BDD-783A6C881EFB}"/>
                </a:ext>
              </a:extLst>
            </p:cNvPr>
            <p:cNvSpPr/>
            <p:nvPr/>
          </p:nvSpPr>
          <p:spPr bwMode="auto">
            <a:xfrm>
              <a:off x="3543678" y="3186972"/>
              <a:ext cx="67346" cy="107200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4A548F8C-1579-44CD-A565-61740D67DA9B}"/>
                </a:ext>
              </a:extLst>
            </p:cNvPr>
            <p:cNvSpPr/>
            <p:nvPr/>
          </p:nvSpPr>
          <p:spPr bwMode="auto">
            <a:xfrm>
              <a:off x="3791474" y="3327400"/>
              <a:ext cx="67346" cy="927893"/>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2B9BD5AF-6088-491B-859B-FB8D69F48467}"/>
                </a:ext>
              </a:extLst>
            </p:cNvPr>
            <p:cNvSpPr/>
            <p:nvPr/>
          </p:nvSpPr>
          <p:spPr bwMode="auto">
            <a:xfrm>
              <a:off x="4031879" y="3253844"/>
              <a:ext cx="67346" cy="10110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28B953C0-63D7-0FD8-BF27-5A99E3ED2491}"/>
                </a:ext>
              </a:extLst>
            </p:cNvPr>
            <p:cNvSpPr/>
            <p:nvPr/>
          </p:nvSpPr>
          <p:spPr bwMode="auto">
            <a:xfrm>
              <a:off x="4285516" y="3215072"/>
              <a:ext cx="67346" cy="104983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C0EC99C-6FF3-8F4E-DB3F-7B37A497ED39}"/>
                </a:ext>
              </a:extLst>
            </p:cNvPr>
            <p:cNvSpPr/>
            <p:nvPr/>
          </p:nvSpPr>
          <p:spPr bwMode="auto">
            <a:xfrm>
              <a:off x="4527478" y="2942509"/>
              <a:ext cx="67346" cy="131871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30BC0A54-BCA7-8A7B-F5A2-193F1BEB1B7E}"/>
                </a:ext>
              </a:extLst>
            </p:cNvPr>
            <p:cNvSpPr/>
            <p:nvPr/>
          </p:nvSpPr>
          <p:spPr bwMode="auto">
            <a:xfrm>
              <a:off x="4778206" y="2883531"/>
              <a:ext cx="67346" cy="138137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54B0BB4C-6E55-7C71-5E3E-226EDDF7B839}"/>
                </a:ext>
              </a:extLst>
            </p:cNvPr>
            <p:cNvSpPr/>
            <p:nvPr/>
          </p:nvSpPr>
          <p:spPr bwMode="auto">
            <a:xfrm>
              <a:off x="5026867" y="2917585"/>
              <a:ext cx="67346" cy="135049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4F6BD6EF-B8AB-5267-00D5-0D3CB619996F}"/>
                </a:ext>
              </a:extLst>
            </p:cNvPr>
            <p:cNvSpPr/>
            <p:nvPr/>
          </p:nvSpPr>
          <p:spPr bwMode="auto">
            <a:xfrm>
              <a:off x="5275940" y="2942509"/>
              <a:ext cx="67346" cy="132239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F18A8D48-79C7-3331-F213-778BFBB912CF}"/>
                </a:ext>
              </a:extLst>
            </p:cNvPr>
            <p:cNvSpPr/>
            <p:nvPr/>
          </p:nvSpPr>
          <p:spPr bwMode="auto">
            <a:xfrm>
              <a:off x="5518349" y="2883531"/>
              <a:ext cx="67346" cy="138137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0311AFBC-C66A-22DC-6D82-5FE21AEA3EE2}"/>
                </a:ext>
              </a:extLst>
            </p:cNvPr>
            <p:cNvSpPr/>
            <p:nvPr/>
          </p:nvSpPr>
          <p:spPr bwMode="auto">
            <a:xfrm>
              <a:off x="5767515" y="2854325"/>
              <a:ext cx="67346" cy="1410583"/>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1DA18B18-5558-E7F5-08B0-95FAC56DD528}"/>
              </a:ext>
            </a:extLst>
          </p:cNvPr>
          <p:cNvGrpSpPr/>
          <p:nvPr/>
        </p:nvGrpSpPr>
        <p:grpSpPr>
          <a:xfrm>
            <a:off x="5875715" y="2831909"/>
            <a:ext cx="27011" cy="48836"/>
            <a:chOff x="3800475" y="2521892"/>
            <a:chExt cx="136525" cy="307033"/>
          </a:xfrm>
        </p:grpSpPr>
        <p:cxnSp>
          <p:nvCxnSpPr>
            <p:cNvPr id="116" name="Straight Connector 115">
              <a:extLst>
                <a:ext uri="{FF2B5EF4-FFF2-40B4-BE49-F238E27FC236}">
                  <a16:creationId xmlns:a16="http://schemas.microsoft.com/office/drawing/2014/main" id="{B16563A4-8D97-C747-F967-51767223058A}"/>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2E505DA-12C6-2CAF-B7CE-5674AD33CF2B}"/>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9E5687D-B510-1DFD-4069-8AC7B3B4D0DC}"/>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40B7B3C4-8A42-77D2-6AD7-55D8660DEF68}"/>
              </a:ext>
            </a:extLst>
          </p:cNvPr>
          <p:cNvGrpSpPr/>
          <p:nvPr/>
        </p:nvGrpSpPr>
        <p:grpSpPr>
          <a:xfrm>
            <a:off x="5790857" y="3113950"/>
            <a:ext cx="27011" cy="48836"/>
            <a:chOff x="3800475" y="2521892"/>
            <a:chExt cx="136525" cy="307033"/>
          </a:xfrm>
        </p:grpSpPr>
        <p:cxnSp>
          <p:nvCxnSpPr>
            <p:cNvPr id="123" name="Straight Connector 122">
              <a:extLst>
                <a:ext uri="{FF2B5EF4-FFF2-40B4-BE49-F238E27FC236}">
                  <a16:creationId xmlns:a16="http://schemas.microsoft.com/office/drawing/2014/main" id="{563A3A09-CB50-6062-0B50-34384E6DAF04}"/>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DEA4AC9-990A-D2AE-E888-5B851F93D69B}"/>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B60FB58-C3A8-B76F-8D87-83A20703E257}"/>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C0BA6759-4EB0-1621-ED8B-2C58BD77D1B1}"/>
              </a:ext>
            </a:extLst>
          </p:cNvPr>
          <p:cNvGrpSpPr/>
          <p:nvPr/>
        </p:nvGrpSpPr>
        <p:grpSpPr>
          <a:xfrm>
            <a:off x="5628153" y="2865575"/>
            <a:ext cx="27011" cy="48836"/>
            <a:chOff x="3800475" y="2521892"/>
            <a:chExt cx="136525" cy="307033"/>
          </a:xfrm>
        </p:grpSpPr>
        <p:cxnSp>
          <p:nvCxnSpPr>
            <p:cNvPr id="127" name="Straight Connector 126">
              <a:extLst>
                <a:ext uri="{FF2B5EF4-FFF2-40B4-BE49-F238E27FC236}">
                  <a16:creationId xmlns:a16="http://schemas.microsoft.com/office/drawing/2014/main" id="{F4FAAD68-555A-9576-0023-C1B8FBED7C9F}"/>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C8A07FA-39B7-C349-5516-B56F562E5F6B}"/>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00020D8-605F-B0D0-2898-A5FFAF4D11FA}"/>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8BE61483-0AAA-E68C-BA24-D2FD1E231BC1}"/>
              </a:ext>
            </a:extLst>
          </p:cNvPr>
          <p:cNvGrpSpPr/>
          <p:nvPr/>
        </p:nvGrpSpPr>
        <p:grpSpPr>
          <a:xfrm>
            <a:off x="5543295" y="3514864"/>
            <a:ext cx="27011" cy="48836"/>
            <a:chOff x="3800475" y="2521892"/>
            <a:chExt cx="136525" cy="307033"/>
          </a:xfrm>
        </p:grpSpPr>
        <p:cxnSp>
          <p:nvCxnSpPr>
            <p:cNvPr id="131" name="Straight Connector 130">
              <a:extLst>
                <a:ext uri="{FF2B5EF4-FFF2-40B4-BE49-F238E27FC236}">
                  <a16:creationId xmlns:a16="http://schemas.microsoft.com/office/drawing/2014/main" id="{EC3B9ED0-5342-2C2D-7E2B-D25D9CA8181D}"/>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FD3B249-BAF1-2F16-DA37-8C560C9DF730}"/>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EC8379C-C6F5-0586-C7B8-F9C1C40777A2}"/>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2E5850D0-B46C-8E2D-A1B2-22270535486F}"/>
              </a:ext>
            </a:extLst>
          </p:cNvPr>
          <p:cNvGrpSpPr/>
          <p:nvPr/>
        </p:nvGrpSpPr>
        <p:grpSpPr>
          <a:xfrm>
            <a:off x="5383061" y="2921791"/>
            <a:ext cx="27011" cy="48836"/>
            <a:chOff x="3800475" y="2521892"/>
            <a:chExt cx="136525" cy="307033"/>
          </a:xfrm>
        </p:grpSpPr>
        <p:cxnSp>
          <p:nvCxnSpPr>
            <p:cNvPr id="135" name="Straight Connector 134">
              <a:extLst>
                <a:ext uri="{FF2B5EF4-FFF2-40B4-BE49-F238E27FC236}">
                  <a16:creationId xmlns:a16="http://schemas.microsoft.com/office/drawing/2014/main" id="{773DF7F8-485C-6E23-E631-FBBF28109AFB}"/>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B5B933B-400D-194E-B267-89AD9DFF5952}"/>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281F42E-C18D-1004-4966-88CA608E1CE9}"/>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926605F7-FEF9-7A4E-411D-44DB7D6D9DA1}"/>
              </a:ext>
            </a:extLst>
          </p:cNvPr>
          <p:cNvGrpSpPr/>
          <p:nvPr/>
        </p:nvGrpSpPr>
        <p:grpSpPr>
          <a:xfrm>
            <a:off x="5298203" y="3553031"/>
            <a:ext cx="27011" cy="48836"/>
            <a:chOff x="3800475" y="2521892"/>
            <a:chExt cx="136525" cy="307033"/>
          </a:xfrm>
        </p:grpSpPr>
        <p:cxnSp>
          <p:nvCxnSpPr>
            <p:cNvPr id="139" name="Straight Connector 138">
              <a:extLst>
                <a:ext uri="{FF2B5EF4-FFF2-40B4-BE49-F238E27FC236}">
                  <a16:creationId xmlns:a16="http://schemas.microsoft.com/office/drawing/2014/main" id="{B19F44D8-2CC2-7CA5-53C2-9AE9BD1A342F}"/>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1EE2032-6EFA-85BE-C084-17B3689B2432}"/>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92202BD-AFAB-0DC9-DF65-0C4030E29FE7}"/>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E7B3CE26-89D5-D8C6-2636-ECE753546E18}"/>
              </a:ext>
            </a:extLst>
          </p:cNvPr>
          <p:cNvGrpSpPr/>
          <p:nvPr/>
        </p:nvGrpSpPr>
        <p:grpSpPr>
          <a:xfrm>
            <a:off x="5132946" y="2897373"/>
            <a:ext cx="27011" cy="48836"/>
            <a:chOff x="3800475" y="2521892"/>
            <a:chExt cx="136525" cy="307033"/>
          </a:xfrm>
        </p:grpSpPr>
        <p:cxnSp>
          <p:nvCxnSpPr>
            <p:cNvPr id="143" name="Straight Connector 142">
              <a:extLst>
                <a:ext uri="{FF2B5EF4-FFF2-40B4-BE49-F238E27FC236}">
                  <a16:creationId xmlns:a16="http://schemas.microsoft.com/office/drawing/2014/main" id="{D7C7A909-000E-B5BF-C3B7-F724B76BF618}"/>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EBB938D-65DE-A9A9-766C-2F139A96466A}"/>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643B850-33CB-26C7-B99D-BBA6FAD69913}"/>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CD88479F-8EC1-17CD-6173-74211D8BE1E2}"/>
              </a:ext>
            </a:extLst>
          </p:cNvPr>
          <p:cNvGrpSpPr/>
          <p:nvPr/>
        </p:nvGrpSpPr>
        <p:grpSpPr>
          <a:xfrm>
            <a:off x="5047034" y="3607130"/>
            <a:ext cx="27011" cy="48836"/>
            <a:chOff x="3800475" y="2521892"/>
            <a:chExt cx="136525" cy="307033"/>
          </a:xfrm>
        </p:grpSpPr>
        <p:cxnSp>
          <p:nvCxnSpPr>
            <p:cNvPr id="147" name="Straight Connector 146">
              <a:extLst>
                <a:ext uri="{FF2B5EF4-FFF2-40B4-BE49-F238E27FC236}">
                  <a16:creationId xmlns:a16="http://schemas.microsoft.com/office/drawing/2014/main" id="{D984FEA5-3AE5-BFD3-9208-1F0F3B36D97B}"/>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36BABF2A-C11B-54C2-6295-267281178889}"/>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5B951DF-D139-F88F-93B9-D6F7259ED9B9}"/>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9BE9DD3A-A0F2-27C4-247D-0D35B729DCDF}"/>
              </a:ext>
            </a:extLst>
          </p:cNvPr>
          <p:cNvGrpSpPr/>
          <p:nvPr/>
        </p:nvGrpSpPr>
        <p:grpSpPr>
          <a:xfrm>
            <a:off x="4881936" y="2855027"/>
            <a:ext cx="27011" cy="48836"/>
            <a:chOff x="3800475" y="2521892"/>
            <a:chExt cx="136525" cy="307033"/>
          </a:xfrm>
        </p:grpSpPr>
        <p:cxnSp>
          <p:nvCxnSpPr>
            <p:cNvPr id="151" name="Straight Connector 150">
              <a:extLst>
                <a:ext uri="{FF2B5EF4-FFF2-40B4-BE49-F238E27FC236}">
                  <a16:creationId xmlns:a16="http://schemas.microsoft.com/office/drawing/2014/main" id="{CFD18BF5-3BE6-2C1E-7A09-FB42168D3198}"/>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4863147-7CD5-92C3-82F7-23F98FF15634}"/>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F641115-67DF-1562-E280-81FCE8D46F51}"/>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2B758C55-37D4-E502-8CEF-561E21308EF2}"/>
              </a:ext>
            </a:extLst>
          </p:cNvPr>
          <p:cNvGrpSpPr/>
          <p:nvPr/>
        </p:nvGrpSpPr>
        <p:grpSpPr>
          <a:xfrm>
            <a:off x="4797078" y="3133893"/>
            <a:ext cx="27011" cy="48836"/>
            <a:chOff x="3800475" y="2521892"/>
            <a:chExt cx="136525" cy="307033"/>
          </a:xfrm>
        </p:grpSpPr>
        <p:cxnSp>
          <p:nvCxnSpPr>
            <p:cNvPr id="155" name="Straight Connector 154">
              <a:extLst>
                <a:ext uri="{FF2B5EF4-FFF2-40B4-BE49-F238E27FC236}">
                  <a16:creationId xmlns:a16="http://schemas.microsoft.com/office/drawing/2014/main" id="{BA34E710-6D05-458F-8CE3-52E663933826}"/>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4B5FBE5-1CA5-826A-D75C-2C721F99ADE8}"/>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224EAA8-32A7-1086-DDCC-FC6B6A3E826A}"/>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51BA8366-5583-3EEA-2D67-1A44BBCFE7EE}"/>
              </a:ext>
            </a:extLst>
          </p:cNvPr>
          <p:cNvGrpSpPr/>
          <p:nvPr/>
        </p:nvGrpSpPr>
        <p:grpSpPr>
          <a:xfrm>
            <a:off x="4634158" y="2921944"/>
            <a:ext cx="27011" cy="48836"/>
            <a:chOff x="3800475" y="2521892"/>
            <a:chExt cx="136525" cy="307033"/>
          </a:xfrm>
        </p:grpSpPr>
        <p:cxnSp>
          <p:nvCxnSpPr>
            <p:cNvPr id="159" name="Straight Connector 158">
              <a:extLst>
                <a:ext uri="{FF2B5EF4-FFF2-40B4-BE49-F238E27FC236}">
                  <a16:creationId xmlns:a16="http://schemas.microsoft.com/office/drawing/2014/main" id="{A34AE333-9EAD-74E8-A2BB-2873AA5C0B6F}"/>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2948596-B5B5-9590-ED23-12ECC6E27AB7}"/>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E144C81-2D70-3A7D-264D-9DA050DB02BC}"/>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5EDAAB0E-3789-379F-A0E9-D0F630BA63F3}"/>
              </a:ext>
            </a:extLst>
          </p:cNvPr>
          <p:cNvGrpSpPr/>
          <p:nvPr/>
        </p:nvGrpSpPr>
        <p:grpSpPr>
          <a:xfrm>
            <a:off x="4549300" y="3389545"/>
            <a:ext cx="27011" cy="48836"/>
            <a:chOff x="3800475" y="2521892"/>
            <a:chExt cx="136525" cy="307033"/>
          </a:xfrm>
        </p:grpSpPr>
        <p:cxnSp>
          <p:nvCxnSpPr>
            <p:cNvPr id="163" name="Straight Connector 162">
              <a:extLst>
                <a:ext uri="{FF2B5EF4-FFF2-40B4-BE49-F238E27FC236}">
                  <a16:creationId xmlns:a16="http://schemas.microsoft.com/office/drawing/2014/main" id="{107CEDB1-7E8E-5803-23A6-537E50914017}"/>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1BAA909A-BB38-8A83-0995-948B0FF000B1}"/>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A78F8EF-42B9-2A4D-DD09-C71E9E0C900A}"/>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EBAB9929-8C61-1FFF-E250-B66F7946441A}"/>
              </a:ext>
            </a:extLst>
          </p:cNvPr>
          <p:cNvGrpSpPr/>
          <p:nvPr/>
        </p:nvGrpSpPr>
        <p:grpSpPr>
          <a:xfrm>
            <a:off x="4388748" y="3182729"/>
            <a:ext cx="27011" cy="48836"/>
            <a:chOff x="3800475" y="2521892"/>
            <a:chExt cx="136525" cy="307033"/>
          </a:xfrm>
        </p:grpSpPr>
        <p:cxnSp>
          <p:nvCxnSpPr>
            <p:cNvPr id="167" name="Straight Connector 166">
              <a:extLst>
                <a:ext uri="{FF2B5EF4-FFF2-40B4-BE49-F238E27FC236}">
                  <a16:creationId xmlns:a16="http://schemas.microsoft.com/office/drawing/2014/main" id="{E53279B3-56A5-9583-CE92-651BB729AC75}"/>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FA80D6B-649E-FB2E-706A-C7566029E73A}"/>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6C552F3-504A-AEB9-9695-2A7E0605F020}"/>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32899CEA-BE4E-EA60-59CB-E163D6743AFD}"/>
              </a:ext>
            </a:extLst>
          </p:cNvPr>
          <p:cNvGrpSpPr/>
          <p:nvPr/>
        </p:nvGrpSpPr>
        <p:grpSpPr>
          <a:xfrm>
            <a:off x="4303890" y="3676034"/>
            <a:ext cx="27011" cy="48836"/>
            <a:chOff x="3800475" y="2521892"/>
            <a:chExt cx="136525" cy="307033"/>
          </a:xfrm>
        </p:grpSpPr>
        <p:cxnSp>
          <p:nvCxnSpPr>
            <p:cNvPr id="171" name="Straight Connector 170">
              <a:extLst>
                <a:ext uri="{FF2B5EF4-FFF2-40B4-BE49-F238E27FC236}">
                  <a16:creationId xmlns:a16="http://schemas.microsoft.com/office/drawing/2014/main" id="{771FD1E7-A9A5-F22E-E596-5D52F894BA27}"/>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FAD7A6B-C0C7-55EF-BC4F-A657432005A0}"/>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5250B6D-6BDB-93D4-2076-86D81491456E}"/>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B2200250-DA4E-2B26-D2F6-CC710D9DE5CE}"/>
              </a:ext>
            </a:extLst>
          </p:cNvPr>
          <p:cNvGrpSpPr/>
          <p:nvPr/>
        </p:nvGrpSpPr>
        <p:grpSpPr>
          <a:xfrm>
            <a:off x="4140566" y="3227261"/>
            <a:ext cx="27011" cy="48836"/>
            <a:chOff x="3800475" y="2521892"/>
            <a:chExt cx="136525" cy="307033"/>
          </a:xfrm>
        </p:grpSpPr>
        <p:cxnSp>
          <p:nvCxnSpPr>
            <p:cNvPr id="175" name="Straight Connector 174">
              <a:extLst>
                <a:ext uri="{FF2B5EF4-FFF2-40B4-BE49-F238E27FC236}">
                  <a16:creationId xmlns:a16="http://schemas.microsoft.com/office/drawing/2014/main" id="{4F005813-1A62-C314-A5DB-4E357C170FE2}"/>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4CFD944-DC64-4DAE-BFE5-88ADF1AAE57B}"/>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189C9F3-81D9-61EA-43DE-2E8A0891440E}"/>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BE9345C4-1AC1-1D40-EF9E-46C5A232FA60}"/>
              </a:ext>
            </a:extLst>
          </p:cNvPr>
          <p:cNvGrpSpPr/>
          <p:nvPr/>
        </p:nvGrpSpPr>
        <p:grpSpPr>
          <a:xfrm>
            <a:off x="4055708" y="3822515"/>
            <a:ext cx="27011" cy="48836"/>
            <a:chOff x="3800475" y="2521892"/>
            <a:chExt cx="136525" cy="307033"/>
          </a:xfrm>
        </p:grpSpPr>
        <p:cxnSp>
          <p:nvCxnSpPr>
            <p:cNvPr id="179" name="Straight Connector 178">
              <a:extLst>
                <a:ext uri="{FF2B5EF4-FFF2-40B4-BE49-F238E27FC236}">
                  <a16:creationId xmlns:a16="http://schemas.microsoft.com/office/drawing/2014/main" id="{AE0CE3DD-6E0E-1DFD-8D63-95592DB74C50}"/>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33867984-319D-0C84-5138-F7DDDC3942E4}"/>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BC2A1BB-D24A-8E54-93AB-21C64D41E321}"/>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C28CF14B-D6DB-0BC1-63A4-8FAAFE75BCCC}"/>
              </a:ext>
            </a:extLst>
          </p:cNvPr>
          <p:cNvGrpSpPr/>
          <p:nvPr/>
        </p:nvGrpSpPr>
        <p:grpSpPr>
          <a:xfrm>
            <a:off x="3898145" y="3298241"/>
            <a:ext cx="27011" cy="48836"/>
            <a:chOff x="3800475" y="2521892"/>
            <a:chExt cx="136525" cy="307033"/>
          </a:xfrm>
        </p:grpSpPr>
        <p:cxnSp>
          <p:nvCxnSpPr>
            <p:cNvPr id="183" name="Straight Connector 182">
              <a:extLst>
                <a:ext uri="{FF2B5EF4-FFF2-40B4-BE49-F238E27FC236}">
                  <a16:creationId xmlns:a16="http://schemas.microsoft.com/office/drawing/2014/main" id="{B0A3B81F-A3D1-B9CA-250C-5A871E019A14}"/>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5387B4F-C5B9-A200-A249-7C07C30C4B4F}"/>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3D7543D-8865-248D-68F0-DF7D7A923216}"/>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8272F404-0854-8220-7262-20734F826D1D}"/>
              </a:ext>
            </a:extLst>
          </p:cNvPr>
          <p:cNvGrpSpPr/>
          <p:nvPr/>
        </p:nvGrpSpPr>
        <p:grpSpPr>
          <a:xfrm>
            <a:off x="3813287" y="3655295"/>
            <a:ext cx="27011" cy="48836"/>
            <a:chOff x="3800475" y="2521892"/>
            <a:chExt cx="136525" cy="307033"/>
          </a:xfrm>
        </p:grpSpPr>
        <p:cxnSp>
          <p:nvCxnSpPr>
            <p:cNvPr id="187" name="Straight Connector 186">
              <a:extLst>
                <a:ext uri="{FF2B5EF4-FFF2-40B4-BE49-F238E27FC236}">
                  <a16:creationId xmlns:a16="http://schemas.microsoft.com/office/drawing/2014/main" id="{75B49955-B123-8F0F-34E4-82F2D16187F2}"/>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E153AA1-C588-7466-A38D-8DC69418AD4F}"/>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8DC6265-204E-D289-309E-6AA18B959E8D}"/>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3C767BA9-0367-65C0-520D-0DE4A9606F3C}"/>
              </a:ext>
            </a:extLst>
          </p:cNvPr>
          <p:cNvGrpSpPr/>
          <p:nvPr/>
        </p:nvGrpSpPr>
        <p:grpSpPr>
          <a:xfrm>
            <a:off x="3650350" y="3158782"/>
            <a:ext cx="27011" cy="48836"/>
            <a:chOff x="3800475" y="2521892"/>
            <a:chExt cx="136525" cy="307033"/>
          </a:xfrm>
        </p:grpSpPr>
        <p:cxnSp>
          <p:nvCxnSpPr>
            <p:cNvPr id="191" name="Straight Connector 190">
              <a:extLst>
                <a:ext uri="{FF2B5EF4-FFF2-40B4-BE49-F238E27FC236}">
                  <a16:creationId xmlns:a16="http://schemas.microsoft.com/office/drawing/2014/main" id="{E19B15A7-0F8D-E30E-396D-4CD722AF3885}"/>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15FB180-0D79-DF06-96CC-A612FA4DAAC3}"/>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78CE7A4-8865-11D6-7B96-86185EB80F2F}"/>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525A3AB7-8CA9-15BD-D90B-BD50C06DB009}"/>
              </a:ext>
            </a:extLst>
          </p:cNvPr>
          <p:cNvGrpSpPr/>
          <p:nvPr/>
        </p:nvGrpSpPr>
        <p:grpSpPr>
          <a:xfrm>
            <a:off x="3565492" y="3659762"/>
            <a:ext cx="27011" cy="48836"/>
            <a:chOff x="3800475" y="2521892"/>
            <a:chExt cx="136525" cy="307033"/>
          </a:xfrm>
        </p:grpSpPr>
        <p:cxnSp>
          <p:nvCxnSpPr>
            <p:cNvPr id="195" name="Straight Connector 194">
              <a:extLst>
                <a:ext uri="{FF2B5EF4-FFF2-40B4-BE49-F238E27FC236}">
                  <a16:creationId xmlns:a16="http://schemas.microsoft.com/office/drawing/2014/main" id="{CBBF32D6-A876-AD73-70DE-1C11FFD655E9}"/>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F1FFE38-E8B3-E3A1-AE78-2D979C2801B0}"/>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D2552F6-968B-19FF-470F-4A42AC4CBE6E}"/>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35BD820C-EF15-09C9-D6CD-59BCABC53AC3}"/>
              </a:ext>
            </a:extLst>
          </p:cNvPr>
          <p:cNvGrpSpPr/>
          <p:nvPr/>
        </p:nvGrpSpPr>
        <p:grpSpPr>
          <a:xfrm>
            <a:off x="3396066" y="3012441"/>
            <a:ext cx="27011" cy="48836"/>
            <a:chOff x="3800475" y="2521892"/>
            <a:chExt cx="136525" cy="307033"/>
          </a:xfrm>
        </p:grpSpPr>
        <p:cxnSp>
          <p:nvCxnSpPr>
            <p:cNvPr id="199" name="Straight Connector 198">
              <a:extLst>
                <a:ext uri="{FF2B5EF4-FFF2-40B4-BE49-F238E27FC236}">
                  <a16:creationId xmlns:a16="http://schemas.microsoft.com/office/drawing/2014/main" id="{FE2AE045-5CFB-D68B-6693-94C8065344CB}"/>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89BC29C-5ECE-BF36-F613-7AF96C43A4AE}"/>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6BC8994-F3B3-95D7-2255-5D4119F68DDD}"/>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D1430920-CF32-9205-3132-313B3682D0F8}"/>
              </a:ext>
            </a:extLst>
          </p:cNvPr>
          <p:cNvGrpSpPr/>
          <p:nvPr/>
        </p:nvGrpSpPr>
        <p:grpSpPr>
          <a:xfrm>
            <a:off x="3311208" y="3611434"/>
            <a:ext cx="27011" cy="48836"/>
            <a:chOff x="3800475" y="2521892"/>
            <a:chExt cx="136525" cy="307033"/>
          </a:xfrm>
        </p:grpSpPr>
        <p:cxnSp>
          <p:nvCxnSpPr>
            <p:cNvPr id="203" name="Straight Connector 202">
              <a:extLst>
                <a:ext uri="{FF2B5EF4-FFF2-40B4-BE49-F238E27FC236}">
                  <a16:creationId xmlns:a16="http://schemas.microsoft.com/office/drawing/2014/main" id="{AE569199-6278-0C94-9152-1C961D41F2E1}"/>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0282832-5AFF-BBDF-CEF5-7FD36C62C7D3}"/>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EB63A77B-C655-2DDA-549B-D2028E30F786}"/>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64338BD5-FC36-5A81-0D3A-DBBA72BF5AE5}"/>
              </a:ext>
            </a:extLst>
          </p:cNvPr>
          <p:cNvGrpSpPr/>
          <p:nvPr/>
        </p:nvGrpSpPr>
        <p:grpSpPr>
          <a:xfrm>
            <a:off x="3147960" y="3106625"/>
            <a:ext cx="27011" cy="48836"/>
            <a:chOff x="3800475" y="2521892"/>
            <a:chExt cx="136525" cy="307033"/>
          </a:xfrm>
        </p:grpSpPr>
        <p:cxnSp>
          <p:nvCxnSpPr>
            <p:cNvPr id="207" name="Straight Connector 206">
              <a:extLst>
                <a:ext uri="{FF2B5EF4-FFF2-40B4-BE49-F238E27FC236}">
                  <a16:creationId xmlns:a16="http://schemas.microsoft.com/office/drawing/2014/main" id="{19A7968A-3AEC-882A-CC32-37A503D3D4FE}"/>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C20B1E6-598C-E739-A77F-F8CD1ACAA76D}"/>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42BC460C-2F81-96D5-B1D2-372F14032FE7}"/>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22E00D0B-7ECD-2C95-305C-2658A9F89345}"/>
              </a:ext>
            </a:extLst>
          </p:cNvPr>
          <p:cNvGrpSpPr/>
          <p:nvPr/>
        </p:nvGrpSpPr>
        <p:grpSpPr>
          <a:xfrm>
            <a:off x="3063102" y="3477427"/>
            <a:ext cx="27011" cy="48836"/>
            <a:chOff x="3800475" y="2521892"/>
            <a:chExt cx="136525" cy="307033"/>
          </a:xfrm>
        </p:grpSpPr>
        <p:cxnSp>
          <p:nvCxnSpPr>
            <p:cNvPr id="211" name="Straight Connector 210">
              <a:extLst>
                <a:ext uri="{FF2B5EF4-FFF2-40B4-BE49-F238E27FC236}">
                  <a16:creationId xmlns:a16="http://schemas.microsoft.com/office/drawing/2014/main" id="{224CA417-08F0-3C3B-8DC9-24ED68463BF2}"/>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10E40E1B-2216-7725-4E49-CAE85D7449CB}"/>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3851C24-85BD-C213-C0D7-1021CAF3A336}"/>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D3E05B50-DBCC-D44B-67D8-846B6D43FA95}"/>
              </a:ext>
            </a:extLst>
          </p:cNvPr>
          <p:cNvGrpSpPr/>
          <p:nvPr/>
        </p:nvGrpSpPr>
        <p:grpSpPr>
          <a:xfrm>
            <a:off x="1176890" y="3478886"/>
            <a:ext cx="27011" cy="48836"/>
            <a:chOff x="3800475" y="2521892"/>
            <a:chExt cx="136525" cy="307033"/>
          </a:xfrm>
        </p:grpSpPr>
        <p:cxnSp>
          <p:nvCxnSpPr>
            <p:cNvPr id="215" name="Straight Connector 214">
              <a:extLst>
                <a:ext uri="{FF2B5EF4-FFF2-40B4-BE49-F238E27FC236}">
                  <a16:creationId xmlns:a16="http://schemas.microsoft.com/office/drawing/2014/main" id="{FC05DF24-1B6A-8E1D-AC69-499BE0FD5588}"/>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D37DFFA-EFC9-86A7-C374-4835E3C56922}"/>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9931296E-97E4-3F5F-76D0-63727F9141CC}"/>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97A574B2-168A-BE67-DAEA-8A01F103D2DC}"/>
              </a:ext>
            </a:extLst>
          </p:cNvPr>
          <p:cNvGrpSpPr/>
          <p:nvPr/>
        </p:nvGrpSpPr>
        <p:grpSpPr>
          <a:xfrm>
            <a:off x="1092032" y="3853884"/>
            <a:ext cx="27011" cy="48836"/>
            <a:chOff x="3800475" y="2521892"/>
            <a:chExt cx="136525" cy="307033"/>
          </a:xfrm>
        </p:grpSpPr>
        <p:cxnSp>
          <p:nvCxnSpPr>
            <p:cNvPr id="219" name="Straight Connector 218">
              <a:extLst>
                <a:ext uri="{FF2B5EF4-FFF2-40B4-BE49-F238E27FC236}">
                  <a16:creationId xmlns:a16="http://schemas.microsoft.com/office/drawing/2014/main" id="{743767CC-F80B-6217-33CE-5CD6DC9DBEF7}"/>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3F47563-7D08-BBCF-6938-281D1C5AC488}"/>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E671B06-7874-F54E-55ED-90AFD81B7479}"/>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446514ED-35C5-8B6E-58C3-4B2BEA43CD35}"/>
              </a:ext>
            </a:extLst>
          </p:cNvPr>
          <p:cNvGrpSpPr/>
          <p:nvPr/>
        </p:nvGrpSpPr>
        <p:grpSpPr>
          <a:xfrm>
            <a:off x="1422237" y="3653579"/>
            <a:ext cx="27011" cy="48836"/>
            <a:chOff x="3800475" y="2521892"/>
            <a:chExt cx="136525" cy="307033"/>
          </a:xfrm>
        </p:grpSpPr>
        <p:cxnSp>
          <p:nvCxnSpPr>
            <p:cNvPr id="223" name="Straight Connector 222">
              <a:extLst>
                <a:ext uri="{FF2B5EF4-FFF2-40B4-BE49-F238E27FC236}">
                  <a16:creationId xmlns:a16="http://schemas.microsoft.com/office/drawing/2014/main" id="{133B3506-962B-6B36-1B59-9EA7D5EFEE2A}"/>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E2ACFA11-6CAD-9628-BE39-9C7828606A95}"/>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0548570F-8E38-384D-E02E-19FB305443BA}"/>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5DDD5B69-EA25-ACF8-CDFB-70C8F25021B1}"/>
              </a:ext>
            </a:extLst>
          </p:cNvPr>
          <p:cNvGrpSpPr/>
          <p:nvPr/>
        </p:nvGrpSpPr>
        <p:grpSpPr>
          <a:xfrm>
            <a:off x="1337379" y="3881486"/>
            <a:ext cx="27011" cy="48836"/>
            <a:chOff x="3800475" y="2521892"/>
            <a:chExt cx="136525" cy="307033"/>
          </a:xfrm>
        </p:grpSpPr>
        <p:cxnSp>
          <p:nvCxnSpPr>
            <p:cNvPr id="227" name="Straight Connector 226">
              <a:extLst>
                <a:ext uri="{FF2B5EF4-FFF2-40B4-BE49-F238E27FC236}">
                  <a16:creationId xmlns:a16="http://schemas.microsoft.com/office/drawing/2014/main" id="{891824E1-CE56-8EE2-675C-EF140EE07D40}"/>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A137C9ED-D16D-5246-AC94-D9EC05FCF41E}"/>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1C65B4DE-D7B4-52B0-67EA-DBF7D4988929}"/>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7FE5E5A4-07A1-D5B6-543D-730DF3A28D96}"/>
              </a:ext>
            </a:extLst>
          </p:cNvPr>
          <p:cNvGrpSpPr/>
          <p:nvPr/>
        </p:nvGrpSpPr>
        <p:grpSpPr>
          <a:xfrm>
            <a:off x="1667139" y="3166567"/>
            <a:ext cx="27011" cy="48836"/>
            <a:chOff x="3800475" y="2521892"/>
            <a:chExt cx="136525" cy="307033"/>
          </a:xfrm>
        </p:grpSpPr>
        <p:cxnSp>
          <p:nvCxnSpPr>
            <p:cNvPr id="231" name="Straight Connector 230">
              <a:extLst>
                <a:ext uri="{FF2B5EF4-FFF2-40B4-BE49-F238E27FC236}">
                  <a16:creationId xmlns:a16="http://schemas.microsoft.com/office/drawing/2014/main" id="{9599B639-67A8-3475-C212-17A584925FA8}"/>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2D1924A6-8B39-059F-CCCA-2B46F045389D}"/>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E7F6DA5D-920B-F1ED-0564-4C4437C1F0CC}"/>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CBC40671-5905-DD8F-95F9-1A9AAD8A5804}"/>
              </a:ext>
            </a:extLst>
          </p:cNvPr>
          <p:cNvGrpSpPr/>
          <p:nvPr/>
        </p:nvGrpSpPr>
        <p:grpSpPr>
          <a:xfrm>
            <a:off x="1582281" y="3768605"/>
            <a:ext cx="27011" cy="48836"/>
            <a:chOff x="3800475" y="2521892"/>
            <a:chExt cx="136525" cy="307033"/>
          </a:xfrm>
        </p:grpSpPr>
        <p:cxnSp>
          <p:nvCxnSpPr>
            <p:cNvPr id="235" name="Straight Connector 234">
              <a:extLst>
                <a:ext uri="{FF2B5EF4-FFF2-40B4-BE49-F238E27FC236}">
                  <a16:creationId xmlns:a16="http://schemas.microsoft.com/office/drawing/2014/main" id="{10818B90-CCD3-5C34-3450-81FA1666DDD5}"/>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7EFE54C5-3DF1-6A75-3A44-352F0ABF934C}"/>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7B7E473-F8C2-5684-85FE-48C01BC3D055}"/>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E6EF97FD-6CFE-0ED1-0509-20BE07D937CB}"/>
              </a:ext>
            </a:extLst>
          </p:cNvPr>
          <p:cNvGrpSpPr/>
          <p:nvPr/>
        </p:nvGrpSpPr>
        <p:grpSpPr>
          <a:xfrm>
            <a:off x="1913386" y="3512479"/>
            <a:ext cx="27011" cy="48836"/>
            <a:chOff x="3800475" y="2521892"/>
            <a:chExt cx="136525" cy="307033"/>
          </a:xfrm>
        </p:grpSpPr>
        <p:cxnSp>
          <p:nvCxnSpPr>
            <p:cNvPr id="239" name="Straight Connector 238">
              <a:extLst>
                <a:ext uri="{FF2B5EF4-FFF2-40B4-BE49-F238E27FC236}">
                  <a16:creationId xmlns:a16="http://schemas.microsoft.com/office/drawing/2014/main" id="{6F2F1325-3C16-864C-0CF5-B71298987C4F}"/>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5F95E410-317A-FD75-42F9-371DA442A376}"/>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86DED850-FABD-F911-BA40-D76ABAA3E901}"/>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EE90D5E3-E1D7-1C12-5D30-A57F49D2B691}"/>
              </a:ext>
            </a:extLst>
          </p:cNvPr>
          <p:cNvGrpSpPr/>
          <p:nvPr/>
        </p:nvGrpSpPr>
        <p:grpSpPr>
          <a:xfrm>
            <a:off x="1828528" y="3791345"/>
            <a:ext cx="27011" cy="48836"/>
            <a:chOff x="3800475" y="2521892"/>
            <a:chExt cx="136525" cy="307033"/>
          </a:xfrm>
        </p:grpSpPr>
        <p:cxnSp>
          <p:nvCxnSpPr>
            <p:cNvPr id="243" name="Straight Connector 242">
              <a:extLst>
                <a:ext uri="{FF2B5EF4-FFF2-40B4-BE49-F238E27FC236}">
                  <a16:creationId xmlns:a16="http://schemas.microsoft.com/office/drawing/2014/main" id="{C4D10F3F-EC97-462C-0AF1-A3A3E8C27D47}"/>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70B3F440-69C3-03D2-96A3-7B9E4B96CD62}"/>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530BD51-710C-D174-E95C-E63E859771D7}"/>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D1DD99E5-50E8-6828-1142-BD09E3734DCC}"/>
              </a:ext>
            </a:extLst>
          </p:cNvPr>
          <p:cNvGrpSpPr/>
          <p:nvPr/>
        </p:nvGrpSpPr>
        <p:grpSpPr>
          <a:xfrm>
            <a:off x="2161021" y="3042996"/>
            <a:ext cx="27011" cy="48836"/>
            <a:chOff x="3800475" y="2521892"/>
            <a:chExt cx="136525" cy="307033"/>
          </a:xfrm>
        </p:grpSpPr>
        <p:cxnSp>
          <p:nvCxnSpPr>
            <p:cNvPr id="247" name="Straight Connector 246">
              <a:extLst>
                <a:ext uri="{FF2B5EF4-FFF2-40B4-BE49-F238E27FC236}">
                  <a16:creationId xmlns:a16="http://schemas.microsoft.com/office/drawing/2014/main" id="{46D2DAE3-13FB-1B9F-0ECF-14D4DB7337B8}"/>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B52DFAA-3766-4B2D-0E28-14A86AA4CCE6}"/>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893520A-90C9-2DED-C762-C9DDA1D2F2BF}"/>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8CA182F2-A223-033B-BCCA-069BF6C33B49}"/>
              </a:ext>
            </a:extLst>
          </p:cNvPr>
          <p:cNvGrpSpPr/>
          <p:nvPr/>
        </p:nvGrpSpPr>
        <p:grpSpPr>
          <a:xfrm>
            <a:off x="2076163" y="3689106"/>
            <a:ext cx="27011" cy="48836"/>
            <a:chOff x="3800475" y="2521892"/>
            <a:chExt cx="136525" cy="307033"/>
          </a:xfrm>
        </p:grpSpPr>
        <p:cxnSp>
          <p:nvCxnSpPr>
            <p:cNvPr id="251" name="Straight Connector 250">
              <a:extLst>
                <a:ext uri="{FF2B5EF4-FFF2-40B4-BE49-F238E27FC236}">
                  <a16:creationId xmlns:a16="http://schemas.microsoft.com/office/drawing/2014/main" id="{5BCD7BE4-E052-AA23-5DEE-D30EA2FA349A}"/>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4A099A64-08FD-04B9-1FE4-022F3EEFBE31}"/>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FC414145-28E6-90D6-A9F9-44CA67633739}"/>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D7131173-118C-8980-CA0B-C27A88CEC7F9}"/>
              </a:ext>
            </a:extLst>
          </p:cNvPr>
          <p:cNvGrpSpPr/>
          <p:nvPr/>
        </p:nvGrpSpPr>
        <p:grpSpPr>
          <a:xfrm>
            <a:off x="2405464" y="3015720"/>
            <a:ext cx="27011" cy="48836"/>
            <a:chOff x="3800475" y="2521892"/>
            <a:chExt cx="136525" cy="307033"/>
          </a:xfrm>
        </p:grpSpPr>
        <p:cxnSp>
          <p:nvCxnSpPr>
            <p:cNvPr id="255" name="Straight Connector 254">
              <a:extLst>
                <a:ext uri="{FF2B5EF4-FFF2-40B4-BE49-F238E27FC236}">
                  <a16:creationId xmlns:a16="http://schemas.microsoft.com/office/drawing/2014/main" id="{8EED01D1-5A43-17D1-91EF-D9C660D1B232}"/>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C25D998-0DC1-619F-4D21-1F8C8FC55C84}"/>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31418AF-2E0F-021C-2D67-D1ABCF5DD2A5}"/>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8D8EDF62-8288-89E7-02C5-3D03DBA642B8}"/>
              </a:ext>
            </a:extLst>
          </p:cNvPr>
          <p:cNvGrpSpPr/>
          <p:nvPr/>
        </p:nvGrpSpPr>
        <p:grpSpPr>
          <a:xfrm>
            <a:off x="2323781" y="3570054"/>
            <a:ext cx="27011" cy="48836"/>
            <a:chOff x="3800475" y="2521892"/>
            <a:chExt cx="136525" cy="307033"/>
          </a:xfrm>
        </p:grpSpPr>
        <p:cxnSp>
          <p:nvCxnSpPr>
            <p:cNvPr id="259" name="Straight Connector 258">
              <a:extLst>
                <a:ext uri="{FF2B5EF4-FFF2-40B4-BE49-F238E27FC236}">
                  <a16:creationId xmlns:a16="http://schemas.microsoft.com/office/drawing/2014/main" id="{982504B8-4DD7-8640-A487-1725D7B3C54E}"/>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CC30EC94-8130-219E-448E-3595D48D4E58}"/>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B465E262-711C-1362-7693-5EBA4E4F5E8B}"/>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503A00BB-D808-DBD7-3A16-346472931DB6}"/>
              </a:ext>
            </a:extLst>
          </p:cNvPr>
          <p:cNvGrpSpPr/>
          <p:nvPr/>
        </p:nvGrpSpPr>
        <p:grpSpPr>
          <a:xfrm>
            <a:off x="2656465" y="3117810"/>
            <a:ext cx="27011" cy="48836"/>
            <a:chOff x="3800475" y="2521892"/>
            <a:chExt cx="136525" cy="307033"/>
          </a:xfrm>
        </p:grpSpPr>
        <p:cxnSp>
          <p:nvCxnSpPr>
            <p:cNvPr id="263" name="Straight Connector 262">
              <a:extLst>
                <a:ext uri="{FF2B5EF4-FFF2-40B4-BE49-F238E27FC236}">
                  <a16:creationId xmlns:a16="http://schemas.microsoft.com/office/drawing/2014/main" id="{13FDD999-5FA9-D193-906A-FFBF5505DA4B}"/>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690F0CFA-26DE-86AF-847B-D121B8360B80}"/>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43E129AB-48A0-933E-A498-C6D9A898D4B5}"/>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37155E76-EBFC-7B6D-3FFB-21B96AD97FA9}"/>
              </a:ext>
            </a:extLst>
          </p:cNvPr>
          <p:cNvGrpSpPr/>
          <p:nvPr/>
        </p:nvGrpSpPr>
        <p:grpSpPr>
          <a:xfrm>
            <a:off x="2571607" y="3493832"/>
            <a:ext cx="27011" cy="48836"/>
            <a:chOff x="3800475" y="2521892"/>
            <a:chExt cx="136525" cy="307033"/>
          </a:xfrm>
        </p:grpSpPr>
        <p:cxnSp>
          <p:nvCxnSpPr>
            <p:cNvPr id="267" name="Straight Connector 266">
              <a:extLst>
                <a:ext uri="{FF2B5EF4-FFF2-40B4-BE49-F238E27FC236}">
                  <a16:creationId xmlns:a16="http://schemas.microsoft.com/office/drawing/2014/main" id="{31444B16-5BF9-44BD-1159-17A49EF6A66C}"/>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44CD9B74-1CE0-301B-654D-87AF1971423C}"/>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137A9D49-6D0C-591E-7AA1-8885167C00DC}"/>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88D37133-D2BE-6999-3A41-EB74E968631C}"/>
              </a:ext>
            </a:extLst>
          </p:cNvPr>
          <p:cNvGrpSpPr/>
          <p:nvPr/>
        </p:nvGrpSpPr>
        <p:grpSpPr>
          <a:xfrm>
            <a:off x="2907335" y="2987332"/>
            <a:ext cx="27011" cy="48836"/>
            <a:chOff x="3800475" y="2521892"/>
            <a:chExt cx="136525" cy="307033"/>
          </a:xfrm>
        </p:grpSpPr>
        <p:cxnSp>
          <p:nvCxnSpPr>
            <p:cNvPr id="271" name="Straight Connector 270">
              <a:extLst>
                <a:ext uri="{FF2B5EF4-FFF2-40B4-BE49-F238E27FC236}">
                  <a16:creationId xmlns:a16="http://schemas.microsoft.com/office/drawing/2014/main" id="{02163907-6E09-ABD4-7369-861F0DD1300D}"/>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EF226BEA-CDEE-8C62-C949-AA71B2289865}"/>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957491A-C653-D293-7337-B97DBAE7ABE1}"/>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F91E8FEA-07B2-FBAE-439A-0DDA339143DC}"/>
              </a:ext>
            </a:extLst>
          </p:cNvPr>
          <p:cNvGrpSpPr/>
          <p:nvPr/>
        </p:nvGrpSpPr>
        <p:grpSpPr>
          <a:xfrm>
            <a:off x="2822477" y="3404582"/>
            <a:ext cx="27011" cy="48836"/>
            <a:chOff x="3800475" y="2521892"/>
            <a:chExt cx="136525" cy="307033"/>
          </a:xfrm>
        </p:grpSpPr>
        <p:cxnSp>
          <p:nvCxnSpPr>
            <p:cNvPr id="275" name="Straight Connector 274">
              <a:extLst>
                <a:ext uri="{FF2B5EF4-FFF2-40B4-BE49-F238E27FC236}">
                  <a16:creationId xmlns:a16="http://schemas.microsoft.com/office/drawing/2014/main" id="{C5673DD0-3E8E-ACC2-6F2A-42B0134577DE}"/>
                </a:ext>
              </a:extLst>
            </p:cNvPr>
            <p:cNvCxnSpPr>
              <a:cxnSpLocks/>
            </p:cNvCxnSpPr>
            <p:nvPr/>
          </p:nvCxnSpPr>
          <p:spPr bwMode="auto">
            <a:xfrm>
              <a:off x="3868737" y="2521892"/>
              <a:ext cx="0" cy="307033"/>
            </a:xfrm>
            <a:prstGeom prst="line">
              <a:avLst/>
            </a:prstGeom>
            <a:noFill/>
            <a:ln w="12700"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DB8BC02A-EBCA-AE08-9CA0-CD09D120CC85}"/>
                </a:ext>
              </a:extLst>
            </p:cNvPr>
            <p:cNvCxnSpPr>
              <a:cxnSpLocks/>
            </p:cNvCxnSpPr>
            <p:nvPr/>
          </p:nvCxnSpPr>
          <p:spPr bwMode="auto">
            <a:xfrm flipH="1">
              <a:off x="3800475" y="2525067"/>
              <a:ext cx="136525" cy="0"/>
            </a:xfrm>
            <a:prstGeom prst="line">
              <a:avLst/>
            </a:prstGeom>
            <a:noFill/>
            <a:ln w="12700"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2F9DD98-0BE0-D05E-7812-47191240D16F}"/>
                </a:ext>
              </a:extLst>
            </p:cNvPr>
            <p:cNvCxnSpPr>
              <a:cxnSpLocks/>
            </p:cNvCxnSpPr>
            <p:nvPr/>
          </p:nvCxnSpPr>
          <p:spPr bwMode="auto">
            <a:xfrm flipH="1">
              <a:off x="3800475" y="2828925"/>
              <a:ext cx="136525" cy="0"/>
            </a:xfrm>
            <a:prstGeom prst="line">
              <a:avLst/>
            </a:prstGeom>
            <a:noFill/>
            <a:ln w="12700" cap="flat" cmpd="sng" algn="ctr">
              <a:solidFill>
                <a:schemeClr val="bg1"/>
              </a:solidFill>
              <a:prstDash val="solid"/>
              <a:round/>
              <a:headEnd type="none" w="med" len="med"/>
              <a:tailEnd type="none" w="med" len="med"/>
            </a:ln>
            <a:effectLst/>
          </p:spPr>
        </p:cxnSp>
      </p:grpSp>
      <p:sp>
        <p:nvSpPr>
          <p:cNvPr id="16" name="Freeform 15">
            <a:extLst>
              <a:ext uri="{FF2B5EF4-FFF2-40B4-BE49-F238E27FC236}">
                <a16:creationId xmlns:a16="http://schemas.microsoft.com/office/drawing/2014/main" id="{75B0502E-62AE-3EB8-EE06-9EC217188F93}"/>
              </a:ext>
            </a:extLst>
          </p:cNvPr>
          <p:cNvSpPr/>
          <p:nvPr/>
        </p:nvSpPr>
        <p:spPr bwMode="auto">
          <a:xfrm>
            <a:off x="1033929" y="2749176"/>
            <a:ext cx="4918636" cy="1512048"/>
          </a:xfrm>
          <a:custGeom>
            <a:avLst/>
            <a:gdLst>
              <a:gd name="connsiteX0" fmla="*/ 0 w 4918636"/>
              <a:gd name="connsiteY0" fmla="*/ 0 h 1512048"/>
              <a:gd name="connsiteX1" fmla="*/ 0 w 4918636"/>
              <a:gd name="connsiteY1" fmla="*/ 1512048 h 1512048"/>
              <a:gd name="connsiteX2" fmla="*/ 4918636 w 4918636"/>
              <a:gd name="connsiteY2" fmla="*/ 1512048 h 1512048"/>
            </a:gdLst>
            <a:ahLst/>
            <a:cxnLst>
              <a:cxn ang="0">
                <a:pos x="connsiteX0" y="connsiteY0"/>
              </a:cxn>
              <a:cxn ang="0">
                <a:pos x="connsiteX1" y="connsiteY1"/>
              </a:cxn>
              <a:cxn ang="0">
                <a:pos x="connsiteX2" y="connsiteY2"/>
              </a:cxn>
            </a:cxnLst>
            <a:rect l="l" t="t" r="r" b="b"/>
            <a:pathLst>
              <a:path w="4918636" h="1512048">
                <a:moveTo>
                  <a:pt x="0" y="0"/>
                </a:moveTo>
                <a:lnTo>
                  <a:pt x="0" y="1512048"/>
                </a:lnTo>
                <a:lnTo>
                  <a:pt x="4918636" y="1512048"/>
                </a:lnTo>
              </a:path>
            </a:pathLst>
          </a:custGeom>
          <a:noFill/>
          <a:ln w="28575">
            <a:solidFill>
              <a:schemeClr val="bg1"/>
            </a:solidFill>
            <a:miter lim="800000"/>
            <a:headEnd/>
            <a:tailEnd/>
          </a:ln>
        </p:spPr>
        <p:txBody>
          <a:bodyPr rtlCol="0" anchor="ctr"/>
          <a:lstStyle/>
          <a:p>
            <a:pPr algn="ctr"/>
            <a:endParaRPr lang="en-US" sz="1200">
              <a:latin typeface="Calibri" panose="020F0502020204030204" pitchFamily="34" charset="0"/>
              <a:cs typeface="Calibri" panose="020F0502020204030204" pitchFamily="34" charset="0"/>
            </a:endParaRPr>
          </a:p>
        </p:txBody>
      </p:sp>
      <p:sp>
        <p:nvSpPr>
          <p:cNvPr id="278" name="TextBox 277">
            <a:extLst>
              <a:ext uri="{FF2B5EF4-FFF2-40B4-BE49-F238E27FC236}">
                <a16:creationId xmlns:a16="http://schemas.microsoft.com/office/drawing/2014/main" id="{A8C6FB7E-8376-07BC-D70E-127D1533D685}"/>
              </a:ext>
            </a:extLst>
          </p:cNvPr>
          <p:cNvSpPr txBox="1"/>
          <p:nvPr/>
        </p:nvSpPr>
        <p:spPr bwMode="auto">
          <a:xfrm>
            <a:off x="10429760" y="2255410"/>
            <a:ext cx="5966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PCV20</a:t>
            </a:r>
          </a:p>
        </p:txBody>
      </p:sp>
      <p:sp>
        <p:nvSpPr>
          <p:cNvPr id="279" name="TextBox 278">
            <a:extLst>
              <a:ext uri="{FF2B5EF4-FFF2-40B4-BE49-F238E27FC236}">
                <a16:creationId xmlns:a16="http://schemas.microsoft.com/office/drawing/2014/main" id="{BCF304B9-F002-85D3-AB80-842F9427CA3B}"/>
              </a:ext>
            </a:extLst>
          </p:cNvPr>
          <p:cNvSpPr txBox="1"/>
          <p:nvPr/>
        </p:nvSpPr>
        <p:spPr bwMode="auto">
          <a:xfrm>
            <a:off x="11190367" y="2255410"/>
            <a:ext cx="5966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PCV13</a:t>
            </a:r>
          </a:p>
        </p:txBody>
      </p:sp>
      <p:cxnSp>
        <p:nvCxnSpPr>
          <p:cNvPr id="283" name="Straight Connector 282">
            <a:extLst>
              <a:ext uri="{FF2B5EF4-FFF2-40B4-BE49-F238E27FC236}">
                <a16:creationId xmlns:a16="http://schemas.microsoft.com/office/drawing/2014/main" id="{61BC4772-8A51-206F-37D3-DFAC1DCE450F}"/>
              </a:ext>
            </a:extLst>
          </p:cNvPr>
          <p:cNvCxnSpPr>
            <a:cxnSpLocks/>
          </p:cNvCxnSpPr>
          <p:nvPr/>
        </p:nvCxnSpPr>
        <p:spPr bwMode="auto">
          <a:xfrm>
            <a:off x="10382250" y="2463800"/>
            <a:ext cx="704850"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A3CB77C8-1466-CBA9-4E23-F3DA68342E23}"/>
              </a:ext>
            </a:extLst>
          </p:cNvPr>
          <p:cNvCxnSpPr>
            <a:cxnSpLocks/>
          </p:cNvCxnSpPr>
          <p:nvPr/>
        </p:nvCxnSpPr>
        <p:spPr bwMode="auto">
          <a:xfrm>
            <a:off x="11133086" y="2463800"/>
            <a:ext cx="704850" cy="0"/>
          </a:xfrm>
          <a:prstGeom prst="line">
            <a:avLst/>
          </a:prstGeom>
          <a:noFill/>
          <a:ln w="28575" cap="flat" cmpd="sng" algn="ctr">
            <a:solidFill>
              <a:schemeClr val="bg1"/>
            </a:solidFill>
            <a:prstDash val="solid"/>
            <a:round/>
            <a:headEnd type="none" w="med" len="med"/>
            <a:tailEnd type="none" w="med" len="med"/>
          </a:ln>
          <a:effectLst/>
        </p:spPr>
      </p:cxnSp>
      <p:sp>
        <p:nvSpPr>
          <p:cNvPr id="286" name="TextBox 285">
            <a:extLst>
              <a:ext uri="{FF2B5EF4-FFF2-40B4-BE49-F238E27FC236}">
                <a16:creationId xmlns:a16="http://schemas.microsoft.com/office/drawing/2014/main" id="{A48FAE4F-34E2-A8AA-60DE-13184F7A7DDA}"/>
              </a:ext>
            </a:extLst>
          </p:cNvPr>
          <p:cNvSpPr txBox="1"/>
          <p:nvPr/>
        </p:nvSpPr>
        <p:spPr bwMode="auto">
          <a:xfrm>
            <a:off x="10344083" y="2429777"/>
            <a:ext cx="42030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871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861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862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860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862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867</a:t>
            </a:r>
          </a:p>
        </p:txBody>
      </p:sp>
      <p:sp>
        <p:nvSpPr>
          <p:cNvPr id="287" name="TextBox 286">
            <a:extLst>
              <a:ext uri="{FF2B5EF4-FFF2-40B4-BE49-F238E27FC236}">
                <a16:creationId xmlns:a16="http://schemas.microsoft.com/office/drawing/2014/main" id="{09315020-EF28-9F9A-1B5D-4762363090F9}"/>
              </a:ext>
            </a:extLst>
          </p:cNvPr>
          <p:cNvSpPr txBox="1"/>
          <p:nvPr/>
        </p:nvSpPr>
        <p:spPr bwMode="auto">
          <a:xfrm>
            <a:off x="11089231" y="2429777"/>
            <a:ext cx="42030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451</a:t>
            </a:r>
          </a:p>
        </p:txBody>
      </p:sp>
      <p:sp>
        <p:nvSpPr>
          <p:cNvPr id="288" name="TextBox 287">
            <a:extLst>
              <a:ext uri="{FF2B5EF4-FFF2-40B4-BE49-F238E27FC236}">
                <a16:creationId xmlns:a16="http://schemas.microsoft.com/office/drawing/2014/main" id="{39FF1D24-5722-DF37-133A-8FB65AF12C07}"/>
              </a:ext>
            </a:extLst>
          </p:cNvPr>
          <p:cNvSpPr txBox="1"/>
          <p:nvPr/>
        </p:nvSpPr>
        <p:spPr bwMode="auto">
          <a:xfrm>
            <a:off x="10606305" y="2429777"/>
            <a:ext cx="61587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GMT</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771.1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97.1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1754.5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2055.2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1164.3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2324.9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2113.1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343.4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567.4</a:t>
            </a:r>
          </a:p>
        </p:txBody>
      </p:sp>
      <p:sp>
        <p:nvSpPr>
          <p:cNvPr id="289" name="TextBox 288">
            <a:extLst>
              <a:ext uri="{FF2B5EF4-FFF2-40B4-BE49-F238E27FC236}">
                <a16:creationId xmlns:a16="http://schemas.microsoft.com/office/drawing/2014/main" id="{6CD69BB6-71E8-380E-9987-CA26AF716563}"/>
              </a:ext>
            </a:extLst>
          </p:cNvPr>
          <p:cNvSpPr txBox="1"/>
          <p:nvPr/>
        </p:nvSpPr>
        <p:spPr bwMode="auto">
          <a:xfrm>
            <a:off x="11373550" y="2429777"/>
            <a:ext cx="61587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GMT</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160.5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48.9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1062.6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2167.6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2447.7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1634.4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2980.3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1218.1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2695.1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1011.4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506.3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673.7</a:t>
            </a:r>
          </a:p>
        </p:txBody>
      </p:sp>
      <p:cxnSp>
        <p:nvCxnSpPr>
          <p:cNvPr id="292" name="Straight Connector 291">
            <a:extLst>
              <a:ext uri="{FF2B5EF4-FFF2-40B4-BE49-F238E27FC236}">
                <a16:creationId xmlns:a16="http://schemas.microsoft.com/office/drawing/2014/main" id="{4166D9D4-6984-107D-E1AF-A92C3DF536D5}"/>
              </a:ext>
            </a:extLst>
          </p:cNvPr>
          <p:cNvCxnSpPr/>
          <p:nvPr/>
        </p:nvCxnSpPr>
        <p:spPr bwMode="auto">
          <a:xfrm>
            <a:off x="7258824" y="2637412"/>
            <a:ext cx="0" cy="2419165"/>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290" name="Freeform 289">
            <a:extLst>
              <a:ext uri="{FF2B5EF4-FFF2-40B4-BE49-F238E27FC236}">
                <a16:creationId xmlns:a16="http://schemas.microsoft.com/office/drawing/2014/main" id="{332A06D1-8771-5DC2-95AF-D647A5089855}"/>
              </a:ext>
            </a:extLst>
          </p:cNvPr>
          <p:cNvSpPr/>
          <p:nvPr/>
        </p:nvSpPr>
        <p:spPr bwMode="auto">
          <a:xfrm>
            <a:off x="6981825" y="2657476"/>
            <a:ext cx="3206750" cy="2399102"/>
          </a:xfrm>
          <a:custGeom>
            <a:avLst/>
            <a:gdLst>
              <a:gd name="connsiteX0" fmla="*/ 0 w 3206750"/>
              <a:gd name="connsiteY0" fmla="*/ 0 h 2409825"/>
              <a:gd name="connsiteX1" fmla="*/ 0 w 3206750"/>
              <a:gd name="connsiteY1" fmla="*/ 2409825 h 2409825"/>
              <a:gd name="connsiteX2" fmla="*/ 3206750 w 3206750"/>
              <a:gd name="connsiteY2" fmla="*/ 2409825 h 2409825"/>
            </a:gdLst>
            <a:ahLst/>
            <a:cxnLst>
              <a:cxn ang="0">
                <a:pos x="connsiteX0" y="connsiteY0"/>
              </a:cxn>
              <a:cxn ang="0">
                <a:pos x="connsiteX1" y="connsiteY1"/>
              </a:cxn>
              <a:cxn ang="0">
                <a:pos x="connsiteX2" y="connsiteY2"/>
              </a:cxn>
            </a:cxnLst>
            <a:rect l="l" t="t" r="r" b="b"/>
            <a:pathLst>
              <a:path w="3206750" h="2409825">
                <a:moveTo>
                  <a:pt x="0" y="0"/>
                </a:moveTo>
                <a:lnTo>
                  <a:pt x="0" y="2409825"/>
                </a:lnTo>
                <a:lnTo>
                  <a:pt x="3206750" y="2409825"/>
                </a:lnTo>
              </a:path>
            </a:pathLst>
          </a:custGeom>
          <a:noFill/>
          <a:ln w="28575">
            <a:solidFill>
              <a:schemeClr val="bg1"/>
            </a:solidFill>
            <a:miter lim="800000"/>
            <a:headEnd/>
            <a:tailEnd/>
          </a:ln>
        </p:spPr>
        <p:txBody>
          <a:bodyPr rtlCol="0" anchor="ctr"/>
          <a:lstStyle/>
          <a:p>
            <a:pPr algn="ctr"/>
            <a:endParaRPr lang="en-US"/>
          </a:p>
        </p:txBody>
      </p:sp>
      <p:cxnSp>
        <p:nvCxnSpPr>
          <p:cNvPr id="294" name="Straight Connector 293">
            <a:extLst>
              <a:ext uri="{FF2B5EF4-FFF2-40B4-BE49-F238E27FC236}">
                <a16:creationId xmlns:a16="http://schemas.microsoft.com/office/drawing/2014/main" id="{B6E0D1D0-C1BB-FC2F-7804-87E560A5A075}"/>
              </a:ext>
            </a:extLst>
          </p:cNvPr>
          <p:cNvCxnSpPr/>
          <p:nvPr/>
        </p:nvCxnSpPr>
        <p:spPr bwMode="auto">
          <a:xfrm>
            <a:off x="6901040" y="2720601"/>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C32B578-C1BD-5A5E-5518-D4F7154A749A}"/>
              </a:ext>
            </a:extLst>
          </p:cNvPr>
          <p:cNvCxnSpPr/>
          <p:nvPr/>
        </p:nvCxnSpPr>
        <p:spPr bwMode="auto">
          <a:xfrm>
            <a:off x="6901040" y="2903863"/>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0679060A-3236-D3B9-C10D-CFDB8CE0213C}"/>
              </a:ext>
            </a:extLst>
          </p:cNvPr>
          <p:cNvCxnSpPr/>
          <p:nvPr/>
        </p:nvCxnSpPr>
        <p:spPr bwMode="auto">
          <a:xfrm>
            <a:off x="6901040" y="3088283"/>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C85B9E62-28DB-E905-A91C-B628919372D0}"/>
              </a:ext>
            </a:extLst>
          </p:cNvPr>
          <p:cNvCxnSpPr/>
          <p:nvPr/>
        </p:nvCxnSpPr>
        <p:spPr bwMode="auto">
          <a:xfrm>
            <a:off x="6901040" y="3276097"/>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20B3276-D580-15B5-40DF-A3D224E92547}"/>
              </a:ext>
            </a:extLst>
          </p:cNvPr>
          <p:cNvCxnSpPr/>
          <p:nvPr/>
        </p:nvCxnSpPr>
        <p:spPr bwMode="auto">
          <a:xfrm>
            <a:off x="6901040" y="3459359"/>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A7FA88D9-6BA2-6DFD-2F08-B2D18421645D}"/>
              </a:ext>
            </a:extLst>
          </p:cNvPr>
          <p:cNvCxnSpPr/>
          <p:nvPr/>
        </p:nvCxnSpPr>
        <p:spPr bwMode="auto">
          <a:xfrm>
            <a:off x="6901040" y="3643779"/>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3F550E0B-D1D3-C8FF-0BE9-B1D35E2141B6}"/>
              </a:ext>
            </a:extLst>
          </p:cNvPr>
          <p:cNvCxnSpPr/>
          <p:nvPr/>
        </p:nvCxnSpPr>
        <p:spPr bwMode="auto">
          <a:xfrm>
            <a:off x="6901040" y="3825006"/>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0277A74-DE3F-FDEA-5DD3-8BE2A3FBBD58}"/>
              </a:ext>
            </a:extLst>
          </p:cNvPr>
          <p:cNvCxnSpPr/>
          <p:nvPr/>
        </p:nvCxnSpPr>
        <p:spPr bwMode="auto">
          <a:xfrm>
            <a:off x="6901040" y="4008268"/>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6B861BA-E596-EB9E-4E59-07CCA8E88553}"/>
              </a:ext>
            </a:extLst>
          </p:cNvPr>
          <p:cNvCxnSpPr/>
          <p:nvPr/>
        </p:nvCxnSpPr>
        <p:spPr bwMode="auto">
          <a:xfrm>
            <a:off x="6901040" y="4192688"/>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8960505F-A989-7EC3-FAC4-8B192787421E}"/>
              </a:ext>
            </a:extLst>
          </p:cNvPr>
          <p:cNvCxnSpPr/>
          <p:nvPr/>
        </p:nvCxnSpPr>
        <p:spPr bwMode="auto">
          <a:xfrm>
            <a:off x="6901040" y="4380502"/>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76BC8631-745C-F9BE-32A0-645B3F0AABD3}"/>
              </a:ext>
            </a:extLst>
          </p:cNvPr>
          <p:cNvCxnSpPr/>
          <p:nvPr/>
        </p:nvCxnSpPr>
        <p:spPr bwMode="auto">
          <a:xfrm>
            <a:off x="6901040" y="4563764"/>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911B88AF-2C47-F6FD-0AF5-A2F485964B8F}"/>
              </a:ext>
            </a:extLst>
          </p:cNvPr>
          <p:cNvCxnSpPr/>
          <p:nvPr/>
        </p:nvCxnSpPr>
        <p:spPr bwMode="auto">
          <a:xfrm>
            <a:off x="6901040" y="4748184"/>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A2E5A8A7-CCE6-3A21-C33B-07F2EDC1BBE1}"/>
              </a:ext>
            </a:extLst>
          </p:cNvPr>
          <p:cNvCxnSpPr/>
          <p:nvPr/>
        </p:nvCxnSpPr>
        <p:spPr bwMode="auto">
          <a:xfrm>
            <a:off x="6901040" y="4927400"/>
            <a:ext cx="80785"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6DCA06B7-4554-F77E-B1CE-9F7D350377CD}"/>
              </a:ext>
            </a:extLst>
          </p:cNvPr>
          <p:cNvCxnSpPr>
            <a:cxnSpLocks/>
          </p:cNvCxnSpPr>
          <p:nvPr/>
        </p:nvCxnSpPr>
        <p:spPr bwMode="auto">
          <a:xfrm>
            <a:off x="7258824" y="5051737"/>
            <a:ext cx="0" cy="127741"/>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9F1C1336-D56F-2425-CC75-B2B0DA176108}"/>
              </a:ext>
            </a:extLst>
          </p:cNvPr>
          <p:cNvCxnSpPr>
            <a:cxnSpLocks/>
          </p:cNvCxnSpPr>
          <p:nvPr/>
        </p:nvCxnSpPr>
        <p:spPr bwMode="auto">
          <a:xfrm>
            <a:off x="7500124" y="5056899"/>
            <a:ext cx="0" cy="79317"/>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A6E6970E-3E79-91B9-6D4D-632C53A35D66}"/>
              </a:ext>
            </a:extLst>
          </p:cNvPr>
          <p:cNvCxnSpPr>
            <a:cxnSpLocks/>
          </p:cNvCxnSpPr>
          <p:nvPr/>
        </p:nvCxnSpPr>
        <p:spPr bwMode="auto">
          <a:xfrm>
            <a:off x="7693799" y="5056899"/>
            <a:ext cx="0" cy="79317"/>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13C84609-9D3A-4444-BCB4-B9D8C91F493B}"/>
              </a:ext>
            </a:extLst>
          </p:cNvPr>
          <p:cNvCxnSpPr>
            <a:cxnSpLocks/>
          </p:cNvCxnSpPr>
          <p:nvPr/>
        </p:nvCxnSpPr>
        <p:spPr bwMode="auto">
          <a:xfrm>
            <a:off x="7868424" y="5056899"/>
            <a:ext cx="0" cy="79317"/>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99DB24FE-0011-BFE8-C520-CE37C64FF02F}"/>
              </a:ext>
            </a:extLst>
          </p:cNvPr>
          <p:cNvCxnSpPr>
            <a:cxnSpLocks/>
          </p:cNvCxnSpPr>
          <p:nvPr/>
        </p:nvCxnSpPr>
        <p:spPr bwMode="auto">
          <a:xfrm>
            <a:off x="8014474" y="5056899"/>
            <a:ext cx="0" cy="79317"/>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A22A57B-5A28-9834-EAE3-A2588A5CB618}"/>
              </a:ext>
            </a:extLst>
          </p:cNvPr>
          <p:cNvCxnSpPr>
            <a:cxnSpLocks/>
          </p:cNvCxnSpPr>
          <p:nvPr/>
        </p:nvCxnSpPr>
        <p:spPr bwMode="auto">
          <a:xfrm>
            <a:off x="8144649" y="5051415"/>
            <a:ext cx="0" cy="127741"/>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6EDA28EB-7B03-661D-B42F-2633C2E6CA01}"/>
              </a:ext>
            </a:extLst>
          </p:cNvPr>
          <p:cNvCxnSpPr>
            <a:cxnSpLocks/>
          </p:cNvCxnSpPr>
          <p:nvPr/>
        </p:nvCxnSpPr>
        <p:spPr bwMode="auto">
          <a:xfrm>
            <a:off x="10188575" y="5043619"/>
            <a:ext cx="0" cy="127741"/>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6B075010-A1F5-DFFA-CA99-1AA27D2C1277}"/>
              </a:ext>
            </a:extLst>
          </p:cNvPr>
          <p:cNvCxnSpPr>
            <a:cxnSpLocks/>
          </p:cNvCxnSpPr>
          <p:nvPr/>
        </p:nvCxnSpPr>
        <p:spPr bwMode="auto">
          <a:xfrm>
            <a:off x="9027299" y="5067774"/>
            <a:ext cx="0" cy="79317"/>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5F5DB088-D5EC-3BC5-C4E7-F04F0A03983D}"/>
              </a:ext>
            </a:extLst>
          </p:cNvPr>
          <p:cNvCxnSpPr>
            <a:cxnSpLocks/>
          </p:cNvCxnSpPr>
          <p:nvPr/>
        </p:nvCxnSpPr>
        <p:spPr bwMode="auto">
          <a:xfrm>
            <a:off x="9913124" y="5067774"/>
            <a:ext cx="0" cy="79317"/>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AC34F8CA-1661-A2BF-2C73-8F70692959C3}"/>
              </a:ext>
            </a:extLst>
          </p:cNvPr>
          <p:cNvCxnSpPr>
            <a:cxnSpLocks/>
          </p:cNvCxnSpPr>
          <p:nvPr/>
        </p:nvCxnSpPr>
        <p:spPr bwMode="auto">
          <a:xfrm>
            <a:off x="9547999" y="5067774"/>
            <a:ext cx="0" cy="79317"/>
          </a:xfrm>
          <a:prstGeom prst="line">
            <a:avLst/>
          </a:prstGeom>
          <a:noFill/>
          <a:ln w="28575" cap="flat" cmpd="sng" algn="ctr">
            <a:solidFill>
              <a:schemeClr val="bg1"/>
            </a:solidFill>
            <a:prstDash val="solid"/>
            <a:round/>
            <a:headEnd type="none" w="med" len="med"/>
            <a:tailEnd type="none" w="med" len="med"/>
          </a:ln>
          <a:effectLst/>
        </p:spPr>
      </p:cxnSp>
      <p:sp>
        <p:nvSpPr>
          <p:cNvPr id="321" name="TextBox 320">
            <a:extLst>
              <a:ext uri="{FF2B5EF4-FFF2-40B4-BE49-F238E27FC236}">
                <a16:creationId xmlns:a16="http://schemas.microsoft.com/office/drawing/2014/main" id="{AC7CC552-4EAD-BD4F-0677-D7C1CFDB97DB}"/>
              </a:ext>
            </a:extLst>
          </p:cNvPr>
          <p:cNvSpPr txBox="1"/>
          <p:nvPr/>
        </p:nvSpPr>
        <p:spPr bwMode="auto">
          <a:xfrm>
            <a:off x="6514705" y="2598231"/>
            <a:ext cx="431593"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6A</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6B</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7F</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9V</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18C</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19A</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19F</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23F</a:t>
            </a:r>
          </a:p>
        </p:txBody>
      </p:sp>
      <p:grpSp>
        <p:nvGrpSpPr>
          <p:cNvPr id="334" name="Group 333">
            <a:extLst>
              <a:ext uri="{FF2B5EF4-FFF2-40B4-BE49-F238E27FC236}">
                <a16:creationId xmlns:a16="http://schemas.microsoft.com/office/drawing/2014/main" id="{217A495A-AE9B-8E56-A6B9-80BD5DC984B9}"/>
              </a:ext>
            </a:extLst>
          </p:cNvPr>
          <p:cNvGrpSpPr/>
          <p:nvPr/>
        </p:nvGrpSpPr>
        <p:grpSpPr>
          <a:xfrm rot="5400000">
            <a:off x="7702704" y="3055388"/>
            <a:ext cx="77065" cy="464726"/>
            <a:chOff x="3800475" y="2521892"/>
            <a:chExt cx="136525" cy="307033"/>
          </a:xfrm>
        </p:grpSpPr>
        <p:cxnSp>
          <p:nvCxnSpPr>
            <p:cNvPr id="335" name="Straight Connector 334">
              <a:extLst>
                <a:ext uri="{FF2B5EF4-FFF2-40B4-BE49-F238E27FC236}">
                  <a16:creationId xmlns:a16="http://schemas.microsoft.com/office/drawing/2014/main" id="{C3CB5643-737E-2FEF-FF9F-68B10518A28B}"/>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5ABA50F-292B-9650-EB18-06FAD870F9A5}"/>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A4420D8E-CAF0-8B11-3D12-5FB673499D68}"/>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36B0ECF6-C180-E6F4-8356-904E8C864D77}"/>
              </a:ext>
            </a:extLst>
          </p:cNvPr>
          <p:cNvGrpSpPr/>
          <p:nvPr/>
        </p:nvGrpSpPr>
        <p:grpSpPr>
          <a:xfrm rot="5400000">
            <a:off x="7703317" y="2876072"/>
            <a:ext cx="77065" cy="453878"/>
            <a:chOff x="3800475" y="2521892"/>
            <a:chExt cx="136525" cy="307033"/>
          </a:xfrm>
        </p:grpSpPr>
        <p:cxnSp>
          <p:nvCxnSpPr>
            <p:cNvPr id="339" name="Straight Connector 338">
              <a:extLst>
                <a:ext uri="{FF2B5EF4-FFF2-40B4-BE49-F238E27FC236}">
                  <a16:creationId xmlns:a16="http://schemas.microsoft.com/office/drawing/2014/main" id="{F3D17816-B45B-3A15-5859-7B3E72F91589}"/>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A30BD884-D12B-999D-C9F7-508FBAC31D82}"/>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D45A2A45-A79C-C7BE-2C7A-7ADC97D8252D}"/>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E9CA7895-6470-C441-C9C3-50D8D4C29DA7}"/>
              </a:ext>
            </a:extLst>
          </p:cNvPr>
          <p:cNvGrpSpPr/>
          <p:nvPr/>
        </p:nvGrpSpPr>
        <p:grpSpPr>
          <a:xfrm rot="5400000">
            <a:off x="7872276" y="2733931"/>
            <a:ext cx="77065" cy="370856"/>
            <a:chOff x="3800475" y="2521892"/>
            <a:chExt cx="136525" cy="307033"/>
          </a:xfrm>
        </p:grpSpPr>
        <p:cxnSp>
          <p:nvCxnSpPr>
            <p:cNvPr id="343" name="Straight Connector 342">
              <a:extLst>
                <a:ext uri="{FF2B5EF4-FFF2-40B4-BE49-F238E27FC236}">
                  <a16:creationId xmlns:a16="http://schemas.microsoft.com/office/drawing/2014/main" id="{E5DFAD4E-FEE4-B204-A0D5-AD2CF7088171}"/>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6FE66CAF-D056-FAD3-AD34-E1897577560C}"/>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72B3B65B-35F0-8355-3A57-B70803F7534A}"/>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CEAA03A0-E3E5-6A41-5C3A-9ACFEA5DBE27}"/>
              </a:ext>
            </a:extLst>
          </p:cNvPr>
          <p:cNvGrpSpPr/>
          <p:nvPr/>
        </p:nvGrpSpPr>
        <p:grpSpPr>
          <a:xfrm rot="5400000">
            <a:off x="7712756" y="2471439"/>
            <a:ext cx="77065" cy="526357"/>
            <a:chOff x="3800475" y="2521892"/>
            <a:chExt cx="136525" cy="307033"/>
          </a:xfrm>
        </p:grpSpPr>
        <p:cxnSp>
          <p:nvCxnSpPr>
            <p:cNvPr id="347" name="Straight Connector 346">
              <a:extLst>
                <a:ext uri="{FF2B5EF4-FFF2-40B4-BE49-F238E27FC236}">
                  <a16:creationId xmlns:a16="http://schemas.microsoft.com/office/drawing/2014/main" id="{B92B8BEB-057F-1369-474C-B0EAD40BB826}"/>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5F8B27CB-DED7-9CA3-6CDA-7DB54DFBB8B7}"/>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5CE043BD-DED7-B575-6337-072B7D1D7B47}"/>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7EDAA392-5E3D-F74C-7212-F6C5BF9F5057}"/>
              </a:ext>
            </a:extLst>
          </p:cNvPr>
          <p:cNvGrpSpPr/>
          <p:nvPr/>
        </p:nvGrpSpPr>
        <p:grpSpPr>
          <a:xfrm rot="5400000">
            <a:off x="7880621" y="3392480"/>
            <a:ext cx="77065" cy="525633"/>
            <a:chOff x="3800475" y="2521892"/>
            <a:chExt cx="136525" cy="307033"/>
          </a:xfrm>
        </p:grpSpPr>
        <p:cxnSp>
          <p:nvCxnSpPr>
            <p:cNvPr id="351" name="Straight Connector 350">
              <a:extLst>
                <a:ext uri="{FF2B5EF4-FFF2-40B4-BE49-F238E27FC236}">
                  <a16:creationId xmlns:a16="http://schemas.microsoft.com/office/drawing/2014/main" id="{C3E226CE-F566-1390-50EA-3D0073362CC7}"/>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EE9FF208-41CE-B0D7-46C6-9C8D60637D7D}"/>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90A38FAD-A03E-FD75-854E-DF0F04E2A450}"/>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2CE654E1-CFA6-A3F7-1106-DF954A5D073B}"/>
              </a:ext>
            </a:extLst>
          </p:cNvPr>
          <p:cNvGrpSpPr/>
          <p:nvPr/>
        </p:nvGrpSpPr>
        <p:grpSpPr>
          <a:xfrm rot="5400000">
            <a:off x="7825339" y="3189791"/>
            <a:ext cx="77065" cy="561529"/>
            <a:chOff x="3800475" y="2521892"/>
            <a:chExt cx="136525" cy="307033"/>
          </a:xfrm>
        </p:grpSpPr>
        <p:cxnSp>
          <p:nvCxnSpPr>
            <p:cNvPr id="355" name="Straight Connector 354">
              <a:extLst>
                <a:ext uri="{FF2B5EF4-FFF2-40B4-BE49-F238E27FC236}">
                  <a16:creationId xmlns:a16="http://schemas.microsoft.com/office/drawing/2014/main" id="{617B6DB4-DCC7-6456-C5A3-13191FE724D4}"/>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507AD92-5026-28F1-43B9-AB3AFB884B4A}"/>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A7AD8CF3-7D13-1B72-32EB-293272232A7C}"/>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B2018493-4A75-1BEC-6F2F-2A8E9F0D8AFC}"/>
              </a:ext>
            </a:extLst>
          </p:cNvPr>
          <p:cNvGrpSpPr/>
          <p:nvPr/>
        </p:nvGrpSpPr>
        <p:grpSpPr>
          <a:xfrm rot="5400000">
            <a:off x="7784627" y="3758220"/>
            <a:ext cx="77065" cy="525619"/>
            <a:chOff x="3800475" y="2521892"/>
            <a:chExt cx="136525" cy="307033"/>
          </a:xfrm>
        </p:grpSpPr>
        <p:cxnSp>
          <p:nvCxnSpPr>
            <p:cNvPr id="359" name="Straight Connector 358">
              <a:extLst>
                <a:ext uri="{FF2B5EF4-FFF2-40B4-BE49-F238E27FC236}">
                  <a16:creationId xmlns:a16="http://schemas.microsoft.com/office/drawing/2014/main" id="{AAB1902D-7268-4BFA-B28D-74364D963013}"/>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D9DA95D9-979F-F70D-E329-7CDFAAFEFE99}"/>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99442939-3DEA-AEBC-736C-4A71EBB27EF7}"/>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29A32AD8-0096-A5CA-C842-D80614EDF053}"/>
              </a:ext>
            </a:extLst>
          </p:cNvPr>
          <p:cNvGrpSpPr/>
          <p:nvPr/>
        </p:nvGrpSpPr>
        <p:grpSpPr>
          <a:xfrm rot="5400000">
            <a:off x="7674947" y="3609349"/>
            <a:ext cx="77065" cy="453878"/>
            <a:chOff x="3800475" y="2521892"/>
            <a:chExt cx="136525" cy="307033"/>
          </a:xfrm>
        </p:grpSpPr>
        <p:cxnSp>
          <p:nvCxnSpPr>
            <p:cNvPr id="363" name="Straight Connector 362">
              <a:extLst>
                <a:ext uri="{FF2B5EF4-FFF2-40B4-BE49-F238E27FC236}">
                  <a16:creationId xmlns:a16="http://schemas.microsoft.com/office/drawing/2014/main" id="{0EE344DE-C924-7F0E-A0F3-B5F073279FA7}"/>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C2CA6183-43DE-A4D9-298D-79510865C389}"/>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32160621-B1E6-D5A3-FBE8-AD8AA7EA1612}"/>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5E478411-6521-AC8F-D02E-AD4C8A302FB5}"/>
              </a:ext>
            </a:extLst>
          </p:cNvPr>
          <p:cNvGrpSpPr/>
          <p:nvPr/>
        </p:nvGrpSpPr>
        <p:grpSpPr>
          <a:xfrm rot="5400000">
            <a:off x="7800649" y="4135361"/>
            <a:ext cx="77065" cy="506429"/>
            <a:chOff x="3800475" y="2521892"/>
            <a:chExt cx="136525" cy="307033"/>
          </a:xfrm>
        </p:grpSpPr>
        <p:cxnSp>
          <p:nvCxnSpPr>
            <p:cNvPr id="367" name="Straight Connector 366">
              <a:extLst>
                <a:ext uri="{FF2B5EF4-FFF2-40B4-BE49-F238E27FC236}">
                  <a16:creationId xmlns:a16="http://schemas.microsoft.com/office/drawing/2014/main" id="{022C8770-5E48-583F-CD82-15CBF3B76D7B}"/>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7CF4E133-FB56-DC22-10C4-23FCBBBC4461}"/>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989084E-C372-EE73-E49F-BAD4D9771868}"/>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EC73A637-BE6F-855D-6361-B5B444BD96C1}"/>
              </a:ext>
            </a:extLst>
          </p:cNvPr>
          <p:cNvGrpSpPr/>
          <p:nvPr/>
        </p:nvGrpSpPr>
        <p:grpSpPr>
          <a:xfrm rot="5400000">
            <a:off x="8069136" y="3989835"/>
            <a:ext cx="77065" cy="428000"/>
            <a:chOff x="3800475" y="2521892"/>
            <a:chExt cx="136525" cy="307033"/>
          </a:xfrm>
        </p:grpSpPr>
        <p:cxnSp>
          <p:nvCxnSpPr>
            <p:cNvPr id="371" name="Straight Connector 370">
              <a:extLst>
                <a:ext uri="{FF2B5EF4-FFF2-40B4-BE49-F238E27FC236}">
                  <a16:creationId xmlns:a16="http://schemas.microsoft.com/office/drawing/2014/main" id="{71121680-DDB8-E5A3-64FD-18B8C3D142DA}"/>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0F0FF0D-A2BC-13FB-D0D4-F220AFD3BAFC}"/>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1A4B24EB-F52F-CBF6-F2F4-3317A1F9C260}"/>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2BF9399D-638E-C2A7-EC27-538D60A61A48}"/>
              </a:ext>
            </a:extLst>
          </p:cNvPr>
          <p:cNvGrpSpPr/>
          <p:nvPr/>
        </p:nvGrpSpPr>
        <p:grpSpPr>
          <a:xfrm rot="5400000">
            <a:off x="7608218" y="4498127"/>
            <a:ext cx="77065" cy="525615"/>
            <a:chOff x="3800475" y="2521892"/>
            <a:chExt cx="136525" cy="307033"/>
          </a:xfrm>
        </p:grpSpPr>
        <p:cxnSp>
          <p:nvCxnSpPr>
            <p:cNvPr id="375" name="Straight Connector 374">
              <a:extLst>
                <a:ext uri="{FF2B5EF4-FFF2-40B4-BE49-F238E27FC236}">
                  <a16:creationId xmlns:a16="http://schemas.microsoft.com/office/drawing/2014/main" id="{D792EF34-9726-9614-701B-5309BAF32676}"/>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10683560-4634-23F9-0FE3-1D354955FA35}"/>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ABA443D-70FB-190C-9071-A61B6D9B1D22}"/>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56DE3560-843E-CC35-B829-546CD7AC11A4}"/>
              </a:ext>
            </a:extLst>
          </p:cNvPr>
          <p:cNvGrpSpPr/>
          <p:nvPr/>
        </p:nvGrpSpPr>
        <p:grpSpPr>
          <a:xfrm rot="5400000">
            <a:off x="7892005" y="4364738"/>
            <a:ext cx="77065" cy="422912"/>
            <a:chOff x="3800475" y="2521892"/>
            <a:chExt cx="136525" cy="307033"/>
          </a:xfrm>
        </p:grpSpPr>
        <p:cxnSp>
          <p:nvCxnSpPr>
            <p:cNvPr id="379" name="Straight Connector 378">
              <a:extLst>
                <a:ext uri="{FF2B5EF4-FFF2-40B4-BE49-F238E27FC236}">
                  <a16:creationId xmlns:a16="http://schemas.microsoft.com/office/drawing/2014/main" id="{11CE1E1C-D528-DF85-095B-1E3ED4C1D57E}"/>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871B59AA-201A-F34B-2FFA-C45815EEC2E7}"/>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7407B333-2B44-1BE3-B984-14E3862F63EE}"/>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37AF0F03-FC35-CD98-4528-C3FC0F5854F3}"/>
              </a:ext>
            </a:extLst>
          </p:cNvPr>
          <p:cNvGrpSpPr/>
          <p:nvPr/>
        </p:nvGrpSpPr>
        <p:grpSpPr>
          <a:xfrm rot="5400000">
            <a:off x="7887289" y="4619136"/>
            <a:ext cx="77065" cy="664681"/>
            <a:chOff x="3800475" y="2521892"/>
            <a:chExt cx="136525" cy="307033"/>
          </a:xfrm>
        </p:grpSpPr>
        <p:cxnSp>
          <p:nvCxnSpPr>
            <p:cNvPr id="387" name="Straight Connector 386">
              <a:extLst>
                <a:ext uri="{FF2B5EF4-FFF2-40B4-BE49-F238E27FC236}">
                  <a16:creationId xmlns:a16="http://schemas.microsoft.com/office/drawing/2014/main" id="{CDCE2739-C3D7-053C-7518-CCF2C8F9C837}"/>
                </a:ext>
              </a:extLst>
            </p:cNvPr>
            <p:cNvCxnSpPr>
              <a:cxnSpLocks/>
            </p:cNvCxnSpPr>
            <p:nvPr/>
          </p:nvCxnSpPr>
          <p:spPr bwMode="auto">
            <a:xfrm>
              <a:off x="3868737" y="2521892"/>
              <a:ext cx="0" cy="307033"/>
            </a:xfrm>
            <a:prstGeom prst="line">
              <a:avLst/>
            </a:prstGeom>
            <a:noFill/>
            <a:ln w="1270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0D7192D7-F10E-3082-CA92-23F6D8022634}"/>
                </a:ext>
              </a:extLst>
            </p:cNvPr>
            <p:cNvCxnSpPr>
              <a:cxnSpLocks/>
            </p:cNvCxnSpPr>
            <p:nvPr/>
          </p:nvCxnSpPr>
          <p:spPr bwMode="auto">
            <a:xfrm flipH="1">
              <a:off x="3800475" y="2525067"/>
              <a:ext cx="136525" cy="0"/>
            </a:xfrm>
            <a:prstGeom prst="line">
              <a:avLst/>
            </a:prstGeom>
            <a:noFill/>
            <a:ln w="1270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39CBCA1-D034-8949-CDDC-CD59935E3FDB}"/>
                </a:ext>
              </a:extLst>
            </p:cNvPr>
            <p:cNvCxnSpPr>
              <a:cxnSpLocks/>
            </p:cNvCxnSpPr>
            <p:nvPr/>
          </p:nvCxnSpPr>
          <p:spPr bwMode="auto">
            <a:xfrm flipH="1">
              <a:off x="3800475" y="2828925"/>
              <a:ext cx="136525" cy="0"/>
            </a:xfrm>
            <a:prstGeom prst="line">
              <a:avLst/>
            </a:prstGeom>
            <a:noFill/>
            <a:ln w="12700" cap="flat" cmpd="sng" algn="ctr">
              <a:solidFill>
                <a:schemeClr val="accent1"/>
              </a:solidFill>
              <a:prstDash val="solid"/>
              <a:round/>
              <a:headEnd type="none" w="med" len="med"/>
              <a:tailEnd type="none" w="med" len="med"/>
            </a:ln>
            <a:effectLst/>
          </p:spPr>
        </p:cxnSp>
      </p:grpSp>
      <p:sp>
        <p:nvSpPr>
          <p:cNvPr id="393" name="Rectangle 392">
            <a:extLst>
              <a:ext uri="{FF2B5EF4-FFF2-40B4-BE49-F238E27FC236}">
                <a16:creationId xmlns:a16="http://schemas.microsoft.com/office/drawing/2014/main" id="{1406D67B-5388-BC4F-300F-153FB2D2E3CD}"/>
              </a:ext>
            </a:extLst>
          </p:cNvPr>
          <p:cNvSpPr/>
          <p:nvPr/>
        </p:nvSpPr>
        <p:spPr bwMode="auto">
          <a:xfrm>
            <a:off x="7720133" y="3245359"/>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Rectangle 393">
            <a:extLst>
              <a:ext uri="{FF2B5EF4-FFF2-40B4-BE49-F238E27FC236}">
                <a16:creationId xmlns:a16="http://schemas.microsoft.com/office/drawing/2014/main" id="{C2F48A8F-6F98-E8B0-D10E-748050FAE46D}"/>
              </a:ext>
            </a:extLst>
          </p:cNvPr>
          <p:cNvSpPr/>
          <p:nvPr/>
        </p:nvSpPr>
        <p:spPr bwMode="auto">
          <a:xfrm>
            <a:off x="7721680" y="3060886"/>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Rectangle 394">
            <a:extLst>
              <a:ext uri="{FF2B5EF4-FFF2-40B4-BE49-F238E27FC236}">
                <a16:creationId xmlns:a16="http://schemas.microsoft.com/office/drawing/2014/main" id="{DC6E6D81-9547-21C9-7414-9137E1E8ACDB}"/>
              </a:ext>
            </a:extLst>
          </p:cNvPr>
          <p:cNvSpPr/>
          <p:nvPr/>
        </p:nvSpPr>
        <p:spPr bwMode="auto">
          <a:xfrm>
            <a:off x="7873229" y="2880034"/>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Rectangle 395">
            <a:extLst>
              <a:ext uri="{FF2B5EF4-FFF2-40B4-BE49-F238E27FC236}">
                <a16:creationId xmlns:a16="http://schemas.microsoft.com/office/drawing/2014/main" id="{FACEE564-148A-4A58-C1BE-5878F5E5F4B9}"/>
              </a:ext>
            </a:extLst>
          </p:cNvPr>
          <p:cNvSpPr/>
          <p:nvPr/>
        </p:nvSpPr>
        <p:spPr bwMode="auto">
          <a:xfrm>
            <a:off x="7734153" y="2692111"/>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Rectangle 396">
            <a:extLst>
              <a:ext uri="{FF2B5EF4-FFF2-40B4-BE49-F238E27FC236}">
                <a16:creationId xmlns:a16="http://schemas.microsoft.com/office/drawing/2014/main" id="{6328C51C-AC17-CB1E-6A61-56E71B6D661A}"/>
              </a:ext>
            </a:extLst>
          </p:cNvPr>
          <p:cNvSpPr/>
          <p:nvPr/>
        </p:nvSpPr>
        <p:spPr bwMode="auto">
          <a:xfrm>
            <a:off x="7857850" y="3432022"/>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Rectangle 397">
            <a:extLst>
              <a:ext uri="{FF2B5EF4-FFF2-40B4-BE49-F238E27FC236}">
                <a16:creationId xmlns:a16="http://schemas.microsoft.com/office/drawing/2014/main" id="{3AB4CAE2-6671-0F01-21F1-F88180D5E272}"/>
              </a:ext>
            </a:extLst>
          </p:cNvPr>
          <p:cNvSpPr/>
          <p:nvPr/>
        </p:nvSpPr>
        <p:spPr bwMode="auto">
          <a:xfrm>
            <a:off x="7885686" y="3622564"/>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Rectangle 398">
            <a:extLst>
              <a:ext uri="{FF2B5EF4-FFF2-40B4-BE49-F238E27FC236}">
                <a16:creationId xmlns:a16="http://schemas.microsoft.com/office/drawing/2014/main" id="{763CB0CA-1C69-E989-ECD7-918296C0D9FC}"/>
              </a:ext>
            </a:extLst>
          </p:cNvPr>
          <p:cNvSpPr/>
          <p:nvPr/>
        </p:nvSpPr>
        <p:spPr bwMode="auto">
          <a:xfrm>
            <a:off x="7679175" y="3796930"/>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Rectangle 399">
            <a:extLst>
              <a:ext uri="{FF2B5EF4-FFF2-40B4-BE49-F238E27FC236}">
                <a16:creationId xmlns:a16="http://schemas.microsoft.com/office/drawing/2014/main" id="{D32F06A1-1BD6-819F-D61C-FFBCD7890E64}"/>
              </a:ext>
            </a:extLst>
          </p:cNvPr>
          <p:cNvSpPr/>
          <p:nvPr/>
        </p:nvSpPr>
        <p:spPr bwMode="auto">
          <a:xfrm>
            <a:off x="7798067" y="3988137"/>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Rectangle 400">
            <a:extLst>
              <a:ext uri="{FF2B5EF4-FFF2-40B4-BE49-F238E27FC236}">
                <a16:creationId xmlns:a16="http://schemas.microsoft.com/office/drawing/2014/main" id="{1ABBE1BD-C0E3-848A-56DD-E5EAAB2376D0}"/>
              </a:ext>
            </a:extLst>
          </p:cNvPr>
          <p:cNvSpPr/>
          <p:nvPr/>
        </p:nvSpPr>
        <p:spPr bwMode="auto">
          <a:xfrm>
            <a:off x="8069103" y="4168848"/>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Rectangle 401">
            <a:extLst>
              <a:ext uri="{FF2B5EF4-FFF2-40B4-BE49-F238E27FC236}">
                <a16:creationId xmlns:a16="http://schemas.microsoft.com/office/drawing/2014/main" id="{B431270D-5362-D071-99CE-0A646E5AB5A8}"/>
              </a:ext>
            </a:extLst>
          </p:cNvPr>
          <p:cNvSpPr/>
          <p:nvPr/>
        </p:nvSpPr>
        <p:spPr bwMode="auto">
          <a:xfrm>
            <a:off x="7793936" y="4350021"/>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Rectangle 402">
            <a:extLst>
              <a:ext uri="{FF2B5EF4-FFF2-40B4-BE49-F238E27FC236}">
                <a16:creationId xmlns:a16="http://schemas.microsoft.com/office/drawing/2014/main" id="{8486E935-FCEA-CBF4-F0EC-AFE4851F8C7D}"/>
              </a:ext>
            </a:extLst>
          </p:cNvPr>
          <p:cNvSpPr/>
          <p:nvPr/>
        </p:nvSpPr>
        <p:spPr bwMode="auto">
          <a:xfrm>
            <a:off x="7910809" y="4533693"/>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Rectangle 403">
            <a:extLst>
              <a:ext uri="{FF2B5EF4-FFF2-40B4-BE49-F238E27FC236}">
                <a16:creationId xmlns:a16="http://schemas.microsoft.com/office/drawing/2014/main" id="{14FE7EDB-11BC-CD74-9CD8-680C367F5E29}"/>
              </a:ext>
            </a:extLst>
          </p:cNvPr>
          <p:cNvSpPr/>
          <p:nvPr/>
        </p:nvSpPr>
        <p:spPr bwMode="auto">
          <a:xfrm>
            <a:off x="7627246" y="4725303"/>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Rectangle 404">
            <a:extLst>
              <a:ext uri="{FF2B5EF4-FFF2-40B4-BE49-F238E27FC236}">
                <a16:creationId xmlns:a16="http://schemas.microsoft.com/office/drawing/2014/main" id="{EEDBC419-EE6D-08C3-E7C1-0C28D06C15E5}"/>
              </a:ext>
            </a:extLst>
          </p:cNvPr>
          <p:cNvSpPr/>
          <p:nvPr/>
        </p:nvSpPr>
        <p:spPr bwMode="auto">
          <a:xfrm>
            <a:off x="7889807" y="4910020"/>
            <a:ext cx="63914" cy="770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5AA1E9A9-BC0C-8372-DE30-A274A904F801}"/>
              </a:ext>
            </a:extLst>
          </p:cNvPr>
          <p:cNvSpPr txBox="1"/>
          <p:nvPr/>
        </p:nvSpPr>
        <p:spPr bwMode="auto">
          <a:xfrm>
            <a:off x="7068708" y="514364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17" name="TextBox 16">
            <a:extLst>
              <a:ext uri="{FF2B5EF4-FFF2-40B4-BE49-F238E27FC236}">
                <a16:creationId xmlns:a16="http://schemas.microsoft.com/office/drawing/2014/main" id="{A681128A-E4C7-8B94-318D-9BC887C06E10}"/>
              </a:ext>
            </a:extLst>
          </p:cNvPr>
          <p:cNvSpPr txBox="1"/>
          <p:nvPr/>
        </p:nvSpPr>
        <p:spPr bwMode="auto">
          <a:xfrm>
            <a:off x="8007061" y="51436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8" name="TextBox 27">
            <a:extLst>
              <a:ext uri="{FF2B5EF4-FFF2-40B4-BE49-F238E27FC236}">
                <a16:creationId xmlns:a16="http://schemas.microsoft.com/office/drawing/2014/main" id="{9807FD86-7203-F912-45EB-D389CF6084F6}"/>
              </a:ext>
            </a:extLst>
          </p:cNvPr>
          <p:cNvSpPr txBox="1"/>
          <p:nvPr/>
        </p:nvSpPr>
        <p:spPr bwMode="auto">
          <a:xfrm>
            <a:off x="10064513" y="51436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Tree>
    <p:extLst>
      <p:ext uri="{BB962C8B-B14F-4D97-AF65-F5344CB8AC3E}">
        <p14:creationId xmlns:p14="http://schemas.microsoft.com/office/powerpoint/2010/main" val="2199899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3AB004-8FA5-3EAF-D616-6152650131B6}"/>
              </a:ext>
            </a:extLst>
          </p:cNvPr>
          <p:cNvSpPr>
            <a:spLocks noGrp="1"/>
          </p:cNvSpPr>
          <p:nvPr>
            <p:ph idx="1"/>
          </p:nvPr>
        </p:nvSpPr>
        <p:spPr/>
        <p:txBody>
          <a:bodyPr/>
          <a:lstStyle/>
          <a:p>
            <a:r>
              <a:rPr lang="en-US" sz="2000" dirty="0"/>
              <a:t>Study comparing cost-effectiveness of pneumococcal vaccination with PPSV23 vs PCV15 + PCV20 among adults aged 65 or 75 </a:t>
            </a:r>
            <a:r>
              <a:rPr lang="en-US" sz="2000" dirty="0" err="1"/>
              <a:t>yr</a:t>
            </a:r>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Vaccinating at age 75 </a:t>
            </a:r>
            <a:r>
              <a:rPr lang="en-US" sz="2000" dirty="0" err="1"/>
              <a:t>yr</a:t>
            </a:r>
            <a:r>
              <a:rPr lang="en-US" sz="2000" dirty="0"/>
              <a:t> was more cost effective than at age 65 </a:t>
            </a:r>
            <a:r>
              <a:rPr lang="en-US" sz="2000" dirty="0" err="1"/>
              <a:t>yr</a:t>
            </a:r>
            <a:endParaRPr lang="en-US" sz="2000" dirty="0"/>
          </a:p>
        </p:txBody>
      </p:sp>
      <p:sp>
        <p:nvSpPr>
          <p:cNvPr id="2" name="Title 1">
            <a:extLst>
              <a:ext uri="{FF2B5EF4-FFF2-40B4-BE49-F238E27FC236}">
                <a16:creationId xmlns:a16="http://schemas.microsoft.com/office/drawing/2014/main" id="{4F80E627-9C61-AC4D-8093-3BB7786DC6D1}"/>
              </a:ext>
            </a:extLst>
          </p:cNvPr>
          <p:cNvSpPr>
            <a:spLocks noGrp="1"/>
          </p:cNvSpPr>
          <p:nvPr>
            <p:ph type="title"/>
          </p:nvPr>
        </p:nvSpPr>
        <p:spPr/>
        <p:txBody>
          <a:bodyPr/>
          <a:lstStyle/>
          <a:p>
            <a:r>
              <a:rPr lang="en-US" dirty="0"/>
              <a:t>Cost-Effectiveness of Pneumococcal Vaccination</a:t>
            </a:r>
          </a:p>
        </p:txBody>
      </p:sp>
      <p:pic>
        <p:nvPicPr>
          <p:cNvPr id="5" name="Picture 4">
            <a:extLst>
              <a:ext uri="{FF2B5EF4-FFF2-40B4-BE49-F238E27FC236}">
                <a16:creationId xmlns:a16="http://schemas.microsoft.com/office/drawing/2014/main" id="{4995E7A9-A847-1AC6-1C37-83EDDE3EC52F}"/>
              </a:ext>
            </a:extLst>
          </p:cNvPr>
          <p:cNvPicPr>
            <a:picLocks noChangeAspect="1"/>
          </p:cNvPicPr>
          <p:nvPr/>
        </p:nvPicPr>
        <p:blipFill>
          <a:blip r:embed="rId3"/>
          <a:stretch>
            <a:fillRect/>
          </a:stretch>
        </p:blipFill>
        <p:spPr>
          <a:xfrm>
            <a:off x="1428576" y="2366422"/>
            <a:ext cx="9229725" cy="3399119"/>
          </a:xfrm>
          <a:prstGeom prst="rect">
            <a:avLst/>
          </a:prstGeom>
        </p:spPr>
      </p:pic>
      <p:sp>
        <p:nvSpPr>
          <p:cNvPr id="6" name="TextBox 5">
            <a:extLst>
              <a:ext uri="{FF2B5EF4-FFF2-40B4-BE49-F238E27FC236}">
                <a16:creationId xmlns:a16="http://schemas.microsoft.com/office/drawing/2014/main" id="{8CF4E526-6321-F18E-0BFE-B48FDD5245FB}"/>
              </a:ext>
            </a:extLst>
          </p:cNvPr>
          <p:cNvSpPr txBox="1"/>
          <p:nvPr/>
        </p:nvSpPr>
        <p:spPr bwMode="auto">
          <a:xfrm>
            <a:off x="4345807" y="2097592"/>
            <a:ext cx="35003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ICER Acceptability Curves: Age 65 vs 75</a:t>
            </a:r>
          </a:p>
        </p:txBody>
      </p:sp>
      <p:sp>
        <p:nvSpPr>
          <p:cNvPr id="9" name="ZoneTexte 3">
            <a:extLst>
              <a:ext uri="{FF2B5EF4-FFF2-40B4-BE49-F238E27FC236}">
                <a16:creationId xmlns:a16="http://schemas.microsoft.com/office/drawing/2014/main" id="{BAE2CBE8-768F-97C3-35EA-78592F6D3F2C}"/>
              </a:ext>
            </a:extLst>
          </p:cNvPr>
          <p:cNvSpPr txBox="1"/>
          <p:nvPr/>
        </p:nvSpPr>
        <p:spPr>
          <a:xfrm>
            <a:off x="409816" y="6362542"/>
            <a:ext cx="548624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err="1">
                <a:solidFill>
                  <a:schemeClr val="bg2"/>
                </a:solidFill>
                <a:latin typeface="Calibri" panose="020F0502020204030204"/>
                <a:cs typeface="+mn-cs"/>
              </a:rPr>
              <a:t>Danelian</a:t>
            </a:r>
            <a:r>
              <a:rPr lang="fr-FR" sz="1200" b="0" dirty="0">
                <a:solidFill>
                  <a:schemeClr val="bg2"/>
                </a:solidFill>
                <a:latin typeface="Calibri" panose="020F0502020204030204"/>
                <a:cs typeface="+mn-cs"/>
              </a:rPr>
              <a:t>. </a:t>
            </a:r>
            <a:r>
              <a:rPr lang="en-US" sz="1200" b="0" dirty="0">
                <a:solidFill>
                  <a:schemeClr val="bg2"/>
                </a:solidFill>
                <a:latin typeface="Calibri" panose="020F0502020204030204"/>
                <a:cs typeface="+mn-cs"/>
              </a:rPr>
              <a:t>Vaccine. 2024;42:3838</a:t>
            </a:r>
            <a:r>
              <a:rPr lang="fr-FR" sz="1200" b="0" dirty="0">
                <a:solidFill>
                  <a:schemeClr val="bg2"/>
                </a:solidFill>
                <a:latin typeface="Calibri" panose="020F0502020204030204"/>
                <a:cs typeface="+mn-cs"/>
              </a:rPr>
              <a:t>. </a:t>
            </a:r>
            <a:r>
              <a:rPr lang="fr-FR" sz="1200" b="0" dirty="0">
                <a:solidFill>
                  <a:schemeClr val="bg2"/>
                </a:solidFill>
                <a:latin typeface="Calibri" panose="020F0502020204030204"/>
                <a:cs typeface="+mn-cs"/>
                <a:hlinkClick r:id="rId4"/>
              </a:rPr>
              <a:t>CC BY-NC-ND 4.0</a:t>
            </a:r>
            <a:r>
              <a:rPr lang="fr-FR" sz="1200" b="0" dirty="0">
                <a:solidFill>
                  <a:schemeClr val="bg2"/>
                </a:solidFill>
                <a:latin typeface="Calibri" panose="020F0502020204030204"/>
                <a:cs typeface="+mn-cs"/>
              </a:rPr>
              <a:t>. No changes made.</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666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6AF2-56F4-E438-010A-656F98CEF934}"/>
              </a:ext>
            </a:extLst>
          </p:cNvPr>
          <p:cNvSpPr>
            <a:spLocks noGrp="1"/>
          </p:cNvSpPr>
          <p:nvPr>
            <p:ph type="title"/>
          </p:nvPr>
        </p:nvSpPr>
        <p:spPr/>
        <p:txBody>
          <a:bodyPr/>
          <a:lstStyle/>
          <a:p>
            <a:r>
              <a:rPr lang="en-US" dirty="0"/>
              <a:t>Pneumococcal Vaccination Rates</a:t>
            </a:r>
          </a:p>
        </p:txBody>
      </p:sp>
    </p:spTree>
    <p:extLst>
      <p:ext uri="{BB962C8B-B14F-4D97-AF65-F5344CB8AC3E}">
        <p14:creationId xmlns:p14="http://schemas.microsoft.com/office/powerpoint/2010/main" val="2760554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28706-7FCD-5FCD-98BB-AAC62F6692D6}"/>
              </a:ext>
            </a:extLst>
          </p:cNvPr>
          <p:cNvSpPr>
            <a:spLocks noGrp="1"/>
          </p:cNvSpPr>
          <p:nvPr>
            <p:ph type="title"/>
          </p:nvPr>
        </p:nvSpPr>
        <p:spPr/>
        <p:txBody>
          <a:bodyPr/>
          <a:lstStyle/>
          <a:p>
            <a:r>
              <a:rPr lang="en-US" dirty="0"/>
              <a:t>Proportion of French Adults At Risk of Pneumococcal Diseases and Their Pneumococcal Vaccination Coverage</a:t>
            </a:r>
          </a:p>
        </p:txBody>
      </p:sp>
      <p:sp>
        <p:nvSpPr>
          <p:cNvPr id="7" name="Content Placeholder 2">
            <a:extLst>
              <a:ext uri="{FF2B5EF4-FFF2-40B4-BE49-F238E27FC236}">
                <a16:creationId xmlns:a16="http://schemas.microsoft.com/office/drawing/2014/main" id="{AD38543A-82A7-D513-9E9C-CB9AF4248C06}"/>
              </a:ext>
            </a:extLst>
          </p:cNvPr>
          <p:cNvSpPr>
            <a:spLocks noGrp="1"/>
          </p:cNvSpPr>
          <p:nvPr>
            <p:ph idx="1"/>
          </p:nvPr>
        </p:nvSpPr>
        <p:spPr>
          <a:xfrm>
            <a:off x="610740" y="4827147"/>
            <a:ext cx="10877529" cy="1463914"/>
          </a:xfrm>
        </p:spPr>
        <p:txBody>
          <a:bodyPr/>
          <a:lstStyle/>
          <a:p>
            <a:r>
              <a:rPr lang="en-US" sz="2000" dirty="0"/>
              <a:t>In 2018, 93% at-risk and vaccine-eligible adults visited their PCP, whereas 36% of these individuals consulted with a hospital specialist about their condition</a:t>
            </a:r>
          </a:p>
          <a:p>
            <a:r>
              <a:rPr lang="en-US" sz="2000" dirty="0"/>
              <a:t>However, only 4.5% of at-risk adults were up to date with the pneumococcal vaccine</a:t>
            </a:r>
          </a:p>
        </p:txBody>
      </p:sp>
      <p:sp>
        <p:nvSpPr>
          <p:cNvPr id="3" name="ZoneTexte 3">
            <a:extLst>
              <a:ext uri="{FF2B5EF4-FFF2-40B4-BE49-F238E27FC236}">
                <a16:creationId xmlns:a16="http://schemas.microsoft.com/office/drawing/2014/main" id="{3149CA42-AA0C-C4FA-8064-CB6F15EE69EC}"/>
              </a:ext>
            </a:extLst>
          </p:cNvPr>
          <p:cNvSpPr txBox="1"/>
          <p:nvPr/>
        </p:nvSpPr>
        <p:spPr>
          <a:xfrm>
            <a:off x="405356" y="6362913"/>
            <a:ext cx="223381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err="1">
                <a:solidFill>
                  <a:schemeClr val="bg2"/>
                </a:solidFill>
                <a:latin typeface="Calibri" panose="020F0502020204030204"/>
                <a:cs typeface="+mn-cs"/>
              </a:rPr>
              <a:t>Wyplosz</a:t>
            </a:r>
            <a:r>
              <a:rPr lang="fr-FR" sz="1200" b="0" dirty="0">
                <a:solidFill>
                  <a:schemeClr val="bg2"/>
                </a:solidFill>
                <a:latin typeface="Calibri" panose="020F0502020204030204"/>
                <a:cs typeface="+mn-cs"/>
              </a:rPr>
              <a:t>. Vaccine. 2022;40:4911.</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F3C4FCCE-E3A4-7612-9D03-5A44150EB145}"/>
              </a:ext>
            </a:extLst>
          </p:cNvPr>
          <p:cNvSpPr txBox="1"/>
          <p:nvPr/>
        </p:nvSpPr>
        <p:spPr bwMode="auto">
          <a:xfrm>
            <a:off x="1334129" y="1464829"/>
            <a:ext cx="3753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People With a Chronic Condition</a:t>
            </a:r>
          </a:p>
        </p:txBody>
      </p:sp>
      <p:sp>
        <p:nvSpPr>
          <p:cNvPr id="14" name="TextBox 13">
            <a:extLst>
              <a:ext uri="{FF2B5EF4-FFF2-40B4-BE49-F238E27FC236}">
                <a16:creationId xmlns:a16="http://schemas.microsoft.com/office/drawing/2014/main" id="{2FBA7A30-7181-CDA1-F822-02C31FD07A71}"/>
              </a:ext>
            </a:extLst>
          </p:cNvPr>
          <p:cNvSpPr txBox="1"/>
          <p:nvPr/>
        </p:nvSpPr>
        <p:spPr bwMode="auto">
          <a:xfrm>
            <a:off x="7157054" y="1464029"/>
            <a:ext cx="3753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People With Immunocompromise</a:t>
            </a:r>
          </a:p>
        </p:txBody>
      </p:sp>
      <p:cxnSp>
        <p:nvCxnSpPr>
          <p:cNvPr id="28" name="Straight Connector 27">
            <a:extLst>
              <a:ext uri="{FF2B5EF4-FFF2-40B4-BE49-F238E27FC236}">
                <a16:creationId xmlns:a16="http://schemas.microsoft.com/office/drawing/2014/main" id="{A327D551-2BC2-CEE1-735F-2D6196F3159C}"/>
              </a:ext>
            </a:extLst>
          </p:cNvPr>
          <p:cNvCxnSpPr/>
          <p:nvPr/>
        </p:nvCxnSpPr>
        <p:spPr bwMode="auto">
          <a:xfrm>
            <a:off x="7069574" y="2077061"/>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3065098-CF76-BD78-6B08-C35A0D1B2EC9}"/>
              </a:ext>
            </a:extLst>
          </p:cNvPr>
          <p:cNvCxnSpPr/>
          <p:nvPr/>
        </p:nvCxnSpPr>
        <p:spPr bwMode="auto">
          <a:xfrm>
            <a:off x="7069574" y="2493502"/>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7B966DF-31E5-69E2-C3F9-37F1B0CDDD25}"/>
              </a:ext>
            </a:extLst>
          </p:cNvPr>
          <p:cNvCxnSpPr/>
          <p:nvPr/>
        </p:nvCxnSpPr>
        <p:spPr bwMode="auto">
          <a:xfrm>
            <a:off x="7069574" y="2918077"/>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CF6914A-A5A0-C9A8-5B50-8A9ED822D312}"/>
              </a:ext>
            </a:extLst>
          </p:cNvPr>
          <p:cNvCxnSpPr/>
          <p:nvPr/>
        </p:nvCxnSpPr>
        <p:spPr bwMode="auto">
          <a:xfrm>
            <a:off x="7069574" y="3340352"/>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261CF11-FD85-603B-2A0B-26DAACCBAC19}"/>
              </a:ext>
            </a:extLst>
          </p:cNvPr>
          <p:cNvCxnSpPr/>
          <p:nvPr/>
        </p:nvCxnSpPr>
        <p:spPr bwMode="auto">
          <a:xfrm>
            <a:off x="7069574" y="3768977"/>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0F61E06-17F2-049E-FB1C-3657B24E4C43}"/>
              </a:ext>
            </a:extLst>
          </p:cNvPr>
          <p:cNvCxnSpPr/>
          <p:nvPr/>
        </p:nvCxnSpPr>
        <p:spPr bwMode="auto">
          <a:xfrm>
            <a:off x="7069574" y="4171646"/>
            <a:ext cx="85725"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932F55A4-87BF-A2DE-F07F-3E3632E85D71}"/>
              </a:ext>
            </a:extLst>
          </p:cNvPr>
          <p:cNvSpPr txBox="1"/>
          <p:nvPr/>
        </p:nvSpPr>
        <p:spPr bwMode="auto">
          <a:xfrm>
            <a:off x="6734896" y="23026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5" name="TextBox 34">
            <a:extLst>
              <a:ext uri="{FF2B5EF4-FFF2-40B4-BE49-F238E27FC236}">
                <a16:creationId xmlns:a16="http://schemas.microsoft.com/office/drawing/2014/main" id="{38328B07-3ABB-0025-4174-56F21C2CD90E}"/>
              </a:ext>
            </a:extLst>
          </p:cNvPr>
          <p:cNvSpPr txBox="1"/>
          <p:nvPr/>
        </p:nvSpPr>
        <p:spPr bwMode="auto">
          <a:xfrm>
            <a:off x="6734896" y="271029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6" name="TextBox 35">
            <a:extLst>
              <a:ext uri="{FF2B5EF4-FFF2-40B4-BE49-F238E27FC236}">
                <a16:creationId xmlns:a16="http://schemas.microsoft.com/office/drawing/2014/main" id="{8142545C-D7C1-471D-81BA-E99377BC73B9}"/>
              </a:ext>
            </a:extLst>
          </p:cNvPr>
          <p:cNvSpPr txBox="1"/>
          <p:nvPr/>
        </p:nvSpPr>
        <p:spPr bwMode="auto">
          <a:xfrm>
            <a:off x="6733712" y="31570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74287FC9-70FA-5E24-F9C9-D8CD3A48B20A}"/>
              </a:ext>
            </a:extLst>
          </p:cNvPr>
          <p:cNvSpPr txBox="1"/>
          <p:nvPr/>
        </p:nvSpPr>
        <p:spPr bwMode="auto">
          <a:xfrm>
            <a:off x="6733712" y="359795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8" name="TextBox 37">
            <a:extLst>
              <a:ext uri="{FF2B5EF4-FFF2-40B4-BE49-F238E27FC236}">
                <a16:creationId xmlns:a16="http://schemas.microsoft.com/office/drawing/2014/main" id="{F29358BD-4826-00E7-DDA2-46621C41D26B}"/>
              </a:ext>
            </a:extLst>
          </p:cNvPr>
          <p:cNvSpPr txBox="1"/>
          <p:nvPr/>
        </p:nvSpPr>
        <p:spPr bwMode="auto">
          <a:xfrm>
            <a:off x="6838499" y="397917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1D49DEFB-DD9E-C7D7-FC26-AE44C664B2F1}"/>
              </a:ext>
            </a:extLst>
          </p:cNvPr>
          <p:cNvSpPr txBox="1"/>
          <p:nvPr/>
        </p:nvSpPr>
        <p:spPr bwMode="auto">
          <a:xfrm>
            <a:off x="6748855" y="18803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40" name="TextBox 39">
            <a:extLst>
              <a:ext uri="{FF2B5EF4-FFF2-40B4-BE49-F238E27FC236}">
                <a16:creationId xmlns:a16="http://schemas.microsoft.com/office/drawing/2014/main" id="{491D9F6D-EFC2-4DAD-0440-90321E586E90}"/>
              </a:ext>
            </a:extLst>
          </p:cNvPr>
          <p:cNvSpPr txBox="1"/>
          <p:nvPr/>
        </p:nvSpPr>
        <p:spPr bwMode="auto">
          <a:xfrm>
            <a:off x="7302434" y="4227606"/>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2015</a:t>
            </a:r>
          </a:p>
        </p:txBody>
      </p:sp>
      <p:sp>
        <p:nvSpPr>
          <p:cNvPr id="41" name="TextBox 40">
            <a:extLst>
              <a:ext uri="{FF2B5EF4-FFF2-40B4-BE49-F238E27FC236}">
                <a16:creationId xmlns:a16="http://schemas.microsoft.com/office/drawing/2014/main" id="{99D7F9EF-BEAE-557D-9F30-FF7F4F4B9EF5}"/>
              </a:ext>
            </a:extLst>
          </p:cNvPr>
          <p:cNvSpPr txBox="1"/>
          <p:nvPr/>
        </p:nvSpPr>
        <p:spPr bwMode="auto">
          <a:xfrm>
            <a:off x="8291620" y="4227606"/>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2016</a:t>
            </a:r>
          </a:p>
        </p:txBody>
      </p:sp>
      <p:sp>
        <p:nvSpPr>
          <p:cNvPr id="42" name="TextBox 41">
            <a:extLst>
              <a:ext uri="{FF2B5EF4-FFF2-40B4-BE49-F238E27FC236}">
                <a16:creationId xmlns:a16="http://schemas.microsoft.com/office/drawing/2014/main" id="{8CFB59CC-2A9F-1335-AEE6-EA9B265A3795}"/>
              </a:ext>
            </a:extLst>
          </p:cNvPr>
          <p:cNvSpPr txBox="1"/>
          <p:nvPr/>
        </p:nvSpPr>
        <p:spPr bwMode="auto">
          <a:xfrm>
            <a:off x="9283138" y="4227606"/>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2017</a:t>
            </a:r>
          </a:p>
        </p:txBody>
      </p:sp>
      <p:cxnSp>
        <p:nvCxnSpPr>
          <p:cNvPr id="45" name="Straight Connector 44">
            <a:extLst>
              <a:ext uri="{FF2B5EF4-FFF2-40B4-BE49-F238E27FC236}">
                <a16:creationId xmlns:a16="http://schemas.microsoft.com/office/drawing/2014/main" id="{A3B19BFF-ED49-D753-CCE4-E3364E4158ED}"/>
              </a:ext>
            </a:extLst>
          </p:cNvPr>
          <p:cNvCxnSpPr/>
          <p:nvPr/>
        </p:nvCxnSpPr>
        <p:spPr bwMode="auto">
          <a:xfrm>
            <a:off x="7603157" y="4163842"/>
            <a:ext cx="0" cy="7302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37C3BF2-FF1A-19FB-2B34-5084DDB4B61F}"/>
              </a:ext>
            </a:extLst>
          </p:cNvPr>
          <p:cNvCxnSpPr/>
          <p:nvPr/>
        </p:nvCxnSpPr>
        <p:spPr bwMode="auto">
          <a:xfrm>
            <a:off x="8592343" y="4166846"/>
            <a:ext cx="0" cy="7302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57DB5C6-4619-4432-A484-5F1D0561BD03}"/>
              </a:ext>
            </a:extLst>
          </p:cNvPr>
          <p:cNvCxnSpPr/>
          <p:nvPr/>
        </p:nvCxnSpPr>
        <p:spPr bwMode="auto">
          <a:xfrm>
            <a:off x="9583861" y="4171646"/>
            <a:ext cx="0" cy="7302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2A5EB05-582F-DAB7-A656-8D2F5B86EEB7}"/>
              </a:ext>
            </a:extLst>
          </p:cNvPr>
          <p:cNvCxnSpPr/>
          <p:nvPr/>
        </p:nvCxnSpPr>
        <p:spPr bwMode="auto">
          <a:xfrm>
            <a:off x="10599614" y="4166579"/>
            <a:ext cx="0" cy="73025"/>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E1D16E83-6A6D-A4BC-08A7-B10D27B250A9}"/>
              </a:ext>
            </a:extLst>
          </p:cNvPr>
          <p:cNvSpPr txBox="1"/>
          <p:nvPr/>
        </p:nvSpPr>
        <p:spPr bwMode="auto">
          <a:xfrm>
            <a:off x="10298891" y="4227430"/>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2018</a:t>
            </a:r>
          </a:p>
        </p:txBody>
      </p:sp>
      <p:sp>
        <p:nvSpPr>
          <p:cNvPr id="50" name="TextBox 49">
            <a:extLst>
              <a:ext uri="{FF2B5EF4-FFF2-40B4-BE49-F238E27FC236}">
                <a16:creationId xmlns:a16="http://schemas.microsoft.com/office/drawing/2014/main" id="{3D633A80-EC65-4D5E-3AFF-DC8210D982A5}"/>
              </a:ext>
            </a:extLst>
          </p:cNvPr>
          <p:cNvSpPr txBox="1"/>
          <p:nvPr/>
        </p:nvSpPr>
        <p:spPr bwMode="auto">
          <a:xfrm>
            <a:off x="7328884" y="3393582"/>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10.4</a:t>
            </a:r>
          </a:p>
        </p:txBody>
      </p:sp>
      <p:sp>
        <p:nvSpPr>
          <p:cNvPr id="51" name="TextBox 50">
            <a:extLst>
              <a:ext uri="{FF2B5EF4-FFF2-40B4-BE49-F238E27FC236}">
                <a16:creationId xmlns:a16="http://schemas.microsoft.com/office/drawing/2014/main" id="{542B540E-E63C-7121-3635-DCE990238CBA}"/>
              </a:ext>
            </a:extLst>
          </p:cNvPr>
          <p:cNvSpPr txBox="1"/>
          <p:nvPr/>
        </p:nvSpPr>
        <p:spPr bwMode="auto">
          <a:xfrm>
            <a:off x="8318070" y="3364913"/>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10.7</a:t>
            </a:r>
          </a:p>
        </p:txBody>
      </p:sp>
      <p:sp>
        <p:nvSpPr>
          <p:cNvPr id="52" name="TextBox 51">
            <a:extLst>
              <a:ext uri="{FF2B5EF4-FFF2-40B4-BE49-F238E27FC236}">
                <a16:creationId xmlns:a16="http://schemas.microsoft.com/office/drawing/2014/main" id="{EE1E4378-5C30-0126-ACB9-4DAFB01FF587}"/>
              </a:ext>
            </a:extLst>
          </p:cNvPr>
          <p:cNvSpPr txBox="1"/>
          <p:nvPr/>
        </p:nvSpPr>
        <p:spPr bwMode="auto">
          <a:xfrm>
            <a:off x="9309588" y="322862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13.8</a:t>
            </a:r>
          </a:p>
        </p:txBody>
      </p:sp>
      <p:sp>
        <p:nvSpPr>
          <p:cNvPr id="53" name="TextBox 52">
            <a:extLst>
              <a:ext uri="{FF2B5EF4-FFF2-40B4-BE49-F238E27FC236}">
                <a16:creationId xmlns:a16="http://schemas.microsoft.com/office/drawing/2014/main" id="{EB698550-4164-1F8C-E339-69499C1F8A6D}"/>
              </a:ext>
            </a:extLst>
          </p:cNvPr>
          <p:cNvSpPr txBox="1"/>
          <p:nvPr/>
        </p:nvSpPr>
        <p:spPr bwMode="auto">
          <a:xfrm>
            <a:off x="10325341" y="3024250"/>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18.8</a:t>
            </a:r>
          </a:p>
        </p:txBody>
      </p:sp>
      <p:sp>
        <p:nvSpPr>
          <p:cNvPr id="54" name="TextBox 53">
            <a:extLst>
              <a:ext uri="{FF2B5EF4-FFF2-40B4-BE49-F238E27FC236}">
                <a16:creationId xmlns:a16="http://schemas.microsoft.com/office/drawing/2014/main" id="{87319E90-0665-D0D4-89CB-E208B2175B59}"/>
              </a:ext>
            </a:extLst>
          </p:cNvPr>
          <p:cNvSpPr txBox="1"/>
          <p:nvPr/>
        </p:nvSpPr>
        <p:spPr bwMode="auto">
          <a:xfrm>
            <a:off x="7275643" y="2257450"/>
            <a:ext cx="1572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PCV13 + PPSV23</a:t>
            </a:r>
          </a:p>
        </p:txBody>
      </p:sp>
      <p:sp>
        <p:nvSpPr>
          <p:cNvPr id="55" name="TextBox 54">
            <a:extLst>
              <a:ext uri="{FF2B5EF4-FFF2-40B4-BE49-F238E27FC236}">
                <a16:creationId xmlns:a16="http://schemas.microsoft.com/office/drawing/2014/main" id="{49E7850E-1269-8B26-FE1E-D0565E271C42}"/>
              </a:ext>
            </a:extLst>
          </p:cNvPr>
          <p:cNvSpPr txBox="1"/>
          <p:nvPr/>
        </p:nvSpPr>
        <p:spPr bwMode="auto">
          <a:xfrm>
            <a:off x="9202743" y="2257450"/>
            <a:ext cx="23085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Recommendations 2013: PCV13 then PPSV23</a:t>
            </a:r>
          </a:p>
        </p:txBody>
      </p:sp>
      <p:sp>
        <p:nvSpPr>
          <p:cNvPr id="56" name="Rectangle 55">
            <a:extLst>
              <a:ext uri="{FF2B5EF4-FFF2-40B4-BE49-F238E27FC236}">
                <a16:creationId xmlns:a16="http://schemas.microsoft.com/office/drawing/2014/main" id="{FDD9CBD8-58C2-DE8B-533B-9E4EC56F8BD1}"/>
              </a:ext>
            </a:extLst>
          </p:cNvPr>
          <p:cNvSpPr/>
          <p:nvPr/>
        </p:nvSpPr>
        <p:spPr bwMode="auto">
          <a:xfrm>
            <a:off x="9133480" y="2372332"/>
            <a:ext cx="109497" cy="1094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02E13D0-8DD4-4E5E-FBF5-969367534C79}"/>
              </a:ext>
            </a:extLst>
          </p:cNvPr>
          <p:cNvSpPr/>
          <p:nvPr/>
        </p:nvSpPr>
        <p:spPr bwMode="auto">
          <a:xfrm>
            <a:off x="7351743" y="3747154"/>
            <a:ext cx="502829" cy="4166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4EF9B4B1-FF8D-FB6A-EA09-1FD3DE9EC095}"/>
              </a:ext>
            </a:extLst>
          </p:cNvPr>
          <p:cNvSpPr/>
          <p:nvPr/>
        </p:nvSpPr>
        <p:spPr bwMode="auto">
          <a:xfrm>
            <a:off x="8340929" y="3734244"/>
            <a:ext cx="502829" cy="4374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E1A8644F-6CDB-CB06-3AC1-C25AF1D0DAD2}"/>
              </a:ext>
            </a:extLst>
          </p:cNvPr>
          <p:cNvSpPr/>
          <p:nvPr/>
        </p:nvSpPr>
        <p:spPr bwMode="auto">
          <a:xfrm>
            <a:off x="9332447" y="3596998"/>
            <a:ext cx="502829" cy="5668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D7E788EB-67E9-6659-2CC2-DE023BC82ABE}"/>
              </a:ext>
            </a:extLst>
          </p:cNvPr>
          <p:cNvSpPr/>
          <p:nvPr/>
        </p:nvSpPr>
        <p:spPr bwMode="auto">
          <a:xfrm>
            <a:off x="10348200" y="3398268"/>
            <a:ext cx="502829" cy="7648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Freeform 8">
            <a:extLst>
              <a:ext uri="{FF2B5EF4-FFF2-40B4-BE49-F238E27FC236}">
                <a16:creationId xmlns:a16="http://schemas.microsoft.com/office/drawing/2014/main" id="{119F2BDE-53D5-EB97-3732-FDE68E9A3371}"/>
              </a:ext>
            </a:extLst>
          </p:cNvPr>
          <p:cNvSpPr/>
          <p:nvPr/>
        </p:nvSpPr>
        <p:spPr bwMode="auto">
          <a:xfrm>
            <a:off x="7157054" y="2062991"/>
            <a:ext cx="3906982" cy="2105228"/>
          </a:xfrm>
          <a:custGeom>
            <a:avLst/>
            <a:gdLst>
              <a:gd name="connsiteX0" fmla="*/ 0 w 3906982"/>
              <a:gd name="connsiteY0" fmla="*/ 0 h 1870364"/>
              <a:gd name="connsiteX1" fmla="*/ 0 w 3906982"/>
              <a:gd name="connsiteY1" fmla="*/ 1870364 h 1870364"/>
              <a:gd name="connsiteX2" fmla="*/ 3906982 w 3906982"/>
              <a:gd name="connsiteY2" fmla="*/ 1870364 h 1870364"/>
            </a:gdLst>
            <a:ahLst/>
            <a:cxnLst>
              <a:cxn ang="0">
                <a:pos x="connsiteX0" y="connsiteY0"/>
              </a:cxn>
              <a:cxn ang="0">
                <a:pos x="connsiteX1" y="connsiteY1"/>
              </a:cxn>
              <a:cxn ang="0">
                <a:pos x="connsiteX2" y="connsiteY2"/>
              </a:cxn>
            </a:cxnLst>
            <a:rect l="l" t="t" r="r" b="b"/>
            <a:pathLst>
              <a:path w="3906982" h="1870364">
                <a:moveTo>
                  <a:pt x="0" y="0"/>
                </a:moveTo>
                <a:lnTo>
                  <a:pt x="0" y="1870364"/>
                </a:lnTo>
                <a:lnTo>
                  <a:pt x="3906982" y="1870364"/>
                </a:lnTo>
              </a:path>
            </a:pathLst>
          </a:custGeom>
          <a:noFill/>
          <a:ln w="28575">
            <a:solidFill>
              <a:schemeClr val="bg1"/>
            </a:solidFill>
            <a:miter lim="800000"/>
            <a:headEnd/>
            <a:tailEnd/>
          </a:ln>
        </p:spPr>
        <p:txBody>
          <a:bodyPr rtlCol="0" anchor="ctr"/>
          <a:lstStyle/>
          <a:p>
            <a:pPr algn="ctr"/>
            <a:endParaRPr lang="en-US" sz="1600"/>
          </a:p>
        </p:txBody>
      </p:sp>
      <p:sp>
        <p:nvSpPr>
          <p:cNvPr id="61" name="TextBox 60">
            <a:extLst>
              <a:ext uri="{FF2B5EF4-FFF2-40B4-BE49-F238E27FC236}">
                <a16:creationId xmlns:a16="http://schemas.microsoft.com/office/drawing/2014/main" id="{1CE56A74-0E31-CAB9-DE7B-1EF603A59EDA}"/>
              </a:ext>
            </a:extLst>
          </p:cNvPr>
          <p:cNvSpPr txBox="1"/>
          <p:nvPr/>
        </p:nvSpPr>
        <p:spPr bwMode="auto">
          <a:xfrm>
            <a:off x="4437966" y="3161411"/>
            <a:ext cx="9589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PCV13 +</a:t>
            </a:r>
            <a:br>
              <a:rPr lang="en-US" sz="1600" dirty="0">
                <a:solidFill>
                  <a:schemeClr val="accent3"/>
                </a:solidFill>
                <a:latin typeface="Calibri" panose="020F0502020204030204" pitchFamily="34" charset="0"/>
              </a:rPr>
            </a:br>
            <a:r>
              <a:rPr lang="en-US" sz="1600" dirty="0">
                <a:solidFill>
                  <a:schemeClr val="accent3"/>
                </a:solidFill>
                <a:latin typeface="Calibri" panose="020F0502020204030204" pitchFamily="34" charset="0"/>
              </a:rPr>
              <a:t> PPSV23</a:t>
            </a:r>
          </a:p>
        </p:txBody>
      </p:sp>
      <p:sp>
        <p:nvSpPr>
          <p:cNvPr id="62" name="TextBox 61">
            <a:extLst>
              <a:ext uri="{FF2B5EF4-FFF2-40B4-BE49-F238E27FC236}">
                <a16:creationId xmlns:a16="http://schemas.microsoft.com/office/drawing/2014/main" id="{8A1F9C27-A11D-7560-4088-3EDAFE25FBB4}"/>
              </a:ext>
            </a:extLst>
          </p:cNvPr>
          <p:cNvSpPr txBox="1"/>
          <p:nvPr/>
        </p:nvSpPr>
        <p:spPr bwMode="auto">
          <a:xfrm>
            <a:off x="2383433" y="2951741"/>
            <a:ext cx="10416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PPSV23 Every 5 </a:t>
            </a:r>
            <a:r>
              <a:rPr lang="en-US" sz="1600" dirty="0" err="1">
                <a:solidFill>
                  <a:schemeClr val="accent1"/>
                </a:solidFill>
                <a:latin typeface="Calibri" panose="020F0502020204030204" pitchFamily="34" charset="0"/>
              </a:rPr>
              <a:t>Yr</a:t>
            </a:r>
            <a:endParaRPr lang="en-US" sz="1600" dirty="0">
              <a:solidFill>
                <a:schemeClr val="accent1"/>
              </a:solidFill>
              <a:latin typeface="Calibri" panose="020F0502020204030204" pitchFamily="34" charset="0"/>
            </a:endParaRPr>
          </a:p>
        </p:txBody>
      </p:sp>
      <p:sp>
        <p:nvSpPr>
          <p:cNvPr id="63" name="TextBox 62">
            <a:extLst>
              <a:ext uri="{FF2B5EF4-FFF2-40B4-BE49-F238E27FC236}">
                <a16:creationId xmlns:a16="http://schemas.microsoft.com/office/drawing/2014/main" id="{6F585854-1074-CFE8-7EDE-091B9D01492A}"/>
              </a:ext>
            </a:extLst>
          </p:cNvPr>
          <p:cNvSpPr txBox="1"/>
          <p:nvPr/>
        </p:nvSpPr>
        <p:spPr bwMode="auto">
          <a:xfrm>
            <a:off x="3582924" y="2749275"/>
            <a:ext cx="13390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Change in recommendation</a:t>
            </a:r>
          </a:p>
        </p:txBody>
      </p:sp>
      <p:sp>
        <p:nvSpPr>
          <p:cNvPr id="66" name="TextBox 65">
            <a:extLst>
              <a:ext uri="{FF2B5EF4-FFF2-40B4-BE49-F238E27FC236}">
                <a16:creationId xmlns:a16="http://schemas.microsoft.com/office/drawing/2014/main" id="{E73B6B0C-414A-CFB7-367A-0CF0FDB8E026}"/>
              </a:ext>
            </a:extLst>
          </p:cNvPr>
          <p:cNvSpPr txBox="1"/>
          <p:nvPr/>
        </p:nvSpPr>
        <p:spPr bwMode="auto">
          <a:xfrm>
            <a:off x="1618952" y="4227430"/>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2015</a:t>
            </a:r>
          </a:p>
        </p:txBody>
      </p:sp>
      <p:sp>
        <p:nvSpPr>
          <p:cNvPr id="67" name="TextBox 66">
            <a:extLst>
              <a:ext uri="{FF2B5EF4-FFF2-40B4-BE49-F238E27FC236}">
                <a16:creationId xmlns:a16="http://schemas.microsoft.com/office/drawing/2014/main" id="{1D553E2A-20DC-9612-AD6B-FEF7EDE2E2BE}"/>
              </a:ext>
            </a:extLst>
          </p:cNvPr>
          <p:cNvSpPr txBox="1"/>
          <p:nvPr/>
        </p:nvSpPr>
        <p:spPr bwMode="auto">
          <a:xfrm>
            <a:off x="2608138" y="4227430"/>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2016</a:t>
            </a:r>
          </a:p>
        </p:txBody>
      </p:sp>
      <p:sp>
        <p:nvSpPr>
          <p:cNvPr id="68" name="TextBox 67">
            <a:extLst>
              <a:ext uri="{FF2B5EF4-FFF2-40B4-BE49-F238E27FC236}">
                <a16:creationId xmlns:a16="http://schemas.microsoft.com/office/drawing/2014/main" id="{F46DD9DD-7327-3A4A-FCC5-BCE888C4E646}"/>
              </a:ext>
            </a:extLst>
          </p:cNvPr>
          <p:cNvSpPr txBox="1"/>
          <p:nvPr/>
        </p:nvSpPr>
        <p:spPr bwMode="auto">
          <a:xfrm>
            <a:off x="3599656" y="4227430"/>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2017</a:t>
            </a:r>
          </a:p>
        </p:txBody>
      </p:sp>
      <p:sp>
        <p:nvSpPr>
          <p:cNvPr id="73" name="TextBox 72">
            <a:extLst>
              <a:ext uri="{FF2B5EF4-FFF2-40B4-BE49-F238E27FC236}">
                <a16:creationId xmlns:a16="http://schemas.microsoft.com/office/drawing/2014/main" id="{7016ADF9-34AD-80BC-5554-41B7459F5234}"/>
              </a:ext>
            </a:extLst>
          </p:cNvPr>
          <p:cNvSpPr txBox="1"/>
          <p:nvPr/>
        </p:nvSpPr>
        <p:spPr bwMode="auto">
          <a:xfrm>
            <a:off x="4615409" y="4227254"/>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2018</a:t>
            </a:r>
          </a:p>
        </p:txBody>
      </p:sp>
      <p:grpSp>
        <p:nvGrpSpPr>
          <p:cNvPr id="43" name="Group 42">
            <a:extLst>
              <a:ext uri="{FF2B5EF4-FFF2-40B4-BE49-F238E27FC236}">
                <a16:creationId xmlns:a16="http://schemas.microsoft.com/office/drawing/2014/main" id="{D0983856-F6DA-FEC4-6B61-9211AEAAA26A}"/>
              </a:ext>
            </a:extLst>
          </p:cNvPr>
          <p:cNvGrpSpPr/>
          <p:nvPr/>
        </p:nvGrpSpPr>
        <p:grpSpPr>
          <a:xfrm>
            <a:off x="1035850" y="1882066"/>
            <a:ext cx="4128812" cy="2445675"/>
            <a:chOff x="1035850" y="2140172"/>
            <a:chExt cx="4128812" cy="2187569"/>
          </a:xfrm>
        </p:grpSpPr>
        <p:cxnSp>
          <p:nvCxnSpPr>
            <p:cNvPr id="15" name="Straight Connector 14">
              <a:extLst>
                <a:ext uri="{FF2B5EF4-FFF2-40B4-BE49-F238E27FC236}">
                  <a16:creationId xmlns:a16="http://schemas.microsoft.com/office/drawing/2014/main" id="{23B6B320-D814-B39D-FB6A-B0E4959E3B07}"/>
                </a:ext>
              </a:extLst>
            </p:cNvPr>
            <p:cNvCxnSpPr/>
            <p:nvPr/>
          </p:nvCxnSpPr>
          <p:spPr bwMode="auto">
            <a:xfrm>
              <a:off x="1371712" y="2324838"/>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4DC7E79-AE9D-108E-D7A0-A4C22EFBD001}"/>
                </a:ext>
              </a:extLst>
            </p:cNvPr>
            <p:cNvCxnSpPr/>
            <p:nvPr/>
          </p:nvCxnSpPr>
          <p:spPr bwMode="auto">
            <a:xfrm>
              <a:off x="1371712" y="2699488"/>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1464B4C-4DAB-6B72-6672-335E8FCE589C}"/>
                </a:ext>
              </a:extLst>
            </p:cNvPr>
            <p:cNvCxnSpPr/>
            <p:nvPr/>
          </p:nvCxnSpPr>
          <p:spPr bwMode="auto">
            <a:xfrm>
              <a:off x="1371712" y="3077313"/>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F6C904E-F7AA-DA47-AE17-E61FDDE1963E}"/>
                </a:ext>
              </a:extLst>
            </p:cNvPr>
            <p:cNvCxnSpPr/>
            <p:nvPr/>
          </p:nvCxnSpPr>
          <p:spPr bwMode="auto">
            <a:xfrm>
              <a:off x="1371712" y="3448788"/>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2DDA9F8-AEE9-1D3E-ACAC-373204B47BC5}"/>
                </a:ext>
              </a:extLst>
            </p:cNvPr>
            <p:cNvCxnSpPr/>
            <p:nvPr/>
          </p:nvCxnSpPr>
          <p:spPr bwMode="auto">
            <a:xfrm>
              <a:off x="1371712" y="3810738"/>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53BE859-CFB2-2674-60DC-B42CEEBC6685}"/>
                </a:ext>
              </a:extLst>
            </p:cNvPr>
            <p:cNvCxnSpPr/>
            <p:nvPr/>
          </p:nvCxnSpPr>
          <p:spPr bwMode="auto">
            <a:xfrm>
              <a:off x="1371712" y="4181657"/>
              <a:ext cx="85725"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F9F1282F-CC8C-9DA7-C09D-F4F07C845DE4}"/>
                </a:ext>
              </a:extLst>
            </p:cNvPr>
            <p:cNvSpPr txBox="1"/>
            <p:nvPr/>
          </p:nvSpPr>
          <p:spPr bwMode="auto">
            <a:xfrm>
              <a:off x="1037034" y="21401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2" name="TextBox 21">
              <a:extLst>
                <a:ext uri="{FF2B5EF4-FFF2-40B4-BE49-F238E27FC236}">
                  <a16:creationId xmlns:a16="http://schemas.microsoft.com/office/drawing/2014/main" id="{DB8DB4BA-BA2F-E1EE-B8E5-CFD956C8AB65}"/>
                </a:ext>
              </a:extLst>
            </p:cNvPr>
            <p:cNvSpPr txBox="1"/>
            <p:nvPr/>
          </p:nvSpPr>
          <p:spPr bwMode="auto">
            <a:xfrm>
              <a:off x="1037034" y="25173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4857ADF0-CC4F-058E-752B-96BC13675675}"/>
                </a:ext>
              </a:extLst>
            </p:cNvPr>
            <p:cNvSpPr txBox="1"/>
            <p:nvPr/>
          </p:nvSpPr>
          <p:spPr bwMode="auto">
            <a:xfrm>
              <a:off x="1037034" y="289461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5" name="TextBox 24">
              <a:extLst>
                <a:ext uri="{FF2B5EF4-FFF2-40B4-BE49-F238E27FC236}">
                  <a16:creationId xmlns:a16="http://schemas.microsoft.com/office/drawing/2014/main" id="{D10B330F-B54C-CE54-F1DF-DBD5DBE46AD3}"/>
                </a:ext>
              </a:extLst>
            </p:cNvPr>
            <p:cNvSpPr txBox="1"/>
            <p:nvPr/>
          </p:nvSpPr>
          <p:spPr bwMode="auto">
            <a:xfrm>
              <a:off x="1035850" y="32655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6AE1D634-DA0F-A322-FA35-9866BFE115AC}"/>
                </a:ext>
              </a:extLst>
            </p:cNvPr>
            <p:cNvSpPr txBox="1"/>
            <p:nvPr/>
          </p:nvSpPr>
          <p:spPr bwMode="auto">
            <a:xfrm>
              <a:off x="1035850" y="363971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7" name="TextBox 26">
              <a:extLst>
                <a:ext uri="{FF2B5EF4-FFF2-40B4-BE49-F238E27FC236}">
                  <a16:creationId xmlns:a16="http://schemas.microsoft.com/office/drawing/2014/main" id="{F29EE114-959E-1210-86E8-D4883F51F110}"/>
                </a:ext>
              </a:extLst>
            </p:cNvPr>
            <p:cNvSpPr txBox="1"/>
            <p:nvPr/>
          </p:nvSpPr>
          <p:spPr bwMode="auto">
            <a:xfrm>
              <a:off x="1140637" y="398918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65" name="Straight Connector 64">
              <a:extLst>
                <a:ext uri="{FF2B5EF4-FFF2-40B4-BE49-F238E27FC236}">
                  <a16:creationId xmlns:a16="http://schemas.microsoft.com/office/drawing/2014/main" id="{3C4ACA50-8B7A-67DD-EBE6-2FD23B48BA6C}"/>
                </a:ext>
              </a:extLst>
            </p:cNvPr>
            <p:cNvCxnSpPr>
              <a:cxnSpLocks/>
            </p:cNvCxnSpPr>
            <p:nvPr/>
          </p:nvCxnSpPr>
          <p:spPr bwMode="auto">
            <a:xfrm>
              <a:off x="4243526" y="3291582"/>
              <a:ext cx="1678" cy="908772"/>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69" name="Straight Connector 68">
              <a:extLst>
                <a:ext uri="{FF2B5EF4-FFF2-40B4-BE49-F238E27FC236}">
                  <a16:creationId xmlns:a16="http://schemas.microsoft.com/office/drawing/2014/main" id="{0984412C-5630-6854-B263-CFE9A7DAFF54}"/>
                </a:ext>
              </a:extLst>
            </p:cNvPr>
            <p:cNvCxnSpPr/>
            <p:nvPr/>
          </p:nvCxnSpPr>
          <p:spPr bwMode="auto">
            <a:xfrm>
              <a:off x="1919675" y="4163666"/>
              <a:ext cx="0" cy="73025"/>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E1493F7-7E04-58D2-11D9-078C41326B69}"/>
                </a:ext>
              </a:extLst>
            </p:cNvPr>
            <p:cNvCxnSpPr/>
            <p:nvPr/>
          </p:nvCxnSpPr>
          <p:spPr bwMode="auto">
            <a:xfrm>
              <a:off x="2908861" y="4166670"/>
              <a:ext cx="0" cy="73025"/>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BF94F4D-738B-B1D4-B91B-C7B6720A95C4}"/>
                </a:ext>
              </a:extLst>
            </p:cNvPr>
            <p:cNvCxnSpPr/>
            <p:nvPr/>
          </p:nvCxnSpPr>
          <p:spPr bwMode="auto">
            <a:xfrm>
              <a:off x="3900379" y="4171470"/>
              <a:ext cx="0" cy="7302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6303F99-0E66-C71A-78E7-54730CF3CBDE}"/>
                </a:ext>
              </a:extLst>
            </p:cNvPr>
            <p:cNvCxnSpPr/>
            <p:nvPr/>
          </p:nvCxnSpPr>
          <p:spPr bwMode="auto">
            <a:xfrm>
              <a:off x="4916132" y="4166403"/>
              <a:ext cx="0" cy="73025"/>
            </a:xfrm>
            <a:prstGeom prst="line">
              <a:avLst/>
            </a:prstGeom>
            <a:noFill/>
            <a:ln w="28575"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id="{FB447596-C439-963E-660E-070E9B7B47A7}"/>
                </a:ext>
              </a:extLst>
            </p:cNvPr>
            <p:cNvSpPr txBox="1"/>
            <p:nvPr/>
          </p:nvSpPr>
          <p:spPr bwMode="auto">
            <a:xfrm>
              <a:off x="4691071" y="371612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2.9</a:t>
              </a:r>
            </a:p>
          </p:txBody>
        </p:sp>
        <p:sp>
          <p:nvSpPr>
            <p:cNvPr id="75" name="Rectangle 74">
              <a:extLst>
                <a:ext uri="{FF2B5EF4-FFF2-40B4-BE49-F238E27FC236}">
                  <a16:creationId xmlns:a16="http://schemas.microsoft.com/office/drawing/2014/main" id="{8A23332E-86CA-504A-9C3A-478260BF78BF}"/>
                </a:ext>
              </a:extLst>
            </p:cNvPr>
            <p:cNvSpPr/>
            <p:nvPr/>
          </p:nvSpPr>
          <p:spPr bwMode="auto">
            <a:xfrm>
              <a:off x="4661833" y="4069692"/>
              <a:ext cx="502829" cy="1032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TextBox 75">
              <a:extLst>
                <a:ext uri="{FF2B5EF4-FFF2-40B4-BE49-F238E27FC236}">
                  <a16:creationId xmlns:a16="http://schemas.microsoft.com/office/drawing/2014/main" id="{1B9D41FC-6563-E28C-0C84-CE227BCC993D}"/>
                </a:ext>
              </a:extLst>
            </p:cNvPr>
            <p:cNvSpPr txBox="1"/>
            <p:nvPr/>
          </p:nvSpPr>
          <p:spPr bwMode="auto">
            <a:xfrm>
              <a:off x="3678780" y="3531119"/>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7.8</a:t>
              </a:r>
            </a:p>
          </p:txBody>
        </p:sp>
        <p:sp>
          <p:nvSpPr>
            <p:cNvPr id="77" name="Rectangle 76">
              <a:extLst>
                <a:ext uri="{FF2B5EF4-FFF2-40B4-BE49-F238E27FC236}">
                  <a16:creationId xmlns:a16="http://schemas.microsoft.com/office/drawing/2014/main" id="{14A53B69-614F-C2B6-5613-2742FD1BA682}"/>
                </a:ext>
              </a:extLst>
            </p:cNvPr>
            <p:cNvSpPr/>
            <p:nvPr/>
          </p:nvSpPr>
          <p:spPr bwMode="auto">
            <a:xfrm>
              <a:off x="3649542" y="3903713"/>
              <a:ext cx="502829" cy="28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TextBox 77">
              <a:extLst>
                <a:ext uri="{FF2B5EF4-FFF2-40B4-BE49-F238E27FC236}">
                  <a16:creationId xmlns:a16="http://schemas.microsoft.com/office/drawing/2014/main" id="{993765BA-E6EE-47A0-FF80-4C6CB67060B6}"/>
                </a:ext>
              </a:extLst>
            </p:cNvPr>
            <p:cNvSpPr txBox="1"/>
            <p:nvPr/>
          </p:nvSpPr>
          <p:spPr bwMode="auto">
            <a:xfrm>
              <a:off x="2761145" y="348680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79" name="Rectangle 78">
              <a:extLst>
                <a:ext uri="{FF2B5EF4-FFF2-40B4-BE49-F238E27FC236}">
                  <a16:creationId xmlns:a16="http://schemas.microsoft.com/office/drawing/2014/main" id="{8A5693B6-C427-49AB-6C32-D573CDCD789A}"/>
                </a:ext>
              </a:extLst>
            </p:cNvPr>
            <p:cNvSpPr/>
            <p:nvPr/>
          </p:nvSpPr>
          <p:spPr bwMode="auto">
            <a:xfrm>
              <a:off x="2654161" y="3840381"/>
              <a:ext cx="502829" cy="3385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TextBox 81">
              <a:extLst>
                <a:ext uri="{FF2B5EF4-FFF2-40B4-BE49-F238E27FC236}">
                  <a16:creationId xmlns:a16="http://schemas.microsoft.com/office/drawing/2014/main" id="{35DA0B72-2E57-AF15-5FF5-520EEA10C2ED}"/>
                </a:ext>
              </a:extLst>
            </p:cNvPr>
            <p:cNvSpPr txBox="1"/>
            <p:nvPr/>
          </p:nvSpPr>
          <p:spPr bwMode="auto">
            <a:xfrm>
              <a:off x="1701142" y="347496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9.5</a:t>
              </a:r>
            </a:p>
          </p:txBody>
        </p:sp>
        <p:sp>
          <p:nvSpPr>
            <p:cNvPr id="83" name="Rectangle 82">
              <a:extLst>
                <a:ext uri="{FF2B5EF4-FFF2-40B4-BE49-F238E27FC236}">
                  <a16:creationId xmlns:a16="http://schemas.microsoft.com/office/drawing/2014/main" id="{60688957-796C-1AB4-8E96-9B7316714223}"/>
                </a:ext>
              </a:extLst>
            </p:cNvPr>
            <p:cNvSpPr/>
            <p:nvPr/>
          </p:nvSpPr>
          <p:spPr bwMode="auto">
            <a:xfrm>
              <a:off x="1671903" y="3847559"/>
              <a:ext cx="502829" cy="3377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4" name="TextBox 83">
            <a:extLst>
              <a:ext uri="{FF2B5EF4-FFF2-40B4-BE49-F238E27FC236}">
                <a16:creationId xmlns:a16="http://schemas.microsoft.com/office/drawing/2014/main" id="{0BE0F201-4F88-C09A-8040-361FAE780971}"/>
              </a:ext>
            </a:extLst>
          </p:cNvPr>
          <p:cNvSpPr txBox="1"/>
          <p:nvPr/>
        </p:nvSpPr>
        <p:spPr bwMode="auto">
          <a:xfrm>
            <a:off x="1823250" y="2015052"/>
            <a:ext cx="39700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Recommendations 2013: PPSV23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Recommendations 2017: PCV13 then PPSV23, PPSV23 revaccination at least 5 </a:t>
            </a:r>
            <a:r>
              <a:rPr lang="en-US" sz="1600" b="0" dirty="0" err="1">
                <a:solidFill>
                  <a:schemeClr val="bg1"/>
                </a:solidFill>
                <a:latin typeface="Calibri" panose="020F0502020204030204" pitchFamily="34" charset="0"/>
              </a:rPr>
              <a:t>yr</a:t>
            </a:r>
            <a:r>
              <a:rPr lang="en-US" sz="1600" b="0" dirty="0">
                <a:solidFill>
                  <a:schemeClr val="bg1"/>
                </a:solidFill>
                <a:latin typeface="Calibri" panose="020F0502020204030204" pitchFamily="34" charset="0"/>
              </a:rPr>
              <a:t> later</a:t>
            </a:r>
          </a:p>
        </p:txBody>
      </p:sp>
      <p:sp>
        <p:nvSpPr>
          <p:cNvPr id="85" name="Rectangle 84">
            <a:extLst>
              <a:ext uri="{FF2B5EF4-FFF2-40B4-BE49-F238E27FC236}">
                <a16:creationId xmlns:a16="http://schemas.microsoft.com/office/drawing/2014/main" id="{3D82EE9D-4CFF-F971-7CAE-D7E0E170AF5D}"/>
              </a:ext>
            </a:extLst>
          </p:cNvPr>
          <p:cNvSpPr/>
          <p:nvPr/>
        </p:nvSpPr>
        <p:spPr bwMode="auto">
          <a:xfrm>
            <a:off x="1636961" y="2109407"/>
            <a:ext cx="109497" cy="1094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4A280A2-39C1-FEEB-A1FA-4E7465F5CCC6}"/>
              </a:ext>
            </a:extLst>
          </p:cNvPr>
          <p:cNvSpPr/>
          <p:nvPr/>
        </p:nvSpPr>
        <p:spPr bwMode="auto">
          <a:xfrm>
            <a:off x="1630541" y="2355552"/>
            <a:ext cx="109497" cy="1094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5">
            <a:extLst>
              <a:ext uri="{FF2B5EF4-FFF2-40B4-BE49-F238E27FC236}">
                <a16:creationId xmlns:a16="http://schemas.microsoft.com/office/drawing/2014/main" id="{3F0F89ED-3AF0-8C49-84D8-69615797848C}"/>
              </a:ext>
            </a:extLst>
          </p:cNvPr>
          <p:cNvSpPr/>
          <p:nvPr/>
        </p:nvSpPr>
        <p:spPr bwMode="auto">
          <a:xfrm>
            <a:off x="1463204" y="2062991"/>
            <a:ext cx="3906982" cy="2117963"/>
          </a:xfrm>
          <a:custGeom>
            <a:avLst/>
            <a:gdLst>
              <a:gd name="connsiteX0" fmla="*/ 0 w 3906982"/>
              <a:gd name="connsiteY0" fmla="*/ 0 h 1870364"/>
              <a:gd name="connsiteX1" fmla="*/ 0 w 3906982"/>
              <a:gd name="connsiteY1" fmla="*/ 1870364 h 1870364"/>
              <a:gd name="connsiteX2" fmla="*/ 3906982 w 3906982"/>
              <a:gd name="connsiteY2" fmla="*/ 1870364 h 1870364"/>
            </a:gdLst>
            <a:ahLst/>
            <a:cxnLst>
              <a:cxn ang="0">
                <a:pos x="connsiteX0" y="connsiteY0"/>
              </a:cxn>
              <a:cxn ang="0">
                <a:pos x="connsiteX1" y="connsiteY1"/>
              </a:cxn>
              <a:cxn ang="0">
                <a:pos x="connsiteX2" y="connsiteY2"/>
              </a:cxn>
            </a:cxnLst>
            <a:rect l="l" t="t" r="r" b="b"/>
            <a:pathLst>
              <a:path w="3906982" h="1870364">
                <a:moveTo>
                  <a:pt x="0" y="0"/>
                </a:moveTo>
                <a:lnTo>
                  <a:pt x="0" y="1870364"/>
                </a:lnTo>
                <a:lnTo>
                  <a:pt x="3906982" y="1870364"/>
                </a:lnTo>
              </a:path>
            </a:pathLst>
          </a:custGeom>
          <a:noFill/>
          <a:ln w="28575">
            <a:solidFill>
              <a:schemeClr val="bg1"/>
            </a:solidFill>
            <a:miter lim="800000"/>
            <a:headEnd/>
            <a:tailEnd/>
          </a:ln>
        </p:spPr>
        <p:txBody>
          <a:bodyPr rtlCol="0" anchor="ctr"/>
          <a:lstStyle/>
          <a:p>
            <a:pPr algn="ctr"/>
            <a:endParaRPr lang="en-US" sz="1600"/>
          </a:p>
        </p:txBody>
      </p:sp>
      <p:sp>
        <p:nvSpPr>
          <p:cNvPr id="4" name="TextBox 3">
            <a:extLst>
              <a:ext uri="{FF2B5EF4-FFF2-40B4-BE49-F238E27FC236}">
                <a16:creationId xmlns:a16="http://schemas.microsoft.com/office/drawing/2014/main" id="{6ECEF628-9046-B7F6-A43D-42C5DAE1825E}"/>
              </a:ext>
            </a:extLst>
          </p:cNvPr>
          <p:cNvSpPr txBox="1"/>
          <p:nvPr/>
        </p:nvSpPr>
        <p:spPr bwMode="auto">
          <a:xfrm rot="16200000">
            <a:off x="-277513" y="2960419"/>
            <a:ext cx="2317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Proportion of Patients, %</a:t>
            </a:r>
          </a:p>
        </p:txBody>
      </p:sp>
      <p:sp>
        <p:nvSpPr>
          <p:cNvPr id="8" name="TextBox 7">
            <a:extLst>
              <a:ext uri="{FF2B5EF4-FFF2-40B4-BE49-F238E27FC236}">
                <a16:creationId xmlns:a16="http://schemas.microsoft.com/office/drawing/2014/main" id="{75A932FD-69FA-A437-B5E3-B70CF021AFE7}"/>
              </a:ext>
            </a:extLst>
          </p:cNvPr>
          <p:cNvSpPr txBox="1"/>
          <p:nvPr/>
        </p:nvSpPr>
        <p:spPr bwMode="auto">
          <a:xfrm>
            <a:off x="8932643" y="4434474"/>
            <a:ext cx="355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Yr</a:t>
            </a:r>
            <a:endParaRPr lang="en-US" sz="160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AE155271-D70D-16AF-6ED4-289894BFFBAC}"/>
              </a:ext>
            </a:extLst>
          </p:cNvPr>
          <p:cNvSpPr txBox="1"/>
          <p:nvPr/>
        </p:nvSpPr>
        <p:spPr bwMode="auto">
          <a:xfrm>
            <a:off x="3206757" y="4484223"/>
            <a:ext cx="355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Yr</a:t>
            </a:r>
            <a:endParaRPr lang="en-US" sz="16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254C56EA-0F35-B653-E6C0-E67CA36A7E48}"/>
              </a:ext>
            </a:extLst>
          </p:cNvPr>
          <p:cNvSpPr txBox="1"/>
          <p:nvPr/>
        </p:nvSpPr>
        <p:spPr bwMode="auto">
          <a:xfrm rot="16200000">
            <a:off x="5436430" y="2953309"/>
            <a:ext cx="2317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Proportion of Patients, %</a:t>
            </a:r>
          </a:p>
        </p:txBody>
      </p:sp>
    </p:spTree>
    <p:extLst>
      <p:ext uri="{BB962C8B-B14F-4D97-AF65-F5344CB8AC3E}">
        <p14:creationId xmlns:p14="http://schemas.microsoft.com/office/powerpoint/2010/main" val="58853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Pneumococcal Vaccine Coverage of At-Risk Groups</a:t>
            </a:r>
          </a:p>
        </p:txBody>
      </p:sp>
      <p:sp>
        <p:nvSpPr>
          <p:cNvPr id="6" name="ZoneTexte 3">
            <a:extLst>
              <a:ext uri="{FF2B5EF4-FFF2-40B4-BE49-F238E27FC236}">
                <a16:creationId xmlns:a16="http://schemas.microsoft.com/office/drawing/2014/main" id="{43895B12-6BF9-F59A-F2A6-56E315416CCB}"/>
              </a:ext>
            </a:extLst>
          </p:cNvPr>
          <p:cNvSpPr txBox="1"/>
          <p:nvPr/>
        </p:nvSpPr>
        <p:spPr>
          <a:xfrm>
            <a:off x="390684" y="6371449"/>
            <a:ext cx="234968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pneumoniaatlas.org/#map-tabs|1.</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FFF2ACF9-AAA4-6A62-B01D-C78DB9D22B85}"/>
              </a:ext>
            </a:extLst>
          </p:cNvPr>
          <p:cNvGrpSpPr/>
          <p:nvPr/>
        </p:nvGrpSpPr>
        <p:grpSpPr>
          <a:xfrm>
            <a:off x="3605921" y="1341440"/>
            <a:ext cx="5889311" cy="4814281"/>
            <a:chOff x="7319551" y="3070824"/>
            <a:chExt cx="3090732" cy="2526552"/>
          </a:xfrm>
          <a:solidFill>
            <a:schemeClr val="tx1">
              <a:lumMod val="85000"/>
            </a:schemeClr>
          </a:solidFill>
        </p:grpSpPr>
        <p:sp>
          <p:nvSpPr>
            <p:cNvPr id="16" name="Freeform: Shape 15">
              <a:extLst>
                <a:ext uri="{FF2B5EF4-FFF2-40B4-BE49-F238E27FC236}">
                  <a16:creationId xmlns:a16="http://schemas.microsoft.com/office/drawing/2014/main" id="{06D6641F-4E3E-E8B7-DAAF-EC304D8F9CF5}"/>
                </a:ext>
              </a:extLst>
            </p:cNvPr>
            <p:cNvSpPr/>
            <p:nvPr/>
          </p:nvSpPr>
          <p:spPr>
            <a:xfrm>
              <a:off x="8075118" y="4268741"/>
              <a:ext cx="17476" cy="11759"/>
            </a:xfrm>
            <a:custGeom>
              <a:avLst/>
              <a:gdLst>
                <a:gd name="connsiteX0" fmla="*/ 29 w 17476"/>
                <a:gd name="connsiteY0" fmla="*/ 11760 h 11759"/>
                <a:gd name="connsiteX1" fmla="*/ 17476 w 17476"/>
                <a:gd name="connsiteY1" fmla="*/ 2916 h 11759"/>
                <a:gd name="connsiteX2" fmla="*/ 29 w 17476"/>
                <a:gd name="connsiteY2" fmla="*/ 11760 h 11759"/>
              </a:gdLst>
              <a:ahLst/>
              <a:cxnLst>
                <a:cxn ang="0">
                  <a:pos x="connsiteX0" y="connsiteY0"/>
                </a:cxn>
                <a:cxn ang="0">
                  <a:pos x="connsiteX1" y="connsiteY1"/>
                </a:cxn>
                <a:cxn ang="0">
                  <a:pos x="connsiteX2" y="connsiteY2"/>
                </a:cxn>
              </a:cxnLst>
              <a:rect l="l" t="t" r="r" b="b"/>
              <a:pathLst>
                <a:path w="17476" h="11759">
                  <a:moveTo>
                    <a:pt x="29" y="11760"/>
                  </a:moveTo>
                  <a:cubicBezTo>
                    <a:pt x="8155" y="11043"/>
                    <a:pt x="14608" y="8892"/>
                    <a:pt x="17476" y="2916"/>
                  </a:cubicBezTo>
                  <a:cubicBezTo>
                    <a:pt x="12218" y="-2581"/>
                    <a:pt x="-688" y="-669"/>
                    <a:pt x="29" y="11760"/>
                  </a:cubicBezTo>
                  <a:close/>
                </a:path>
              </a:pathLst>
            </a:custGeom>
            <a:grpFill/>
            <a:ln w="3175" cap="flat">
              <a:solidFill>
                <a:schemeClr val="bg1"/>
              </a:solid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D9CE4D92-842B-60E9-3C5A-25865B14DDD9}"/>
                </a:ext>
              </a:extLst>
            </p:cNvPr>
            <p:cNvSpPr/>
            <p:nvPr/>
          </p:nvSpPr>
          <p:spPr>
            <a:xfrm>
              <a:off x="8092428" y="3762325"/>
              <a:ext cx="17614" cy="11871"/>
            </a:xfrm>
            <a:custGeom>
              <a:avLst/>
              <a:gdLst>
                <a:gd name="connsiteX0" fmla="*/ 17615 w 17614"/>
                <a:gd name="connsiteY0" fmla="*/ 4541 h 11871"/>
                <a:gd name="connsiteX1" fmla="*/ 167 w 17614"/>
                <a:gd name="connsiteY1" fmla="*/ 0 h 11871"/>
                <a:gd name="connsiteX2" fmla="*/ 17615 w 17614"/>
                <a:gd name="connsiteY2" fmla="*/ 4541 h 11871"/>
              </a:gdLst>
              <a:ahLst/>
              <a:cxnLst>
                <a:cxn ang="0">
                  <a:pos x="connsiteX0" y="connsiteY0"/>
                </a:cxn>
                <a:cxn ang="0">
                  <a:pos x="connsiteX1" y="connsiteY1"/>
                </a:cxn>
                <a:cxn ang="0">
                  <a:pos x="connsiteX2" y="connsiteY2"/>
                </a:cxn>
              </a:cxnLst>
              <a:rect l="l" t="t" r="r" b="b"/>
              <a:pathLst>
                <a:path w="17614" h="11871">
                  <a:moveTo>
                    <a:pt x="17615" y="4541"/>
                  </a:moveTo>
                  <a:cubicBezTo>
                    <a:pt x="9966" y="4780"/>
                    <a:pt x="3991" y="3585"/>
                    <a:pt x="167" y="0"/>
                  </a:cubicBezTo>
                  <a:cubicBezTo>
                    <a:pt x="-1745" y="16492"/>
                    <a:pt x="13313" y="13624"/>
                    <a:pt x="17615" y="4541"/>
                  </a:cubicBezTo>
                  <a:close/>
                </a:path>
              </a:pathLst>
            </a:custGeom>
            <a:grpFill/>
            <a:ln w="3175" cap="flat">
              <a:solidFill>
                <a:schemeClr val="bg1"/>
              </a:solid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F0498B1-DDCB-5AA0-3BF5-DAF519E9E7D9}"/>
                </a:ext>
              </a:extLst>
            </p:cNvPr>
            <p:cNvSpPr/>
            <p:nvPr/>
          </p:nvSpPr>
          <p:spPr>
            <a:xfrm>
              <a:off x="8079688" y="4131365"/>
              <a:ext cx="4302" cy="5722"/>
            </a:xfrm>
            <a:custGeom>
              <a:avLst/>
              <a:gdLst>
                <a:gd name="connsiteX0" fmla="*/ 4302 w 4302"/>
                <a:gd name="connsiteY0" fmla="*/ 2861 h 5722"/>
                <a:gd name="connsiteX1" fmla="*/ 0 w 4302"/>
                <a:gd name="connsiteY1" fmla="*/ 2861 h 5722"/>
                <a:gd name="connsiteX2" fmla="*/ 4302 w 4302"/>
                <a:gd name="connsiteY2" fmla="*/ 2861 h 5722"/>
              </a:gdLst>
              <a:ahLst/>
              <a:cxnLst>
                <a:cxn ang="0">
                  <a:pos x="connsiteX0" y="connsiteY0"/>
                </a:cxn>
                <a:cxn ang="0">
                  <a:pos x="connsiteX1" y="connsiteY1"/>
                </a:cxn>
                <a:cxn ang="0">
                  <a:pos x="connsiteX2" y="connsiteY2"/>
                </a:cxn>
              </a:cxnLst>
              <a:rect l="l" t="t" r="r" b="b"/>
              <a:pathLst>
                <a:path w="4302" h="5722">
                  <a:moveTo>
                    <a:pt x="4302" y="2861"/>
                  </a:moveTo>
                  <a:cubicBezTo>
                    <a:pt x="4302" y="471"/>
                    <a:pt x="717" y="-2158"/>
                    <a:pt x="0" y="2861"/>
                  </a:cubicBezTo>
                  <a:cubicBezTo>
                    <a:pt x="0" y="5251"/>
                    <a:pt x="3585" y="7880"/>
                    <a:pt x="4302" y="2861"/>
                  </a:cubicBezTo>
                  <a:close/>
                </a:path>
              </a:pathLst>
            </a:custGeom>
            <a:grpFill/>
            <a:ln w="3175" cap="flat">
              <a:solidFill>
                <a:schemeClr val="bg1"/>
              </a:solid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E404A6C2-D63A-CA17-2610-271FC3C74FCF}"/>
                </a:ext>
              </a:extLst>
            </p:cNvPr>
            <p:cNvSpPr/>
            <p:nvPr/>
          </p:nvSpPr>
          <p:spPr>
            <a:xfrm>
              <a:off x="8079449" y="4103394"/>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346" y="3585"/>
                    <a:pt x="8604" y="4541"/>
                    <a:pt x="8843" y="0"/>
                  </a:cubicBezTo>
                  <a:close/>
                </a:path>
              </a:pathLst>
            </a:custGeom>
            <a:grpFill/>
            <a:ln w="3175" cap="flat">
              <a:solidFill>
                <a:schemeClr val="bg1"/>
              </a:solid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57B643A-6390-D3FC-4F17-C4F2E172D6E2}"/>
                </a:ext>
              </a:extLst>
            </p:cNvPr>
            <p:cNvSpPr/>
            <p:nvPr/>
          </p:nvSpPr>
          <p:spPr>
            <a:xfrm>
              <a:off x="8110043" y="4103394"/>
              <a:ext cx="26291" cy="31071"/>
            </a:xfrm>
            <a:custGeom>
              <a:avLst/>
              <a:gdLst>
                <a:gd name="connsiteX0" fmla="*/ 0 w 26291"/>
                <a:gd name="connsiteY0" fmla="*/ 17687 h 31071"/>
                <a:gd name="connsiteX1" fmla="*/ 26291 w 26291"/>
                <a:gd name="connsiteY1" fmla="*/ 31071 h 31071"/>
                <a:gd name="connsiteX2" fmla="*/ 17448 w 26291"/>
                <a:gd name="connsiteY2" fmla="*/ 0 h 31071"/>
                <a:gd name="connsiteX3" fmla="*/ 0 w 26291"/>
                <a:gd name="connsiteY3" fmla="*/ 17687 h 31071"/>
              </a:gdLst>
              <a:ahLst/>
              <a:cxnLst>
                <a:cxn ang="0">
                  <a:pos x="connsiteX0" y="connsiteY0"/>
                </a:cxn>
                <a:cxn ang="0">
                  <a:pos x="connsiteX1" y="connsiteY1"/>
                </a:cxn>
                <a:cxn ang="0">
                  <a:pos x="connsiteX2" y="connsiteY2"/>
                </a:cxn>
                <a:cxn ang="0">
                  <a:pos x="connsiteX3" y="connsiteY3"/>
                </a:cxn>
              </a:cxnLst>
              <a:rect l="l" t="t" r="r" b="b"/>
              <a:pathLst>
                <a:path w="26291" h="31071">
                  <a:moveTo>
                    <a:pt x="0" y="17687"/>
                  </a:moveTo>
                  <a:cubicBezTo>
                    <a:pt x="16970" y="13862"/>
                    <a:pt x="15536" y="28442"/>
                    <a:pt x="26291" y="31071"/>
                  </a:cubicBezTo>
                  <a:cubicBezTo>
                    <a:pt x="21033" y="23184"/>
                    <a:pt x="25574" y="5258"/>
                    <a:pt x="17448" y="0"/>
                  </a:cubicBezTo>
                  <a:cubicBezTo>
                    <a:pt x="13385" y="7887"/>
                    <a:pt x="1434" y="7409"/>
                    <a:pt x="0" y="1768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0D02E45-1BB6-1DC1-6A91-EEE285BEBC53}"/>
                </a:ext>
              </a:extLst>
            </p:cNvPr>
            <p:cNvSpPr/>
            <p:nvPr/>
          </p:nvSpPr>
          <p:spPr>
            <a:xfrm>
              <a:off x="8096768" y="4045660"/>
              <a:ext cx="35263" cy="40046"/>
            </a:xfrm>
            <a:custGeom>
              <a:avLst/>
              <a:gdLst>
                <a:gd name="connsiteX0" fmla="*/ 368 w 35263"/>
                <a:gd name="connsiteY0" fmla="*/ 17818 h 40046"/>
                <a:gd name="connsiteX1" fmla="*/ 13514 w 35263"/>
                <a:gd name="connsiteY1" fmla="*/ 40046 h 40046"/>
                <a:gd name="connsiteX2" fmla="*/ 35264 w 35263"/>
                <a:gd name="connsiteY2" fmla="*/ 132 h 40046"/>
                <a:gd name="connsiteX3" fmla="*/ 368 w 35263"/>
                <a:gd name="connsiteY3" fmla="*/ 17818 h 40046"/>
              </a:gdLst>
              <a:ahLst/>
              <a:cxnLst>
                <a:cxn ang="0">
                  <a:pos x="connsiteX0" y="connsiteY0"/>
                </a:cxn>
                <a:cxn ang="0">
                  <a:pos x="connsiteX1" y="connsiteY1"/>
                </a:cxn>
                <a:cxn ang="0">
                  <a:pos x="connsiteX2" y="connsiteY2"/>
                </a:cxn>
                <a:cxn ang="0">
                  <a:pos x="connsiteX3" y="connsiteY3"/>
                </a:cxn>
              </a:cxnLst>
              <a:rect l="l" t="t" r="r" b="b"/>
              <a:pathLst>
                <a:path w="35263" h="40046">
                  <a:moveTo>
                    <a:pt x="368" y="17818"/>
                  </a:moveTo>
                  <a:cubicBezTo>
                    <a:pt x="-1783" y="31681"/>
                    <a:pt x="5866" y="35983"/>
                    <a:pt x="13514" y="40046"/>
                  </a:cubicBezTo>
                  <a:cubicBezTo>
                    <a:pt x="20923" y="24750"/>
                    <a:pt x="24269" y="18535"/>
                    <a:pt x="35264" y="132"/>
                  </a:cubicBezTo>
                  <a:cubicBezTo>
                    <a:pt x="16143" y="-2258"/>
                    <a:pt x="14470" y="28813"/>
                    <a:pt x="368" y="17818"/>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B624BF1-7348-5293-5FD5-0E14B94AD4CC}"/>
                </a:ext>
              </a:extLst>
            </p:cNvPr>
            <p:cNvSpPr/>
            <p:nvPr/>
          </p:nvSpPr>
          <p:spPr>
            <a:xfrm>
              <a:off x="8140352" y="4129924"/>
              <a:ext cx="13429" cy="8854"/>
            </a:xfrm>
            <a:custGeom>
              <a:avLst/>
              <a:gdLst>
                <a:gd name="connsiteX0" fmla="*/ 13429 w 13429"/>
                <a:gd name="connsiteY0" fmla="*/ 0 h 8854"/>
                <a:gd name="connsiteX1" fmla="*/ 284 w 13429"/>
                <a:gd name="connsiteY1" fmla="*/ 8843 h 8854"/>
                <a:gd name="connsiteX2" fmla="*/ 13429 w 13429"/>
                <a:gd name="connsiteY2" fmla="*/ 0 h 8854"/>
              </a:gdLst>
              <a:ahLst/>
              <a:cxnLst>
                <a:cxn ang="0">
                  <a:pos x="connsiteX0" y="connsiteY0"/>
                </a:cxn>
                <a:cxn ang="0">
                  <a:pos x="connsiteX1" y="connsiteY1"/>
                </a:cxn>
                <a:cxn ang="0">
                  <a:pos x="connsiteX2" y="connsiteY2"/>
                </a:cxn>
              </a:cxnLst>
              <a:rect l="l" t="t" r="r" b="b"/>
              <a:pathLst>
                <a:path w="13429" h="8854">
                  <a:moveTo>
                    <a:pt x="13429" y="0"/>
                  </a:moveTo>
                  <a:cubicBezTo>
                    <a:pt x="6498" y="478"/>
                    <a:pt x="-1628" y="-478"/>
                    <a:pt x="284" y="8843"/>
                  </a:cubicBezTo>
                  <a:cubicBezTo>
                    <a:pt x="7932" y="9083"/>
                    <a:pt x="11517" y="5497"/>
                    <a:pt x="13429" y="0"/>
                  </a:cubicBezTo>
                  <a:close/>
                </a:path>
              </a:pathLst>
            </a:custGeom>
            <a:grpFill/>
            <a:ln w="3175" cap="flat">
              <a:solidFill>
                <a:schemeClr val="bg1"/>
              </a:solid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8A13EE7-883B-F760-D801-440A8FA39474}"/>
                </a:ext>
              </a:extLst>
            </p:cNvPr>
            <p:cNvSpPr/>
            <p:nvPr/>
          </p:nvSpPr>
          <p:spPr>
            <a:xfrm>
              <a:off x="8022804" y="4275932"/>
              <a:ext cx="51776" cy="44515"/>
            </a:xfrm>
            <a:custGeom>
              <a:avLst/>
              <a:gdLst>
                <a:gd name="connsiteX0" fmla="*/ 26291 w 51776"/>
                <a:gd name="connsiteY0" fmla="*/ 39942 h 44515"/>
                <a:gd name="connsiteX1" fmla="*/ 21989 w 51776"/>
                <a:gd name="connsiteY1" fmla="*/ 44483 h 44515"/>
                <a:gd name="connsiteX2" fmla="*/ 30593 w 51776"/>
                <a:gd name="connsiteY2" fmla="*/ 31099 h 44515"/>
                <a:gd name="connsiteX3" fmla="*/ 48041 w 51776"/>
                <a:gd name="connsiteY3" fmla="*/ 13412 h 44515"/>
                <a:gd name="connsiteX4" fmla="*/ 43739 w 51776"/>
                <a:gd name="connsiteY4" fmla="*/ 27 h 44515"/>
                <a:gd name="connsiteX5" fmla="*/ 13146 w 51776"/>
                <a:gd name="connsiteY5" fmla="*/ 8870 h 44515"/>
                <a:gd name="connsiteX6" fmla="*/ 0 w 51776"/>
                <a:gd name="connsiteY6" fmla="*/ 35401 h 44515"/>
                <a:gd name="connsiteX7" fmla="*/ 26291 w 51776"/>
                <a:gd name="connsiteY7" fmla="*/ 39703 h 4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76" h="44515">
                  <a:moveTo>
                    <a:pt x="26291" y="39942"/>
                  </a:moveTo>
                  <a:cubicBezTo>
                    <a:pt x="23662" y="40181"/>
                    <a:pt x="21033" y="40659"/>
                    <a:pt x="21989" y="44483"/>
                  </a:cubicBezTo>
                  <a:cubicBezTo>
                    <a:pt x="29876" y="44961"/>
                    <a:pt x="32266" y="40181"/>
                    <a:pt x="30593" y="31099"/>
                  </a:cubicBezTo>
                  <a:cubicBezTo>
                    <a:pt x="43500" y="34923"/>
                    <a:pt x="59036" y="19148"/>
                    <a:pt x="48041" y="13412"/>
                  </a:cubicBezTo>
                  <a:cubicBezTo>
                    <a:pt x="44456" y="27513"/>
                    <a:pt x="42305" y="5524"/>
                    <a:pt x="43739" y="27"/>
                  </a:cubicBezTo>
                  <a:cubicBezTo>
                    <a:pt x="30115" y="-451"/>
                    <a:pt x="22945" y="5524"/>
                    <a:pt x="13146" y="8870"/>
                  </a:cubicBezTo>
                  <a:cubicBezTo>
                    <a:pt x="17687" y="26557"/>
                    <a:pt x="6214" y="28469"/>
                    <a:pt x="0" y="35401"/>
                  </a:cubicBezTo>
                  <a:cubicBezTo>
                    <a:pt x="7648" y="38030"/>
                    <a:pt x="25574" y="29903"/>
                    <a:pt x="26291" y="39703"/>
                  </a:cubicBezTo>
                  <a:close/>
                </a:path>
              </a:pathLst>
            </a:custGeom>
            <a:grpFill/>
            <a:ln w="3175" cap="flat">
              <a:solidFill>
                <a:schemeClr val="bg1"/>
              </a:solid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03897B1E-3C14-59F7-F671-8D74FA8B3C7E}"/>
                </a:ext>
              </a:extLst>
            </p:cNvPr>
            <p:cNvSpPr/>
            <p:nvPr/>
          </p:nvSpPr>
          <p:spPr>
            <a:xfrm>
              <a:off x="7947544" y="4324479"/>
              <a:ext cx="188579" cy="203876"/>
            </a:xfrm>
            <a:custGeom>
              <a:avLst/>
              <a:gdLst>
                <a:gd name="connsiteX0" fmla="*/ 36062 w 188579"/>
                <a:gd name="connsiteY0" fmla="*/ 181648 h 203876"/>
                <a:gd name="connsiteX1" fmla="*/ 22916 w 188579"/>
                <a:gd name="connsiteY1" fmla="*/ 190492 h 203876"/>
                <a:gd name="connsiteX2" fmla="*/ 40364 w 188579"/>
                <a:gd name="connsiteY2" fmla="*/ 190492 h 203876"/>
                <a:gd name="connsiteX3" fmla="*/ 48968 w 188579"/>
                <a:gd name="connsiteY3" fmla="*/ 203876 h 203876"/>
                <a:gd name="connsiteX4" fmla="*/ 88166 w 188579"/>
                <a:gd name="connsiteY4" fmla="*/ 181648 h 203876"/>
                <a:gd name="connsiteX5" fmla="*/ 88166 w 188579"/>
                <a:gd name="connsiteY5" fmla="*/ 177346 h 203876"/>
                <a:gd name="connsiteX6" fmla="*/ 101312 w 188579"/>
                <a:gd name="connsiteY6" fmla="*/ 181648 h 203876"/>
                <a:gd name="connsiteX7" fmla="*/ 171103 w 188579"/>
                <a:gd name="connsiteY7" fmla="*/ 155118 h 203876"/>
                <a:gd name="connsiteX8" fmla="*/ 188551 w 188579"/>
                <a:gd name="connsiteY8" fmla="*/ 97516 h 203876"/>
                <a:gd name="connsiteX9" fmla="*/ 175405 w 188579"/>
                <a:gd name="connsiteY9" fmla="*/ 31071 h 203876"/>
                <a:gd name="connsiteX10" fmla="*/ 144812 w 188579"/>
                <a:gd name="connsiteY10" fmla="*/ 8843 h 203876"/>
                <a:gd name="connsiteX11" fmla="*/ 127364 w 188579"/>
                <a:gd name="connsiteY11" fmla="*/ 26530 h 203876"/>
                <a:gd name="connsiteX12" fmla="*/ 92468 w 188579"/>
                <a:gd name="connsiteY12" fmla="*/ 0 h 203876"/>
                <a:gd name="connsiteX13" fmla="*/ 75021 w 188579"/>
                <a:gd name="connsiteY13" fmla="*/ 21989 h 203876"/>
                <a:gd name="connsiteX14" fmla="*/ 48729 w 188579"/>
                <a:gd name="connsiteY14" fmla="*/ 21989 h 203876"/>
                <a:gd name="connsiteX15" fmla="*/ 18136 w 188579"/>
                <a:gd name="connsiteY15" fmla="*/ 17687 h 203876"/>
                <a:gd name="connsiteX16" fmla="*/ 35584 w 188579"/>
                <a:gd name="connsiteY16" fmla="*/ 44217 h 203876"/>
                <a:gd name="connsiteX17" fmla="*/ 13834 w 188579"/>
                <a:gd name="connsiteY17" fmla="*/ 70747 h 203876"/>
                <a:gd name="connsiteX18" fmla="*/ 61875 w 188579"/>
                <a:gd name="connsiteY18" fmla="*/ 88434 h 203876"/>
                <a:gd name="connsiteX19" fmla="*/ 35584 w 188579"/>
                <a:gd name="connsiteY19" fmla="*/ 123808 h 203876"/>
                <a:gd name="connsiteX20" fmla="*/ 70479 w 188579"/>
                <a:gd name="connsiteY20" fmla="*/ 123808 h 203876"/>
                <a:gd name="connsiteX21" fmla="*/ 22438 w 188579"/>
                <a:gd name="connsiteY21" fmla="*/ 141494 h 203876"/>
                <a:gd name="connsiteX22" fmla="*/ 22438 w 188579"/>
                <a:gd name="connsiteY22" fmla="*/ 154879 h 203876"/>
                <a:gd name="connsiteX23" fmla="*/ 9293 w 188579"/>
                <a:gd name="connsiteY23" fmla="*/ 154879 h 203876"/>
                <a:gd name="connsiteX24" fmla="*/ 18136 w 188579"/>
                <a:gd name="connsiteY24" fmla="*/ 163722 h 203876"/>
                <a:gd name="connsiteX25" fmla="*/ 688 w 188579"/>
                <a:gd name="connsiteY25" fmla="*/ 181409 h 203876"/>
                <a:gd name="connsiteX26" fmla="*/ 35584 w 188579"/>
                <a:gd name="connsiteY26" fmla="*/ 181409 h 203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579" h="203876">
                  <a:moveTo>
                    <a:pt x="36062" y="181648"/>
                  </a:moveTo>
                  <a:cubicBezTo>
                    <a:pt x="28652" y="181409"/>
                    <a:pt x="24828" y="184994"/>
                    <a:pt x="22916" y="190492"/>
                  </a:cubicBezTo>
                  <a:lnTo>
                    <a:pt x="40364" y="190492"/>
                  </a:lnTo>
                  <a:cubicBezTo>
                    <a:pt x="31521" y="199574"/>
                    <a:pt x="42037" y="199335"/>
                    <a:pt x="48968" y="203876"/>
                  </a:cubicBezTo>
                  <a:cubicBezTo>
                    <a:pt x="59963" y="194555"/>
                    <a:pt x="79323" y="193360"/>
                    <a:pt x="88166" y="181648"/>
                  </a:cubicBezTo>
                  <a:cubicBezTo>
                    <a:pt x="85776" y="181648"/>
                    <a:pt x="83147" y="178063"/>
                    <a:pt x="88166" y="177346"/>
                  </a:cubicBezTo>
                  <a:cubicBezTo>
                    <a:pt x="94141" y="177346"/>
                    <a:pt x="97727" y="179497"/>
                    <a:pt x="101312" y="181648"/>
                  </a:cubicBezTo>
                  <a:cubicBezTo>
                    <a:pt x="117325" y="162527"/>
                    <a:pt x="143139" y="150099"/>
                    <a:pt x="171103" y="155118"/>
                  </a:cubicBezTo>
                  <a:cubicBezTo>
                    <a:pt x="175405" y="134802"/>
                    <a:pt x="187595" y="120222"/>
                    <a:pt x="188551" y="97516"/>
                  </a:cubicBezTo>
                  <a:cubicBezTo>
                    <a:pt x="189268" y="76244"/>
                    <a:pt x="176122" y="53538"/>
                    <a:pt x="175405" y="31071"/>
                  </a:cubicBezTo>
                  <a:cubicBezTo>
                    <a:pt x="155567" y="33461"/>
                    <a:pt x="157957" y="13385"/>
                    <a:pt x="144812" y="8843"/>
                  </a:cubicBezTo>
                  <a:cubicBezTo>
                    <a:pt x="147680" y="23662"/>
                    <a:pt x="137402" y="25096"/>
                    <a:pt x="127364" y="26530"/>
                  </a:cubicBezTo>
                  <a:cubicBezTo>
                    <a:pt x="108243" y="25096"/>
                    <a:pt x="102507" y="10516"/>
                    <a:pt x="92468" y="0"/>
                  </a:cubicBezTo>
                  <a:cubicBezTo>
                    <a:pt x="76455" y="6931"/>
                    <a:pt x="87927" y="16014"/>
                    <a:pt x="75021" y="21989"/>
                  </a:cubicBezTo>
                  <a:cubicBezTo>
                    <a:pt x="70718" y="9560"/>
                    <a:pt x="56378" y="23184"/>
                    <a:pt x="48729" y="21989"/>
                  </a:cubicBezTo>
                  <a:cubicBezTo>
                    <a:pt x="46339" y="6931"/>
                    <a:pt x="27696" y="15297"/>
                    <a:pt x="18136" y="17687"/>
                  </a:cubicBezTo>
                  <a:cubicBezTo>
                    <a:pt x="18136" y="32266"/>
                    <a:pt x="25784" y="39437"/>
                    <a:pt x="35584" y="44217"/>
                  </a:cubicBezTo>
                  <a:cubicBezTo>
                    <a:pt x="18136" y="51865"/>
                    <a:pt x="32477" y="64533"/>
                    <a:pt x="13834" y="70747"/>
                  </a:cubicBezTo>
                  <a:cubicBezTo>
                    <a:pt x="29369" y="76961"/>
                    <a:pt x="44427" y="83893"/>
                    <a:pt x="61875" y="88434"/>
                  </a:cubicBezTo>
                  <a:cubicBezTo>
                    <a:pt x="45144" y="92258"/>
                    <a:pt x="42754" y="110423"/>
                    <a:pt x="35584" y="123808"/>
                  </a:cubicBezTo>
                  <a:cubicBezTo>
                    <a:pt x="56378" y="128349"/>
                    <a:pt x="59485" y="105643"/>
                    <a:pt x="70479" y="123808"/>
                  </a:cubicBezTo>
                  <a:cubicBezTo>
                    <a:pt x="62592" y="137909"/>
                    <a:pt x="31760" y="128827"/>
                    <a:pt x="22438" y="141494"/>
                  </a:cubicBezTo>
                  <a:cubicBezTo>
                    <a:pt x="20765" y="149143"/>
                    <a:pt x="28891" y="152728"/>
                    <a:pt x="22438" y="154879"/>
                  </a:cubicBezTo>
                  <a:cubicBezTo>
                    <a:pt x="18136" y="155357"/>
                    <a:pt x="13595" y="154401"/>
                    <a:pt x="9293" y="154879"/>
                  </a:cubicBezTo>
                  <a:cubicBezTo>
                    <a:pt x="-11262" y="157269"/>
                    <a:pt x="16941" y="158703"/>
                    <a:pt x="18136" y="163722"/>
                  </a:cubicBezTo>
                  <a:cubicBezTo>
                    <a:pt x="19809" y="170415"/>
                    <a:pt x="-4331" y="173522"/>
                    <a:pt x="688" y="181409"/>
                  </a:cubicBezTo>
                  <a:cubicBezTo>
                    <a:pt x="15985" y="187623"/>
                    <a:pt x="28652" y="168981"/>
                    <a:pt x="35584" y="181409"/>
                  </a:cubicBezTo>
                  <a:close/>
                </a:path>
              </a:pathLst>
            </a:custGeom>
            <a:grpFill/>
            <a:ln w="3175" cap="flat">
              <a:solidFill>
                <a:schemeClr val="bg1"/>
              </a:solid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5EB26337-C05B-929F-6A13-57C341A1E206}"/>
                </a:ext>
              </a:extLst>
            </p:cNvPr>
            <p:cNvSpPr/>
            <p:nvPr/>
          </p:nvSpPr>
          <p:spPr>
            <a:xfrm>
              <a:off x="8136334" y="4178682"/>
              <a:ext cx="11515" cy="17710"/>
            </a:xfrm>
            <a:custGeom>
              <a:avLst/>
              <a:gdLst>
                <a:gd name="connsiteX0" fmla="*/ 0 w 11515"/>
                <a:gd name="connsiteY0" fmla="*/ 0 h 17710"/>
                <a:gd name="connsiteX1" fmla="*/ 0 w 11515"/>
                <a:gd name="connsiteY1" fmla="*/ 17687 h 17710"/>
                <a:gd name="connsiteX2" fmla="*/ 0 w 11515"/>
                <a:gd name="connsiteY2" fmla="*/ 0 h 17710"/>
              </a:gdLst>
              <a:ahLst/>
              <a:cxnLst>
                <a:cxn ang="0">
                  <a:pos x="connsiteX0" y="connsiteY0"/>
                </a:cxn>
                <a:cxn ang="0">
                  <a:pos x="connsiteX1" y="connsiteY1"/>
                </a:cxn>
                <a:cxn ang="0">
                  <a:pos x="connsiteX2" y="connsiteY2"/>
                </a:cxn>
              </a:cxnLst>
              <a:rect l="l" t="t" r="r" b="b"/>
              <a:pathLst>
                <a:path w="11515" h="17710">
                  <a:moveTo>
                    <a:pt x="0" y="0"/>
                  </a:moveTo>
                  <a:lnTo>
                    <a:pt x="0" y="17687"/>
                  </a:lnTo>
                  <a:cubicBezTo>
                    <a:pt x="19360" y="18404"/>
                    <a:pt x="10756" y="2868"/>
                    <a:pt x="0" y="0"/>
                  </a:cubicBezTo>
                  <a:close/>
                </a:path>
              </a:pathLst>
            </a:custGeom>
            <a:grpFill/>
            <a:ln w="3175" cap="flat">
              <a:solidFill>
                <a:schemeClr val="bg1"/>
              </a:solid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AE6FFEC-B224-517F-9D5F-61774FAD14E5}"/>
                </a:ext>
              </a:extLst>
            </p:cNvPr>
            <p:cNvSpPr/>
            <p:nvPr/>
          </p:nvSpPr>
          <p:spPr>
            <a:xfrm>
              <a:off x="8131947" y="4228569"/>
              <a:ext cx="4470" cy="10410"/>
            </a:xfrm>
            <a:custGeom>
              <a:avLst/>
              <a:gdLst>
                <a:gd name="connsiteX0" fmla="*/ 4387 w 4470"/>
                <a:gd name="connsiteY0" fmla="*/ 7476 h 10410"/>
                <a:gd name="connsiteX1" fmla="*/ 84 w 4470"/>
                <a:gd name="connsiteY1" fmla="*/ 2935 h 10410"/>
                <a:gd name="connsiteX2" fmla="*/ 4387 w 4470"/>
                <a:gd name="connsiteY2" fmla="*/ 7476 h 10410"/>
              </a:gdLst>
              <a:ahLst/>
              <a:cxnLst>
                <a:cxn ang="0">
                  <a:pos x="connsiteX0" y="connsiteY0"/>
                </a:cxn>
                <a:cxn ang="0">
                  <a:pos x="connsiteX1" y="connsiteY1"/>
                </a:cxn>
                <a:cxn ang="0">
                  <a:pos x="connsiteX2" y="connsiteY2"/>
                </a:cxn>
              </a:cxnLst>
              <a:rect l="l" t="t" r="r" b="b"/>
              <a:pathLst>
                <a:path w="4470" h="10410">
                  <a:moveTo>
                    <a:pt x="4387" y="7476"/>
                  </a:moveTo>
                  <a:cubicBezTo>
                    <a:pt x="5104" y="2935"/>
                    <a:pt x="1040" y="-3997"/>
                    <a:pt x="84" y="2935"/>
                  </a:cubicBezTo>
                  <a:cubicBezTo>
                    <a:pt x="-633" y="7476"/>
                    <a:pt x="3430" y="14407"/>
                    <a:pt x="4387" y="7476"/>
                  </a:cubicBezTo>
                  <a:close/>
                </a:path>
              </a:pathLst>
            </a:custGeom>
            <a:grpFill/>
            <a:ln w="3175" cap="flat">
              <a:solidFill>
                <a:schemeClr val="bg1"/>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8F3AD59-1D14-A3E9-64D6-441E0B40D6C8}"/>
                </a:ext>
              </a:extLst>
            </p:cNvPr>
            <p:cNvSpPr/>
            <p:nvPr/>
          </p:nvSpPr>
          <p:spPr>
            <a:xfrm>
              <a:off x="8048856" y="4275556"/>
              <a:ext cx="109466" cy="75691"/>
            </a:xfrm>
            <a:custGeom>
              <a:avLst/>
              <a:gdLst>
                <a:gd name="connsiteX0" fmla="*/ 48280 w 109466"/>
                <a:gd name="connsiteY0" fmla="*/ 53464 h 75691"/>
                <a:gd name="connsiteX1" fmla="*/ 65728 w 109466"/>
                <a:gd name="connsiteY1" fmla="*/ 75692 h 75691"/>
                <a:gd name="connsiteX2" fmla="*/ 109467 w 109466"/>
                <a:gd name="connsiteY2" fmla="*/ 58005 h 75691"/>
                <a:gd name="connsiteX3" fmla="*/ 109467 w 109466"/>
                <a:gd name="connsiteY3" fmla="*/ 40318 h 75691"/>
                <a:gd name="connsiteX4" fmla="*/ 96321 w 109466"/>
                <a:gd name="connsiteY4" fmla="*/ 36016 h 75691"/>
                <a:gd name="connsiteX5" fmla="*/ 87478 w 109466"/>
                <a:gd name="connsiteY5" fmla="*/ 642 h 75691"/>
                <a:gd name="connsiteX6" fmla="*/ 30593 w 109466"/>
                <a:gd name="connsiteY6" fmla="*/ 14027 h 75691"/>
                <a:gd name="connsiteX7" fmla="*/ 0 w 109466"/>
                <a:gd name="connsiteY7" fmla="*/ 53942 h 75691"/>
                <a:gd name="connsiteX8" fmla="*/ 34896 w 109466"/>
                <a:gd name="connsiteY8" fmla="*/ 71628 h 75691"/>
                <a:gd name="connsiteX9" fmla="*/ 48041 w 109466"/>
                <a:gd name="connsiteY9" fmla="*/ 53942 h 7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466" h="75691">
                  <a:moveTo>
                    <a:pt x="48280" y="53464"/>
                  </a:moveTo>
                  <a:cubicBezTo>
                    <a:pt x="55451" y="59439"/>
                    <a:pt x="63338" y="64697"/>
                    <a:pt x="65728" y="75692"/>
                  </a:cubicBezTo>
                  <a:cubicBezTo>
                    <a:pt x="87717" y="75214"/>
                    <a:pt x="95126" y="73062"/>
                    <a:pt x="109467" y="58005"/>
                  </a:cubicBezTo>
                  <a:cubicBezTo>
                    <a:pt x="98712" y="57288"/>
                    <a:pt x="108272" y="42947"/>
                    <a:pt x="109467" y="40318"/>
                  </a:cubicBezTo>
                  <a:cubicBezTo>
                    <a:pt x="104448" y="39601"/>
                    <a:pt x="97038" y="41035"/>
                    <a:pt x="96321" y="36016"/>
                  </a:cubicBezTo>
                  <a:cubicBezTo>
                    <a:pt x="108750" y="22153"/>
                    <a:pt x="85805" y="17373"/>
                    <a:pt x="87478" y="642"/>
                  </a:cubicBezTo>
                  <a:cubicBezTo>
                    <a:pt x="52582" y="-2704"/>
                    <a:pt x="57363" y="7813"/>
                    <a:pt x="30593" y="14027"/>
                  </a:cubicBezTo>
                  <a:cubicBezTo>
                    <a:pt x="28681" y="35777"/>
                    <a:pt x="14341" y="44859"/>
                    <a:pt x="0" y="53942"/>
                  </a:cubicBezTo>
                  <a:cubicBezTo>
                    <a:pt x="9799" y="61590"/>
                    <a:pt x="15775" y="73541"/>
                    <a:pt x="34896" y="71628"/>
                  </a:cubicBezTo>
                  <a:cubicBezTo>
                    <a:pt x="33701" y="60156"/>
                    <a:pt x="36569" y="52508"/>
                    <a:pt x="48041" y="5394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52CC2D2-BBBF-6489-0915-896E251432B6}"/>
                </a:ext>
              </a:extLst>
            </p:cNvPr>
            <p:cNvSpPr/>
            <p:nvPr/>
          </p:nvSpPr>
          <p:spPr>
            <a:xfrm>
              <a:off x="8476685" y="5109875"/>
              <a:ext cx="4302" cy="5722"/>
            </a:xfrm>
            <a:custGeom>
              <a:avLst/>
              <a:gdLst>
                <a:gd name="connsiteX0" fmla="*/ 0 w 4302"/>
                <a:gd name="connsiteY0" fmla="*/ 2861 h 5722"/>
                <a:gd name="connsiteX1" fmla="*/ 4302 w 4302"/>
                <a:gd name="connsiteY1" fmla="*/ 2861 h 5722"/>
                <a:gd name="connsiteX2" fmla="*/ 0 w 4302"/>
                <a:gd name="connsiteY2" fmla="*/ 2861 h 5722"/>
              </a:gdLst>
              <a:ahLst/>
              <a:cxnLst>
                <a:cxn ang="0">
                  <a:pos x="connsiteX0" y="connsiteY0"/>
                </a:cxn>
                <a:cxn ang="0">
                  <a:pos x="connsiteX1" y="connsiteY1"/>
                </a:cxn>
                <a:cxn ang="0">
                  <a:pos x="connsiteX2" y="connsiteY2"/>
                </a:cxn>
              </a:cxnLst>
              <a:rect l="l" t="t" r="r" b="b"/>
              <a:pathLst>
                <a:path w="4302" h="5722">
                  <a:moveTo>
                    <a:pt x="0" y="2861"/>
                  </a:moveTo>
                  <a:cubicBezTo>
                    <a:pt x="0" y="5251"/>
                    <a:pt x="3585" y="7880"/>
                    <a:pt x="4302" y="2861"/>
                  </a:cubicBezTo>
                  <a:cubicBezTo>
                    <a:pt x="4302" y="471"/>
                    <a:pt x="717" y="-2158"/>
                    <a:pt x="0" y="2861"/>
                  </a:cubicBezTo>
                  <a:close/>
                </a:path>
              </a:pathLst>
            </a:custGeom>
            <a:grpFill/>
            <a:ln w="3175" cap="flat">
              <a:solidFill>
                <a:schemeClr val="bg1"/>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7F9299C-FF4D-D5C9-0B44-F4AB876805D2}"/>
                </a:ext>
              </a:extLst>
            </p:cNvPr>
            <p:cNvSpPr/>
            <p:nvPr/>
          </p:nvSpPr>
          <p:spPr>
            <a:xfrm>
              <a:off x="8210050" y="4400006"/>
              <a:ext cx="8555" cy="12560"/>
            </a:xfrm>
            <a:custGeom>
              <a:avLst/>
              <a:gdLst>
                <a:gd name="connsiteX0" fmla="*/ 377 w 8555"/>
                <a:gd name="connsiteY0" fmla="*/ 0 h 12560"/>
                <a:gd name="connsiteX1" fmla="*/ 377 w 8555"/>
                <a:gd name="connsiteY1" fmla="*/ 0 h 12560"/>
                <a:gd name="connsiteX2" fmla="*/ 377 w 8555"/>
                <a:gd name="connsiteY2" fmla="*/ 0 h 12560"/>
              </a:gdLst>
              <a:ahLst/>
              <a:cxnLst>
                <a:cxn ang="0">
                  <a:pos x="connsiteX0" y="connsiteY0"/>
                </a:cxn>
                <a:cxn ang="0">
                  <a:pos x="connsiteX1" y="connsiteY1"/>
                </a:cxn>
                <a:cxn ang="0">
                  <a:pos x="connsiteX2" y="connsiteY2"/>
                </a:cxn>
              </a:cxnLst>
              <a:rect l="l" t="t" r="r" b="b"/>
              <a:pathLst>
                <a:path w="8555" h="12560">
                  <a:moveTo>
                    <a:pt x="377" y="0"/>
                  </a:moveTo>
                  <a:cubicBezTo>
                    <a:pt x="-3208" y="26769"/>
                    <a:pt x="20454" y="2868"/>
                    <a:pt x="377" y="0"/>
                  </a:cubicBezTo>
                  <a:lnTo>
                    <a:pt x="377" y="0"/>
                  </a:lnTo>
                  <a:close/>
                </a:path>
              </a:pathLst>
            </a:custGeom>
            <a:solidFill>
              <a:schemeClr val="accent1"/>
            </a:solidFill>
            <a:ln w="3175" cap="flat">
              <a:solidFill>
                <a:schemeClr val="bg1"/>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1C98957-3E5B-5944-EA95-A8C69797A8DE}"/>
                </a:ext>
              </a:extLst>
            </p:cNvPr>
            <p:cNvSpPr/>
            <p:nvPr/>
          </p:nvSpPr>
          <p:spPr>
            <a:xfrm>
              <a:off x="8202455" y="4337863"/>
              <a:ext cx="7234" cy="13384"/>
            </a:xfrm>
            <a:custGeom>
              <a:avLst/>
              <a:gdLst>
                <a:gd name="connsiteX0" fmla="*/ 3670 w 7234"/>
                <a:gd name="connsiteY0" fmla="*/ 0 h 13384"/>
                <a:gd name="connsiteX1" fmla="*/ 3670 w 7234"/>
                <a:gd name="connsiteY1" fmla="*/ 13385 h 13384"/>
                <a:gd name="connsiteX2" fmla="*/ 3670 w 7234"/>
                <a:gd name="connsiteY2" fmla="*/ 0 h 13384"/>
              </a:gdLst>
              <a:ahLst/>
              <a:cxnLst>
                <a:cxn ang="0">
                  <a:pos x="connsiteX0" y="connsiteY0"/>
                </a:cxn>
                <a:cxn ang="0">
                  <a:pos x="connsiteX1" y="connsiteY1"/>
                </a:cxn>
                <a:cxn ang="0">
                  <a:pos x="connsiteX2" y="connsiteY2"/>
                </a:cxn>
              </a:cxnLst>
              <a:rect l="l" t="t" r="r" b="b"/>
              <a:pathLst>
                <a:path w="7234" h="13384">
                  <a:moveTo>
                    <a:pt x="3670" y="0"/>
                  </a:moveTo>
                  <a:cubicBezTo>
                    <a:pt x="2953" y="5258"/>
                    <a:pt x="-4217" y="10038"/>
                    <a:pt x="3670" y="13385"/>
                  </a:cubicBezTo>
                  <a:cubicBezTo>
                    <a:pt x="4387" y="8126"/>
                    <a:pt x="11319" y="3346"/>
                    <a:pt x="3670" y="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92F3805-30E3-5B63-C855-3B4095B9CC95}"/>
                </a:ext>
              </a:extLst>
            </p:cNvPr>
            <p:cNvSpPr/>
            <p:nvPr/>
          </p:nvSpPr>
          <p:spPr>
            <a:xfrm>
              <a:off x="8170008" y="4240586"/>
              <a:ext cx="10064" cy="14026"/>
            </a:xfrm>
            <a:custGeom>
              <a:avLst/>
              <a:gdLst>
                <a:gd name="connsiteX0" fmla="*/ 10065 w 10064"/>
                <a:gd name="connsiteY0" fmla="*/ 8843 h 14026"/>
                <a:gd name="connsiteX1" fmla="*/ 1221 w 10064"/>
                <a:gd name="connsiteY1" fmla="*/ 0 h 14026"/>
                <a:gd name="connsiteX2" fmla="*/ 10065 w 10064"/>
                <a:gd name="connsiteY2" fmla="*/ 8843 h 14026"/>
              </a:gdLst>
              <a:ahLst/>
              <a:cxnLst>
                <a:cxn ang="0">
                  <a:pos x="connsiteX0" y="connsiteY0"/>
                </a:cxn>
                <a:cxn ang="0">
                  <a:pos x="connsiteX1" y="connsiteY1"/>
                </a:cxn>
                <a:cxn ang="0">
                  <a:pos x="connsiteX2" y="connsiteY2"/>
                </a:cxn>
              </a:cxnLst>
              <a:rect l="l" t="t" r="r" b="b"/>
              <a:pathLst>
                <a:path w="10064" h="14026">
                  <a:moveTo>
                    <a:pt x="10065" y="8843"/>
                  </a:moveTo>
                  <a:cubicBezTo>
                    <a:pt x="4328" y="8843"/>
                    <a:pt x="6001" y="1195"/>
                    <a:pt x="1221" y="0"/>
                  </a:cubicBezTo>
                  <a:cubicBezTo>
                    <a:pt x="-3798" y="9082"/>
                    <a:pt x="8153" y="21033"/>
                    <a:pt x="10065" y="8843"/>
                  </a:cubicBezTo>
                  <a:close/>
                </a:path>
              </a:pathLst>
            </a:custGeom>
            <a:grpFill/>
            <a:ln w="3175" cap="flat">
              <a:solidFill>
                <a:schemeClr val="bg1"/>
              </a:solid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8D10C8A-FDF9-D6D4-EDF7-CD9A16C54199}"/>
                </a:ext>
              </a:extLst>
            </p:cNvPr>
            <p:cNvSpPr/>
            <p:nvPr/>
          </p:nvSpPr>
          <p:spPr>
            <a:xfrm>
              <a:off x="8262771" y="3997802"/>
              <a:ext cx="8843" cy="6537"/>
            </a:xfrm>
            <a:custGeom>
              <a:avLst/>
              <a:gdLst>
                <a:gd name="connsiteX0" fmla="*/ 8843 w 8843"/>
                <a:gd name="connsiteY0" fmla="*/ 3773 h 6537"/>
                <a:gd name="connsiteX1" fmla="*/ 0 w 8843"/>
                <a:gd name="connsiteY1" fmla="*/ 3773 h 6537"/>
                <a:gd name="connsiteX2" fmla="*/ 8843 w 8843"/>
                <a:gd name="connsiteY2" fmla="*/ 3773 h 6537"/>
              </a:gdLst>
              <a:ahLst/>
              <a:cxnLst>
                <a:cxn ang="0">
                  <a:pos x="connsiteX0" y="connsiteY0"/>
                </a:cxn>
                <a:cxn ang="0">
                  <a:pos x="connsiteX1" y="connsiteY1"/>
                </a:cxn>
                <a:cxn ang="0">
                  <a:pos x="connsiteX2" y="connsiteY2"/>
                </a:cxn>
              </a:cxnLst>
              <a:rect l="l" t="t" r="r" b="b"/>
              <a:pathLst>
                <a:path w="8843" h="6537">
                  <a:moveTo>
                    <a:pt x="8843" y="3773"/>
                  </a:moveTo>
                  <a:cubicBezTo>
                    <a:pt x="8843" y="-768"/>
                    <a:pt x="1195" y="-1724"/>
                    <a:pt x="0" y="3773"/>
                  </a:cubicBezTo>
                  <a:cubicBezTo>
                    <a:pt x="5019" y="3295"/>
                    <a:pt x="6931" y="10226"/>
                    <a:pt x="8843" y="3773"/>
                  </a:cubicBezTo>
                  <a:close/>
                </a:path>
              </a:pathLst>
            </a:custGeom>
            <a:grpFill/>
            <a:ln w="3175" cap="flat">
              <a:solidFill>
                <a:schemeClr val="bg1"/>
              </a:solid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7A92338D-C13D-4715-7207-8226385A1D40}"/>
                </a:ext>
              </a:extLst>
            </p:cNvPr>
            <p:cNvSpPr/>
            <p:nvPr/>
          </p:nvSpPr>
          <p:spPr>
            <a:xfrm>
              <a:off x="8349653" y="4581165"/>
              <a:ext cx="5493" cy="5041"/>
            </a:xfrm>
            <a:custGeom>
              <a:avLst/>
              <a:gdLst>
                <a:gd name="connsiteX0" fmla="*/ 4898 w 5493"/>
                <a:gd name="connsiteY0" fmla="*/ 250 h 5041"/>
                <a:gd name="connsiteX1" fmla="*/ 596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6" y="4791"/>
                  </a:cubicBezTo>
                  <a:cubicBezTo>
                    <a:pt x="1791" y="5986"/>
                    <a:pt x="7288" y="2640"/>
                    <a:pt x="4898" y="250"/>
                  </a:cubicBezTo>
                  <a:close/>
                </a:path>
              </a:pathLst>
            </a:custGeom>
            <a:grpFill/>
            <a:ln w="3175" cap="flat">
              <a:solidFill>
                <a:schemeClr val="bg1"/>
              </a:solid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83450037-3BCD-15F5-4BC1-DC7E2EDBED4C}"/>
                </a:ext>
              </a:extLst>
            </p:cNvPr>
            <p:cNvSpPr/>
            <p:nvPr/>
          </p:nvSpPr>
          <p:spPr>
            <a:xfrm>
              <a:off x="8000529" y="5037926"/>
              <a:ext cx="552738" cy="474436"/>
            </a:xfrm>
            <a:custGeom>
              <a:avLst/>
              <a:gdLst>
                <a:gd name="connsiteX0" fmla="*/ 284231 w 552738"/>
                <a:gd name="connsiteY0" fmla="*/ 21750 h 474436"/>
                <a:gd name="connsiteX1" fmla="*/ 266783 w 552738"/>
                <a:gd name="connsiteY1" fmla="*/ 26291 h 474436"/>
                <a:gd name="connsiteX2" fmla="*/ 245033 w 552738"/>
                <a:gd name="connsiteY2" fmla="*/ 17448 h 474436"/>
                <a:gd name="connsiteX3" fmla="*/ 218742 w 552738"/>
                <a:gd name="connsiteY3" fmla="*/ 21989 h 474436"/>
                <a:gd name="connsiteX4" fmla="*/ 144409 w 552738"/>
                <a:gd name="connsiteY4" fmla="*/ 8604 h 474436"/>
                <a:gd name="connsiteX5" fmla="*/ 87525 w 552738"/>
                <a:gd name="connsiteY5" fmla="*/ 13145 h 474436"/>
                <a:gd name="connsiteX6" fmla="*/ 61234 w 552738"/>
                <a:gd name="connsiteY6" fmla="*/ 0 h 474436"/>
                <a:gd name="connsiteX7" fmla="*/ 48088 w 552738"/>
                <a:gd name="connsiteY7" fmla="*/ 4302 h 474436"/>
                <a:gd name="connsiteX8" fmla="*/ 34943 w 552738"/>
                <a:gd name="connsiteY8" fmla="*/ 26530 h 474436"/>
                <a:gd name="connsiteX9" fmla="*/ 47 w 552738"/>
                <a:gd name="connsiteY9" fmla="*/ 44217 h 474436"/>
                <a:gd name="connsiteX10" fmla="*/ 13193 w 552738"/>
                <a:gd name="connsiteY10" fmla="*/ 61904 h 474436"/>
                <a:gd name="connsiteX11" fmla="*/ 17495 w 552738"/>
                <a:gd name="connsiteY11" fmla="*/ 70747 h 474436"/>
                <a:gd name="connsiteX12" fmla="*/ 21797 w 552738"/>
                <a:gd name="connsiteY12" fmla="*/ 88434 h 474436"/>
                <a:gd name="connsiteX13" fmla="*/ 17495 w 552738"/>
                <a:gd name="connsiteY13" fmla="*/ 110662 h 474436"/>
                <a:gd name="connsiteX14" fmla="*/ 43786 w 552738"/>
                <a:gd name="connsiteY14" fmla="*/ 97516 h 474436"/>
                <a:gd name="connsiteX15" fmla="*/ 48088 w 552738"/>
                <a:gd name="connsiteY15" fmla="*/ 119744 h 474436"/>
                <a:gd name="connsiteX16" fmla="*/ 78681 w 552738"/>
                <a:gd name="connsiteY16" fmla="*/ 119744 h 474436"/>
                <a:gd name="connsiteX17" fmla="*/ 82984 w 552738"/>
                <a:gd name="connsiteY17" fmla="*/ 110901 h 474436"/>
                <a:gd name="connsiteX18" fmla="*/ 100431 w 552738"/>
                <a:gd name="connsiteY18" fmla="*/ 110901 h 474436"/>
                <a:gd name="connsiteX19" fmla="*/ 117879 w 552738"/>
                <a:gd name="connsiteY19" fmla="*/ 110901 h 474436"/>
                <a:gd name="connsiteX20" fmla="*/ 135327 w 552738"/>
                <a:gd name="connsiteY20" fmla="*/ 141972 h 474436"/>
                <a:gd name="connsiteX21" fmla="*/ 117879 w 552738"/>
                <a:gd name="connsiteY21" fmla="*/ 155357 h 474436"/>
                <a:gd name="connsiteX22" fmla="*/ 104734 w 552738"/>
                <a:gd name="connsiteY22" fmla="*/ 212959 h 474436"/>
                <a:gd name="connsiteX23" fmla="*/ 95890 w 552738"/>
                <a:gd name="connsiteY23" fmla="*/ 226343 h 474436"/>
                <a:gd name="connsiteX24" fmla="*/ 100192 w 552738"/>
                <a:gd name="connsiteY24" fmla="*/ 235187 h 474436"/>
                <a:gd name="connsiteX25" fmla="*/ 100192 w 552738"/>
                <a:gd name="connsiteY25" fmla="*/ 248571 h 474436"/>
                <a:gd name="connsiteX26" fmla="*/ 95890 w 552738"/>
                <a:gd name="connsiteY26" fmla="*/ 257415 h 474436"/>
                <a:gd name="connsiteX27" fmla="*/ 78442 w 552738"/>
                <a:gd name="connsiteY27" fmla="*/ 257415 h 474436"/>
                <a:gd name="connsiteX28" fmla="*/ 95890 w 552738"/>
                <a:gd name="connsiteY28" fmla="*/ 297329 h 474436"/>
                <a:gd name="connsiteX29" fmla="*/ 82745 w 552738"/>
                <a:gd name="connsiteY29" fmla="*/ 332703 h 474436"/>
                <a:gd name="connsiteX30" fmla="*/ 100192 w 552738"/>
                <a:gd name="connsiteY30" fmla="*/ 350390 h 474436"/>
                <a:gd name="connsiteX31" fmla="*/ 78442 w 552738"/>
                <a:gd name="connsiteY31" fmla="*/ 403450 h 474436"/>
                <a:gd name="connsiteX32" fmla="*/ 104734 w 552738"/>
                <a:gd name="connsiteY32" fmla="*/ 403450 h 474436"/>
                <a:gd name="connsiteX33" fmla="*/ 131025 w 552738"/>
                <a:gd name="connsiteY33" fmla="*/ 425678 h 474436"/>
                <a:gd name="connsiteX34" fmla="*/ 157077 w 552738"/>
                <a:gd name="connsiteY34" fmla="*/ 474437 h 474436"/>
                <a:gd name="connsiteX35" fmla="*/ 183368 w 552738"/>
                <a:gd name="connsiteY35" fmla="*/ 447906 h 474436"/>
                <a:gd name="connsiteX36" fmla="*/ 218264 w 552738"/>
                <a:gd name="connsiteY36" fmla="*/ 434522 h 474436"/>
                <a:gd name="connsiteX37" fmla="*/ 314346 w 552738"/>
                <a:gd name="connsiteY37" fmla="*/ 429980 h 474436"/>
                <a:gd name="connsiteX38" fmla="*/ 371231 w 552738"/>
                <a:gd name="connsiteY38" fmla="*/ 381222 h 474436"/>
                <a:gd name="connsiteX39" fmla="*/ 414970 w 552738"/>
                <a:gd name="connsiteY39" fmla="*/ 310475 h 474436"/>
                <a:gd name="connsiteX40" fmla="*/ 393220 w 552738"/>
                <a:gd name="connsiteY40" fmla="*/ 261717 h 474436"/>
                <a:gd name="connsiteX41" fmla="*/ 410668 w 552738"/>
                <a:gd name="connsiteY41" fmla="*/ 230646 h 474436"/>
                <a:gd name="connsiteX42" fmla="*/ 445563 w 552738"/>
                <a:gd name="connsiteY42" fmla="*/ 186428 h 474436"/>
                <a:gd name="connsiteX43" fmla="*/ 436720 w 552738"/>
                <a:gd name="connsiteY43" fmla="*/ 181887 h 474436"/>
                <a:gd name="connsiteX44" fmla="*/ 502209 w 552738"/>
                <a:gd name="connsiteY44" fmla="*/ 155357 h 474436"/>
                <a:gd name="connsiteX45" fmla="*/ 515354 w 552738"/>
                <a:gd name="connsiteY45" fmla="*/ 137670 h 474436"/>
                <a:gd name="connsiteX46" fmla="*/ 550250 w 552738"/>
                <a:gd name="connsiteY46" fmla="*/ 119983 h 474436"/>
                <a:gd name="connsiteX47" fmla="*/ 550250 w 552738"/>
                <a:gd name="connsiteY47" fmla="*/ 84610 h 474436"/>
                <a:gd name="connsiteX48" fmla="*/ 519657 w 552738"/>
                <a:gd name="connsiteY48" fmla="*/ 93453 h 474436"/>
                <a:gd name="connsiteX49" fmla="*/ 471615 w 552738"/>
                <a:gd name="connsiteY49" fmla="*/ 84610 h 474436"/>
                <a:gd name="connsiteX50" fmla="*/ 441022 w 552738"/>
                <a:gd name="connsiteY50" fmla="*/ 58080 h 474436"/>
                <a:gd name="connsiteX51" fmla="*/ 432418 w 552738"/>
                <a:gd name="connsiteY51" fmla="*/ 71464 h 474436"/>
                <a:gd name="connsiteX52" fmla="*/ 345179 w 552738"/>
                <a:gd name="connsiteY52" fmla="*/ 49236 h 474436"/>
                <a:gd name="connsiteX53" fmla="*/ 332033 w 552738"/>
                <a:gd name="connsiteY53" fmla="*/ 25813 h 474436"/>
                <a:gd name="connsiteX54" fmla="*/ 283992 w 552738"/>
                <a:gd name="connsiteY54" fmla="*/ 22706 h 47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52738" h="474436">
                  <a:moveTo>
                    <a:pt x="284231" y="21750"/>
                  </a:moveTo>
                  <a:cubicBezTo>
                    <a:pt x="276344" y="21750"/>
                    <a:pt x="274192" y="27247"/>
                    <a:pt x="266783" y="26291"/>
                  </a:cubicBezTo>
                  <a:cubicBezTo>
                    <a:pt x="258896" y="25096"/>
                    <a:pt x="253159" y="17687"/>
                    <a:pt x="245033" y="17448"/>
                  </a:cubicBezTo>
                  <a:cubicBezTo>
                    <a:pt x="236907" y="16970"/>
                    <a:pt x="227585" y="21272"/>
                    <a:pt x="218742" y="21989"/>
                  </a:cubicBezTo>
                  <a:cubicBezTo>
                    <a:pt x="193885" y="23423"/>
                    <a:pt x="171418" y="10038"/>
                    <a:pt x="144409" y="8604"/>
                  </a:cubicBezTo>
                  <a:cubicBezTo>
                    <a:pt x="127440" y="7887"/>
                    <a:pt x="107124" y="18404"/>
                    <a:pt x="87525" y="13145"/>
                  </a:cubicBezTo>
                  <a:cubicBezTo>
                    <a:pt x="80833" y="6692"/>
                    <a:pt x="70555" y="3824"/>
                    <a:pt x="61234" y="0"/>
                  </a:cubicBezTo>
                  <a:cubicBezTo>
                    <a:pt x="60517" y="5258"/>
                    <a:pt x="54302" y="4780"/>
                    <a:pt x="48088" y="4302"/>
                  </a:cubicBezTo>
                  <a:cubicBezTo>
                    <a:pt x="41635" y="9560"/>
                    <a:pt x="41396" y="21033"/>
                    <a:pt x="34943" y="26530"/>
                  </a:cubicBezTo>
                  <a:cubicBezTo>
                    <a:pt x="16061" y="25096"/>
                    <a:pt x="3393" y="29876"/>
                    <a:pt x="47" y="44217"/>
                  </a:cubicBezTo>
                  <a:cubicBezTo>
                    <a:pt x="-670" y="58319"/>
                    <a:pt x="6978" y="54016"/>
                    <a:pt x="13193" y="61904"/>
                  </a:cubicBezTo>
                  <a:cubicBezTo>
                    <a:pt x="11280" y="59514"/>
                    <a:pt x="10802" y="70030"/>
                    <a:pt x="17495" y="70747"/>
                  </a:cubicBezTo>
                  <a:cubicBezTo>
                    <a:pt x="16539" y="79113"/>
                    <a:pt x="22514" y="80547"/>
                    <a:pt x="21797" y="88434"/>
                  </a:cubicBezTo>
                  <a:cubicBezTo>
                    <a:pt x="26577" y="99667"/>
                    <a:pt x="2915" y="103970"/>
                    <a:pt x="17495" y="110662"/>
                  </a:cubicBezTo>
                  <a:cubicBezTo>
                    <a:pt x="19885" y="99907"/>
                    <a:pt x="33986" y="100863"/>
                    <a:pt x="43786" y="97516"/>
                  </a:cubicBezTo>
                  <a:cubicBezTo>
                    <a:pt x="51195" y="108750"/>
                    <a:pt x="38767" y="113052"/>
                    <a:pt x="48088" y="119744"/>
                  </a:cubicBezTo>
                  <a:cubicBezTo>
                    <a:pt x="60278" y="106121"/>
                    <a:pt x="69360" y="120939"/>
                    <a:pt x="78681" y="119744"/>
                  </a:cubicBezTo>
                  <a:cubicBezTo>
                    <a:pt x="78681" y="119744"/>
                    <a:pt x="82745" y="111379"/>
                    <a:pt x="82984" y="110901"/>
                  </a:cubicBezTo>
                  <a:cubicBezTo>
                    <a:pt x="89915" y="103731"/>
                    <a:pt x="92066" y="109706"/>
                    <a:pt x="100431" y="110901"/>
                  </a:cubicBezTo>
                  <a:cubicBezTo>
                    <a:pt x="106168" y="111857"/>
                    <a:pt x="112143" y="110184"/>
                    <a:pt x="117879" y="110901"/>
                  </a:cubicBezTo>
                  <a:cubicBezTo>
                    <a:pt x="106168" y="129066"/>
                    <a:pt x="135805" y="128349"/>
                    <a:pt x="135327" y="141972"/>
                  </a:cubicBezTo>
                  <a:cubicBezTo>
                    <a:pt x="135327" y="144841"/>
                    <a:pt x="118596" y="154401"/>
                    <a:pt x="117879" y="155357"/>
                  </a:cubicBezTo>
                  <a:cubicBezTo>
                    <a:pt x="101388" y="172566"/>
                    <a:pt x="107602" y="187623"/>
                    <a:pt x="104734" y="212959"/>
                  </a:cubicBezTo>
                  <a:cubicBezTo>
                    <a:pt x="104017" y="219412"/>
                    <a:pt x="96846" y="220368"/>
                    <a:pt x="95890" y="226343"/>
                  </a:cubicBezTo>
                  <a:cubicBezTo>
                    <a:pt x="95890" y="224909"/>
                    <a:pt x="99953" y="232557"/>
                    <a:pt x="100192" y="235187"/>
                  </a:cubicBezTo>
                  <a:cubicBezTo>
                    <a:pt x="100670" y="239489"/>
                    <a:pt x="99714" y="244030"/>
                    <a:pt x="100192" y="248571"/>
                  </a:cubicBezTo>
                  <a:cubicBezTo>
                    <a:pt x="96846" y="249527"/>
                    <a:pt x="95173" y="252156"/>
                    <a:pt x="95890" y="257415"/>
                  </a:cubicBezTo>
                  <a:lnTo>
                    <a:pt x="78442" y="257415"/>
                  </a:lnTo>
                  <a:cubicBezTo>
                    <a:pt x="79398" y="275579"/>
                    <a:pt x="93261" y="280838"/>
                    <a:pt x="95890" y="297329"/>
                  </a:cubicBezTo>
                  <a:cubicBezTo>
                    <a:pt x="93739" y="311192"/>
                    <a:pt x="82984" y="316689"/>
                    <a:pt x="82745" y="332703"/>
                  </a:cubicBezTo>
                  <a:cubicBezTo>
                    <a:pt x="87764" y="339395"/>
                    <a:pt x="93739" y="345132"/>
                    <a:pt x="100192" y="350390"/>
                  </a:cubicBezTo>
                  <a:cubicBezTo>
                    <a:pt x="86091" y="364013"/>
                    <a:pt x="68165" y="377398"/>
                    <a:pt x="78442" y="403450"/>
                  </a:cubicBezTo>
                  <a:lnTo>
                    <a:pt x="104734" y="403450"/>
                  </a:lnTo>
                  <a:cubicBezTo>
                    <a:pt x="108080" y="419225"/>
                    <a:pt x="126484" y="422571"/>
                    <a:pt x="131025" y="425678"/>
                  </a:cubicBezTo>
                  <a:cubicBezTo>
                    <a:pt x="122181" y="443843"/>
                    <a:pt x="134371" y="473959"/>
                    <a:pt x="157077" y="474437"/>
                  </a:cubicBezTo>
                  <a:cubicBezTo>
                    <a:pt x="170940" y="470612"/>
                    <a:pt x="169506" y="451731"/>
                    <a:pt x="183368" y="447906"/>
                  </a:cubicBezTo>
                  <a:cubicBezTo>
                    <a:pt x="198187" y="452926"/>
                    <a:pt x="205118" y="437629"/>
                    <a:pt x="218264" y="434522"/>
                  </a:cubicBezTo>
                  <a:cubicBezTo>
                    <a:pt x="247901" y="427590"/>
                    <a:pt x="283514" y="436673"/>
                    <a:pt x="314346" y="429980"/>
                  </a:cubicBezTo>
                  <a:cubicBezTo>
                    <a:pt x="326775" y="407035"/>
                    <a:pt x="332033" y="377159"/>
                    <a:pt x="371231" y="381222"/>
                  </a:cubicBezTo>
                  <a:cubicBezTo>
                    <a:pt x="370036" y="341785"/>
                    <a:pt x="394415" y="327923"/>
                    <a:pt x="414970" y="310475"/>
                  </a:cubicBezTo>
                  <a:cubicBezTo>
                    <a:pt x="393459" y="301154"/>
                    <a:pt x="391308" y="277492"/>
                    <a:pt x="393220" y="261717"/>
                  </a:cubicBezTo>
                  <a:cubicBezTo>
                    <a:pt x="393937" y="256220"/>
                    <a:pt x="402541" y="243313"/>
                    <a:pt x="410668" y="230646"/>
                  </a:cubicBezTo>
                  <a:cubicBezTo>
                    <a:pt x="421901" y="212959"/>
                    <a:pt x="435525" y="194316"/>
                    <a:pt x="445563" y="186428"/>
                  </a:cubicBezTo>
                  <a:cubicBezTo>
                    <a:pt x="442217" y="185472"/>
                    <a:pt x="436959" y="186428"/>
                    <a:pt x="436720" y="181887"/>
                  </a:cubicBezTo>
                  <a:cubicBezTo>
                    <a:pt x="452733" y="167308"/>
                    <a:pt x="470898" y="154401"/>
                    <a:pt x="502209" y="155357"/>
                  </a:cubicBezTo>
                  <a:cubicBezTo>
                    <a:pt x="501492" y="144363"/>
                    <a:pt x="508901" y="141494"/>
                    <a:pt x="515354" y="137670"/>
                  </a:cubicBezTo>
                  <a:cubicBezTo>
                    <a:pt x="528978" y="133846"/>
                    <a:pt x="535670" y="122852"/>
                    <a:pt x="550250" y="119983"/>
                  </a:cubicBezTo>
                  <a:cubicBezTo>
                    <a:pt x="546426" y="103014"/>
                    <a:pt x="557420" y="91780"/>
                    <a:pt x="550250" y="84610"/>
                  </a:cubicBezTo>
                  <a:cubicBezTo>
                    <a:pt x="532085" y="79591"/>
                    <a:pt x="533280" y="93931"/>
                    <a:pt x="519657" y="93453"/>
                  </a:cubicBezTo>
                  <a:cubicBezTo>
                    <a:pt x="507228" y="86761"/>
                    <a:pt x="489541" y="85566"/>
                    <a:pt x="471615" y="84610"/>
                  </a:cubicBezTo>
                  <a:cubicBezTo>
                    <a:pt x="473049" y="64055"/>
                    <a:pt x="451538" y="66684"/>
                    <a:pt x="441022" y="58080"/>
                  </a:cubicBezTo>
                  <a:cubicBezTo>
                    <a:pt x="441261" y="65728"/>
                    <a:pt x="437676" y="69552"/>
                    <a:pt x="432418" y="71464"/>
                  </a:cubicBezTo>
                  <a:cubicBezTo>
                    <a:pt x="402063" y="70508"/>
                    <a:pt x="381508" y="54494"/>
                    <a:pt x="345179" y="49236"/>
                  </a:cubicBezTo>
                  <a:cubicBezTo>
                    <a:pt x="342071" y="42305"/>
                    <a:pt x="337769" y="31549"/>
                    <a:pt x="332033" y="25813"/>
                  </a:cubicBezTo>
                  <a:cubicBezTo>
                    <a:pt x="319365" y="32266"/>
                    <a:pt x="298093" y="22467"/>
                    <a:pt x="283992" y="2270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F558B23-1F84-8CC2-EFBD-ABE1D05A06DE}"/>
                </a:ext>
              </a:extLst>
            </p:cNvPr>
            <p:cNvSpPr/>
            <p:nvPr/>
          </p:nvSpPr>
          <p:spPr>
            <a:xfrm>
              <a:off x="8201584" y="4559187"/>
              <a:ext cx="567699" cy="561914"/>
            </a:xfrm>
            <a:custGeom>
              <a:avLst/>
              <a:gdLst>
                <a:gd name="connsiteX0" fmla="*/ 506703 w 567699"/>
                <a:gd name="connsiteY0" fmla="*/ 128588 h 561914"/>
                <a:gd name="connsiteX1" fmla="*/ 493557 w 567699"/>
                <a:gd name="connsiteY1" fmla="*/ 106360 h 561914"/>
                <a:gd name="connsiteX2" fmla="*/ 454360 w 567699"/>
                <a:gd name="connsiteY2" fmla="*/ 106360 h 561914"/>
                <a:gd name="connsiteX3" fmla="*/ 445755 w 567699"/>
                <a:gd name="connsiteY3" fmla="*/ 93214 h 561914"/>
                <a:gd name="connsiteX4" fmla="*/ 423766 w 567699"/>
                <a:gd name="connsiteY4" fmla="*/ 75527 h 561914"/>
                <a:gd name="connsiteX5" fmla="*/ 393173 w 567699"/>
                <a:gd name="connsiteY5" fmla="*/ 75527 h 561914"/>
                <a:gd name="connsiteX6" fmla="*/ 393173 w 567699"/>
                <a:gd name="connsiteY6" fmla="*/ 53299 h 561914"/>
                <a:gd name="connsiteX7" fmla="*/ 371423 w 567699"/>
                <a:gd name="connsiteY7" fmla="*/ 53299 h 561914"/>
                <a:gd name="connsiteX8" fmla="*/ 349673 w 567699"/>
                <a:gd name="connsiteY8" fmla="*/ 22228 h 561914"/>
                <a:gd name="connsiteX9" fmla="*/ 314777 w 567699"/>
                <a:gd name="connsiteY9" fmla="*/ 0 h 561914"/>
                <a:gd name="connsiteX10" fmla="*/ 293027 w 567699"/>
                <a:gd name="connsiteY10" fmla="*/ 4302 h 561914"/>
                <a:gd name="connsiteX11" fmla="*/ 279882 w 567699"/>
                <a:gd name="connsiteY11" fmla="*/ 21989 h 561914"/>
                <a:gd name="connsiteX12" fmla="*/ 279882 w 567699"/>
                <a:gd name="connsiteY12" fmla="*/ 57362 h 561914"/>
                <a:gd name="connsiteX13" fmla="*/ 262434 w 567699"/>
                <a:gd name="connsiteY13" fmla="*/ 75049 h 561914"/>
                <a:gd name="connsiteX14" fmla="*/ 218695 w 567699"/>
                <a:gd name="connsiteY14" fmla="*/ 97277 h 561914"/>
                <a:gd name="connsiteX15" fmla="*/ 231841 w 567699"/>
                <a:gd name="connsiteY15" fmla="*/ 110662 h 561914"/>
                <a:gd name="connsiteX16" fmla="*/ 201247 w 567699"/>
                <a:gd name="connsiteY16" fmla="*/ 119505 h 561914"/>
                <a:gd name="connsiteX17" fmla="*/ 157508 w 567699"/>
                <a:gd name="connsiteY17" fmla="*/ 114964 h 561914"/>
                <a:gd name="connsiteX18" fmla="*/ 140060 w 567699"/>
                <a:gd name="connsiteY18" fmla="*/ 92736 h 561914"/>
                <a:gd name="connsiteX19" fmla="*/ 126915 w 567699"/>
                <a:gd name="connsiteY19" fmla="*/ 92736 h 561914"/>
                <a:gd name="connsiteX20" fmla="*/ 148665 w 567699"/>
                <a:gd name="connsiteY20" fmla="*/ 163483 h 561914"/>
                <a:gd name="connsiteX21" fmla="*/ 100624 w 567699"/>
                <a:gd name="connsiteY21" fmla="*/ 158942 h 561914"/>
                <a:gd name="connsiteX22" fmla="*/ 87478 w 567699"/>
                <a:gd name="connsiteY22" fmla="*/ 167786 h 561914"/>
                <a:gd name="connsiteX23" fmla="*/ 61187 w 567699"/>
                <a:gd name="connsiteY23" fmla="*/ 150099 h 561914"/>
                <a:gd name="connsiteX24" fmla="*/ 34896 w 567699"/>
                <a:gd name="connsiteY24" fmla="*/ 158942 h 561914"/>
                <a:gd name="connsiteX25" fmla="*/ 0 w 567699"/>
                <a:gd name="connsiteY25" fmla="*/ 176629 h 561914"/>
                <a:gd name="connsiteX26" fmla="*/ 21750 w 567699"/>
                <a:gd name="connsiteY26" fmla="*/ 185472 h 561914"/>
                <a:gd name="connsiteX27" fmla="*/ 17448 w 567699"/>
                <a:gd name="connsiteY27" fmla="*/ 194316 h 561914"/>
                <a:gd name="connsiteX28" fmla="*/ 13146 w 567699"/>
                <a:gd name="connsiteY28" fmla="*/ 207461 h 561914"/>
                <a:gd name="connsiteX29" fmla="*/ 96082 w 567699"/>
                <a:gd name="connsiteY29" fmla="*/ 229689 h 561914"/>
                <a:gd name="connsiteX30" fmla="*/ 100385 w 567699"/>
                <a:gd name="connsiteY30" fmla="*/ 247376 h 561914"/>
                <a:gd name="connsiteX31" fmla="*/ 130978 w 567699"/>
                <a:gd name="connsiteY31" fmla="*/ 256219 h 561914"/>
                <a:gd name="connsiteX32" fmla="*/ 113530 w 567699"/>
                <a:gd name="connsiteY32" fmla="*/ 256219 h 561914"/>
                <a:gd name="connsiteX33" fmla="*/ 157269 w 567699"/>
                <a:gd name="connsiteY33" fmla="*/ 313821 h 561914"/>
                <a:gd name="connsiteX34" fmla="*/ 161571 w 567699"/>
                <a:gd name="connsiteY34" fmla="*/ 353736 h 561914"/>
                <a:gd name="connsiteX35" fmla="*/ 179019 w 567699"/>
                <a:gd name="connsiteY35" fmla="*/ 397953 h 561914"/>
                <a:gd name="connsiteX36" fmla="*/ 161571 w 567699"/>
                <a:gd name="connsiteY36" fmla="*/ 371423 h 561914"/>
                <a:gd name="connsiteX37" fmla="*/ 161571 w 567699"/>
                <a:gd name="connsiteY37" fmla="*/ 415640 h 561914"/>
                <a:gd name="connsiteX38" fmla="*/ 135280 w 567699"/>
                <a:gd name="connsiteY38" fmla="*/ 499772 h 561914"/>
                <a:gd name="connsiteX39" fmla="*/ 135041 w 567699"/>
                <a:gd name="connsiteY39" fmla="*/ 500011 h 561914"/>
                <a:gd name="connsiteX40" fmla="*/ 152728 w 567699"/>
                <a:gd name="connsiteY40" fmla="*/ 522000 h 561914"/>
                <a:gd name="connsiteX41" fmla="*/ 183321 w 567699"/>
                <a:gd name="connsiteY41" fmla="*/ 531560 h 561914"/>
                <a:gd name="connsiteX42" fmla="*/ 209374 w 567699"/>
                <a:gd name="connsiteY42" fmla="*/ 544228 h 561914"/>
                <a:gd name="connsiteX43" fmla="*/ 231363 w 567699"/>
                <a:gd name="connsiteY43" fmla="*/ 539925 h 561914"/>
                <a:gd name="connsiteX44" fmla="*/ 244508 w 567699"/>
                <a:gd name="connsiteY44" fmla="*/ 531082 h 561914"/>
                <a:gd name="connsiteX45" fmla="*/ 283706 w 567699"/>
                <a:gd name="connsiteY45" fmla="*/ 544228 h 561914"/>
                <a:gd name="connsiteX46" fmla="*/ 301154 w 567699"/>
                <a:gd name="connsiteY46" fmla="*/ 561914 h 561914"/>
                <a:gd name="connsiteX47" fmla="*/ 344893 w 567699"/>
                <a:gd name="connsiteY47" fmla="*/ 557612 h 561914"/>
                <a:gd name="connsiteX48" fmla="*/ 388632 w 567699"/>
                <a:gd name="connsiteY48" fmla="*/ 486865 h 561914"/>
                <a:gd name="connsiteX49" fmla="*/ 480173 w 567699"/>
                <a:gd name="connsiteY49" fmla="*/ 517936 h 561914"/>
                <a:gd name="connsiteX50" fmla="*/ 497621 w 567699"/>
                <a:gd name="connsiteY50" fmla="*/ 513395 h 561914"/>
                <a:gd name="connsiteX51" fmla="*/ 545662 w 567699"/>
                <a:gd name="connsiteY51" fmla="*/ 455794 h 561914"/>
                <a:gd name="connsiteX52" fmla="*/ 510766 w 567699"/>
                <a:gd name="connsiteY52" fmla="*/ 429263 h 561914"/>
                <a:gd name="connsiteX53" fmla="*/ 519371 w 567699"/>
                <a:gd name="connsiteY53" fmla="*/ 411577 h 561914"/>
                <a:gd name="connsiteX54" fmla="*/ 501923 w 567699"/>
                <a:gd name="connsiteY54" fmla="*/ 385047 h 561914"/>
                <a:gd name="connsiteX55" fmla="*/ 523673 w 567699"/>
                <a:gd name="connsiteY55" fmla="*/ 380505 h 561914"/>
                <a:gd name="connsiteX56" fmla="*/ 510527 w 567699"/>
                <a:gd name="connsiteY56" fmla="*/ 345132 h 561914"/>
                <a:gd name="connsiteX57" fmla="*/ 510527 w 567699"/>
                <a:gd name="connsiteY57" fmla="*/ 322904 h 561914"/>
                <a:gd name="connsiteX58" fmla="*/ 501923 w 567699"/>
                <a:gd name="connsiteY58" fmla="*/ 309758 h 561914"/>
                <a:gd name="connsiteX59" fmla="*/ 471329 w 567699"/>
                <a:gd name="connsiteY59" fmla="*/ 318601 h 561914"/>
                <a:gd name="connsiteX60" fmla="*/ 480173 w 567699"/>
                <a:gd name="connsiteY60" fmla="*/ 314299 h 561914"/>
                <a:gd name="connsiteX61" fmla="*/ 493318 w 567699"/>
                <a:gd name="connsiteY61" fmla="*/ 283228 h 561914"/>
                <a:gd name="connsiteX62" fmla="*/ 493318 w 567699"/>
                <a:gd name="connsiteY62" fmla="*/ 269843 h 561914"/>
                <a:gd name="connsiteX63" fmla="*/ 510766 w 567699"/>
                <a:gd name="connsiteY63" fmla="*/ 256459 h 561914"/>
                <a:gd name="connsiteX64" fmla="*/ 523912 w 567699"/>
                <a:gd name="connsiteY64" fmla="*/ 234231 h 561914"/>
                <a:gd name="connsiteX65" fmla="*/ 541360 w 567699"/>
                <a:gd name="connsiteY65" fmla="*/ 234231 h 561914"/>
                <a:gd name="connsiteX66" fmla="*/ 554505 w 567699"/>
                <a:gd name="connsiteY66" fmla="*/ 158942 h 561914"/>
                <a:gd name="connsiteX67" fmla="*/ 567651 w 567699"/>
                <a:gd name="connsiteY67" fmla="*/ 141255 h 561914"/>
                <a:gd name="connsiteX68" fmla="*/ 506464 w 567699"/>
                <a:gd name="connsiteY68" fmla="*/ 128110 h 5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67699" h="561914">
                  <a:moveTo>
                    <a:pt x="506703" y="128588"/>
                  </a:moveTo>
                  <a:cubicBezTo>
                    <a:pt x="504074" y="119266"/>
                    <a:pt x="497621" y="114247"/>
                    <a:pt x="493557" y="106360"/>
                  </a:cubicBezTo>
                  <a:cubicBezTo>
                    <a:pt x="472763" y="114008"/>
                    <a:pt x="472286" y="99189"/>
                    <a:pt x="454360" y="106360"/>
                  </a:cubicBezTo>
                  <a:cubicBezTo>
                    <a:pt x="449818" y="105404"/>
                    <a:pt x="448623" y="95126"/>
                    <a:pt x="445755" y="93214"/>
                  </a:cubicBezTo>
                  <a:cubicBezTo>
                    <a:pt x="434283" y="85327"/>
                    <a:pt x="416357" y="93931"/>
                    <a:pt x="423766" y="75527"/>
                  </a:cubicBezTo>
                  <a:lnTo>
                    <a:pt x="393173" y="75527"/>
                  </a:lnTo>
                  <a:lnTo>
                    <a:pt x="393173" y="53299"/>
                  </a:lnTo>
                  <a:cubicBezTo>
                    <a:pt x="382417" y="52821"/>
                    <a:pt x="379549" y="44934"/>
                    <a:pt x="371423" y="53299"/>
                  </a:cubicBezTo>
                  <a:cubicBezTo>
                    <a:pt x="374769" y="32266"/>
                    <a:pt x="342264" y="47563"/>
                    <a:pt x="349673" y="22228"/>
                  </a:cubicBezTo>
                  <a:cubicBezTo>
                    <a:pt x="326728" y="37047"/>
                    <a:pt x="327684" y="8126"/>
                    <a:pt x="314777" y="0"/>
                  </a:cubicBezTo>
                  <a:cubicBezTo>
                    <a:pt x="315494" y="9560"/>
                    <a:pt x="299242" y="1912"/>
                    <a:pt x="293027" y="4302"/>
                  </a:cubicBezTo>
                  <a:cubicBezTo>
                    <a:pt x="288725" y="10277"/>
                    <a:pt x="285857" y="17687"/>
                    <a:pt x="279882" y="21989"/>
                  </a:cubicBezTo>
                  <a:lnTo>
                    <a:pt x="279882" y="57362"/>
                  </a:lnTo>
                  <a:cubicBezTo>
                    <a:pt x="272233" y="61426"/>
                    <a:pt x="272711" y="73615"/>
                    <a:pt x="262434" y="75049"/>
                  </a:cubicBezTo>
                  <a:cubicBezTo>
                    <a:pt x="246659" y="81264"/>
                    <a:pt x="222280" y="78873"/>
                    <a:pt x="218695" y="97277"/>
                  </a:cubicBezTo>
                  <a:cubicBezTo>
                    <a:pt x="219173" y="105643"/>
                    <a:pt x="233036" y="100384"/>
                    <a:pt x="231841" y="110662"/>
                  </a:cubicBezTo>
                  <a:cubicBezTo>
                    <a:pt x="217500" y="106838"/>
                    <a:pt x="210808" y="118549"/>
                    <a:pt x="201247" y="119505"/>
                  </a:cubicBezTo>
                  <a:cubicBezTo>
                    <a:pt x="188580" y="120700"/>
                    <a:pt x="177107" y="109945"/>
                    <a:pt x="157508" y="114964"/>
                  </a:cubicBezTo>
                  <a:cubicBezTo>
                    <a:pt x="148426" y="110662"/>
                    <a:pt x="153923" y="92258"/>
                    <a:pt x="140060" y="92736"/>
                  </a:cubicBezTo>
                  <a:lnTo>
                    <a:pt x="126915" y="92736"/>
                  </a:lnTo>
                  <a:cubicBezTo>
                    <a:pt x="136236" y="114247"/>
                    <a:pt x="139821" y="141733"/>
                    <a:pt x="148665" y="163483"/>
                  </a:cubicBezTo>
                  <a:cubicBezTo>
                    <a:pt x="125003" y="161810"/>
                    <a:pt x="114725" y="172327"/>
                    <a:pt x="100624" y="158942"/>
                  </a:cubicBezTo>
                  <a:cubicBezTo>
                    <a:pt x="98950" y="164439"/>
                    <a:pt x="94887" y="168025"/>
                    <a:pt x="87478" y="167786"/>
                  </a:cubicBezTo>
                  <a:cubicBezTo>
                    <a:pt x="75766" y="165156"/>
                    <a:pt x="76722" y="149382"/>
                    <a:pt x="61187" y="150099"/>
                  </a:cubicBezTo>
                  <a:cubicBezTo>
                    <a:pt x="48519" y="148904"/>
                    <a:pt x="47802" y="160137"/>
                    <a:pt x="34896" y="158942"/>
                  </a:cubicBezTo>
                  <a:cubicBezTo>
                    <a:pt x="16970" y="158464"/>
                    <a:pt x="478" y="159659"/>
                    <a:pt x="0" y="176629"/>
                  </a:cubicBezTo>
                  <a:cubicBezTo>
                    <a:pt x="10756" y="175912"/>
                    <a:pt x="21272" y="175912"/>
                    <a:pt x="21750" y="185472"/>
                  </a:cubicBezTo>
                  <a:cubicBezTo>
                    <a:pt x="9082" y="183321"/>
                    <a:pt x="18643" y="191448"/>
                    <a:pt x="17448" y="194316"/>
                  </a:cubicBezTo>
                  <a:cubicBezTo>
                    <a:pt x="15775" y="198618"/>
                    <a:pt x="4063" y="201486"/>
                    <a:pt x="13146" y="207461"/>
                  </a:cubicBezTo>
                  <a:cubicBezTo>
                    <a:pt x="35374" y="207461"/>
                    <a:pt x="67162" y="222997"/>
                    <a:pt x="96082" y="229689"/>
                  </a:cubicBezTo>
                  <a:cubicBezTo>
                    <a:pt x="97516" y="235665"/>
                    <a:pt x="102297" y="238055"/>
                    <a:pt x="100385" y="247376"/>
                  </a:cubicBezTo>
                  <a:cubicBezTo>
                    <a:pt x="113530" y="241162"/>
                    <a:pt x="127154" y="242118"/>
                    <a:pt x="130978" y="256219"/>
                  </a:cubicBezTo>
                  <a:cubicBezTo>
                    <a:pt x="122852" y="260522"/>
                    <a:pt x="116398" y="243074"/>
                    <a:pt x="113530" y="256219"/>
                  </a:cubicBezTo>
                  <a:cubicBezTo>
                    <a:pt x="116876" y="286813"/>
                    <a:pt x="134324" y="303066"/>
                    <a:pt x="157269" y="313821"/>
                  </a:cubicBezTo>
                  <a:cubicBezTo>
                    <a:pt x="158942" y="326967"/>
                    <a:pt x="168025" y="345849"/>
                    <a:pt x="161571" y="353736"/>
                  </a:cubicBezTo>
                  <a:cubicBezTo>
                    <a:pt x="173761" y="359233"/>
                    <a:pt x="188341" y="385524"/>
                    <a:pt x="179019" y="397953"/>
                  </a:cubicBezTo>
                  <a:cubicBezTo>
                    <a:pt x="171610" y="390783"/>
                    <a:pt x="177346" y="370228"/>
                    <a:pt x="161571" y="371423"/>
                  </a:cubicBezTo>
                  <a:cubicBezTo>
                    <a:pt x="154879" y="379549"/>
                    <a:pt x="154879" y="407752"/>
                    <a:pt x="161571" y="415640"/>
                  </a:cubicBezTo>
                  <a:cubicBezTo>
                    <a:pt x="145080" y="435717"/>
                    <a:pt x="155357" y="483041"/>
                    <a:pt x="135280" y="499772"/>
                  </a:cubicBezTo>
                  <a:cubicBezTo>
                    <a:pt x="135280" y="499772"/>
                    <a:pt x="135041" y="499772"/>
                    <a:pt x="135041" y="500011"/>
                  </a:cubicBezTo>
                  <a:cubicBezTo>
                    <a:pt x="145558" y="502162"/>
                    <a:pt x="148665" y="515068"/>
                    <a:pt x="152728" y="522000"/>
                  </a:cubicBezTo>
                  <a:cubicBezTo>
                    <a:pt x="165396" y="515785"/>
                    <a:pt x="175195" y="528214"/>
                    <a:pt x="183321" y="531560"/>
                  </a:cubicBezTo>
                  <a:cubicBezTo>
                    <a:pt x="193838" y="535862"/>
                    <a:pt x="203159" y="532277"/>
                    <a:pt x="209374" y="544228"/>
                  </a:cubicBezTo>
                  <a:cubicBezTo>
                    <a:pt x="208656" y="534667"/>
                    <a:pt x="224909" y="542316"/>
                    <a:pt x="231363" y="539925"/>
                  </a:cubicBezTo>
                  <a:cubicBezTo>
                    <a:pt x="238294" y="539448"/>
                    <a:pt x="234709" y="528692"/>
                    <a:pt x="244508" y="531082"/>
                  </a:cubicBezTo>
                  <a:cubicBezTo>
                    <a:pt x="256459" y="536579"/>
                    <a:pt x="266736" y="543989"/>
                    <a:pt x="283706" y="544228"/>
                  </a:cubicBezTo>
                  <a:cubicBezTo>
                    <a:pt x="286335" y="553549"/>
                    <a:pt x="292071" y="559285"/>
                    <a:pt x="301154" y="561914"/>
                  </a:cubicBezTo>
                  <a:cubicBezTo>
                    <a:pt x="309997" y="557612"/>
                    <a:pt x="327206" y="562393"/>
                    <a:pt x="344893" y="557612"/>
                  </a:cubicBezTo>
                  <a:cubicBezTo>
                    <a:pt x="330074" y="517697"/>
                    <a:pt x="362819" y="499055"/>
                    <a:pt x="388632" y="486865"/>
                  </a:cubicBezTo>
                  <a:cubicBezTo>
                    <a:pt x="420420" y="495948"/>
                    <a:pt x="454599" y="502401"/>
                    <a:pt x="480173" y="517936"/>
                  </a:cubicBezTo>
                  <a:cubicBezTo>
                    <a:pt x="486148" y="516502"/>
                    <a:pt x="488538" y="511722"/>
                    <a:pt x="497621" y="513395"/>
                  </a:cubicBezTo>
                  <a:cubicBezTo>
                    <a:pt x="507181" y="487582"/>
                    <a:pt x="540165" y="485909"/>
                    <a:pt x="545662" y="455794"/>
                  </a:cubicBezTo>
                  <a:cubicBezTo>
                    <a:pt x="524629" y="456272"/>
                    <a:pt x="516741" y="443843"/>
                    <a:pt x="510766" y="429263"/>
                  </a:cubicBezTo>
                  <a:cubicBezTo>
                    <a:pt x="513156" y="422810"/>
                    <a:pt x="517220" y="418030"/>
                    <a:pt x="519371" y="411577"/>
                  </a:cubicBezTo>
                  <a:cubicBezTo>
                    <a:pt x="511244" y="405123"/>
                    <a:pt x="500011" y="401777"/>
                    <a:pt x="501923" y="385047"/>
                  </a:cubicBezTo>
                  <a:cubicBezTo>
                    <a:pt x="512200" y="386481"/>
                    <a:pt x="518654" y="384329"/>
                    <a:pt x="523673" y="380505"/>
                  </a:cubicBezTo>
                  <a:cubicBezTo>
                    <a:pt x="526541" y="361623"/>
                    <a:pt x="509571" y="362579"/>
                    <a:pt x="510527" y="345132"/>
                  </a:cubicBezTo>
                  <a:cubicBezTo>
                    <a:pt x="522000" y="333181"/>
                    <a:pt x="515307" y="332703"/>
                    <a:pt x="510527" y="322904"/>
                  </a:cubicBezTo>
                  <a:cubicBezTo>
                    <a:pt x="507659" y="317167"/>
                    <a:pt x="512917" y="306651"/>
                    <a:pt x="501923" y="309758"/>
                  </a:cubicBezTo>
                  <a:cubicBezTo>
                    <a:pt x="495470" y="296373"/>
                    <a:pt x="485192" y="339634"/>
                    <a:pt x="471329" y="318601"/>
                  </a:cubicBezTo>
                  <a:cubicBezTo>
                    <a:pt x="474676" y="310236"/>
                    <a:pt x="489494" y="323860"/>
                    <a:pt x="480173" y="314299"/>
                  </a:cubicBezTo>
                  <a:cubicBezTo>
                    <a:pt x="466071" y="299959"/>
                    <a:pt x="491884" y="286335"/>
                    <a:pt x="493318" y="283228"/>
                  </a:cubicBezTo>
                  <a:cubicBezTo>
                    <a:pt x="494992" y="279882"/>
                    <a:pt x="491406" y="272950"/>
                    <a:pt x="493318" y="269843"/>
                  </a:cubicBezTo>
                  <a:cubicBezTo>
                    <a:pt x="496665" y="264824"/>
                    <a:pt x="506703" y="262434"/>
                    <a:pt x="510766" y="256459"/>
                  </a:cubicBezTo>
                  <a:cubicBezTo>
                    <a:pt x="516981" y="248093"/>
                    <a:pt x="512200" y="236860"/>
                    <a:pt x="523912" y="234231"/>
                  </a:cubicBezTo>
                  <a:cubicBezTo>
                    <a:pt x="535862" y="233753"/>
                    <a:pt x="532755" y="241640"/>
                    <a:pt x="541360" y="234231"/>
                  </a:cubicBezTo>
                  <a:cubicBezTo>
                    <a:pt x="543033" y="217500"/>
                    <a:pt x="551159" y="186667"/>
                    <a:pt x="554505" y="158942"/>
                  </a:cubicBezTo>
                  <a:cubicBezTo>
                    <a:pt x="560959" y="155118"/>
                    <a:pt x="568368" y="152250"/>
                    <a:pt x="567651" y="141255"/>
                  </a:cubicBezTo>
                  <a:cubicBezTo>
                    <a:pt x="544228" y="130261"/>
                    <a:pt x="533233" y="131217"/>
                    <a:pt x="506464" y="12811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3E4274CE-EAB8-5CA9-8F04-FD35900E1534}"/>
                </a:ext>
              </a:extLst>
            </p:cNvPr>
            <p:cNvSpPr/>
            <p:nvPr/>
          </p:nvSpPr>
          <p:spPr>
            <a:xfrm>
              <a:off x="8329694" y="5059556"/>
              <a:ext cx="7170" cy="3226"/>
            </a:xfrm>
            <a:custGeom>
              <a:avLst/>
              <a:gdLst>
                <a:gd name="connsiteX0" fmla="*/ 3107 w 7170"/>
                <a:gd name="connsiteY0" fmla="*/ 3227 h 3226"/>
                <a:gd name="connsiteX1" fmla="*/ 7170 w 7170"/>
                <a:gd name="connsiteY1" fmla="*/ 358 h 3226"/>
                <a:gd name="connsiteX2" fmla="*/ 0 w 7170"/>
                <a:gd name="connsiteY2" fmla="*/ 358 h 3226"/>
                <a:gd name="connsiteX3" fmla="*/ 3107 w 7170"/>
                <a:gd name="connsiteY3" fmla="*/ 3227 h 3226"/>
              </a:gdLst>
              <a:ahLst/>
              <a:cxnLst>
                <a:cxn ang="0">
                  <a:pos x="connsiteX0" y="connsiteY0"/>
                </a:cxn>
                <a:cxn ang="0">
                  <a:pos x="connsiteX1" y="connsiteY1"/>
                </a:cxn>
                <a:cxn ang="0">
                  <a:pos x="connsiteX2" y="connsiteY2"/>
                </a:cxn>
                <a:cxn ang="0">
                  <a:pos x="connsiteX3" y="connsiteY3"/>
                </a:cxn>
              </a:cxnLst>
              <a:rect l="l" t="t" r="r" b="b"/>
              <a:pathLst>
                <a:path w="7170" h="3226">
                  <a:moveTo>
                    <a:pt x="3107" y="3227"/>
                  </a:moveTo>
                  <a:cubicBezTo>
                    <a:pt x="4541" y="2509"/>
                    <a:pt x="5975" y="1554"/>
                    <a:pt x="7170" y="358"/>
                  </a:cubicBezTo>
                  <a:cubicBezTo>
                    <a:pt x="5019" y="-119"/>
                    <a:pt x="2868" y="-119"/>
                    <a:pt x="0" y="358"/>
                  </a:cubicBezTo>
                  <a:cubicBezTo>
                    <a:pt x="1195" y="1075"/>
                    <a:pt x="2151" y="2271"/>
                    <a:pt x="3107" y="3227"/>
                  </a:cubicBezTo>
                  <a:close/>
                </a:path>
              </a:pathLst>
            </a:custGeom>
            <a:grpFill/>
            <a:ln w="3175" cap="flat">
              <a:solidFill>
                <a:schemeClr val="bg1"/>
              </a:solid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AE4C1013-C5F3-0607-E183-3A2C9B8451BB}"/>
                </a:ext>
              </a:extLst>
            </p:cNvPr>
            <p:cNvSpPr/>
            <p:nvPr/>
          </p:nvSpPr>
          <p:spPr>
            <a:xfrm>
              <a:off x="9393461" y="4036539"/>
              <a:ext cx="52413" cy="25069"/>
            </a:xfrm>
            <a:custGeom>
              <a:avLst/>
              <a:gdLst>
                <a:gd name="connsiteX0" fmla="*/ 70 w 52413"/>
                <a:gd name="connsiteY0" fmla="*/ 22398 h 25069"/>
                <a:gd name="connsiteX1" fmla="*/ 52413 w 52413"/>
                <a:gd name="connsiteY1" fmla="*/ 4711 h 25069"/>
                <a:gd name="connsiteX2" fmla="*/ 70 w 52413"/>
                <a:gd name="connsiteY2" fmla="*/ 22398 h 25069"/>
              </a:gdLst>
              <a:ahLst/>
              <a:cxnLst>
                <a:cxn ang="0">
                  <a:pos x="connsiteX0" y="connsiteY0"/>
                </a:cxn>
                <a:cxn ang="0">
                  <a:pos x="connsiteX1" y="connsiteY1"/>
                </a:cxn>
                <a:cxn ang="0">
                  <a:pos x="connsiteX2" y="connsiteY2"/>
                </a:cxn>
              </a:cxnLst>
              <a:rect l="l" t="t" r="r" b="b"/>
              <a:pathLst>
                <a:path w="52413" h="25069">
                  <a:moveTo>
                    <a:pt x="70" y="22398"/>
                  </a:moveTo>
                  <a:cubicBezTo>
                    <a:pt x="16323" y="31002"/>
                    <a:pt x="42853" y="17140"/>
                    <a:pt x="52413" y="4711"/>
                  </a:cubicBezTo>
                  <a:cubicBezTo>
                    <a:pt x="35922" y="-4132"/>
                    <a:pt x="-1842" y="-1742"/>
                    <a:pt x="70" y="22398"/>
                  </a:cubicBezTo>
                  <a:close/>
                </a:path>
              </a:pathLst>
            </a:custGeom>
            <a:grpFill/>
            <a:ln w="3175" cap="flat">
              <a:solidFill>
                <a:schemeClr val="bg1"/>
              </a:solid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67373FF-059E-58E3-06B3-16703C1144AD}"/>
                </a:ext>
              </a:extLst>
            </p:cNvPr>
            <p:cNvSpPr/>
            <p:nvPr/>
          </p:nvSpPr>
          <p:spPr>
            <a:xfrm>
              <a:off x="8764337" y="3678181"/>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A0154AF-CF00-D07B-B907-A7988D4A4BA5}"/>
                </a:ext>
              </a:extLst>
            </p:cNvPr>
            <p:cNvSpPr/>
            <p:nvPr/>
          </p:nvSpPr>
          <p:spPr>
            <a:xfrm>
              <a:off x="8913253" y="3240086"/>
              <a:ext cx="573028" cy="1021242"/>
            </a:xfrm>
            <a:custGeom>
              <a:avLst/>
              <a:gdLst>
                <a:gd name="connsiteX0" fmla="*/ 489122 w 573028"/>
                <a:gd name="connsiteY0" fmla="*/ 48758 h 1021242"/>
                <a:gd name="connsiteX1" fmla="*/ 406185 w 573028"/>
                <a:gd name="connsiteY1" fmla="*/ 0 h 1021242"/>
                <a:gd name="connsiteX2" fmla="*/ 397580 w 573028"/>
                <a:gd name="connsiteY2" fmla="*/ 35374 h 1021242"/>
                <a:gd name="connsiteX3" fmla="*/ 393278 w 573028"/>
                <a:gd name="connsiteY3" fmla="*/ 53060 h 1021242"/>
                <a:gd name="connsiteX4" fmla="*/ 314644 w 573028"/>
                <a:gd name="connsiteY4" fmla="*/ 39915 h 1021242"/>
                <a:gd name="connsiteX5" fmla="*/ 297196 w 573028"/>
                <a:gd name="connsiteY5" fmla="*/ 88673 h 1021242"/>
                <a:gd name="connsiteX6" fmla="*/ 271144 w 573028"/>
                <a:gd name="connsiteY6" fmla="*/ 79830 h 1021242"/>
                <a:gd name="connsiteX7" fmla="*/ 223102 w 573028"/>
                <a:gd name="connsiteY7" fmla="*/ 124047 h 1021242"/>
                <a:gd name="connsiteX8" fmla="*/ 236248 w 573028"/>
                <a:gd name="connsiteY8" fmla="*/ 155118 h 1021242"/>
                <a:gd name="connsiteX9" fmla="*/ 192509 w 573028"/>
                <a:gd name="connsiteY9" fmla="*/ 221563 h 1021242"/>
                <a:gd name="connsiteX10" fmla="*/ 153311 w 573028"/>
                <a:gd name="connsiteY10" fmla="*/ 230406 h 1021242"/>
                <a:gd name="connsiteX11" fmla="*/ 131322 w 573028"/>
                <a:gd name="connsiteY11" fmla="*/ 318840 h 1021242"/>
                <a:gd name="connsiteX12" fmla="*/ 113874 w 573028"/>
                <a:gd name="connsiteY12" fmla="*/ 349912 h 1021242"/>
                <a:gd name="connsiteX13" fmla="*/ 122479 w 573028"/>
                <a:gd name="connsiteY13" fmla="*/ 394129 h 1021242"/>
                <a:gd name="connsiteX14" fmla="*/ 39542 w 573028"/>
                <a:gd name="connsiteY14" fmla="*/ 451730 h 1021242"/>
                <a:gd name="connsiteX15" fmla="*/ 43844 w 573028"/>
                <a:gd name="connsiteY15" fmla="*/ 469417 h 1021242"/>
                <a:gd name="connsiteX16" fmla="*/ 39542 w 573028"/>
                <a:gd name="connsiteY16" fmla="*/ 482802 h 1021242"/>
                <a:gd name="connsiteX17" fmla="*/ 43844 w 573028"/>
                <a:gd name="connsiteY17" fmla="*/ 491645 h 1021242"/>
                <a:gd name="connsiteX18" fmla="*/ 43844 w 573028"/>
                <a:gd name="connsiteY18" fmla="*/ 566934 h 1021242"/>
                <a:gd name="connsiteX19" fmla="*/ 74438 w 573028"/>
                <a:gd name="connsiteY19" fmla="*/ 598005 h 1021242"/>
                <a:gd name="connsiteX20" fmla="*/ 48146 w 573028"/>
                <a:gd name="connsiteY20" fmla="*/ 624535 h 1021242"/>
                <a:gd name="connsiteX21" fmla="*/ 56990 w 573028"/>
                <a:gd name="connsiteY21" fmla="*/ 690980 h 1021242"/>
                <a:gd name="connsiteX22" fmla="*/ 22094 w 573028"/>
                <a:gd name="connsiteY22" fmla="*/ 722052 h 1021242"/>
                <a:gd name="connsiteX23" fmla="*/ 26396 w 573028"/>
                <a:gd name="connsiteY23" fmla="*/ 757425 h 1021242"/>
                <a:gd name="connsiteX24" fmla="*/ 13251 w 573028"/>
                <a:gd name="connsiteY24" fmla="*/ 775112 h 1021242"/>
                <a:gd name="connsiteX25" fmla="*/ 105 w 573028"/>
                <a:gd name="connsiteY25" fmla="*/ 761728 h 1021242"/>
                <a:gd name="connsiteX26" fmla="*/ 48146 w 573028"/>
                <a:gd name="connsiteY26" fmla="*/ 907763 h 1021242"/>
                <a:gd name="connsiteX27" fmla="*/ 78740 w 573028"/>
                <a:gd name="connsiteY27" fmla="*/ 943137 h 1021242"/>
                <a:gd name="connsiteX28" fmla="*/ 61292 w 573028"/>
                <a:gd name="connsiteY28" fmla="*/ 969667 h 1021242"/>
                <a:gd name="connsiteX29" fmla="*/ 78740 w 573028"/>
                <a:gd name="connsiteY29" fmla="*/ 1018425 h 1021242"/>
                <a:gd name="connsiteX30" fmla="*/ 135385 w 573028"/>
                <a:gd name="connsiteY30" fmla="*/ 1013884 h 1021242"/>
                <a:gd name="connsiteX31" fmla="*/ 209718 w 573028"/>
                <a:gd name="connsiteY31" fmla="*/ 965126 h 1021242"/>
                <a:gd name="connsiteX32" fmla="*/ 231468 w 573028"/>
                <a:gd name="connsiteY32" fmla="*/ 920909 h 1021242"/>
                <a:gd name="connsiteX33" fmla="*/ 235770 w 573028"/>
                <a:gd name="connsiteY33" fmla="*/ 845620 h 1021242"/>
                <a:gd name="connsiteX34" fmla="*/ 248916 w 573028"/>
                <a:gd name="connsiteY34" fmla="*/ 796862 h 1021242"/>
                <a:gd name="connsiteX35" fmla="*/ 218322 w 573028"/>
                <a:gd name="connsiteY35" fmla="*/ 788019 h 1021242"/>
                <a:gd name="connsiteX36" fmla="*/ 257520 w 573028"/>
                <a:gd name="connsiteY36" fmla="*/ 788019 h 1021242"/>
                <a:gd name="connsiteX37" fmla="*/ 288113 w 573028"/>
                <a:gd name="connsiteY37" fmla="*/ 766030 h 1021242"/>
                <a:gd name="connsiteX38" fmla="*/ 318707 w 573028"/>
                <a:gd name="connsiteY38" fmla="*/ 743802 h 1021242"/>
                <a:gd name="connsiteX39" fmla="*/ 270666 w 573028"/>
                <a:gd name="connsiteY39" fmla="*/ 748104 h 1021242"/>
                <a:gd name="connsiteX40" fmla="*/ 214020 w 573028"/>
                <a:gd name="connsiteY40" fmla="*/ 730417 h 1021242"/>
                <a:gd name="connsiteX41" fmla="*/ 292655 w 573028"/>
                <a:gd name="connsiteY41" fmla="*/ 717033 h 1021242"/>
                <a:gd name="connsiteX42" fmla="*/ 305800 w 573028"/>
                <a:gd name="connsiteY42" fmla="*/ 734719 h 1021242"/>
                <a:gd name="connsiteX43" fmla="*/ 344998 w 573028"/>
                <a:gd name="connsiteY43" fmla="*/ 699346 h 1021242"/>
                <a:gd name="connsiteX44" fmla="*/ 301259 w 573028"/>
                <a:gd name="connsiteY44" fmla="*/ 655129 h 1021242"/>
                <a:gd name="connsiteX45" fmla="*/ 266363 w 573028"/>
                <a:gd name="connsiteY45" fmla="*/ 641983 h 1021242"/>
                <a:gd name="connsiteX46" fmla="*/ 262061 w 573028"/>
                <a:gd name="connsiteY46" fmla="*/ 571236 h 1021242"/>
                <a:gd name="connsiteX47" fmla="*/ 274968 w 573028"/>
                <a:gd name="connsiteY47" fmla="*/ 549008 h 1021242"/>
                <a:gd name="connsiteX48" fmla="*/ 270666 w 573028"/>
                <a:gd name="connsiteY48" fmla="*/ 509093 h 1021242"/>
                <a:gd name="connsiteX49" fmla="*/ 296718 w 573028"/>
                <a:gd name="connsiteY49" fmla="*/ 504552 h 1021242"/>
                <a:gd name="connsiteX50" fmla="*/ 296718 w 573028"/>
                <a:gd name="connsiteY50" fmla="*/ 478022 h 1021242"/>
                <a:gd name="connsiteX51" fmla="*/ 318707 w 573028"/>
                <a:gd name="connsiteY51" fmla="*/ 473480 h 1021242"/>
                <a:gd name="connsiteX52" fmla="*/ 314405 w 573028"/>
                <a:gd name="connsiteY52" fmla="*/ 464637 h 1021242"/>
                <a:gd name="connsiteX53" fmla="*/ 353841 w 573028"/>
                <a:gd name="connsiteY53" fmla="*/ 446950 h 1021242"/>
                <a:gd name="connsiteX54" fmla="*/ 362685 w 573028"/>
                <a:gd name="connsiteY54" fmla="*/ 433805 h 1021242"/>
                <a:gd name="connsiteX55" fmla="*/ 380133 w 573028"/>
                <a:gd name="connsiteY55" fmla="*/ 424961 h 1021242"/>
                <a:gd name="connsiteX56" fmla="*/ 388976 w 573028"/>
                <a:gd name="connsiteY56" fmla="*/ 420420 h 1021242"/>
                <a:gd name="connsiteX57" fmla="*/ 423872 w 573028"/>
                <a:gd name="connsiteY57" fmla="*/ 402733 h 1021242"/>
                <a:gd name="connsiteX58" fmla="*/ 458767 w 573028"/>
                <a:gd name="connsiteY58" fmla="*/ 358516 h 1021242"/>
                <a:gd name="connsiteX59" fmla="*/ 441319 w 573028"/>
                <a:gd name="connsiteY59" fmla="*/ 327445 h 1021242"/>
                <a:gd name="connsiteX60" fmla="*/ 458767 w 573028"/>
                <a:gd name="connsiteY60" fmla="*/ 283228 h 1021242"/>
                <a:gd name="connsiteX61" fmla="*/ 476215 w 573028"/>
                <a:gd name="connsiteY61" fmla="*/ 283228 h 1021242"/>
                <a:gd name="connsiteX62" fmla="*/ 493663 w 573028"/>
                <a:gd name="connsiteY62" fmla="*/ 265541 h 1021242"/>
                <a:gd name="connsiteX63" fmla="*/ 502506 w 573028"/>
                <a:gd name="connsiteY63" fmla="*/ 247854 h 1021242"/>
                <a:gd name="connsiteX64" fmla="*/ 515652 w 573028"/>
                <a:gd name="connsiteY64" fmla="*/ 247854 h 1021242"/>
                <a:gd name="connsiteX65" fmla="*/ 533100 w 573028"/>
                <a:gd name="connsiteY65" fmla="*/ 256698 h 1021242"/>
                <a:gd name="connsiteX66" fmla="*/ 572297 w 573028"/>
                <a:gd name="connsiteY66" fmla="*/ 252156 h 1021242"/>
                <a:gd name="connsiteX67" fmla="*/ 554850 w 573028"/>
                <a:gd name="connsiteY67" fmla="*/ 216783 h 1021242"/>
                <a:gd name="connsiteX68" fmla="*/ 567756 w 573028"/>
                <a:gd name="connsiteY68" fmla="*/ 172566 h 1021242"/>
                <a:gd name="connsiteX69" fmla="*/ 550308 w 573028"/>
                <a:gd name="connsiteY69" fmla="*/ 146036 h 1021242"/>
                <a:gd name="connsiteX70" fmla="*/ 559152 w 573028"/>
                <a:gd name="connsiteY70" fmla="*/ 128349 h 1021242"/>
                <a:gd name="connsiteX71" fmla="*/ 550308 w 573028"/>
                <a:gd name="connsiteY71" fmla="*/ 84132 h 1021242"/>
                <a:gd name="connsiteX72" fmla="*/ 489361 w 573028"/>
                <a:gd name="connsiteY72" fmla="*/ 48758 h 1021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73028" h="1021242">
                  <a:moveTo>
                    <a:pt x="489122" y="48758"/>
                  </a:moveTo>
                  <a:cubicBezTo>
                    <a:pt x="459962" y="34179"/>
                    <a:pt x="440124" y="10038"/>
                    <a:pt x="406185" y="0"/>
                  </a:cubicBezTo>
                  <a:cubicBezTo>
                    <a:pt x="418852" y="21033"/>
                    <a:pt x="400927" y="26291"/>
                    <a:pt x="397580" y="35374"/>
                  </a:cubicBezTo>
                  <a:cubicBezTo>
                    <a:pt x="395907" y="39676"/>
                    <a:pt x="408575" y="54972"/>
                    <a:pt x="393278" y="53060"/>
                  </a:cubicBezTo>
                  <a:cubicBezTo>
                    <a:pt x="361729" y="54016"/>
                    <a:pt x="344042" y="41110"/>
                    <a:pt x="314644" y="39915"/>
                  </a:cubicBezTo>
                  <a:cubicBezTo>
                    <a:pt x="307234" y="54494"/>
                    <a:pt x="313210" y="82698"/>
                    <a:pt x="297196" y="88673"/>
                  </a:cubicBezTo>
                  <a:cubicBezTo>
                    <a:pt x="288113" y="86044"/>
                    <a:pt x="284767" y="77679"/>
                    <a:pt x="271144" y="79830"/>
                  </a:cubicBezTo>
                  <a:cubicBezTo>
                    <a:pt x="246525" y="85805"/>
                    <a:pt x="248916" y="119266"/>
                    <a:pt x="223102" y="124047"/>
                  </a:cubicBezTo>
                  <a:cubicBezTo>
                    <a:pt x="223102" y="138865"/>
                    <a:pt x="237443" y="139104"/>
                    <a:pt x="236248" y="155118"/>
                  </a:cubicBezTo>
                  <a:cubicBezTo>
                    <a:pt x="219278" y="174717"/>
                    <a:pt x="193465" y="185472"/>
                    <a:pt x="192509" y="221563"/>
                  </a:cubicBezTo>
                  <a:cubicBezTo>
                    <a:pt x="177929" y="222997"/>
                    <a:pt x="173149" y="234470"/>
                    <a:pt x="153311" y="230406"/>
                  </a:cubicBezTo>
                  <a:cubicBezTo>
                    <a:pt x="156179" y="274384"/>
                    <a:pt x="143512" y="299481"/>
                    <a:pt x="131322" y="318840"/>
                  </a:cubicBezTo>
                  <a:cubicBezTo>
                    <a:pt x="124869" y="329357"/>
                    <a:pt x="116982" y="338917"/>
                    <a:pt x="113874" y="349912"/>
                  </a:cubicBezTo>
                  <a:cubicBezTo>
                    <a:pt x="134429" y="345371"/>
                    <a:pt x="138493" y="389349"/>
                    <a:pt x="122479" y="394129"/>
                  </a:cubicBezTo>
                  <a:cubicBezTo>
                    <a:pt x="72287" y="378354"/>
                    <a:pt x="45039" y="411816"/>
                    <a:pt x="39542" y="451730"/>
                  </a:cubicBezTo>
                  <a:cubicBezTo>
                    <a:pt x="38347" y="459857"/>
                    <a:pt x="43366" y="461769"/>
                    <a:pt x="43844" y="469417"/>
                  </a:cubicBezTo>
                  <a:cubicBezTo>
                    <a:pt x="44083" y="474915"/>
                    <a:pt x="39303" y="475632"/>
                    <a:pt x="39542" y="482802"/>
                  </a:cubicBezTo>
                  <a:cubicBezTo>
                    <a:pt x="39542" y="482802"/>
                    <a:pt x="43366" y="487582"/>
                    <a:pt x="43844" y="491645"/>
                  </a:cubicBezTo>
                  <a:cubicBezTo>
                    <a:pt x="47191" y="519371"/>
                    <a:pt x="51493" y="541121"/>
                    <a:pt x="43844" y="566934"/>
                  </a:cubicBezTo>
                  <a:cubicBezTo>
                    <a:pt x="57229" y="574104"/>
                    <a:pt x="73960" y="577689"/>
                    <a:pt x="74438" y="598005"/>
                  </a:cubicBezTo>
                  <a:cubicBezTo>
                    <a:pt x="76111" y="617365"/>
                    <a:pt x="59380" y="618082"/>
                    <a:pt x="48146" y="624535"/>
                  </a:cubicBezTo>
                  <a:cubicBezTo>
                    <a:pt x="61292" y="639115"/>
                    <a:pt x="64638" y="667557"/>
                    <a:pt x="56990" y="690980"/>
                  </a:cubicBezTo>
                  <a:cubicBezTo>
                    <a:pt x="43127" y="699107"/>
                    <a:pt x="29265" y="707233"/>
                    <a:pt x="22094" y="722052"/>
                  </a:cubicBezTo>
                  <a:cubicBezTo>
                    <a:pt x="24723" y="732568"/>
                    <a:pt x="28309" y="742129"/>
                    <a:pt x="26396" y="757425"/>
                  </a:cubicBezTo>
                  <a:cubicBezTo>
                    <a:pt x="17314" y="758620"/>
                    <a:pt x="25440" y="777024"/>
                    <a:pt x="13251" y="775112"/>
                  </a:cubicBezTo>
                  <a:cubicBezTo>
                    <a:pt x="3212" y="776546"/>
                    <a:pt x="8471" y="762206"/>
                    <a:pt x="105" y="761728"/>
                  </a:cubicBezTo>
                  <a:cubicBezTo>
                    <a:pt x="-2285" y="829129"/>
                    <a:pt x="36674" y="854464"/>
                    <a:pt x="48146" y="907763"/>
                  </a:cubicBezTo>
                  <a:cubicBezTo>
                    <a:pt x="62726" y="915173"/>
                    <a:pt x="68462" y="931664"/>
                    <a:pt x="78740" y="943137"/>
                  </a:cubicBezTo>
                  <a:cubicBezTo>
                    <a:pt x="65594" y="944571"/>
                    <a:pt x="73721" y="967516"/>
                    <a:pt x="61292" y="969667"/>
                  </a:cubicBezTo>
                  <a:cubicBezTo>
                    <a:pt x="72287" y="980662"/>
                    <a:pt x="83042" y="991895"/>
                    <a:pt x="78740" y="1018425"/>
                  </a:cubicBezTo>
                  <a:cubicBezTo>
                    <a:pt x="94276" y="1024878"/>
                    <a:pt x="118655" y="1018903"/>
                    <a:pt x="135385" y="1013884"/>
                  </a:cubicBezTo>
                  <a:cubicBezTo>
                    <a:pt x="118655" y="971101"/>
                    <a:pt x="164784" y="959629"/>
                    <a:pt x="209718" y="965126"/>
                  </a:cubicBezTo>
                  <a:cubicBezTo>
                    <a:pt x="213064" y="946483"/>
                    <a:pt x="220234" y="931664"/>
                    <a:pt x="231468" y="920909"/>
                  </a:cubicBezTo>
                  <a:cubicBezTo>
                    <a:pt x="228839" y="883384"/>
                    <a:pt x="241984" y="879321"/>
                    <a:pt x="235770" y="845620"/>
                  </a:cubicBezTo>
                  <a:cubicBezTo>
                    <a:pt x="257759" y="837733"/>
                    <a:pt x="227644" y="804272"/>
                    <a:pt x="248916" y="796862"/>
                  </a:cubicBezTo>
                  <a:cubicBezTo>
                    <a:pt x="236487" y="796145"/>
                    <a:pt x="219039" y="800686"/>
                    <a:pt x="218322" y="788019"/>
                  </a:cubicBezTo>
                  <a:lnTo>
                    <a:pt x="257520" y="788019"/>
                  </a:lnTo>
                  <a:cubicBezTo>
                    <a:pt x="266841" y="779892"/>
                    <a:pt x="279031" y="774395"/>
                    <a:pt x="288113" y="766030"/>
                  </a:cubicBezTo>
                  <a:cubicBezTo>
                    <a:pt x="301976" y="762206"/>
                    <a:pt x="314883" y="757903"/>
                    <a:pt x="318707" y="743802"/>
                  </a:cubicBezTo>
                  <a:cubicBezTo>
                    <a:pt x="312014" y="737348"/>
                    <a:pt x="291459" y="754079"/>
                    <a:pt x="270666" y="748104"/>
                  </a:cubicBezTo>
                  <a:cubicBezTo>
                    <a:pt x="262300" y="731373"/>
                    <a:pt x="230034" y="739022"/>
                    <a:pt x="214020" y="730417"/>
                  </a:cubicBezTo>
                  <a:cubicBezTo>
                    <a:pt x="236248" y="708906"/>
                    <a:pt x="266363" y="732807"/>
                    <a:pt x="292655" y="717033"/>
                  </a:cubicBezTo>
                  <a:cubicBezTo>
                    <a:pt x="299586" y="720379"/>
                    <a:pt x="291699" y="738783"/>
                    <a:pt x="305800" y="734719"/>
                  </a:cubicBezTo>
                  <a:cubicBezTo>
                    <a:pt x="320619" y="724920"/>
                    <a:pt x="338306" y="717511"/>
                    <a:pt x="344998" y="699346"/>
                  </a:cubicBezTo>
                  <a:cubicBezTo>
                    <a:pt x="329940" y="685244"/>
                    <a:pt x="315361" y="670186"/>
                    <a:pt x="301259" y="655129"/>
                  </a:cubicBezTo>
                  <a:cubicBezTo>
                    <a:pt x="283094" y="657280"/>
                    <a:pt x="277358" y="647002"/>
                    <a:pt x="266363" y="641983"/>
                  </a:cubicBezTo>
                  <a:cubicBezTo>
                    <a:pt x="268514" y="614736"/>
                    <a:pt x="258476" y="599678"/>
                    <a:pt x="262061" y="571236"/>
                  </a:cubicBezTo>
                  <a:cubicBezTo>
                    <a:pt x="263734" y="566934"/>
                    <a:pt x="273056" y="556178"/>
                    <a:pt x="274968" y="549008"/>
                  </a:cubicBezTo>
                  <a:cubicBezTo>
                    <a:pt x="281899" y="526541"/>
                    <a:pt x="275446" y="523912"/>
                    <a:pt x="270666" y="509093"/>
                  </a:cubicBezTo>
                  <a:cubicBezTo>
                    <a:pt x="275924" y="504074"/>
                    <a:pt x="286201" y="504074"/>
                    <a:pt x="296718" y="504552"/>
                  </a:cubicBezTo>
                  <a:cubicBezTo>
                    <a:pt x="301976" y="492840"/>
                    <a:pt x="288352" y="478500"/>
                    <a:pt x="296718" y="478022"/>
                  </a:cubicBezTo>
                  <a:cubicBezTo>
                    <a:pt x="307951" y="480412"/>
                    <a:pt x="312014" y="483997"/>
                    <a:pt x="318707" y="473480"/>
                  </a:cubicBezTo>
                  <a:cubicBezTo>
                    <a:pt x="315122" y="472524"/>
                    <a:pt x="313688" y="469656"/>
                    <a:pt x="314405" y="464637"/>
                  </a:cubicBezTo>
                  <a:cubicBezTo>
                    <a:pt x="333048" y="464637"/>
                    <a:pt x="328984" y="441214"/>
                    <a:pt x="353841" y="446950"/>
                  </a:cubicBezTo>
                  <a:cubicBezTo>
                    <a:pt x="355993" y="441931"/>
                    <a:pt x="358144" y="436673"/>
                    <a:pt x="362685" y="433805"/>
                  </a:cubicBezTo>
                  <a:cubicBezTo>
                    <a:pt x="379894" y="422332"/>
                    <a:pt x="372962" y="441214"/>
                    <a:pt x="380133" y="424961"/>
                  </a:cubicBezTo>
                  <a:cubicBezTo>
                    <a:pt x="380372" y="424483"/>
                    <a:pt x="388020" y="421137"/>
                    <a:pt x="388976" y="420420"/>
                  </a:cubicBezTo>
                  <a:cubicBezTo>
                    <a:pt x="400927" y="412533"/>
                    <a:pt x="412638" y="412055"/>
                    <a:pt x="423872" y="402733"/>
                  </a:cubicBezTo>
                  <a:cubicBezTo>
                    <a:pt x="429608" y="381939"/>
                    <a:pt x="445622" y="371662"/>
                    <a:pt x="458767" y="358516"/>
                  </a:cubicBezTo>
                  <a:cubicBezTo>
                    <a:pt x="448490" y="352541"/>
                    <a:pt x="446339" y="338678"/>
                    <a:pt x="441319" y="327445"/>
                  </a:cubicBezTo>
                  <a:cubicBezTo>
                    <a:pt x="455660" y="314299"/>
                    <a:pt x="459006" y="301871"/>
                    <a:pt x="458767" y="283228"/>
                  </a:cubicBezTo>
                  <a:lnTo>
                    <a:pt x="476215" y="283228"/>
                  </a:lnTo>
                  <a:cubicBezTo>
                    <a:pt x="476693" y="271994"/>
                    <a:pt x="482429" y="266019"/>
                    <a:pt x="493663" y="265541"/>
                  </a:cubicBezTo>
                  <a:cubicBezTo>
                    <a:pt x="492468" y="255503"/>
                    <a:pt x="494619" y="248810"/>
                    <a:pt x="502506" y="247854"/>
                  </a:cubicBezTo>
                  <a:cubicBezTo>
                    <a:pt x="503223" y="257415"/>
                    <a:pt x="512784" y="247376"/>
                    <a:pt x="515652" y="247854"/>
                  </a:cubicBezTo>
                  <a:cubicBezTo>
                    <a:pt x="523061" y="249049"/>
                    <a:pt x="523539" y="256459"/>
                    <a:pt x="533100" y="256698"/>
                  </a:cubicBezTo>
                  <a:cubicBezTo>
                    <a:pt x="532861" y="256698"/>
                    <a:pt x="567517" y="247376"/>
                    <a:pt x="572297" y="252156"/>
                  </a:cubicBezTo>
                  <a:cubicBezTo>
                    <a:pt x="577317" y="229450"/>
                    <a:pt x="554850" y="234231"/>
                    <a:pt x="554850" y="216783"/>
                  </a:cubicBezTo>
                  <a:cubicBezTo>
                    <a:pt x="553654" y="196467"/>
                    <a:pt x="565605" y="189297"/>
                    <a:pt x="567756" y="172566"/>
                  </a:cubicBezTo>
                  <a:cubicBezTo>
                    <a:pt x="559152" y="166830"/>
                    <a:pt x="553177" y="157986"/>
                    <a:pt x="550308" y="146036"/>
                  </a:cubicBezTo>
                  <a:cubicBezTo>
                    <a:pt x="550308" y="137192"/>
                    <a:pt x="562259" y="140299"/>
                    <a:pt x="559152" y="128349"/>
                  </a:cubicBezTo>
                  <a:cubicBezTo>
                    <a:pt x="535968" y="134802"/>
                    <a:pt x="546723" y="91063"/>
                    <a:pt x="550308" y="84132"/>
                  </a:cubicBezTo>
                  <a:cubicBezTo>
                    <a:pt x="527602" y="74810"/>
                    <a:pt x="526407" y="43500"/>
                    <a:pt x="489361" y="48758"/>
                  </a:cubicBezTo>
                  <a:close/>
                </a:path>
              </a:pathLst>
            </a:custGeom>
            <a:grpFill/>
            <a:ln w="3175" cap="flat">
              <a:solidFill>
                <a:schemeClr val="bg1"/>
              </a:solid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0491DEA3-09E7-76CA-05EB-24905F9534F9}"/>
                </a:ext>
              </a:extLst>
            </p:cNvPr>
            <p:cNvSpPr/>
            <p:nvPr/>
          </p:nvSpPr>
          <p:spPr>
            <a:xfrm>
              <a:off x="9353934" y="4077768"/>
              <a:ext cx="314698" cy="162578"/>
            </a:xfrm>
            <a:custGeom>
              <a:avLst/>
              <a:gdLst>
                <a:gd name="connsiteX0" fmla="*/ 4701 w 314698"/>
                <a:gd name="connsiteY0" fmla="*/ 131746 h 162578"/>
                <a:gd name="connsiteX1" fmla="*/ 170575 w 314698"/>
                <a:gd name="connsiteY1" fmla="*/ 109518 h 162578"/>
                <a:gd name="connsiteX2" fmla="*/ 183720 w 314698"/>
                <a:gd name="connsiteY2" fmla="*/ 127205 h 162578"/>
                <a:gd name="connsiteX3" fmla="*/ 240605 w 314698"/>
                <a:gd name="connsiteY3" fmla="*/ 162578 h 162578"/>
                <a:gd name="connsiteX4" fmla="*/ 288646 w 314698"/>
                <a:gd name="connsiteY4" fmla="*/ 153735 h 162578"/>
                <a:gd name="connsiteX5" fmla="*/ 314698 w 314698"/>
                <a:gd name="connsiteY5" fmla="*/ 118361 h 162578"/>
                <a:gd name="connsiteX6" fmla="*/ 288646 w 314698"/>
                <a:gd name="connsiteY6" fmla="*/ 78447 h 162578"/>
                <a:gd name="connsiteX7" fmla="*/ 297490 w 314698"/>
                <a:gd name="connsiteY7" fmla="*/ 47375 h 162578"/>
                <a:gd name="connsiteX8" fmla="*/ 236303 w 314698"/>
                <a:gd name="connsiteY8" fmla="*/ 33990 h 162578"/>
                <a:gd name="connsiteX9" fmla="*/ 144762 w 314698"/>
                <a:gd name="connsiteY9" fmla="*/ 16304 h 162578"/>
                <a:gd name="connsiteX10" fmla="*/ 153605 w 314698"/>
                <a:gd name="connsiteY10" fmla="*/ 51677 h 162578"/>
                <a:gd name="connsiteX11" fmla="*/ 105564 w 314698"/>
                <a:gd name="connsiteY11" fmla="*/ 73905 h 162578"/>
                <a:gd name="connsiteX12" fmla="*/ 96720 w 314698"/>
                <a:gd name="connsiteY12" fmla="*/ 69603 h 162578"/>
                <a:gd name="connsiteX13" fmla="*/ 66127 w 314698"/>
                <a:gd name="connsiteY13" fmla="*/ 20845 h 162578"/>
                <a:gd name="connsiteX14" fmla="*/ 26929 w 314698"/>
                <a:gd name="connsiteY14" fmla="*/ 34229 h 162578"/>
                <a:gd name="connsiteX15" fmla="*/ 5179 w 314698"/>
                <a:gd name="connsiteY15" fmla="*/ 131746 h 16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4698" h="162578">
                  <a:moveTo>
                    <a:pt x="4701" y="131746"/>
                  </a:moveTo>
                  <a:cubicBezTo>
                    <a:pt x="35056" y="83705"/>
                    <a:pt x="126836" y="134375"/>
                    <a:pt x="170575" y="109518"/>
                  </a:cubicBezTo>
                  <a:cubicBezTo>
                    <a:pt x="171770" y="118600"/>
                    <a:pt x="179418" y="121229"/>
                    <a:pt x="183720" y="127205"/>
                  </a:cubicBezTo>
                  <a:cubicBezTo>
                    <a:pt x="215748" y="125771"/>
                    <a:pt x="222201" y="150150"/>
                    <a:pt x="240605" y="162578"/>
                  </a:cubicBezTo>
                  <a:cubicBezTo>
                    <a:pt x="259965" y="158037"/>
                    <a:pt x="265462" y="143696"/>
                    <a:pt x="288646" y="153735"/>
                  </a:cubicBezTo>
                  <a:cubicBezTo>
                    <a:pt x="290080" y="134614"/>
                    <a:pt x="312547" y="136765"/>
                    <a:pt x="314698" y="118361"/>
                  </a:cubicBezTo>
                  <a:cubicBezTo>
                    <a:pt x="310396" y="100675"/>
                    <a:pt x="303704" y="85139"/>
                    <a:pt x="288646" y="78447"/>
                  </a:cubicBezTo>
                  <a:cubicBezTo>
                    <a:pt x="295099" y="71754"/>
                    <a:pt x="295577" y="59087"/>
                    <a:pt x="297490" y="47375"/>
                  </a:cubicBezTo>
                  <a:cubicBezTo>
                    <a:pt x="280998" y="33751"/>
                    <a:pt x="263072" y="26581"/>
                    <a:pt x="236303" y="33990"/>
                  </a:cubicBezTo>
                  <a:cubicBezTo>
                    <a:pt x="214553" y="4831"/>
                    <a:pt x="174638" y="-15963"/>
                    <a:pt x="144762" y="16304"/>
                  </a:cubicBezTo>
                  <a:cubicBezTo>
                    <a:pt x="151215" y="24430"/>
                    <a:pt x="153127" y="37337"/>
                    <a:pt x="153605" y="51677"/>
                  </a:cubicBezTo>
                  <a:cubicBezTo>
                    <a:pt x="143328" y="64823"/>
                    <a:pt x="130899" y="75817"/>
                    <a:pt x="105564" y="73905"/>
                  </a:cubicBezTo>
                  <a:cubicBezTo>
                    <a:pt x="104608" y="70559"/>
                    <a:pt x="101740" y="68886"/>
                    <a:pt x="96720" y="69603"/>
                  </a:cubicBezTo>
                  <a:cubicBezTo>
                    <a:pt x="98632" y="41161"/>
                    <a:pt x="70668" y="43073"/>
                    <a:pt x="66127" y="20845"/>
                  </a:cubicBezTo>
                  <a:cubicBezTo>
                    <a:pt x="52025" y="24191"/>
                    <a:pt x="39119" y="28971"/>
                    <a:pt x="26929" y="34229"/>
                  </a:cubicBezTo>
                  <a:cubicBezTo>
                    <a:pt x="20237" y="64345"/>
                    <a:pt x="-12508" y="91353"/>
                    <a:pt x="5179" y="131746"/>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F5CDA202-5160-C8F3-C7C9-1D0771AE32EE}"/>
                </a:ext>
              </a:extLst>
            </p:cNvPr>
            <p:cNvSpPr/>
            <p:nvPr/>
          </p:nvSpPr>
          <p:spPr>
            <a:xfrm>
              <a:off x="9462784" y="3962966"/>
              <a:ext cx="201545" cy="144729"/>
            </a:xfrm>
            <a:custGeom>
              <a:avLst/>
              <a:gdLst>
                <a:gd name="connsiteX0" fmla="*/ 131755 w 201545"/>
                <a:gd name="connsiteY0" fmla="*/ 144729 h 144729"/>
                <a:gd name="connsiteX1" fmla="*/ 170952 w 201545"/>
                <a:gd name="connsiteY1" fmla="*/ 144729 h 144729"/>
                <a:gd name="connsiteX2" fmla="*/ 184098 w 201545"/>
                <a:gd name="connsiteY2" fmla="*/ 122501 h 144729"/>
                <a:gd name="connsiteX3" fmla="*/ 170952 w 201545"/>
                <a:gd name="connsiteY3" fmla="*/ 56056 h 144729"/>
                <a:gd name="connsiteX4" fmla="*/ 201546 w 201545"/>
                <a:gd name="connsiteY4" fmla="*/ 11839 h 144729"/>
                <a:gd name="connsiteX5" fmla="*/ 79172 w 201545"/>
                <a:gd name="connsiteY5" fmla="*/ 7298 h 144729"/>
                <a:gd name="connsiteX6" fmla="*/ 538 w 201545"/>
                <a:gd name="connsiteY6" fmla="*/ 29526 h 144729"/>
                <a:gd name="connsiteX7" fmla="*/ 9381 w 201545"/>
                <a:gd name="connsiteY7" fmla="*/ 60597 h 144729"/>
                <a:gd name="connsiteX8" fmla="*/ 13683 w 201545"/>
                <a:gd name="connsiteY8" fmla="*/ 87128 h 144729"/>
                <a:gd name="connsiteX9" fmla="*/ 48579 w 201545"/>
                <a:gd name="connsiteY9" fmla="*/ 87128 h 144729"/>
                <a:gd name="connsiteX10" fmla="*/ 39974 w 201545"/>
                <a:gd name="connsiteY10" fmla="*/ 118199 h 144729"/>
                <a:gd name="connsiteX11" fmla="*/ 131755 w 201545"/>
                <a:gd name="connsiteY11" fmla="*/ 144729 h 1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1545" h="144729">
                  <a:moveTo>
                    <a:pt x="131755" y="144729"/>
                  </a:moveTo>
                  <a:cubicBezTo>
                    <a:pt x="144183" y="139232"/>
                    <a:pt x="158763" y="139232"/>
                    <a:pt x="170952" y="144729"/>
                  </a:cubicBezTo>
                  <a:cubicBezTo>
                    <a:pt x="172386" y="134452"/>
                    <a:pt x="175493" y="125608"/>
                    <a:pt x="184098" y="122501"/>
                  </a:cubicBezTo>
                  <a:cubicBezTo>
                    <a:pt x="175016" y="105293"/>
                    <a:pt x="175255" y="78045"/>
                    <a:pt x="170952" y="56056"/>
                  </a:cubicBezTo>
                  <a:cubicBezTo>
                    <a:pt x="183381" y="43628"/>
                    <a:pt x="190551" y="25702"/>
                    <a:pt x="201546" y="11839"/>
                  </a:cubicBezTo>
                  <a:cubicBezTo>
                    <a:pt x="150875" y="21639"/>
                    <a:pt x="115263" y="-14930"/>
                    <a:pt x="79172" y="7298"/>
                  </a:cubicBezTo>
                  <a:cubicBezTo>
                    <a:pt x="40930" y="2518"/>
                    <a:pt x="28024" y="23312"/>
                    <a:pt x="538" y="29526"/>
                  </a:cubicBezTo>
                  <a:cubicBezTo>
                    <a:pt x="-896" y="44345"/>
                    <a:pt x="60" y="56773"/>
                    <a:pt x="9381" y="60597"/>
                  </a:cubicBezTo>
                  <a:cubicBezTo>
                    <a:pt x="-8784" y="65856"/>
                    <a:pt x="12727" y="75655"/>
                    <a:pt x="13683" y="87128"/>
                  </a:cubicBezTo>
                  <a:cubicBezTo>
                    <a:pt x="30175" y="99556"/>
                    <a:pt x="34955" y="75416"/>
                    <a:pt x="48579" y="87128"/>
                  </a:cubicBezTo>
                  <a:cubicBezTo>
                    <a:pt x="45472" y="97166"/>
                    <a:pt x="44755" y="109834"/>
                    <a:pt x="39974" y="118199"/>
                  </a:cubicBezTo>
                  <a:cubicBezTo>
                    <a:pt x="76065" y="95732"/>
                    <a:pt x="114307" y="121545"/>
                    <a:pt x="131755" y="144729"/>
                  </a:cubicBezTo>
                  <a:close/>
                </a:path>
              </a:pathLst>
            </a:custGeom>
            <a:grpFill/>
            <a:ln w="3175" cap="flat">
              <a:solidFill>
                <a:schemeClr val="bg1"/>
              </a:solid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8CC4CC4-2620-6814-C397-EE4A8D1063AF}"/>
                </a:ext>
              </a:extLst>
            </p:cNvPr>
            <p:cNvSpPr/>
            <p:nvPr/>
          </p:nvSpPr>
          <p:spPr>
            <a:xfrm>
              <a:off x="9415537" y="4001575"/>
              <a:ext cx="21824" cy="22228"/>
            </a:xfrm>
            <a:custGeom>
              <a:avLst/>
              <a:gdLst>
                <a:gd name="connsiteX0" fmla="*/ 21732 w 21824"/>
                <a:gd name="connsiteY0" fmla="*/ 8843 h 22228"/>
                <a:gd name="connsiteX1" fmla="*/ 4285 w 21824"/>
                <a:gd name="connsiteY1" fmla="*/ 0 h 22228"/>
                <a:gd name="connsiteX2" fmla="*/ 8587 w 21824"/>
                <a:gd name="connsiteY2" fmla="*/ 22228 h 22228"/>
                <a:gd name="connsiteX3" fmla="*/ 21732 w 21824"/>
                <a:gd name="connsiteY3" fmla="*/ 8843 h 22228"/>
              </a:gdLst>
              <a:ahLst/>
              <a:cxnLst>
                <a:cxn ang="0">
                  <a:pos x="connsiteX0" y="connsiteY0"/>
                </a:cxn>
                <a:cxn ang="0">
                  <a:pos x="connsiteX1" y="connsiteY1"/>
                </a:cxn>
                <a:cxn ang="0">
                  <a:pos x="connsiteX2" y="connsiteY2"/>
                </a:cxn>
                <a:cxn ang="0">
                  <a:pos x="connsiteX3" y="connsiteY3"/>
                </a:cxn>
              </a:cxnLst>
              <a:rect l="l" t="t" r="r" b="b"/>
              <a:pathLst>
                <a:path w="21824" h="22228">
                  <a:moveTo>
                    <a:pt x="21732" y="8843"/>
                  </a:moveTo>
                  <a:cubicBezTo>
                    <a:pt x="15279" y="6453"/>
                    <a:pt x="10738" y="2390"/>
                    <a:pt x="4285" y="0"/>
                  </a:cubicBezTo>
                  <a:cubicBezTo>
                    <a:pt x="-1691" y="5736"/>
                    <a:pt x="-2408" y="21750"/>
                    <a:pt x="8587" y="22228"/>
                  </a:cubicBezTo>
                  <a:cubicBezTo>
                    <a:pt x="1655" y="6453"/>
                    <a:pt x="23405" y="19599"/>
                    <a:pt x="21732" y="8843"/>
                  </a:cubicBezTo>
                  <a:close/>
                </a:path>
              </a:pathLst>
            </a:custGeom>
            <a:grpFill/>
            <a:ln w="3175" cap="flat">
              <a:solidFill>
                <a:schemeClr val="bg1"/>
              </a:solid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D897382-953C-D235-5A86-835D538D84D7}"/>
                </a:ext>
              </a:extLst>
            </p:cNvPr>
            <p:cNvSpPr/>
            <p:nvPr/>
          </p:nvSpPr>
          <p:spPr>
            <a:xfrm>
              <a:off x="9401779" y="3908349"/>
              <a:ext cx="5493" cy="5041"/>
            </a:xfrm>
            <a:custGeom>
              <a:avLst/>
              <a:gdLst>
                <a:gd name="connsiteX0" fmla="*/ 4898 w 5493"/>
                <a:gd name="connsiteY0" fmla="*/ 250 h 5041"/>
                <a:gd name="connsiteX1" fmla="*/ 595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5" y="4791"/>
                  </a:cubicBezTo>
                  <a:cubicBezTo>
                    <a:pt x="1790" y="5986"/>
                    <a:pt x="7288" y="2640"/>
                    <a:pt x="4898" y="250"/>
                  </a:cubicBezTo>
                  <a:close/>
                </a:path>
              </a:pathLst>
            </a:custGeom>
            <a:grpFill/>
            <a:ln w="3175" cap="flat">
              <a:solidFill>
                <a:schemeClr val="bg1"/>
              </a:solid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1685B54-B444-820B-4CFE-41E001BAE4B6}"/>
                </a:ext>
              </a:extLst>
            </p:cNvPr>
            <p:cNvSpPr/>
            <p:nvPr/>
          </p:nvSpPr>
          <p:spPr>
            <a:xfrm>
              <a:off x="9397477" y="4072072"/>
              <a:ext cx="5408" cy="5041"/>
            </a:xfrm>
            <a:custGeom>
              <a:avLst/>
              <a:gdLst>
                <a:gd name="connsiteX0" fmla="*/ 595 w 5408"/>
                <a:gd name="connsiteY0" fmla="*/ 4791 h 5041"/>
                <a:gd name="connsiteX1" fmla="*/ 4898 w 5408"/>
                <a:gd name="connsiteY1" fmla="*/ 250 h 5041"/>
                <a:gd name="connsiteX2" fmla="*/ 595 w 5408"/>
                <a:gd name="connsiteY2" fmla="*/ 4791 h 5041"/>
              </a:gdLst>
              <a:ahLst/>
              <a:cxnLst>
                <a:cxn ang="0">
                  <a:pos x="connsiteX0" y="connsiteY0"/>
                </a:cxn>
                <a:cxn ang="0">
                  <a:pos x="connsiteX1" y="connsiteY1"/>
                </a:cxn>
                <a:cxn ang="0">
                  <a:pos x="connsiteX2" y="connsiteY2"/>
                </a:cxn>
              </a:cxnLst>
              <a:rect l="l" t="t" r="r" b="b"/>
              <a:pathLst>
                <a:path w="5408" h="5041">
                  <a:moveTo>
                    <a:pt x="595" y="4791"/>
                  </a:moveTo>
                  <a:cubicBezTo>
                    <a:pt x="1790" y="5986"/>
                    <a:pt x="7049"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C21B7A35-2AA1-DD1A-1796-255DF275A6E4}"/>
                </a:ext>
              </a:extLst>
            </p:cNvPr>
            <p:cNvSpPr/>
            <p:nvPr/>
          </p:nvSpPr>
          <p:spPr>
            <a:xfrm>
              <a:off x="8900212" y="3563229"/>
              <a:ext cx="8604" cy="4302"/>
            </a:xfrm>
            <a:custGeom>
              <a:avLst/>
              <a:gdLst>
                <a:gd name="connsiteX0" fmla="*/ 0 w 8604"/>
                <a:gd name="connsiteY0" fmla="*/ 4302 h 4302"/>
                <a:gd name="connsiteX1" fmla="*/ 8604 w 8604"/>
                <a:gd name="connsiteY1" fmla="*/ 0 h 4302"/>
                <a:gd name="connsiteX2" fmla="*/ 0 w 8604"/>
                <a:gd name="connsiteY2" fmla="*/ 4302 h 4302"/>
              </a:gdLst>
              <a:ahLst/>
              <a:cxnLst>
                <a:cxn ang="0">
                  <a:pos x="connsiteX0" y="connsiteY0"/>
                </a:cxn>
                <a:cxn ang="0">
                  <a:pos x="connsiteX1" y="connsiteY1"/>
                </a:cxn>
                <a:cxn ang="0">
                  <a:pos x="connsiteX2" y="connsiteY2"/>
                </a:cxn>
              </a:cxnLst>
              <a:rect l="l" t="t" r="r" b="b"/>
              <a:pathLst>
                <a:path w="8604" h="4302">
                  <a:moveTo>
                    <a:pt x="0" y="4302"/>
                  </a:moveTo>
                  <a:cubicBezTo>
                    <a:pt x="3346" y="3346"/>
                    <a:pt x="8604" y="4302"/>
                    <a:pt x="8604" y="0"/>
                  </a:cubicBezTo>
                  <a:cubicBezTo>
                    <a:pt x="5258" y="956"/>
                    <a:pt x="0" y="0"/>
                    <a:pt x="0" y="4302"/>
                  </a:cubicBezTo>
                  <a:close/>
                </a:path>
              </a:pathLst>
            </a:custGeom>
            <a:grpFill/>
            <a:ln w="3175" cap="flat">
              <a:solidFill>
                <a:schemeClr val="bg1"/>
              </a:solid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26D5473-54C6-C721-C027-46207E752A46}"/>
                </a:ext>
              </a:extLst>
            </p:cNvPr>
            <p:cNvSpPr/>
            <p:nvPr/>
          </p:nvSpPr>
          <p:spPr>
            <a:xfrm>
              <a:off x="9310833" y="5072821"/>
              <a:ext cx="69791" cy="79829"/>
            </a:xfrm>
            <a:custGeom>
              <a:avLst/>
              <a:gdLst>
                <a:gd name="connsiteX0" fmla="*/ 26052 w 69791"/>
                <a:gd name="connsiteY0" fmla="*/ 0 h 79829"/>
                <a:gd name="connsiteX1" fmla="*/ 0 w 69791"/>
                <a:gd name="connsiteY1" fmla="*/ 31071 h 79829"/>
                <a:gd name="connsiteX2" fmla="*/ 26052 w 69791"/>
                <a:gd name="connsiteY2" fmla="*/ 79830 h 79829"/>
                <a:gd name="connsiteX3" fmla="*/ 26052 w 69791"/>
                <a:gd name="connsiteY3" fmla="*/ 66445 h 79829"/>
                <a:gd name="connsiteX4" fmla="*/ 69791 w 69791"/>
                <a:gd name="connsiteY4" fmla="*/ 35374 h 79829"/>
                <a:gd name="connsiteX5" fmla="*/ 26052 w 69791"/>
                <a:gd name="connsiteY5" fmla="*/ 0 h 7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91" h="79829">
                  <a:moveTo>
                    <a:pt x="26052" y="0"/>
                  </a:moveTo>
                  <a:cubicBezTo>
                    <a:pt x="22467" y="15536"/>
                    <a:pt x="13863" y="26052"/>
                    <a:pt x="0" y="31071"/>
                  </a:cubicBezTo>
                  <a:cubicBezTo>
                    <a:pt x="3107" y="53060"/>
                    <a:pt x="22228" y="58797"/>
                    <a:pt x="26052" y="79830"/>
                  </a:cubicBezTo>
                  <a:lnTo>
                    <a:pt x="26052" y="66445"/>
                  </a:lnTo>
                  <a:cubicBezTo>
                    <a:pt x="48041" y="63577"/>
                    <a:pt x="65489" y="56407"/>
                    <a:pt x="69791" y="35374"/>
                  </a:cubicBezTo>
                  <a:cubicBezTo>
                    <a:pt x="48041" y="30832"/>
                    <a:pt x="47802" y="4541"/>
                    <a:pt x="26052" y="0"/>
                  </a:cubicBezTo>
                  <a:close/>
                </a:path>
              </a:pathLst>
            </a:custGeom>
            <a:grpFill/>
            <a:ln w="3175" cap="flat">
              <a:solidFill>
                <a:schemeClr val="bg1"/>
              </a:solid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ABE10E1C-E902-19EF-5A03-79468CFFF6CE}"/>
                </a:ext>
              </a:extLst>
            </p:cNvPr>
            <p:cNvSpPr/>
            <p:nvPr/>
          </p:nvSpPr>
          <p:spPr>
            <a:xfrm>
              <a:off x="9114366" y="4944283"/>
              <a:ext cx="170175" cy="163912"/>
            </a:xfrm>
            <a:custGeom>
              <a:avLst/>
              <a:gdLst>
                <a:gd name="connsiteX0" fmla="*/ 169937 w 170175"/>
                <a:gd name="connsiteY0" fmla="*/ 70937 h 163912"/>
                <a:gd name="connsiteX1" fmla="*/ 157030 w 170175"/>
                <a:gd name="connsiteY1" fmla="*/ 22179 h 163912"/>
                <a:gd name="connsiteX2" fmla="*/ 150577 w 170175"/>
                <a:gd name="connsiteY2" fmla="*/ 24330 h 163912"/>
                <a:gd name="connsiteX3" fmla="*/ 148904 w 170175"/>
                <a:gd name="connsiteY3" fmla="*/ 24330 h 163912"/>
                <a:gd name="connsiteX4" fmla="*/ 145319 w 170175"/>
                <a:gd name="connsiteY4" fmla="*/ 24330 h 163912"/>
                <a:gd name="connsiteX5" fmla="*/ 143646 w 170175"/>
                <a:gd name="connsiteY5" fmla="*/ 23852 h 163912"/>
                <a:gd name="connsiteX6" fmla="*/ 141016 w 170175"/>
                <a:gd name="connsiteY6" fmla="*/ 22657 h 163912"/>
                <a:gd name="connsiteX7" fmla="*/ 139821 w 170175"/>
                <a:gd name="connsiteY7" fmla="*/ 21701 h 163912"/>
                <a:gd name="connsiteX8" fmla="*/ 137670 w 170175"/>
                <a:gd name="connsiteY8" fmla="*/ 19789 h 163912"/>
                <a:gd name="connsiteX9" fmla="*/ 136714 w 170175"/>
                <a:gd name="connsiteY9" fmla="*/ 18594 h 163912"/>
                <a:gd name="connsiteX10" fmla="*/ 135041 w 170175"/>
                <a:gd name="connsiteY10" fmla="*/ 16443 h 163912"/>
                <a:gd name="connsiteX11" fmla="*/ 134324 w 170175"/>
                <a:gd name="connsiteY11" fmla="*/ 15486 h 163912"/>
                <a:gd name="connsiteX12" fmla="*/ 133129 w 170175"/>
                <a:gd name="connsiteY12" fmla="*/ 13096 h 163912"/>
                <a:gd name="connsiteX13" fmla="*/ 132173 w 170175"/>
                <a:gd name="connsiteY13" fmla="*/ 10945 h 163912"/>
                <a:gd name="connsiteX14" fmla="*/ 91541 w 170175"/>
                <a:gd name="connsiteY14" fmla="*/ 8794 h 163912"/>
                <a:gd name="connsiteX15" fmla="*/ 30593 w 170175"/>
                <a:gd name="connsiteY15" fmla="*/ 13335 h 163912"/>
                <a:gd name="connsiteX16" fmla="*/ 4302 w 170175"/>
                <a:gd name="connsiteY16" fmla="*/ 190 h 163912"/>
                <a:gd name="connsiteX17" fmla="*/ 0 w 170175"/>
                <a:gd name="connsiteY17" fmla="*/ 26720 h 163912"/>
                <a:gd name="connsiteX18" fmla="*/ 21750 w 170175"/>
                <a:gd name="connsiteY18" fmla="*/ 62094 h 163912"/>
                <a:gd name="connsiteX19" fmla="*/ 69791 w 170175"/>
                <a:gd name="connsiteY19" fmla="*/ 110852 h 163912"/>
                <a:gd name="connsiteX20" fmla="*/ 122135 w 170175"/>
                <a:gd name="connsiteY20" fmla="*/ 163912 h 163912"/>
                <a:gd name="connsiteX21" fmla="*/ 117832 w 170175"/>
                <a:gd name="connsiteY21" fmla="*/ 137382 h 163912"/>
                <a:gd name="connsiteX22" fmla="*/ 126437 w 170175"/>
                <a:gd name="connsiteY22" fmla="*/ 123997 h 163912"/>
                <a:gd name="connsiteX23" fmla="*/ 144124 w 170175"/>
                <a:gd name="connsiteY23" fmla="*/ 110613 h 163912"/>
                <a:gd name="connsiteX24" fmla="*/ 148426 w 170175"/>
                <a:gd name="connsiteY24" fmla="*/ 101769 h 163912"/>
                <a:gd name="connsiteX25" fmla="*/ 165874 w 170175"/>
                <a:gd name="connsiteY25" fmla="*/ 97467 h 163912"/>
                <a:gd name="connsiteX26" fmla="*/ 152967 w 170175"/>
                <a:gd name="connsiteY26" fmla="*/ 75239 h 163912"/>
                <a:gd name="connsiteX27" fmla="*/ 170176 w 170175"/>
                <a:gd name="connsiteY27" fmla="*/ 70937 h 16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0175" h="163912">
                  <a:moveTo>
                    <a:pt x="169937" y="70937"/>
                  </a:moveTo>
                  <a:cubicBezTo>
                    <a:pt x="143646" y="68547"/>
                    <a:pt x="146753" y="40105"/>
                    <a:pt x="157030" y="22179"/>
                  </a:cubicBezTo>
                  <a:cubicBezTo>
                    <a:pt x="154640" y="23374"/>
                    <a:pt x="152489" y="24091"/>
                    <a:pt x="150577" y="24330"/>
                  </a:cubicBezTo>
                  <a:cubicBezTo>
                    <a:pt x="150099" y="24330"/>
                    <a:pt x="149382" y="24330"/>
                    <a:pt x="148904" y="24330"/>
                  </a:cubicBezTo>
                  <a:cubicBezTo>
                    <a:pt x="147709" y="24330"/>
                    <a:pt x="146514" y="24330"/>
                    <a:pt x="145319" y="24330"/>
                  </a:cubicBezTo>
                  <a:cubicBezTo>
                    <a:pt x="144841" y="24330"/>
                    <a:pt x="144124" y="24091"/>
                    <a:pt x="143646" y="23852"/>
                  </a:cubicBezTo>
                  <a:cubicBezTo>
                    <a:pt x="142690" y="23613"/>
                    <a:pt x="141733" y="23135"/>
                    <a:pt x="141016" y="22657"/>
                  </a:cubicBezTo>
                  <a:cubicBezTo>
                    <a:pt x="140539" y="22418"/>
                    <a:pt x="140060" y="22179"/>
                    <a:pt x="139821" y="21701"/>
                  </a:cubicBezTo>
                  <a:cubicBezTo>
                    <a:pt x="139104" y="21223"/>
                    <a:pt x="138387" y="20506"/>
                    <a:pt x="137670" y="19789"/>
                  </a:cubicBezTo>
                  <a:cubicBezTo>
                    <a:pt x="137192" y="19311"/>
                    <a:pt x="136953" y="19072"/>
                    <a:pt x="136714" y="18594"/>
                  </a:cubicBezTo>
                  <a:cubicBezTo>
                    <a:pt x="136236" y="17877"/>
                    <a:pt x="135758" y="17160"/>
                    <a:pt x="135041" y="16443"/>
                  </a:cubicBezTo>
                  <a:cubicBezTo>
                    <a:pt x="135041" y="15965"/>
                    <a:pt x="134563" y="15726"/>
                    <a:pt x="134324" y="15486"/>
                  </a:cubicBezTo>
                  <a:cubicBezTo>
                    <a:pt x="133846" y="14530"/>
                    <a:pt x="133368" y="13813"/>
                    <a:pt x="133129" y="13096"/>
                  </a:cubicBezTo>
                  <a:cubicBezTo>
                    <a:pt x="132651" y="12140"/>
                    <a:pt x="132412" y="11423"/>
                    <a:pt x="132173" y="10945"/>
                  </a:cubicBezTo>
                  <a:cubicBezTo>
                    <a:pt x="118788" y="7360"/>
                    <a:pt x="98950" y="9511"/>
                    <a:pt x="91541" y="8794"/>
                  </a:cubicBezTo>
                  <a:cubicBezTo>
                    <a:pt x="60709" y="6404"/>
                    <a:pt x="30832" y="-12239"/>
                    <a:pt x="30593" y="13335"/>
                  </a:cubicBezTo>
                  <a:cubicBezTo>
                    <a:pt x="13624" y="17160"/>
                    <a:pt x="15058" y="2580"/>
                    <a:pt x="4302" y="190"/>
                  </a:cubicBezTo>
                  <a:cubicBezTo>
                    <a:pt x="4780" y="10945"/>
                    <a:pt x="5019" y="21462"/>
                    <a:pt x="0" y="26720"/>
                  </a:cubicBezTo>
                  <a:cubicBezTo>
                    <a:pt x="10277" y="35563"/>
                    <a:pt x="24857" y="39866"/>
                    <a:pt x="21750" y="62094"/>
                  </a:cubicBezTo>
                  <a:cubicBezTo>
                    <a:pt x="41827" y="74283"/>
                    <a:pt x="49475" y="98901"/>
                    <a:pt x="69791" y="110852"/>
                  </a:cubicBezTo>
                  <a:cubicBezTo>
                    <a:pt x="81503" y="134514"/>
                    <a:pt x="97994" y="153157"/>
                    <a:pt x="122135" y="163912"/>
                  </a:cubicBezTo>
                  <a:cubicBezTo>
                    <a:pt x="122135" y="153396"/>
                    <a:pt x="114486" y="151006"/>
                    <a:pt x="117832" y="137382"/>
                  </a:cubicBezTo>
                  <a:cubicBezTo>
                    <a:pt x="129544" y="140967"/>
                    <a:pt x="122852" y="129017"/>
                    <a:pt x="126437" y="123997"/>
                  </a:cubicBezTo>
                  <a:cubicBezTo>
                    <a:pt x="130978" y="118022"/>
                    <a:pt x="138865" y="118022"/>
                    <a:pt x="144124" y="110613"/>
                  </a:cubicBezTo>
                  <a:cubicBezTo>
                    <a:pt x="142450" y="113003"/>
                    <a:pt x="139582" y="100574"/>
                    <a:pt x="148426" y="101769"/>
                  </a:cubicBezTo>
                  <a:cubicBezTo>
                    <a:pt x="154879" y="101052"/>
                    <a:pt x="164678" y="103442"/>
                    <a:pt x="165874" y="97467"/>
                  </a:cubicBezTo>
                  <a:cubicBezTo>
                    <a:pt x="158225" y="93404"/>
                    <a:pt x="157986" y="81931"/>
                    <a:pt x="152967" y="75239"/>
                  </a:cubicBezTo>
                  <a:cubicBezTo>
                    <a:pt x="159420" y="74522"/>
                    <a:pt x="168981" y="76912"/>
                    <a:pt x="170176" y="70937"/>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27FD490B-4EEE-76EF-B9E0-E9B8E4F4BAFC}"/>
                </a:ext>
              </a:extLst>
            </p:cNvPr>
            <p:cNvSpPr/>
            <p:nvPr/>
          </p:nvSpPr>
          <p:spPr>
            <a:xfrm>
              <a:off x="9018284" y="4860068"/>
              <a:ext cx="244030" cy="205138"/>
            </a:xfrm>
            <a:custGeom>
              <a:avLst/>
              <a:gdLst>
                <a:gd name="connsiteX0" fmla="*/ 232557 w 244030"/>
                <a:gd name="connsiteY0" fmla="*/ 97312 h 205138"/>
                <a:gd name="connsiteX1" fmla="*/ 235665 w 244030"/>
                <a:gd name="connsiteY1" fmla="*/ 98268 h 205138"/>
                <a:gd name="connsiteX2" fmla="*/ 236860 w 244030"/>
                <a:gd name="connsiteY2" fmla="*/ 98268 h 205138"/>
                <a:gd name="connsiteX3" fmla="*/ 239489 w 244030"/>
                <a:gd name="connsiteY3" fmla="*/ 97551 h 205138"/>
                <a:gd name="connsiteX4" fmla="*/ 240684 w 244030"/>
                <a:gd name="connsiteY4" fmla="*/ 97073 h 205138"/>
                <a:gd name="connsiteX5" fmla="*/ 244030 w 244030"/>
                <a:gd name="connsiteY5" fmla="*/ 93009 h 205138"/>
                <a:gd name="connsiteX6" fmla="*/ 239728 w 244030"/>
                <a:gd name="connsiteY6" fmla="*/ 75323 h 205138"/>
                <a:gd name="connsiteX7" fmla="*/ 235426 w 244030"/>
                <a:gd name="connsiteY7" fmla="*/ 44251 h 205138"/>
                <a:gd name="connsiteX8" fmla="*/ 183082 w 244030"/>
                <a:gd name="connsiteY8" fmla="*/ 48792 h 205138"/>
                <a:gd name="connsiteX9" fmla="*/ 130739 w 244030"/>
                <a:gd name="connsiteY9" fmla="*/ 34 h 205138"/>
                <a:gd name="connsiteX10" fmla="*/ 113291 w 244030"/>
                <a:gd name="connsiteY10" fmla="*/ 13419 h 205138"/>
                <a:gd name="connsiteX11" fmla="*/ 91541 w 244030"/>
                <a:gd name="connsiteY11" fmla="*/ 26564 h 205138"/>
                <a:gd name="connsiteX12" fmla="*/ 95843 w 244030"/>
                <a:gd name="connsiteY12" fmla="*/ 44251 h 205138"/>
                <a:gd name="connsiteX13" fmla="*/ 74093 w 244030"/>
                <a:gd name="connsiteY13" fmla="*/ 70781 h 205138"/>
                <a:gd name="connsiteX14" fmla="*/ 39198 w 244030"/>
                <a:gd name="connsiteY14" fmla="*/ 61938 h 205138"/>
                <a:gd name="connsiteX15" fmla="*/ 0 w 244030"/>
                <a:gd name="connsiteY15" fmla="*/ 66479 h 205138"/>
                <a:gd name="connsiteX16" fmla="*/ 17448 w 244030"/>
                <a:gd name="connsiteY16" fmla="*/ 101853 h 205138"/>
                <a:gd name="connsiteX17" fmla="*/ 34896 w 244030"/>
                <a:gd name="connsiteY17" fmla="*/ 70781 h 205138"/>
                <a:gd name="connsiteX18" fmla="*/ 61187 w 244030"/>
                <a:gd name="connsiteY18" fmla="*/ 119540 h 205138"/>
                <a:gd name="connsiteX19" fmla="*/ 87239 w 244030"/>
                <a:gd name="connsiteY19" fmla="*/ 146070 h 205138"/>
                <a:gd name="connsiteX20" fmla="*/ 74093 w 244030"/>
                <a:gd name="connsiteY20" fmla="*/ 150611 h 205138"/>
                <a:gd name="connsiteX21" fmla="*/ 108989 w 244030"/>
                <a:gd name="connsiteY21" fmla="*/ 190526 h 205138"/>
                <a:gd name="connsiteX22" fmla="*/ 130739 w 244030"/>
                <a:gd name="connsiteY22" fmla="*/ 185985 h 205138"/>
                <a:gd name="connsiteX23" fmla="*/ 161332 w 244030"/>
                <a:gd name="connsiteY23" fmla="*/ 199369 h 205138"/>
                <a:gd name="connsiteX24" fmla="*/ 113291 w 244030"/>
                <a:gd name="connsiteY24" fmla="*/ 146309 h 205138"/>
                <a:gd name="connsiteX25" fmla="*/ 108989 w 244030"/>
                <a:gd name="connsiteY25" fmla="*/ 128622 h 205138"/>
                <a:gd name="connsiteX26" fmla="*/ 91541 w 244030"/>
                <a:gd name="connsiteY26" fmla="*/ 106394 h 205138"/>
                <a:gd name="connsiteX27" fmla="*/ 100145 w 244030"/>
                <a:gd name="connsiteY27" fmla="*/ 79864 h 205138"/>
                <a:gd name="connsiteX28" fmla="*/ 121896 w 244030"/>
                <a:gd name="connsiteY28" fmla="*/ 93248 h 205138"/>
                <a:gd name="connsiteX29" fmla="*/ 135041 w 244030"/>
                <a:gd name="connsiteY29" fmla="*/ 79864 h 205138"/>
                <a:gd name="connsiteX30" fmla="*/ 191687 w 244030"/>
                <a:gd name="connsiteY30" fmla="*/ 88707 h 205138"/>
                <a:gd name="connsiteX31" fmla="*/ 209135 w 244030"/>
                <a:gd name="connsiteY31" fmla="*/ 84166 h 205138"/>
                <a:gd name="connsiteX32" fmla="*/ 216544 w 244030"/>
                <a:gd name="connsiteY32" fmla="*/ 87273 h 205138"/>
                <a:gd name="connsiteX33" fmla="*/ 218456 w 244030"/>
                <a:gd name="connsiteY33" fmla="*/ 88468 h 205138"/>
                <a:gd name="connsiteX34" fmla="*/ 223236 w 244030"/>
                <a:gd name="connsiteY34" fmla="*/ 91575 h 205138"/>
                <a:gd name="connsiteX35" fmla="*/ 228494 w 244030"/>
                <a:gd name="connsiteY35" fmla="*/ 94922 h 205138"/>
                <a:gd name="connsiteX36" fmla="*/ 231601 w 244030"/>
                <a:gd name="connsiteY36" fmla="*/ 96595 h 205138"/>
                <a:gd name="connsiteX37" fmla="*/ 232557 w 244030"/>
                <a:gd name="connsiteY37" fmla="*/ 97073 h 20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44030" h="205138">
                  <a:moveTo>
                    <a:pt x="232557" y="97312"/>
                  </a:moveTo>
                  <a:cubicBezTo>
                    <a:pt x="232557" y="97312"/>
                    <a:pt x="234709" y="98029"/>
                    <a:pt x="235665" y="98268"/>
                  </a:cubicBezTo>
                  <a:cubicBezTo>
                    <a:pt x="236143" y="98268"/>
                    <a:pt x="236621" y="98268"/>
                    <a:pt x="236860" y="98268"/>
                  </a:cubicBezTo>
                  <a:cubicBezTo>
                    <a:pt x="237816" y="98268"/>
                    <a:pt x="238533" y="98029"/>
                    <a:pt x="239489" y="97551"/>
                  </a:cubicBezTo>
                  <a:cubicBezTo>
                    <a:pt x="239967" y="97551"/>
                    <a:pt x="240445" y="97551"/>
                    <a:pt x="240684" y="97073"/>
                  </a:cubicBezTo>
                  <a:cubicBezTo>
                    <a:pt x="241879" y="96356"/>
                    <a:pt x="243074" y="94922"/>
                    <a:pt x="244030" y="93009"/>
                  </a:cubicBezTo>
                  <a:cubicBezTo>
                    <a:pt x="243552" y="87990"/>
                    <a:pt x="241162" y="83688"/>
                    <a:pt x="239728" y="75323"/>
                  </a:cubicBezTo>
                  <a:cubicBezTo>
                    <a:pt x="238294" y="66718"/>
                    <a:pt x="235187" y="55724"/>
                    <a:pt x="235426" y="44251"/>
                  </a:cubicBezTo>
                  <a:cubicBezTo>
                    <a:pt x="226343" y="39471"/>
                    <a:pt x="206983" y="54768"/>
                    <a:pt x="183082" y="48792"/>
                  </a:cubicBezTo>
                  <a:cubicBezTo>
                    <a:pt x="165395" y="32779"/>
                    <a:pt x="148665" y="15570"/>
                    <a:pt x="130739" y="34"/>
                  </a:cubicBezTo>
                  <a:cubicBezTo>
                    <a:pt x="119745" y="-683"/>
                    <a:pt x="120222" y="10073"/>
                    <a:pt x="113291" y="13419"/>
                  </a:cubicBezTo>
                  <a:cubicBezTo>
                    <a:pt x="107794" y="19633"/>
                    <a:pt x="92019" y="15331"/>
                    <a:pt x="91541" y="26564"/>
                  </a:cubicBezTo>
                  <a:cubicBezTo>
                    <a:pt x="97994" y="27281"/>
                    <a:pt x="95604" y="37320"/>
                    <a:pt x="95843" y="44251"/>
                  </a:cubicBezTo>
                  <a:cubicBezTo>
                    <a:pt x="73854" y="47358"/>
                    <a:pt x="85327" y="57158"/>
                    <a:pt x="74093" y="70781"/>
                  </a:cubicBezTo>
                  <a:cubicBezTo>
                    <a:pt x="55690" y="66718"/>
                    <a:pt x="55690" y="69586"/>
                    <a:pt x="39198" y="61938"/>
                  </a:cubicBezTo>
                  <a:cubicBezTo>
                    <a:pt x="29637" y="67196"/>
                    <a:pt x="8843" y="74367"/>
                    <a:pt x="0" y="66479"/>
                  </a:cubicBezTo>
                  <a:cubicBezTo>
                    <a:pt x="1195" y="82971"/>
                    <a:pt x="5019" y="96834"/>
                    <a:pt x="17448" y="101853"/>
                  </a:cubicBezTo>
                  <a:cubicBezTo>
                    <a:pt x="25574" y="93965"/>
                    <a:pt x="22706" y="74606"/>
                    <a:pt x="34896" y="70781"/>
                  </a:cubicBezTo>
                  <a:cubicBezTo>
                    <a:pt x="53299" y="77235"/>
                    <a:pt x="64533" y="90858"/>
                    <a:pt x="61187" y="119540"/>
                  </a:cubicBezTo>
                  <a:cubicBezTo>
                    <a:pt x="69791" y="128383"/>
                    <a:pt x="83415" y="132446"/>
                    <a:pt x="87239" y="146070"/>
                  </a:cubicBezTo>
                  <a:cubicBezTo>
                    <a:pt x="81981" y="146787"/>
                    <a:pt x="74810" y="145353"/>
                    <a:pt x="74093" y="150611"/>
                  </a:cubicBezTo>
                  <a:cubicBezTo>
                    <a:pt x="83176" y="166386"/>
                    <a:pt x="103492" y="170927"/>
                    <a:pt x="108989" y="190526"/>
                  </a:cubicBezTo>
                  <a:cubicBezTo>
                    <a:pt x="119505" y="192199"/>
                    <a:pt x="118549" y="182399"/>
                    <a:pt x="130739" y="185985"/>
                  </a:cubicBezTo>
                  <a:cubicBezTo>
                    <a:pt x="140060" y="187897"/>
                    <a:pt x="160376" y="217295"/>
                    <a:pt x="161332" y="199369"/>
                  </a:cubicBezTo>
                  <a:cubicBezTo>
                    <a:pt x="144124" y="183834"/>
                    <a:pt x="126676" y="167342"/>
                    <a:pt x="113291" y="146309"/>
                  </a:cubicBezTo>
                  <a:cubicBezTo>
                    <a:pt x="109467" y="140095"/>
                    <a:pt x="113291" y="133402"/>
                    <a:pt x="108989" y="128622"/>
                  </a:cubicBezTo>
                  <a:cubicBezTo>
                    <a:pt x="102297" y="121452"/>
                    <a:pt x="95843" y="113325"/>
                    <a:pt x="91541" y="106394"/>
                  </a:cubicBezTo>
                  <a:cubicBezTo>
                    <a:pt x="100145" y="103287"/>
                    <a:pt x="90346" y="81776"/>
                    <a:pt x="100145" y="79864"/>
                  </a:cubicBezTo>
                  <a:cubicBezTo>
                    <a:pt x="113769" y="77713"/>
                    <a:pt x="111857" y="91814"/>
                    <a:pt x="121896" y="93248"/>
                  </a:cubicBezTo>
                  <a:cubicBezTo>
                    <a:pt x="126437" y="89185"/>
                    <a:pt x="123330" y="76996"/>
                    <a:pt x="135041" y="79864"/>
                  </a:cubicBezTo>
                  <a:cubicBezTo>
                    <a:pt x="155835" y="77235"/>
                    <a:pt x="175195" y="89185"/>
                    <a:pt x="191687" y="88707"/>
                  </a:cubicBezTo>
                  <a:cubicBezTo>
                    <a:pt x="193838" y="88707"/>
                    <a:pt x="200769" y="82493"/>
                    <a:pt x="209135" y="84166"/>
                  </a:cubicBezTo>
                  <a:cubicBezTo>
                    <a:pt x="211525" y="84644"/>
                    <a:pt x="214154" y="85839"/>
                    <a:pt x="216544" y="87273"/>
                  </a:cubicBezTo>
                  <a:cubicBezTo>
                    <a:pt x="217261" y="87751"/>
                    <a:pt x="217739" y="87990"/>
                    <a:pt x="218456" y="88468"/>
                  </a:cubicBezTo>
                  <a:cubicBezTo>
                    <a:pt x="220129" y="89424"/>
                    <a:pt x="221563" y="90619"/>
                    <a:pt x="223236" y="91575"/>
                  </a:cubicBezTo>
                  <a:cubicBezTo>
                    <a:pt x="223714" y="92053"/>
                    <a:pt x="227060" y="94205"/>
                    <a:pt x="228494" y="94922"/>
                  </a:cubicBezTo>
                  <a:cubicBezTo>
                    <a:pt x="229450" y="95639"/>
                    <a:pt x="230646" y="96117"/>
                    <a:pt x="231601" y="96595"/>
                  </a:cubicBezTo>
                  <a:cubicBezTo>
                    <a:pt x="231840" y="96595"/>
                    <a:pt x="232319" y="96834"/>
                    <a:pt x="232557" y="97073"/>
                  </a:cubicBezTo>
                  <a:close/>
                </a:path>
              </a:pathLst>
            </a:custGeom>
            <a:grpFill/>
            <a:ln w="3175" cap="flat">
              <a:solidFill>
                <a:schemeClr val="bg1"/>
              </a:solid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2C16571A-BF36-7551-9404-9BC664F3C3DD}"/>
                </a:ext>
              </a:extLst>
            </p:cNvPr>
            <p:cNvSpPr/>
            <p:nvPr/>
          </p:nvSpPr>
          <p:spPr>
            <a:xfrm>
              <a:off x="9246061" y="4954750"/>
              <a:ext cx="1434" cy="717"/>
            </a:xfrm>
            <a:custGeom>
              <a:avLst/>
              <a:gdLst>
                <a:gd name="connsiteX0" fmla="*/ 956 w 1434"/>
                <a:gd name="connsiteY0" fmla="*/ 478 h 717"/>
                <a:gd name="connsiteX1" fmla="*/ 0 w 1434"/>
                <a:gd name="connsiteY1" fmla="*/ 0 h 717"/>
                <a:gd name="connsiteX2" fmla="*/ 239 w 1434"/>
                <a:gd name="connsiteY2" fmla="*/ 717 h 717"/>
                <a:gd name="connsiteX3" fmla="*/ 1434 w 1434"/>
                <a:gd name="connsiteY3" fmla="*/ 717 h 717"/>
                <a:gd name="connsiteX4" fmla="*/ 956 w 1434"/>
                <a:gd name="connsiteY4" fmla="*/ 239 h 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 h="717">
                  <a:moveTo>
                    <a:pt x="956" y="478"/>
                  </a:moveTo>
                  <a:cubicBezTo>
                    <a:pt x="956" y="478"/>
                    <a:pt x="478" y="239"/>
                    <a:pt x="0" y="0"/>
                  </a:cubicBezTo>
                  <a:cubicBezTo>
                    <a:pt x="0" y="0"/>
                    <a:pt x="0" y="478"/>
                    <a:pt x="239" y="717"/>
                  </a:cubicBezTo>
                  <a:cubicBezTo>
                    <a:pt x="478" y="717"/>
                    <a:pt x="956" y="717"/>
                    <a:pt x="1434" y="717"/>
                  </a:cubicBezTo>
                  <a:cubicBezTo>
                    <a:pt x="1434" y="717"/>
                    <a:pt x="956" y="717"/>
                    <a:pt x="956" y="239"/>
                  </a:cubicBezTo>
                  <a:close/>
                </a:path>
              </a:pathLst>
            </a:custGeom>
            <a:grpFill/>
            <a:ln w="3175" cap="flat">
              <a:solidFill>
                <a:schemeClr val="bg1"/>
              </a:solid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7D866D02-F506-13A0-EC01-32670F43E782}"/>
                </a:ext>
              </a:extLst>
            </p:cNvPr>
            <p:cNvSpPr/>
            <p:nvPr/>
          </p:nvSpPr>
          <p:spPr>
            <a:xfrm>
              <a:off x="9275699" y="5112736"/>
              <a:ext cx="74332" cy="176868"/>
            </a:xfrm>
            <a:custGeom>
              <a:avLst/>
              <a:gdLst>
                <a:gd name="connsiteX0" fmla="*/ 0 w 74332"/>
                <a:gd name="connsiteY0" fmla="*/ 17687 h 176868"/>
                <a:gd name="connsiteX1" fmla="*/ 12907 w 74332"/>
                <a:gd name="connsiteY1" fmla="*/ 53060 h 176868"/>
                <a:gd name="connsiteX2" fmla="*/ 4302 w 74332"/>
                <a:gd name="connsiteY2" fmla="*/ 132651 h 176868"/>
                <a:gd name="connsiteX3" fmla="*/ 4302 w 74332"/>
                <a:gd name="connsiteY3" fmla="*/ 141494 h 176868"/>
                <a:gd name="connsiteX4" fmla="*/ 39437 w 74332"/>
                <a:gd name="connsiteY4" fmla="*/ 176868 h 176868"/>
                <a:gd name="connsiteX5" fmla="*/ 39437 w 74332"/>
                <a:gd name="connsiteY5" fmla="*/ 159181 h 176868"/>
                <a:gd name="connsiteX6" fmla="*/ 56885 w 74332"/>
                <a:gd name="connsiteY6" fmla="*/ 150338 h 176868"/>
                <a:gd name="connsiteX7" fmla="*/ 61187 w 74332"/>
                <a:gd name="connsiteY7" fmla="*/ 132651 h 176868"/>
                <a:gd name="connsiteX8" fmla="*/ 74332 w 74332"/>
                <a:gd name="connsiteY8" fmla="*/ 119505 h 176868"/>
                <a:gd name="connsiteX9" fmla="*/ 70030 w 74332"/>
                <a:gd name="connsiteY9" fmla="*/ 106121 h 176868"/>
                <a:gd name="connsiteX10" fmla="*/ 48280 w 74332"/>
                <a:gd name="connsiteY10" fmla="*/ 79591 h 176868"/>
                <a:gd name="connsiteX11" fmla="*/ 52583 w 74332"/>
                <a:gd name="connsiteY11" fmla="*/ 30832 h 176868"/>
                <a:gd name="connsiteX12" fmla="*/ 39676 w 74332"/>
                <a:gd name="connsiteY12" fmla="*/ 13146 h 176868"/>
                <a:gd name="connsiteX13" fmla="*/ 13385 w 74332"/>
                <a:gd name="connsiteY13" fmla="*/ 0 h 176868"/>
                <a:gd name="connsiteX14" fmla="*/ 478 w 74332"/>
                <a:gd name="connsiteY14" fmla="*/ 17687 h 17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332" h="176868">
                  <a:moveTo>
                    <a:pt x="0" y="17687"/>
                  </a:moveTo>
                  <a:cubicBezTo>
                    <a:pt x="956" y="32745"/>
                    <a:pt x="8126" y="41827"/>
                    <a:pt x="12907" y="53060"/>
                  </a:cubicBezTo>
                  <a:cubicBezTo>
                    <a:pt x="2868" y="74093"/>
                    <a:pt x="11234" y="101341"/>
                    <a:pt x="4302" y="132651"/>
                  </a:cubicBezTo>
                  <a:cubicBezTo>
                    <a:pt x="9560" y="133607"/>
                    <a:pt x="6931" y="137670"/>
                    <a:pt x="4302" y="141494"/>
                  </a:cubicBezTo>
                  <a:cubicBezTo>
                    <a:pt x="22467" y="146753"/>
                    <a:pt x="26291" y="166352"/>
                    <a:pt x="39437" y="176868"/>
                  </a:cubicBezTo>
                  <a:cubicBezTo>
                    <a:pt x="45651" y="174956"/>
                    <a:pt x="37047" y="163484"/>
                    <a:pt x="39437" y="159181"/>
                  </a:cubicBezTo>
                  <a:cubicBezTo>
                    <a:pt x="42544" y="153206"/>
                    <a:pt x="51865" y="155835"/>
                    <a:pt x="56885" y="150338"/>
                  </a:cubicBezTo>
                  <a:cubicBezTo>
                    <a:pt x="60470" y="146275"/>
                    <a:pt x="58319" y="137192"/>
                    <a:pt x="61187" y="132651"/>
                  </a:cubicBezTo>
                  <a:cubicBezTo>
                    <a:pt x="66445" y="124286"/>
                    <a:pt x="73615" y="129066"/>
                    <a:pt x="74332" y="119505"/>
                  </a:cubicBezTo>
                  <a:cubicBezTo>
                    <a:pt x="69313" y="118788"/>
                    <a:pt x="69552" y="112574"/>
                    <a:pt x="70030" y="106121"/>
                  </a:cubicBezTo>
                  <a:cubicBezTo>
                    <a:pt x="55212" y="103014"/>
                    <a:pt x="50431" y="91302"/>
                    <a:pt x="48280" y="79591"/>
                  </a:cubicBezTo>
                  <a:cubicBezTo>
                    <a:pt x="44934" y="62860"/>
                    <a:pt x="56168" y="41827"/>
                    <a:pt x="52583" y="30832"/>
                  </a:cubicBezTo>
                  <a:cubicBezTo>
                    <a:pt x="50431" y="24140"/>
                    <a:pt x="41588" y="15297"/>
                    <a:pt x="39676" y="13146"/>
                  </a:cubicBezTo>
                  <a:cubicBezTo>
                    <a:pt x="27725" y="478"/>
                    <a:pt x="26530" y="14341"/>
                    <a:pt x="13385" y="0"/>
                  </a:cubicBezTo>
                  <a:cubicBezTo>
                    <a:pt x="9083" y="5975"/>
                    <a:pt x="9321" y="16492"/>
                    <a:pt x="478" y="17687"/>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ECFE4A24-3008-6832-EF32-4F40FA193136}"/>
                </a:ext>
              </a:extLst>
            </p:cNvPr>
            <p:cNvSpPr/>
            <p:nvPr/>
          </p:nvSpPr>
          <p:spPr>
            <a:xfrm>
              <a:off x="9013982" y="4837943"/>
              <a:ext cx="126770" cy="88842"/>
            </a:xfrm>
            <a:custGeom>
              <a:avLst/>
              <a:gdLst>
                <a:gd name="connsiteX0" fmla="*/ 126437 w 126770"/>
                <a:gd name="connsiteY0" fmla="*/ 4711 h 88842"/>
                <a:gd name="connsiteX1" fmla="*/ 113291 w 126770"/>
                <a:gd name="connsiteY1" fmla="*/ 170 h 88842"/>
                <a:gd name="connsiteX2" fmla="*/ 113291 w 126770"/>
                <a:gd name="connsiteY2" fmla="*/ 13554 h 88842"/>
                <a:gd name="connsiteX3" fmla="*/ 69791 w 126770"/>
                <a:gd name="connsiteY3" fmla="*/ 13554 h 88842"/>
                <a:gd name="connsiteX4" fmla="*/ 43739 w 126770"/>
                <a:gd name="connsiteY4" fmla="*/ 31241 h 88842"/>
                <a:gd name="connsiteX5" fmla="*/ 0 w 126770"/>
                <a:gd name="connsiteY5" fmla="*/ 31241 h 88842"/>
                <a:gd name="connsiteX6" fmla="*/ 17448 w 126770"/>
                <a:gd name="connsiteY6" fmla="*/ 79999 h 88842"/>
                <a:gd name="connsiteX7" fmla="*/ 17448 w 126770"/>
                <a:gd name="connsiteY7" fmla="*/ 88843 h 88842"/>
                <a:gd name="connsiteX8" fmla="*/ 78635 w 126770"/>
                <a:gd name="connsiteY8" fmla="*/ 88843 h 88842"/>
                <a:gd name="connsiteX9" fmla="*/ 96082 w 126770"/>
                <a:gd name="connsiteY9" fmla="*/ 62313 h 88842"/>
                <a:gd name="connsiteX10" fmla="*/ 91780 w 126770"/>
                <a:gd name="connsiteY10" fmla="*/ 40085 h 88842"/>
                <a:gd name="connsiteX11" fmla="*/ 126676 w 126770"/>
                <a:gd name="connsiteY11" fmla="*/ 4711 h 8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770" h="88842">
                  <a:moveTo>
                    <a:pt x="126437" y="4711"/>
                  </a:moveTo>
                  <a:cubicBezTo>
                    <a:pt x="120939" y="4472"/>
                    <a:pt x="120462" y="-1025"/>
                    <a:pt x="113291" y="170"/>
                  </a:cubicBezTo>
                  <a:lnTo>
                    <a:pt x="113291" y="13554"/>
                  </a:lnTo>
                  <a:cubicBezTo>
                    <a:pt x="100384" y="7579"/>
                    <a:pt x="90824" y="16423"/>
                    <a:pt x="69791" y="13554"/>
                  </a:cubicBezTo>
                  <a:cubicBezTo>
                    <a:pt x="60470" y="19052"/>
                    <a:pt x="57124" y="30285"/>
                    <a:pt x="43739" y="31241"/>
                  </a:cubicBezTo>
                  <a:cubicBezTo>
                    <a:pt x="28920" y="26222"/>
                    <a:pt x="8843" y="18096"/>
                    <a:pt x="0" y="31241"/>
                  </a:cubicBezTo>
                  <a:cubicBezTo>
                    <a:pt x="9799" y="47972"/>
                    <a:pt x="6214" y="59683"/>
                    <a:pt x="17448" y="79999"/>
                  </a:cubicBezTo>
                  <a:cubicBezTo>
                    <a:pt x="17926" y="85019"/>
                    <a:pt x="10994" y="86931"/>
                    <a:pt x="17448" y="88843"/>
                  </a:cubicBezTo>
                  <a:cubicBezTo>
                    <a:pt x="40871" y="75458"/>
                    <a:pt x="54734" y="76892"/>
                    <a:pt x="78635" y="88843"/>
                  </a:cubicBezTo>
                  <a:cubicBezTo>
                    <a:pt x="73615" y="69005"/>
                    <a:pt x="84610" y="65420"/>
                    <a:pt x="96082" y="62313"/>
                  </a:cubicBezTo>
                  <a:cubicBezTo>
                    <a:pt x="97755" y="51557"/>
                    <a:pt x="88195" y="52752"/>
                    <a:pt x="91780" y="40085"/>
                  </a:cubicBezTo>
                  <a:cubicBezTo>
                    <a:pt x="107555" y="32436"/>
                    <a:pt x="128349" y="29807"/>
                    <a:pt x="126676" y="4711"/>
                  </a:cubicBezTo>
                  <a:close/>
                </a:path>
              </a:pathLst>
            </a:custGeom>
            <a:grpFill/>
            <a:ln w="3175" cap="flat">
              <a:solidFill>
                <a:schemeClr val="bg1"/>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2B8F7238-F30D-2C3E-8BD0-41EC07869F9E}"/>
                </a:ext>
              </a:extLst>
            </p:cNvPr>
            <p:cNvSpPr/>
            <p:nvPr/>
          </p:nvSpPr>
          <p:spPr>
            <a:xfrm>
              <a:off x="9293146" y="5286982"/>
              <a:ext cx="4302" cy="5722"/>
            </a:xfrm>
            <a:custGeom>
              <a:avLst/>
              <a:gdLst>
                <a:gd name="connsiteX0" fmla="*/ 0 w 4302"/>
                <a:gd name="connsiteY0" fmla="*/ 2861 h 5722"/>
                <a:gd name="connsiteX1" fmla="*/ 4302 w 4302"/>
                <a:gd name="connsiteY1" fmla="*/ 2861 h 5722"/>
                <a:gd name="connsiteX2" fmla="*/ 0 w 4302"/>
                <a:gd name="connsiteY2" fmla="*/ 2861 h 5722"/>
              </a:gdLst>
              <a:ahLst/>
              <a:cxnLst>
                <a:cxn ang="0">
                  <a:pos x="connsiteX0" y="connsiteY0"/>
                </a:cxn>
                <a:cxn ang="0">
                  <a:pos x="connsiteX1" y="connsiteY1"/>
                </a:cxn>
                <a:cxn ang="0">
                  <a:pos x="connsiteX2" y="connsiteY2"/>
                </a:cxn>
              </a:cxnLst>
              <a:rect l="l" t="t" r="r" b="b"/>
              <a:pathLst>
                <a:path w="4302" h="5722">
                  <a:moveTo>
                    <a:pt x="0" y="2861"/>
                  </a:moveTo>
                  <a:cubicBezTo>
                    <a:pt x="0" y="5251"/>
                    <a:pt x="3585" y="7880"/>
                    <a:pt x="4302" y="2861"/>
                  </a:cubicBezTo>
                  <a:cubicBezTo>
                    <a:pt x="4302" y="471"/>
                    <a:pt x="717" y="-2158"/>
                    <a:pt x="0" y="2861"/>
                  </a:cubicBezTo>
                  <a:close/>
                </a:path>
              </a:pathLst>
            </a:custGeom>
            <a:grpFill/>
            <a:ln w="3175" cap="flat">
              <a:solidFill>
                <a:schemeClr val="bg1"/>
              </a:solid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2015653-16F9-AE9A-7469-F9534CA16E62}"/>
                </a:ext>
              </a:extLst>
            </p:cNvPr>
            <p:cNvSpPr/>
            <p:nvPr/>
          </p:nvSpPr>
          <p:spPr>
            <a:xfrm>
              <a:off x="9061290" y="4948763"/>
              <a:ext cx="5529" cy="4803"/>
            </a:xfrm>
            <a:custGeom>
              <a:avLst/>
              <a:gdLst>
                <a:gd name="connsiteX0" fmla="*/ 494 w 5529"/>
                <a:gd name="connsiteY0" fmla="*/ 4553 h 4803"/>
                <a:gd name="connsiteX1" fmla="*/ 5035 w 5529"/>
                <a:gd name="connsiteY1" fmla="*/ 251 h 4803"/>
                <a:gd name="connsiteX2" fmla="*/ 494 w 5529"/>
                <a:gd name="connsiteY2" fmla="*/ 4553 h 4803"/>
              </a:gdLst>
              <a:ahLst/>
              <a:cxnLst>
                <a:cxn ang="0">
                  <a:pos x="connsiteX0" y="connsiteY0"/>
                </a:cxn>
                <a:cxn ang="0">
                  <a:pos x="connsiteX1" y="connsiteY1"/>
                </a:cxn>
                <a:cxn ang="0">
                  <a:pos x="connsiteX2" y="connsiteY2"/>
                </a:cxn>
              </a:cxnLst>
              <a:rect l="l" t="t" r="r" b="b"/>
              <a:pathLst>
                <a:path w="5529" h="4803">
                  <a:moveTo>
                    <a:pt x="494" y="4553"/>
                  </a:moveTo>
                  <a:cubicBezTo>
                    <a:pt x="1689" y="5748"/>
                    <a:pt x="7186" y="2402"/>
                    <a:pt x="5035" y="251"/>
                  </a:cubicBezTo>
                  <a:cubicBezTo>
                    <a:pt x="3840" y="-944"/>
                    <a:pt x="-1657" y="2402"/>
                    <a:pt x="494" y="4553"/>
                  </a:cubicBezTo>
                  <a:close/>
                </a:path>
              </a:pathLst>
            </a:custGeom>
            <a:grpFill/>
            <a:ln w="3175" cap="flat">
              <a:solidFill>
                <a:schemeClr val="bg1"/>
              </a:solid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8F6E121-CA8F-AA03-F50A-BC805FD3D2D5}"/>
                </a:ext>
              </a:extLst>
            </p:cNvPr>
            <p:cNvSpPr/>
            <p:nvPr/>
          </p:nvSpPr>
          <p:spPr>
            <a:xfrm>
              <a:off x="9882547" y="5555384"/>
              <a:ext cx="48041" cy="18013"/>
            </a:xfrm>
            <a:custGeom>
              <a:avLst/>
              <a:gdLst>
                <a:gd name="connsiteX0" fmla="*/ 26052 w 48041"/>
                <a:gd name="connsiteY0" fmla="*/ 8843 h 18013"/>
                <a:gd name="connsiteX1" fmla="*/ 34896 w 48041"/>
                <a:gd name="connsiteY1" fmla="*/ 17687 h 18013"/>
                <a:gd name="connsiteX2" fmla="*/ 48041 w 48041"/>
                <a:gd name="connsiteY2" fmla="*/ 0 h 18013"/>
                <a:gd name="connsiteX3" fmla="*/ 0 w 48041"/>
                <a:gd name="connsiteY3" fmla="*/ 13384 h 18013"/>
                <a:gd name="connsiteX4" fmla="*/ 26052 w 48041"/>
                <a:gd name="connsiteY4" fmla="*/ 8843 h 18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41" h="18013">
                  <a:moveTo>
                    <a:pt x="26052" y="8843"/>
                  </a:moveTo>
                  <a:cubicBezTo>
                    <a:pt x="26769" y="14341"/>
                    <a:pt x="27486" y="19360"/>
                    <a:pt x="34896" y="17687"/>
                  </a:cubicBezTo>
                  <a:cubicBezTo>
                    <a:pt x="43978" y="16492"/>
                    <a:pt x="43739" y="5736"/>
                    <a:pt x="48041" y="0"/>
                  </a:cubicBezTo>
                  <a:cubicBezTo>
                    <a:pt x="37047" y="9560"/>
                    <a:pt x="3824" y="-3585"/>
                    <a:pt x="0" y="13384"/>
                  </a:cubicBezTo>
                  <a:cubicBezTo>
                    <a:pt x="10277" y="13384"/>
                    <a:pt x="12907" y="5736"/>
                    <a:pt x="26052" y="8843"/>
                  </a:cubicBezTo>
                  <a:close/>
                </a:path>
              </a:pathLst>
            </a:custGeom>
            <a:grpFill/>
            <a:ln w="3175" cap="flat">
              <a:solidFill>
                <a:schemeClr val="bg1"/>
              </a:solid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B58055D5-CA06-4EF1-5051-F8307D8D14A1}"/>
                </a:ext>
              </a:extLst>
            </p:cNvPr>
            <p:cNvSpPr/>
            <p:nvPr/>
          </p:nvSpPr>
          <p:spPr>
            <a:xfrm>
              <a:off x="9860558" y="5570611"/>
              <a:ext cx="52343" cy="26765"/>
            </a:xfrm>
            <a:custGeom>
              <a:avLst/>
              <a:gdLst>
                <a:gd name="connsiteX0" fmla="*/ 0 w 52343"/>
                <a:gd name="connsiteY0" fmla="*/ 15845 h 26765"/>
                <a:gd name="connsiteX1" fmla="*/ 52343 w 52343"/>
                <a:gd name="connsiteY1" fmla="*/ 7002 h 26765"/>
                <a:gd name="connsiteX2" fmla="*/ 0 w 52343"/>
                <a:gd name="connsiteY2" fmla="*/ 15845 h 26765"/>
              </a:gdLst>
              <a:ahLst/>
              <a:cxnLst>
                <a:cxn ang="0">
                  <a:pos x="connsiteX0" y="connsiteY0"/>
                </a:cxn>
                <a:cxn ang="0">
                  <a:pos x="connsiteX1" y="connsiteY1"/>
                </a:cxn>
                <a:cxn ang="0">
                  <a:pos x="connsiteX2" y="connsiteY2"/>
                </a:cxn>
              </a:cxnLst>
              <a:rect l="l" t="t" r="r" b="b"/>
              <a:pathLst>
                <a:path w="52343" h="26765">
                  <a:moveTo>
                    <a:pt x="0" y="15845"/>
                  </a:moveTo>
                  <a:cubicBezTo>
                    <a:pt x="13863" y="36161"/>
                    <a:pt x="43261" y="25166"/>
                    <a:pt x="52343" y="7002"/>
                  </a:cubicBezTo>
                  <a:cubicBezTo>
                    <a:pt x="40871" y="-1125"/>
                    <a:pt x="4780" y="-6383"/>
                    <a:pt x="0" y="15845"/>
                  </a:cubicBezTo>
                  <a:close/>
                </a:path>
              </a:pathLst>
            </a:custGeom>
            <a:grpFill/>
            <a:ln w="3175" cap="flat">
              <a:solidFill>
                <a:schemeClr val="bg1"/>
              </a:solid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0381E3E2-B741-C0AF-1BFC-000D5FD7117E}"/>
                </a:ext>
              </a:extLst>
            </p:cNvPr>
            <p:cNvSpPr/>
            <p:nvPr/>
          </p:nvSpPr>
          <p:spPr>
            <a:xfrm>
              <a:off x="8969123" y="5382580"/>
              <a:ext cx="130795" cy="89180"/>
            </a:xfrm>
            <a:custGeom>
              <a:avLst/>
              <a:gdLst>
                <a:gd name="connsiteX0" fmla="*/ 123254 w 130795"/>
                <a:gd name="connsiteY0" fmla="*/ 239 h 89180"/>
                <a:gd name="connsiteX1" fmla="*/ 53463 w 130795"/>
                <a:gd name="connsiteY1" fmla="*/ 17926 h 89180"/>
                <a:gd name="connsiteX2" fmla="*/ 31713 w 130795"/>
                <a:gd name="connsiteY2" fmla="*/ 4541 h 89180"/>
                <a:gd name="connsiteX3" fmla="*/ 1119 w 130795"/>
                <a:gd name="connsiteY3" fmla="*/ 13385 h 89180"/>
                <a:gd name="connsiteX4" fmla="*/ 31713 w 130795"/>
                <a:gd name="connsiteY4" fmla="*/ 39915 h 89180"/>
                <a:gd name="connsiteX5" fmla="*/ 58004 w 130795"/>
                <a:gd name="connsiteY5" fmla="*/ 66445 h 89180"/>
                <a:gd name="connsiteX6" fmla="*/ 79754 w 130795"/>
                <a:gd name="connsiteY6" fmla="*/ 66445 h 89180"/>
                <a:gd name="connsiteX7" fmla="*/ 114649 w 130795"/>
                <a:gd name="connsiteY7" fmla="*/ 88673 h 89180"/>
                <a:gd name="connsiteX8" fmla="*/ 114649 w 130795"/>
                <a:gd name="connsiteY8" fmla="*/ 39915 h 89180"/>
                <a:gd name="connsiteX9" fmla="*/ 123493 w 130795"/>
                <a:gd name="connsiteY9" fmla="*/ 0 h 8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795" h="89180">
                  <a:moveTo>
                    <a:pt x="123254" y="239"/>
                  </a:moveTo>
                  <a:cubicBezTo>
                    <a:pt x="103894" y="10277"/>
                    <a:pt x="77364" y="12907"/>
                    <a:pt x="53463" y="17926"/>
                  </a:cubicBezTo>
                  <a:cubicBezTo>
                    <a:pt x="47009" y="12668"/>
                    <a:pt x="42707" y="5019"/>
                    <a:pt x="31713" y="4541"/>
                  </a:cubicBezTo>
                  <a:cubicBezTo>
                    <a:pt x="22391" y="18404"/>
                    <a:pt x="12353" y="5497"/>
                    <a:pt x="1119" y="13385"/>
                  </a:cubicBezTo>
                  <a:cubicBezTo>
                    <a:pt x="-5334" y="38959"/>
                    <a:pt x="17611" y="34896"/>
                    <a:pt x="31713" y="39915"/>
                  </a:cubicBezTo>
                  <a:cubicBezTo>
                    <a:pt x="35298" y="54017"/>
                    <a:pt x="54180" y="52582"/>
                    <a:pt x="58004" y="66445"/>
                  </a:cubicBezTo>
                  <a:lnTo>
                    <a:pt x="79754" y="66445"/>
                  </a:lnTo>
                  <a:cubicBezTo>
                    <a:pt x="87163" y="78156"/>
                    <a:pt x="92421" y="92019"/>
                    <a:pt x="114649" y="88673"/>
                  </a:cubicBezTo>
                  <a:cubicBezTo>
                    <a:pt x="126361" y="67640"/>
                    <a:pt x="116083" y="65967"/>
                    <a:pt x="114649" y="39915"/>
                  </a:cubicBezTo>
                  <a:cubicBezTo>
                    <a:pt x="115366" y="27964"/>
                    <a:pt x="143809" y="4780"/>
                    <a:pt x="123493" y="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7D804FC6-BE2D-7F89-374E-2E8BFFA22E5B}"/>
                </a:ext>
              </a:extLst>
            </p:cNvPr>
            <p:cNvSpPr/>
            <p:nvPr/>
          </p:nvSpPr>
          <p:spPr>
            <a:xfrm>
              <a:off x="8624754" y="3846206"/>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7E244FDF-8F16-C150-D19E-3E6CDFB50C64}"/>
                </a:ext>
              </a:extLst>
            </p:cNvPr>
            <p:cNvSpPr/>
            <p:nvPr/>
          </p:nvSpPr>
          <p:spPr>
            <a:xfrm>
              <a:off x="9554507" y="4342153"/>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A6A77A7-9FB5-7113-E7F0-A39978D8790A}"/>
                </a:ext>
              </a:extLst>
            </p:cNvPr>
            <p:cNvSpPr/>
            <p:nvPr/>
          </p:nvSpPr>
          <p:spPr>
            <a:xfrm>
              <a:off x="9353406" y="4191532"/>
              <a:ext cx="245196" cy="168559"/>
            </a:xfrm>
            <a:custGeom>
              <a:avLst/>
              <a:gdLst>
                <a:gd name="connsiteX0" fmla="*/ 75021 w 245196"/>
                <a:gd name="connsiteY0" fmla="*/ 137488 h 168559"/>
                <a:gd name="connsiteX1" fmla="*/ 109916 w 245196"/>
                <a:gd name="connsiteY1" fmla="*/ 168559 h 168559"/>
                <a:gd name="connsiteX2" fmla="*/ 157957 w 245196"/>
                <a:gd name="connsiteY2" fmla="*/ 168559 h 168559"/>
                <a:gd name="connsiteX3" fmla="*/ 197155 w 245196"/>
                <a:gd name="connsiteY3" fmla="*/ 146331 h 168559"/>
                <a:gd name="connsiteX4" fmla="*/ 210301 w 245196"/>
                <a:gd name="connsiteY4" fmla="*/ 97573 h 168559"/>
                <a:gd name="connsiteX5" fmla="*/ 227749 w 245196"/>
                <a:gd name="connsiteY5" fmla="*/ 88730 h 168559"/>
                <a:gd name="connsiteX6" fmla="*/ 245196 w 245196"/>
                <a:gd name="connsiteY6" fmla="*/ 79886 h 168559"/>
                <a:gd name="connsiteX7" fmla="*/ 179707 w 245196"/>
                <a:gd name="connsiteY7" fmla="*/ 17982 h 168559"/>
                <a:gd name="connsiteX8" fmla="*/ 157957 w 245196"/>
                <a:gd name="connsiteY8" fmla="*/ 4598 h 168559"/>
                <a:gd name="connsiteX9" fmla="*/ 70479 w 245196"/>
                <a:gd name="connsiteY9" fmla="*/ 296 h 168559"/>
                <a:gd name="connsiteX10" fmla="*/ 57334 w 245196"/>
                <a:gd name="connsiteY10" fmla="*/ 4598 h 168559"/>
                <a:gd name="connsiteX11" fmla="*/ 44427 w 245196"/>
                <a:gd name="connsiteY11" fmla="*/ 296 h 168559"/>
                <a:gd name="connsiteX12" fmla="*/ 688 w 245196"/>
                <a:gd name="connsiteY12" fmla="*/ 22524 h 168559"/>
                <a:gd name="connsiteX13" fmla="*/ 9532 w 245196"/>
                <a:gd name="connsiteY13" fmla="*/ 75584 h 168559"/>
                <a:gd name="connsiteX14" fmla="*/ 66177 w 245196"/>
                <a:gd name="connsiteY14" fmla="*/ 88969 h 168559"/>
                <a:gd name="connsiteX15" fmla="*/ 79323 w 245196"/>
                <a:gd name="connsiteY15" fmla="*/ 106655 h 168559"/>
                <a:gd name="connsiteX16" fmla="*/ 75021 w 245196"/>
                <a:gd name="connsiteY16" fmla="*/ 137727 h 16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5196" h="168559">
                  <a:moveTo>
                    <a:pt x="75021" y="137488"/>
                  </a:moveTo>
                  <a:cubicBezTo>
                    <a:pt x="93425" y="141073"/>
                    <a:pt x="109438" y="146809"/>
                    <a:pt x="109916" y="168559"/>
                  </a:cubicBezTo>
                  <a:lnTo>
                    <a:pt x="157957" y="168559"/>
                  </a:lnTo>
                  <a:cubicBezTo>
                    <a:pt x="166801" y="157087"/>
                    <a:pt x="178990" y="148482"/>
                    <a:pt x="197155" y="146331"/>
                  </a:cubicBezTo>
                  <a:cubicBezTo>
                    <a:pt x="200023" y="128644"/>
                    <a:pt x="208628" y="116694"/>
                    <a:pt x="210301" y="97573"/>
                  </a:cubicBezTo>
                  <a:cubicBezTo>
                    <a:pt x="221295" y="103548"/>
                    <a:pt x="223685" y="91120"/>
                    <a:pt x="227749" y="88730"/>
                  </a:cubicBezTo>
                  <a:cubicBezTo>
                    <a:pt x="232290" y="86100"/>
                    <a:pt x="240177" y="84427"/>
                    <a:pt x="245196" y="79886"/>
                  </a:cubicBezTo>
                  <a:cubicBezTo>
                    <a:pt x="237548" y="44991"/>
                    <a:pt x="218905" y="20851"/>
                    <a:pt x="179707" y="17982"/>
                  </a:cubicBezTo>
                  <a:cubicBezTo>
                    <a:pt x="174449" y="10573"/>
                    <a:pt x="167040" y="-4724"/>
                    <a:pt x="157957" y="4598"/>
                  </a:cubicBezTo>
                  <a:cubicBezTo>
                    <a:pt x="129276" y="14397"/>
                    <a:pt x="99161" y="2208"/>
                    <a:pt x="70479" y="296"/>
                  </a:cubicBezTo>
                  <a:cubicBezTo>
                    <a:pt x="64265" y="-182"/>
                    <a:pt x="60919" y="4837"/>
                    <a:pt x="57334" y="4598"/>
                  </a:cubicBezTo>
                  <a:cubicBezTo>
                    <a:pt x="55422" y="4598"/>
                    <a:pt x="51836" y="-1377"/>
                    <a:pt x="44427" y="296"/>
                  </a:cubicBezTo>
                  <a:cubicBezTo>
                    <a:pt x="27218" y="3642"/>
                    <a:pt x="17658" y="17743"/>
                    <a:pt x="688" y="22524"/>
                  </a:cubicBezTo>
                  <a:cubicBezTo>
                    <a:pt x="-3614" y="47620"/>
                    <a:pt x="13834" y="50488"/>
                    <a:pt x="9532" y="75584"/>
                  </a:cubicBezTo>
                  <a:cubicBezTo>
                    <a:pt x="26501" y="82037"/>
                    <a:pt x="39169" y="92793"/>
                    <a:pt x="66177" y="88969"/>
                  </a:cubicBezTo>
                  <a:cubicBezTo>
                    <a:pt x="67372" y="98051"/>
                    <a:pt x="78128" y="97573"/>
                    <a:pt x="79323" y="106655"/>
                  </a:cubicBezTo>
                  <a:cubicBezTo>
                    <a:pt x="81474" y="120757"/>
                    <a:pt x="71436" y="122191"/>
                    <a:pt x="75021" y="137727"/>
                  </a:cubicBezTo>
                  <a:close/>
                </a:path>
              </a:pathLst>
            </a:custGeom>
            <a:grpFill/>
            <a:ln w="3175"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7F48F20D-1FB7-E214-62DC-0E4D5A2A4587}"/>
                </a:ext>
              </a:extLst>
            </p:cNvPr>
            <p:cNvSpPr/>
            <p:nvPr/>
          </p:nvSpPr>
          <p:spPr>
            <a:xfrm>
              <a:off x="9297446" y="4273125"/>
              <a:ext cx="130980" cy="56146"/>
            </a:xfrm>
            <a:custGeom>
              <a:avLst/>
              <a:gdLst>
                <a:gd name="connsiteX0" fmla="*/ 126679 w 130980"/>
                <a:gd name="connsiteY0" fmla="*/ 55895 h 56146"/>
                <a:gd name="connsiteX1" fmla="*/ 130981 w 130980"/>
                <a:gd name="connsiteY1" fmla="*/ 24824 h 56146"/>
                <a:gd name="connsiteX2" fmla="*/ 70033 w 130980"/>
                <a:gd name="connsiteY2" fmla="*/ 2596 h 56146"/>
                <a:gd name="connsiteX3" fmla="*/ 56888 w 130980"/>
                <a:gd name="connsiteY3" fmla="*/ 24824 h 56146"/>
                <a:gd name="connsiteX4" fmla="*/ 8846 w 130980"/>
                <a:gd name="connsiteY4" fmla="*/ 20283 h 56146"/>
                <a:gd name="connsiteX5" fmla="*/ 3 w 130980"/>
                <a:gd name="connsiteY5" fmla="*/ 51354 h 56146"/>
                <a:gd name="connsiteX6" fmla="*/ 126679 w 130980"/>
                <a:gd name="connsiteY6" fmla="*/ 55895 h 5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80" h="56146">
                  <a:moveTo>
                    <a:pt x="126679" y="55895"/>
                  </a:moveTo>
                  <a:cubicBezTo>
                    <a:pt x="124050" y="41555"/>
                    <a:pt x="129547" y="35340"/>
                    <a:pt x="130981" y="24824"/>
                  </a:cubicBezTo>
                  <a:cubicBezTo>
                    <a:pt x="115684" y="12395"/>
                    <a:pt x="88437" y="11917"/>
                    <a:pt x="70033" y="2596"/>
                  </a:cubicBezTo>
                  <a:cubicBezTo>
                    <a:pt x="63102" y="-9833"/>
                    <a:pt x="67882" y="26497"/>
                    <a:pt x="56888" y="24824"/>
                  </a:cubicBezTo>
                  <a:cubicBezTo>
                    <a:pt x="41591" y="22673"/>
                    <a:pt x="28445" y="18131"/>
                    <a:pt x="8846" y="20283"/>
                  </a:cubicBezTo>
                  <a:cubicBezTo>
                    <a:pt x="13866" y="38686"/>
                    <a:pt x="-236" y="37491"/>
                    <a:pt x="3" y="51354"/>
                  </a:cubicBezTo>
                  <a:cubicBezTo>
                    <a:pt x="35377" y="59719"/>
                    <a:pt x="84613" y="54222"/>
                    <a:pt x="126679" y="55895"/>
                  </a:cubicBezTo>
                  <a:close/>
                </a:path>
              </a:pathLst>
            </a:custGeom>
            <a:grpFill/>
            <a:ln w="3175"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DF3EE762-1586-451B-BD37-1EE7DC729021}"/>
                </a:ext>
              </a:extLst>
            </p:cNvPr>
            <p:cNvSpPr/>
            <p:nvPr/>
          </p:nvSpPr>
          <p:spPr>
            <a:xfrm>
              <a:off x="9297802" y="3908216"/>
              <a:ext cx="12792" cy="18070"/>
            </a:xfrm>
            <a:custGeom>
              <a:avLst/>
              <a:gdLst>
                <a:gd name="connsiteX0" fmla="*/ 12792 w 12792"/>
                <a:gd name="connsiteY0" fmla="*/ 384 h 18070"/>
                <a:gd name="connsiteX1" fmla="*/ 3949 w 12792"/>
                <a:gd name="connsiteY1" fmla="*/ 18070 h 18070"/>
                <a:gd name="connsiteX2" fmla="*/ 12792 w 12792"/>
                <a:gd name="connsiteY2" fmla="*/ 384 h 18070"/>
              </a:gdLst>
              <a:ahLst/>
              <a:cxnLst>
                <a:cxn ang="0">
                  <a:pos x="connsiteX0" y="connsiteY0"/>
                </a:cxn>
                <a:cxn ang="0">
                  <a:pos x="connsiteX1" y="connsiteY1"/>
                </a:cxn>
                <a:cxn ang="0">
                  <a:pos x="connsiteX2" y="connsiteY2"/>
                </a:cxn>
              </a:cxnLst>
              <a:rect l="l" t="t" r="r" b="b"/>
              <a:pathLst>
                <a:path w="12792" h="18070">
                  <a:moveTo>
                    <a:pt x="12792" y="384"/>
                  </a:moveTo>
                  <a:cubicBezTo>
                    <a:pt x="2993" y="-2962"/>
                    <a:pt x="-5134" y="16636"/>
                    <a:pt x="3949" y="18070"/>
                  </a:cubicBezTo>
                  <a:cubicBezTo>
                    <a:pt x="6100" y="11617"/>
                    <a:pt x="10402" y="6837"/>
                    <a:pt x="12792" y="384"/>
                  </a:cubicBezTo>
                  <a:close/>
                </a:path>
              </a:pathLst>
            </a:custGeom>
            <a:grpFill/>
            <a:ln w="3175" cap="flat">
              <a:solidFill>
                <a:schemeClr val="bg1"/>
              </a:solid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4BE1F9F8-66DB-B599-B300-658B7E55F60F}"/>
                </a:ext>
              </a:extLst>
            </p:cNvPr>
            <p:cNvSpPr/>
            <p:nvPr/>
          </p:nvSpPr>
          <p:spPr>
            <a:xfrm>
              <a:off x="8589532" y="4398217"/>
              <a:ext cx="140392" cy="157125"/>
            </a:xfrm>
            <a:custGeom>
              <a:avLst/>
              <a:gdLst>
                <a:gd name="connsiteX0" fmla="*/ 53027 w 140392"/>
                <a:gd name="connsiteY0" fmla="*/ 143283 h 157125"/>
                <a:gd name="connsiteX1" fmla="*/ 70475 w 140392"/>
                <a:gd name="connsiteY1" fmla="*/ 143283 h 157125"/>
                <a:gd name="connsiteX2" fmla="*/ 92225 w 140392"/>
                <a:gd name="connsiteY2" fmla="*/ 156668 h 157125"/>
                <a:gd name="connsiteX3" fmla="*/ 83382 w 140392"/>
                <a:gd name="connsiteY3" fmla="*/ 107910 h 157125"/>
                <a:gd name="connsiteX4" fmla="*/ 118277 w 140392"/>
                <a:gd name="connsiteY4" fmla="*/ 103607 h 157125"/>
                <a:gd name="connsiteX5" fmla="*/ 131423 w 140392"/>
                <a:gd name="connsiteY5" fmla="*/ 72536 h 157125"/>
                <a:gd name="connsiteX6" fmla="*/ 118277 w 140392"/>
                <a:gd name="connsiteY6" fmla="*/ 54849 h 157125"/>
                <a:gd name="connsiteX7" fmla="*/ 140027 w 140392"/>
                <a:gd name="connsiteY7" fmla="*/ 10632 h 157125"/>
                <a:gd name="connsiteX8" fmla="*/ 126881 w 140392"/>
                <a:gd name="connsiteY8" fmla="*/ 1789 h 157125"/>
                <a:gd name="connsiteX9" fmla="*/ 43945 w 140392"/>
                <a:gd name="connsiteY9" fmla="*/ 37163 h 157125"/>
                <a:gd name="connsiteX10" fmla="*/ 30799 w 140392"/>
                <a:gd name="connsiteY10" fmla="*/ 37163 h 157125"/>
                <a:gd name="connsiteX11" fmla="*/ 206 w 140392"/>
                <a:gd name="connsiteY11" fmla="*/ 103607 h 157125"/>
                <a:gd name="connsiteX12" fmla="*/ 8810 w 140392"/>
                <a:gd name="connsiteY12" fmla="*/ 130138 h 157125"/>
                <a:gd name="connsiteX13" fmla="*/ 35101 w 140392"/>
                <a:gd name="connsiteY13" fmla="*/ 134679 h 157125"/>
                <a:gd name="connsiteX14" fmla="*/ 52549 w 140392"/>
                <a:gd name="connsiteY14" fmla="*/ 143522 h 15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392" h="157125">
                  <a:moveTo>
                    <a:pt x="53027" y="143283"/>
                  </a:moveTo>
                  <a:cubicBezTo>
                    <a:pt x="57807" y="145434"/>
                    <a:pt x="65456" y="141849"/>
                    <a:pt x="70475" y="143283"/>
                  </a:cubicBezTo>
                  <a:cubicBezTo>
                    <a:pt x="80035" y="146151"/>
                    <a:pt x="81947" y="159775"/>
                    <a:pt x="92225" y="156668"/>
                  </a:cubicBezTo>
                  <a:cubicBezTo>
                    <a:pt x="97483" y="128465"/>
                    <a:pt x="90074" y="129899"/>
                    <a:pt x="83382" y="107910"/>
                  </a:cubicBezTo>
                  <a:cubicBezTo>
                    <a:pt x="89835" y="100978"/>
                    <a:pt x="105848" y="104085"/>
                    <a:pt x="118277" y="103607"/>
                  </a:cubicBezTo>
                  <a:cubicBezTo>
                    <a:pt x="111107" y="81619"/>
                    <a:pt x="133574" y="89506"/>
                    <a:pt x="131423" y="72536"/>
                  </a:cubicBezTo>
                  <a:cubicBezTo>
                    <a:pt x="129750" y="63932"/>
                    <a:pt x="111585" y="72058"/>
                    <a:pt x="118277" y="54849"/>
                  </a:cubicBezTo>
                  <a:cubicBezTo>
                    <a:pt x="132857" y="47679"/>
                    <a:pt x="142417" y="35011"/>
                    <a:pt x="140027" y="10632"/>
                  </a:cubicBezTo>
                  <a:cubicBezTo>
                    <a:pt x="132618" y="10871"/>
                    <a:pt x="128794" y="7286"/>
                    <a:pt x="126881" y="1789"/>
                  </a:cubicBezTo>
                  <a:cubicBezTo>
                    <a:pt x="77406" y="-7533"/>
                    <a:pt x="71431" y="21866"/>
                    <a:pt x="43945" y="37163"/>
                  </a:cubicBezTo>
                  <a:cubicBezTo>
                    <a:pt x="40599" y="39074"/>
                    <a:pt x="34384" y="35728"/>
                    <a:pt x="30799" y="37163"/>
                  </a:cubicBezTo>
                  <a:cubicBezTo>
                    <a:pt x="27214" y="65844"/>
                    <a:pt x="21478" y="92613"/>
                    <a:pt x="206" y="103607"/>
                  </a:cubicBezTo>
                  <a:cubicBezTo>
                    <a:pt x="-1945" y="117470"/>
                    <a:pt x="13590" y="113646"/>
                    <a:pt x="8810" y="130138"/>
                  </a:cubicBezTo>
                  <a:cubicBezTo>
                    <a:pt x="16458" y="132767"/>
                    <a:pt x="34384" y="124879"/>
                    <a:pt x="35101" y="134679"/>
                  </a:cubicBezTo>
                  <a:cubicBezTo>
                    <a:pt x="47530" y="120816"/>
                    <a:pt x="48008" y="141371"/>
                    <a:pt x="52549" y="143522"/>
                  </a:cubicBezTo>
                  <a:close/>
                </a:path>
              </a:pathLst>
            </a:custGeom>
            <a:grpFill/>
            <a:ln w="3175" cap="flat">
              <a:solidFill>
                <a:schemeClr val="bg1"/>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84D37D1C-B011-90C8-C435-A6EDF651F3A3}"/>
                </a:ext>
              </a:extLst>
            </p:cNvPr>
            <p:cNvSpPr/>
            <p:nvPr/>
          </p:nvSpPr>
          <p:spPr>
            <a:xfrm>
              <a:off x="8524726" y="4532657"/>
              <a:ext cx="165873" cy="124881"/>
            </a:xfrm>
            <a:custGeom>
              <a:avLst/>
              <a:gdLst>
                <a:gd name="connsiteX0" fmla="*/ 30593 w 165873"/>
                <a:gd name="connsiteY0" fmla="*/ 44456 h 124881"/>
                <a:gd name="connsiteX1" fmla="*/ 34896 w 165873"/>
                <a:gd name="connsiteY1" fmla="*/ 62143 h 124881"/>
                <a:gd name="connsiteX2" fmla="*/ 74093 w 165873"/>
                <a:gd name="connsiteY2" fmla="*/ 79830 h 124881"/>
                <a:gd name="connsiteX3" fmla="*/ 74093 w 165873"/>
                <a:gd name="connsiteY3" fmla="*/ 97516 h 124881"/>
                <a:gd name="connsiteX4" fmla="*/ 104687 w 165873"/>
                <a:gd name="connsiteY4" fmla="*/ 84132 h 124881"/>
                <a:gd name="connsiteX5" fmla="*/ 104687 w 165873"/>
                <a:gd name="connsiteY5" fmla="*/ 110662 h 124881"/>
                <a:gd name="connsiteX6" fmla="*/ 143885 w 165873"/>
                <a:gd name="connsiteY6" fmla="*/ 123808 h 124881"/>
                <a:gd name="connsiteX7" fmla="*/ 165874 w 165873"/>
                <a:gd name="connsiteY7" fmla="*/ 66206 h 124881"/>
                <a:gd name="connsiteX8" fmla="*/ 152728 w 165873"/>
                <a:gd name="connsiteY8" fmla="*/ 48519 h 124881"/>
                <a:gd name="connsiteX9" fmla="*/ 135280 w 165873"/>
                <a:gd name="connsiteY9" fmla="*/ 44217 h 124881"/>
                <a:gd name="connsiteX10" fmla="*/ 139821 w 165873"/>
                <a:gd name="connsiteY10" fmla="*/ 17687 h 124881"/>
                <a:gd name="connsiteX11" fmla="*/ 100385 w 165873"/>
                <a:gd name="connsiteY11" fmla="*/ 0 h 124881"/>
                <a:gd name="connsiteX12" fmla="*/ 82937 w 165873"/>
                <a:gd name="connsiteY12" fmla="*/ 0 h 124881"/>
                <a:gd name="connsiteX13" fmla="*/ 61187 w 165873"/>
                <a:gd name="connsiteY13" fmla="*/ 17687 h 124881"/>
                <a:gd name="connsiteX14" fmla="*/ 34896 w 165873"/>
                <a:gd name="connsiteY14" fmla="*/ 8843 h 124881"/>
                <a:gd name="connsiteX15" fmla="*/ 0 w 165873"/>
                <a:gd name="connsiteY15" fmla="*/ 22228 h 124881"/>
                <a:gd name="connsiteX16" fmla="*/ 30593 w 165873"/>
                <a:gd name="connsiteY16" fmla="*/ 44456 h 12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5873" h="124881">
                  <a:moveTo>
                    <a:pt x="30593" y="44456"/>
                  </a:moveTo>
                  <a:cubicBezTo>
                    <a:pt x="30354" y="52104"/>
                    <a:pt x="31549" y="58319"/>
                    <a:pt x="34896" y="62143"/>
                  </a:cubicBezTo>
                  <a:cubicBezTo>
                    <a:pt x="51626" y="64533"/>
                    <a:pt x="63099" y="71942"/>
                    <a:pt x="74093" y="79830"/>
                  </a:cubicBezTo>
                  <a:lnTo>
                    <a:pt x="74093" y="97516"/>
                  </a:lnTo>
                  <a:cubicBezTo>
                    <a:pt x="95843" y="104687"/>
                    <a:pt x="87956" y="82220"/>
                    <a:pt x="104687" y="84132"/>
                  </a:cubicBezTo>
                  <a:lnTo>
                    <a:pt x="104687" y="110662"/>
                  </a:lnTo>
                  <a:cubicBezTo>
                    <a:pt x="125720" y="107077"/>
                    <a:pt x="120462" y="130022"/>
                    <a:pt x="143885" y="123808"/>
                  </a:cubicBezTo>
                  <a:cubicBezTo>
                    <a:pt x="126915" y="93453"/>
                    <a:pt x="159659" y="87000"/>
                    <a:pt x="165874" y="66206"/>
                  </a:cubicBezTo>
                  <a:cubicBezTo>
                    <a:pt x="152011" y="69552"/>
                    <a:pt x="159181" y="52582"/>
                    <a:pt x="152728" y="48519"/>
                  </a:cubicBezTo>
                  <a:cubicBezTo>
                    <a:pt x="147709" y="45412"/>
                    <a:pt x="135519" y="51865"/>
                    <a:pt x="135280" y="44217"/>
                  </a:cubicBezTo>
                  <a:cubicBezTo>
                    <a:pt x="135280" y="33700"/>
                    <a:pt x="142928" y="31071"/>
                    <a:pt x="139821" y="17687"/>
                  </a:cubicBezTo>
                  <a:cubicBezTo>
                    <a:pt x="124286" y="14102"/>
                    <a:pt x="108272" y="11234"/>
                    <a:pt x="100385" y="0"/>
                  </a:cubicBezTo>
                  <a:cubicBezTo>
                    <a:pt x="93931" y="5019"/>
                    <a:pt x="89390" y="5019"/>
                    <a:pt x="82937" y="0"/>
                  </a:cubicBezTo>
                  <a:cubicBezTo>
                    <a:pt x="83893" y="14102"/>
                    <a:pt x="67401" y="10755"/>
                    <a:pt x="61187" y="17687"/>
                  </a:cubicBezTo>
                  <a:cubicBezTo>
                    <a:pt x="50431" y="6931"/>
                    <a:pt x="36091" y="27247"/>
                    <a:pt x="34896" y="8843"/>
                  </a:cubicBezTo>
                  <a:cubicBezTo>
                    <a:pt x="19599" y="9560"/>
                    <a:pt x="15297" y="21511"/>
                    <a:pt x="0" y="22228"/>
                  </a:cubicBezTo>
                  <a:cubicBezTo>
                    <a:pt x="1195" y="38720"/>
                    <a:pt x="9321" y="48041"/>
                    <a:pt x="30593" y="44456"/>
                  </a:cubicBezTo>
                  <a:close/>
                </a:path>
              </a:pathLst>
            </a:custGeom>
            <a:grpFill/>
            <a:ln w="3175" cap="flat">
              <a:solidFill>
                <a:schemeClr val="bg1"/>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1CA1E4B2-59AB-E586-B404-4E657FD4FB59}"/>
                </a:ext>
              </a:extLst>
            </p:cNvPr>
            <p:cNvSpPr/>
            <p:nvPr/>
          </p:nvSpPr>
          <p:spPr>
            <a:xfrm>
              <a:off x="8664325" y="4565103"/>
              <a:ext cx="13352" cy="12010"/>
            </a:xfrm>
            <a:custGeom>
              <a:avLst/>
              <a:gdLst>
                <a:gd name="connsiteX0" fmla="*/ 223 w 13352"/>
                <a:gd name="connsiteY0" fmla="*/ 12010 h 12010"/>
                <a:gd name="connsiteX1" fmla="*/ 13129 w 13352"/>
                <a:gd name="connsiteY1" fmla="*/ 12010 h 12010"/>
                <a:gd name="connsiteX2" fmla="*/ 223 w 13352"/>
                <a:gd name="connsiteY2" fmla="*/ 12010 h 12010"/>
              </a:gdLst>
              <a:ahLst/>
              <a:cxnLst>
                <a:cxn ang="0">
                  <a:pos x="connsiteX0" y="connsiteY0"/>
                </a:cxn>
                <a:cxn ang="0">
                  <a:pos x="connsiteX1" y="connsiteY1"/>
                </a:cxn>
                <a:cxn ang="0">
                  <a:pos x="connsiteX2" y="connsiteY2"/>
                </a:cxn>
              </a:cxnLst>
              <a:rect l="l" t="t" r="r" b="b"/>
              <a:pathLst>
                <a:path w="13352" h="12010">
                  <a:moveTo>
                    <a:pt x="223" y="12010"/>
                  </a:moveTo>
                  <a:lnTo>
                    <a:pt x="13129" y="12010"/>
                  </a:lnTo>
                  <a:cubicBezTo>
                    <a:pt x="15519" y="-4003"/>
                    <a:pt x="-2167" y="-4003"/>
                    <a:pt x="223" y="12010"/>
                  </a:cubicBezTo>
                  <a:close/>
                </a:path>
              </a:pathLst>
            </a:custGeom>
            <a:grpFill/>
            <a:ln w="3175" cap="flat">
              <a:solidFill>
                <a:schemeClr val="bg1"/>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06C1DE7D-9E28-0F41-6495-5754905338E8}"/>
                </a:ext>
              </a:extLst>
            </p:cNvPr>
            <p:cNvSpPr/>
            <p:nvPr/>
          </p:nvSpPr>
          <p:spPr>
            <a:xfrm>
              <a:off x="8563924" y="4537198"/>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346" y="3585"/>
                    <a:pt x="8604" y="4541"/>
                    <a:pt x="8843" y="0"/>
                  </a:cubicBezTo>
                  <a:close/>
                </a:path>
              </a:pathLst>
            </a:custGeom>
            <a:grpFill/>
            <a:ln w="3175" cap="flat">
              <a:solidFill>
                <a:schemeClr val="bg1"/>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EF3DABBC-CB8D-EA7E-C527-05688C428779}"/>
                </a:ext>
              </a:extLst>
            </p:cNvPr>
            <p:cNvSpPr/>
            <p:nvPr/>
          </p:nvSpPr>
          <p:spPr>
            <a:xfrm>
              <a:off x="8568465" y="4523192"/>
              <a:ext cx="17447" cy="10326"/>
            </a:xfrm>
            <a:custGeom>
              <a:avLst/>
              <a:gdLst>
                <a:gd name="connsiteX0" fmla="*/ 17448 w 17447"/>
                <a:gd name="connsiteY0" fmla="*/ 5163 h 10326"/>
                <a:gd name="connsiteX1" fmla="*/ 0 w 17447"/>
                <a:gd name="connsiteY1" fmla="*/ 5163 h 10326"/>
                <a:gd name="connsiteX2" fmla="*/ 17448 w 17447"/>
                <a:gd name="connsiteY2" fmla="*/ 5163 h 10326"/>
              </a:gdLst>
              <a:ahLst/>
              <a:cxnLst>
                <a:cxn ang="0">
                  <a:pos x="connsiteX0" y="connsiteY0"/>
                </a:cxn>
                <a:cxn ang="0">
                  <a:pos x="connsiteX1" y="connsiteY1"/>
                </a:cxn>
                <a:cxn ang="0">
                  <a:pos x="connsiteX2" y="connsiteY2"/>
                </a:cxn>
              </a:cxnLst>
              <a:rect l="l" t="t" r="r" b="b"/>
              <a:pathLst>
                <a:path w="17447" h="10326">
                  <a:moveTo>
                    <a:pt x="17448" y="5163"/>
                  </a:moveTo>
                  <a:cubicBezTo>
                    <a:pt x="14580" y="3968"/>
                    <a:pt x="478" y="-5831"/>
                    <a:pt x="0" y="5163"/>
                  </a:cubicBezTo>
                  <a:cubicBezTo>
                    <a:pt x="2629" y="6358"/>
                    <a:pt x="16731" y="16158"/>
                    <a:pt x="17448" y="5163"/>
                  </a:cubicBezTo>
                  <a:close/>
                </a:path>
              </a:pathLst>
            </a:custGeom>
            <a:grpFill/>
            <a:ln w="3175" cap="flat">
              <a:solidFill>
                <a:schemeClr val="bg1"/>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B8E07617-AE74-33C1-D176-758C3BED53E5}"/>
                </a:ext>
              </a:extLst>
            </p:cNvPr>
            <p:cNvSpPr/>
            <p:nvPr/>
          </p:nvSpPr>
          <p:spPr>
            <a:xfrm>
              <a:off x="8581117" y="4541250"/>
              <a:ext cx="5529" cy="5041"/>
            </a:xfrm>
            <a:custGeom>
              <a:avLst/>
              <a:gdLst>
                <a:gd name="connsiteX0" fmla="*/ 494 w 5529"/>
                <a:gd name="connsiteY0" fmla="*/ 4791 h 5041"/>
                <a:gd name="connsiteX1" fmla="*/ 5035 w 5529"/>
                <a:gd name="connsiteY1" fmla="*/ 250 h 5041"/>
                <a:gd name="connsiteX2" fmla="*/ 494 w 5529"/>
                <a:gd name="connsiteY2" fmla="*/ 4791 h 5041"/>
              </a:gdLst>
              <a:ahLst/>
              <a:cxnLst>
                <a:cxn ang="0">
                  <a:pos x="connsiteX0" y="connsiteY0"/>
                </a:cxn>
                <a:cxn ang="0">
                  <a:pos x="connsiteX1" y="connsiteY1"/>
                </a:cxn>
                <a:cxn ang="0">
                  <a:pos x="connsiteX2" y="connsiteY2"/>
                </a:cxn>
              </a:cxnLst>
              <a:rect l="l" t="t" r="r" b="b"/>
              <a:pathLst>
                <a:path w="5529" h="5041">
                  <a:moveTo>
                    <a:pt x="494" y="4791"/>
                  </a:moveTo>
                  <a:cubicBezTo>
                    <a:pt x="1689" y="5987"/>
                    <a:pt x="7186" y="2640"/>
                    <a:pt x="5035" y="250"/>
                  </a:cubicBezTo>
                  <a:cubicBezTo>
                    <a:pt x="3840" y="-945"/>
                    <a:pt x="-1657" y="2401"/>
                    <a:pt x="494" y="4791"/>
                  </a:cubicBezTo>
                  <a:close/>
                </a:path>
              </a:pathLst>
            </a:custGeom>
            <a:grpFill/>
            <a:ln w="3175" cap="flat">
              <a:solidFill>
                <a:schemeClr val="bg1"/>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344B9F72-1AAC-20F8-ABE4-51AA5F5A1165}"/>
                </a:ext>
              </a:extLst>
            </p:cNvPr>
            <p:cNvSpPr/>
            <p:nvPr/>
          </p:nvSpPr>
          <p:spPr>
            <a:xfrm>
              <a:off x="9069769" y="4271657"/>
              <a:ext cx="13764" cy="13498"/>
            </a:xfrm>
            <a:custGeom>
              <a:avLst/>
              <a:gdLst>
                <a:gd name="connsiteX0" fmla="*/ 13765 w 13764"/>
                <a:gd name="connsiteY0" fmla="*/ 8843 h 13498"/>
                <a:gd name="connsiteX1" fmla="*/ 619 w 13764"/>
                <a:gd name="connsiteY1" fmla="*/ 0 h 13498"/>
                <a:gd name="connsiteX2" fmla="*/ 13765 w 13764"/>
                <a:gd name="connsiteY2" fmla="*/ 8843 h 13498"/>
              </a:gdLst>
              <a:ahLst/>
              <a:cxnLst>
                <a:cxn ang="0">
                  <a:pos x="connsiteX0" y="connsiteY0"/>
                </a:cxn>
                <a:cxn ang="0">
                  <a:pos x="connsiteX1" y="connsiteY1"/>
                </a:cxn>
                <a:cxn ang="0">
                  <a:pos x="connsiteX2" y="connsiteY2"/>
                </a:cxn>
              </a:cxnLst>
              <a:rect l="l" t="t" r="r" b="b"/>
              <a:pathLst>
                <a:path w="13764" h="13498">
                  <a:moveTo>
                    <a:pt x="13765" y="8843"/>
                  </a:moveTo>
                  <a:cubicBezTo>
                    <a:pt x="7551" y="7887"/>
                    <a:pt x="6356" y="1434"/>
                    <a:pt x="619" y="0"/>
                  </a:cubicBezTo>
                  <a:cubicBezTo>
                    <a:pt x="-3205" y="9083"/>
                    <a:pt x="11853" y="19838"/>
                    <a:pt x="13765" y="8843"/>
                  </a:cubicBezTo>
                  <a:close/>
                </a:path>
              </a:pathLst>
            </a:custGeom>
            <a:grpFill/>
            <a:ln w="3175" cap="flat">
              <a:solidFill>
                <a:schemeClr val="bg1"/>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D4A19017-2D96-DD1E-F671-0B5FC220A9BD}"/>
                </a:ext>
              </a:extLst>
            </p:cNvPr>
            <p:cNvSpPr/>
            <p:nvPr/>
          </p:nvSpPr>
          <p:spPr>
            <a:xfrm>
              <a:off x="8799828" y="5103667"/>
              <a:ext cx="34830" cy="75513"/>
            </a:xfrm>
            <a:custGeom>
              <a:avLst/>
              <a:gdLst>
                <a:gd name="connsiteX0" fmla="*/ 21750 w 34830"/>
                <a:gd name="connsiteY0" fmla="*/ 75514 h 75513"/>
                <a:gd name="connsiteX1" fmla="*/ 30593 w 34830"/>
                <a:gd name="connsiteY1" fmla="*/ 225 h 75513"/>
                <a:gd name="connsiteX2" fmla="*/ 0 w 34830"/>
                <a:gd name="connsiteY2" fmla="*/ 13610 h 75513"/>
                <a:gd name="connsiteX3" fmla="*/ 21750 w 34830"/>
                <a:gd name="connsiteY3" fmla="*/ 75514 h 75513"/>
              </a:gdLst>
              <a:ahLst/>
              <a:cxnLst>
                <a:cxn ang="0">
                  <a:pos x="connsiteX0" y="connsiteY0"/>
                </a:cxn>
                <a:cxn ang="0">
                  <a:pos x="connsiteX1" y="connsiteY1"/>
                </a:cxn>
                <a:cxn ang="0">
                  <a:pos x="connsiteX2" y="connsiteY2"/>
                </a:cxn>
                <a:cxn ang="0">
                  <a:pos x="connsiteX3" y="connsiteY3"/>
                </a:cxn>
              </a:cxnLst>
              <a:rect l="l" t="t" r="r" b="b"/>
              <a:pathLst>
                <a:path w="34830" h="75513">
                  <a:moveTo>
                    <a:pt x="21750" y="75514"/>
                  </a:moveTo>
                  <a:cubicBezTo>
                    <a:pt x="26530" y="52569"/>
                    <a:pt x="42305" y="26756"/>
                    <a:pt x="30593" y="225"/>
                  </a:cubicBezTo>
                  <a:cubicBezTo>
                    <a:pt x="14102" y="-1687"/>
                    <a:pt x="10039" y="9069"/>
                    <a:pt x="0" y="13610"/>
                  </a:cubicBezTo>
                  <a:cubicBezTo>
                    <a:pt x="717" y="40857"/>
                    <a:pt x="717" y="68822"/>
                    <a:pt x="21750" y="75514"/>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6FE469C-355B-3BCF-F66D-AE121EF8A88E}"/>
                </a:ext>
              </a:extLst>
            </p:cNvPr>
            <p:cNvSpPr/>
            <p:nvPr/>
          </p:nvSpPr>
          <p:spPr>
            <a:xfrm>
              <a:off x="8778078" y="5201157"/>
              <a:ext cx="70269" cy="137444"/>
            </a:xfrm>
            <a:custGeom>
              <a:avLst/>
              <a:gdLst>
                <a:gd name="connsiteX0" fmla="*/ 52343 w 70269"/>
                <a:gd name="connsiteY0" fmla="*/ 13 h 137444"/>
                <a:gd name="connsiteX1" fmla="*/ 0 w 70269"/>
                <a:gd name="connsiteY1" fmla="*/ 22241 h 137444"/>
                <a:gd name="connsiteX2" fmla="*/ 8843 w 70269"/>
                <a:gd name="connsiteY2" fmla="*/ 119758 h 137444"/>
                <a:gd name="connsiteX3" fmla="*/ 30593 w 70269"/>
                <a:gd name="connsiteY3" fmla="*/ 137445 h 137444"/>
                <a:gd name="connsiteX4" fmla="*/ 39437 w 70269"/>
                <a:gd name="connsiteY4" fmla="*/ 115217 h 137444"/>
                <a:gd name="connsiteX5" fmla="*/ 61426 w 70269"/>
                <a:gd name="connsiteY5" fmla="*/ 115217 h 137444"/>
                <a:gd name="connsiteX6" fmla="*/ 70269 w 70269"/>
                <a:gd name="connsiteY6" fmla="*/ 35626 h 137444"/>
                <a:gd name="connsiteX7" fmla="*/ 52821 w 70269"/>
                <a:gd name="connsiteY7" fmla="*/ 252 h 13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269" h="137444">
                  <a:moveTo>
                    <a:pt x="52343" y="13"/>
                  </a:moveTo>
                  <a:cubicBezTo>
                    <a:pt x="26769" y="-704"/>
                    <a:pt x="30115" y="27739"/>
                    <a:pt x="0" y="22241"/>
                  </a:cubicBezTo>
                  <a:cubicBezTo>
                    <a:pt x="13863" y="51162"/>
                    <a:pt x="20316" y="86296"/>
                    <a:pt x="8843" y="119758"/>
                  </a:cubicBezTo>
                  <a:cubicBezTo>
                    <a:pt x="15058" y="126689"/>
                    <a:pt x="19838" y="135054"/>
                    <a:pt x="30593" y="137445"/>
                  </a:cubicBezTo>
                  <a:cubicBezTo>
                    <a:pt x="32984" y="129557"/>
                    <a:pt x="32745" y="119041"/>
                    <a:pt x="39437" y="115217"/>
                  </a:cubicBezTo>
                  <a:cubicBezTo>
                    <a:pt x="50431" y="115695"/>
                    <a:pt x="53060" y="123582"/>
                    <a:pt x="61426" y="115217"/>
                  </a:cubicBezTo>
                  <a:cubicBezTo>
                    <a:pt x="64055" y="78648"/>
                    <a:pt x="56646" y="58093"/>
                    <a:pt x="70269" y="35626"/>
                  </a:cubicBezTo>
                  <a:cubicBezTo>
                    <a:pt x="62621" y="25588"/>
                    <a:pt x="57841" y="12681"/>
                    <a:pt x="52821" y="25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D828F5FD-B9DC-68D1-8C60-BB59C995DC44}"/>
                </a:ext>
              </a:extLst>
            </p:cNvPr>
            <p:cNvSpPr/>
            <p:nvPr/>
          </p:nvSpPr>
          <p:spPr>
            <a:xfrm>
              <a:off x="9166372" y="4661006"/>
              <a:ext cx="248670" cy="116011"/>
            </a:xfrm>
            <a:custGeom>
              <a:avLst/>
              <a:gdLst>
                <a:gd name="connsiteX0" fmla="*/ 214014 w 248670"/>
                <a:gd name="connsiteY0" fmla="*/ 9083 h 116011"/>
                <a:gd name="connsiteX1" fmla="*/ 174816 w 248670"/>
                <a:gd name="connsiteY1" fmla="*/ 17926 h 116011"/>
                <a:gd name="connsiteX2" fmla="*/ 153066 w 248670"/>
                <a:gd name="connsiteY2" fmla="*/ 13385 h 116011"/>
                <a:gd name="connsiteX3" fmla="*/ 126775 w 248670"/>
                <a:gd name="connsiteY3" fmla="*/ 26530 h 116011"/>
                <a:gd name="connsiteX4" fmla="*/ 109327 w 248670"/>
                <a:gd name="connsiteY4" fmla="*/ 0 h 116011"/>
                <a:gd name="connsiteX5" fmla="*/ 105025 w 248670"/>
                <a:gd name="connsiteY5" fmla="*/ 8843 h 116011"/>
                <a:gd name="connsiteX6" fmla="*/ 74431 w 248670"/>
                <a:gd name="connsiteY6" fmla="*/ 4302 h 116011"/>
                <a:gd name="connsiteX7" fmla="*/ 8942 w 248670"/>
                <a:gd name="connsiteY7" fmla="*/ 48519 h 116011"/>
                <a:gd name="connsiteX8" fmla="*/ 99 w 248670"/>
                <a:gd name="connsiteY8" fmla="*/ 79591 h 116011"/>
                <a:gd name="connsiteX9" fmla="*/ 13244 w 248670"/>
                <a:gd name="connsiteY9" fmla="*/ 97277 h 116011"/>
                <a:gd name="connsiteX10" fmla="*/ 39297 w 248670"/>
                <a:gd name="connsiteY10" fmla="*/ 114964 h 116011"/>
                <a:gd name="connsiteX11" fmla="*/ 78494 w 248670"/>
                <a:gd name="connsiteY11" fmla="*/ 114964 h 116011"/>
                <a:gd name="connsiteX12" fmla="*/ 91640 w 248670"/>
                <a:gd name="connsiteY12" fmla="*/ 92975 h 116011"/>
                <a:gd name="connsiteX13" fmla="*/ 117692 w 248670"/>
                <a:gd name="connsiteY13" fmla="*/ 84132 h 116011"/>
                <a:gd name="connsiteX14" fmla="*/ 139681 w 248670"/>
                <a:gd name="connsiteY14" fmla="*/ 88673 h 116011"/>
                <a:gd name="connsiteX15" fmla="*/ 170275 w 248670"/>
                <a:gd name="connsiteY15" fmla="*/ 62143 h 116011"/>
                <a:gd name="connsiteX16" fmla="*/ 205170 w 248670"/>
                <a:gd name="connsiteY16" fmla="*/ 62143 h 116011"/>
                <a:gd name="connsiteX17" fmla="*/ 222618 w 248670"/>
                <a:gd name="connsiteY17" fmla="*/ 75288 h 116011"/>
                <a:gd name="connsiteX18" fmla="*/ 248670 w 248670"/>
                <a:gd name="connsiteY18" fmla="*/ 31071 h 116011"/>
                <a:gd name="connsiteX19" fmla="*/ 213775 w 248670"/>
                <a:gd name="connsiteY19" fmla="*/ 9083 h 11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670" h="116011">
                  <a:moveTo>
                    <a:pt x="214014" y="9083"/>
                  </a:moveTo>
                  <a:cubicBezTo>
                    <a:pt x="193698" y="4780"/>
                    <a:pt x="187722" y="14819"/>
                    <a:pt x="174816" y="17926"/>
                  </a:cubicBezTo>
                  <a:cubicBezTo>
                    <a:pt x="169796" y="14102"/>
                    <a:pt x="163104" y="11951"/>
                    <a:pt x="153066" y="13385"/>
                  </a:cubicBezTo>
                  <a:cubicBezTo>
                    <a:pt x="146374" y="19838"/>
                    <a:pt x="136096" y="22706"/>
                    <a:pt x="126775" y="26530"/>
                  </a:cubicBezTo>
                  <a:cubicBezTo>
                    <a:pt x="124863" y="7170"/>
                    <a:pt x="118887" y="2868"/>
                    <a:pt x="109327" y="0"/>
                  </a:cubicBezTo>
                  <a:cubicBezTo>
                    <a:pt x="110283" y="239"/>
                    <a:pt x="105025" y="8843"/>
                    <a:pt x="105025" y="8843"/>
                  </a:cubicBezTo>
                  <a:cubicBezTo>
                    <a:pt x="91640" y="21272"/>
                    <a:pt x="86860" y="-2868"/>
                    <a:pt x="74431" y="4302"/>
                  </a:cubicBezTo>
                  <a:cubicBezTo>
                    <a:pt x="56744" y="23184"/>
                    <a:pt x="51247" y="54494"/>
                    <a:pt x="8942" y="48519"/>
                  </a:cubicBezTo>
                  <a:cubicBezTo>
                    <a:pt x="8942" y="60470"/>
                    <a:pt x="-1096" y="70269"/>
                    <a:pt x="99" y="79591"/>
                  </a:cubicBezTo>
                  <a:cubicBezTo>
                    <a:pt x="99" y="80547"/>
                    <a:pt x="11332" y="97277"/>
                    <a:pt x="13244" y="97277"/>
                  </a:cubicBezTo>
                  <a:cubicBezTo>
                    <a:pt x="23761" y="97277"/>
                    <a:pt x="36667" y="114247"/>
                    <a:pt x="39297" y="114964"/>
                  </a:cubicBezTo>
                  <a:cubicBezTo>
                    <a:pt x="51725" y="118310"/>
                    <a:pt x="67500" y="112335"/>
                    <a:pt x="78494" y="114964"/>
                  </a:cubicBezTo>
                  <a:cubicBezTo>
                    <a:pt x="76343" y="101102"/>
                    <a:pt x="83992" y="96799"/>
                    <a:pt x="91640" y="92975"/>
                  </a:cubicBezTo>
                  <a:cubicBezTo>
                    <a:pt x="105742" y="95365"/>
                    <a:pt x="113390" y="91541"/>
                    <a:pt x="117692" y="84132"/>
                  </a:cubicBezTo>
                  <a:cubicBezTo>
                    <a:pt x="128209" y="82220"/>
                    <a:pt x="127253" y="92258"/>
                    <a:pt x="139681" y="88673"/>
                  </a:cubicBezTo>
                  <a:cubicBezTo>
                    <a:pt x="153544" y="83415"/>
                    <a:pt x="152110" y="62860"/>
                    <a:pt x="170275" y="62143"/>
                  </a:cubicBezTo>
                  <a:cubicBezTo>
                    <a:pt x="187722" y="65250"/>
                    <a:pt x="187722" y="65250"/>
                    <a:pt x="205170" y="62143"/>
                  </a:cubicBezTo>
                  <a:cubicBezTo>
                    <a:pt x="212102" y="65489"/>
                    <a:pt x="211623" y="76245"/>
                    <a:pt x="222618" y="75288"/>
                  </a:cubicBezTo>
                  <a:cubicBezTo>
                    <a:pt x="235047" y="64533"/>
                    <a:pt x="239827" y="45412"/>
                    <a:pt x="248670" y="31071"/>
                  </a:cubicBezTo>
                  <a:cubicBezTo>
                    <a:pt x="231461" y="29398"/>
                    <a:pt x="225008" y="16731"/>
                    <a:pt x="213775" y="9083"/>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3A320A84-3AB1-2600-941B-E08CF37F2166}"/>
                </a:ext>
              </a:extLst>
            </p:cNvPr>
            <p:cNvSpPr/>
            <p:nvPr/>
          </p:nvSpPr>
          <p:spPr>
            <a:xfrm>
              <a:off x="9327003" y="5126121"/>
              <a:ext cx="110267" cy="89680"/>
            </a:xfrm>
            <a:custGeom>
              <a:avLst/>
              <a:gdLst>
                <a:gd name="connsiteX0" fmla="*/ 1039 w 110267"/>
                <a:gd name="connsiteY0" fmla="*/ 39676 h 89680"/>
                <a:gd name="connsiteX1" fmla="*/ 9883 w 110267"/>
                <a:gd name="connsiteY1" fmla="*/ 88434 h 89680"/>
                <a:gd name="connsiteX2" fmla="*/ 75372 w 110267"/>
                <a:gd name="connsiteY2" fmla="*/ 70747 h 89680"/>
                <a:gd name="connsiteX3" fmla="*/ 92819 w 110267"/>
                <a:gd name="connsiteY3" fmla="*/ 75288 h 89680"/>
                <a:gd name="connsiteX4" fmla="*/ 110267 w 110267"/>
                <a:gd name="connsiteY4" fmla="*/ 35374 h 89680"/>
                <a:gd name="connsiteX5" fmla="*/ 75372 w 110267"/>
                <a:gd name="connsiteY5" fmla="*/ 0 h 89680"/>
                <a:gd name="connsiteX6" fmla="*/ 14185 w 110267"/>
                <a:gd name="connsiteY6" fmla="*/ 17687 h 89680"/>
                <a:gd name="connsiteX7" fmla="*/ 1039 w 110267"/>
                <a:gd name="connsiteY7" fmla="*/ 39915 h 8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267" h="89680">
                  <a:moveTo>
                    <a:pt x="1039" y="39676"/>
                  </a:moveTo>
                  <a:cubicBezTo>
                    <a:pt x="-3502" y="57363"/>
                    <a:pt x="8210" y="69552"/>
                    <a:pt x="9883" y="88434"/>
                  </a:cubicBezTo>
                  <a:cubicBezTo>
                    <a:pt x="42627" y="93453"/>
                    <a:pt x="59358" y="82459"/>
                    <a:pt x="75372" y="70747"/>
                  </a:cubicBezTo>
                  <a:cubicBezTo>
                    <a:pt x="83737" y="69791"/>
                    <a:pt x="84932" y="75767"/>
                    <a:pt x="92819" y="75288"/>
                  </a:cubicBezTo>
                  <a:cubicBezTo>
                    <a:pt x="99751" y="63099"/>
                    <a:pt x="109311" y="53539"/>
                    <a:pt x="110267" y="35374"/>
                  </a:cubicBezTo>
                  <a:cubicBezTo>
                    <a:pt x="100229" y="21989"/>
                    <a:pt x="86127" y="12429"/>
                    <a:pt x="75372" y="0"/>
                  </a:cubicBezTo>
                  <a:cubicBezTo>
                    <a:pt x="50515" y="8126"/>
                    <a:pt x="35457" y="15297"/>
                    <a:pt x="14185" y="17687"/>
                  </a:cubicBezTo>
                  <a:cubicBezTo>
                    <a:pt x="20638" y="31071"/>
                    <a:pt x="3429" y="30115"/>
                    <a:pt x="1039" y="39915"/>
                  </a:cubicBezTo>
                  <a:close/>
                </a:path>
              </a:pathLst>
            </a:custGeom>
            <a:grpFill/>
            <a:ln w="3175" cap="flat">
              <a:solidFill>
                <a:schemeClr val="bg1"/>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69C40D33-4019-AC14-1339-93970A4C7D0A}"/>
                </a:ext>
              </a:extLst>
            </p:cNvPr>
            <p:cNvSpPr/>
            <p:nvPr/>
          </p:nvSpPr>
          <p:spPr>
            <a:xfrm>
              <a:off x="7987669" y="5143012"/>
              <a:ext cx="140060" cy="310554"/>
            </a:xfrm>
            <a:custGeom>
              <a:avLst/>
              <a:gdLst>
                <a:gd name="connsiteX0" fmla="*/ 35135 w 140060"/>
                <a:gd name="connsiteY0" fmla="*/ 53856 h 310554"/>
                <a:gd name="connsiteX1" fmla="*/ 26291 w 140060"/>
                <a:gd name="connsiteY1" fmla="*/ 106917 h 310554"/>
                <a:gd name="connsiteX2" fmla="*/ 26291 w 140060"/>
                <a:gd name="connsiteY2" fmla="*/ 133447 h 310554"/>
                <a:gd name="connsiteX3" fmla="*/ 13146 w 140060"/>
                <a:gd name="connsiteY3" fmla="*/ 164518 h 310554"/>
                <a:gd name="connsiteX4" fmla="*/ 4302 w 140060"/>
                <a:gd name="connsiteY4" fmla="*/ 168821 h 310554"/>
                <a:gd name="connsiteX5" fmla="*/ 0 w 140060"/>
                <a:gd name="connsiteY5" fmla="*/ 208735 h 310554"/>
                <a:gd name="connsiteX6" fmla="*/ 30593 w 140060"/>
                <a:gd name="connsiteY6" fmla="*/ 186746 h 310554"/>
                <a:gd name="connsiteX7" fmla="*/ 8843 w 140060"/>
                <a:gd name="connsiteY7" fmla="*/ 217818 h 310554"/>
                <a:gd name="connsiteX8" fmla="*/ 35135 w 140060"/>
                <a:gd name="connsiteY8" fmla="*/ 226661 h 310554"/>
                <a:gd name="connsiteX9" fmla="*/ 26291 w 140060"/>
                <a:gd name="connsiteY9" fmla="*/ 306252 h 310554"/>
                <a:gd name="connsiteX10" fmla="*/ 74332 w 140060"/>
                <a:gd name="connsiteY10" fmla="*/ 310554 h 310554"/>
                <a:gd name="connsiteX11" fmla="*/ 87478 w 140060"/>
                <a:gd name="connsiteY11" fmla="*/ 301711 h 310554"/>
                <a:gd name="connsiteX12" fmla="*/ 104926 w 140060"/>
                <a:gd name="connsiteY12" fmla="*/ 244109 h 310554"/>
                <a:gd name="connsiteX13" fmla="*/ 104926 w 140060"/>
                <a:gd name="connsiteY13" fmla="*/ 191049 h 310554"/>
                <a:gd name="connsiteX14" fmla="*/ 83176 w 140060"/>
                <a:gd name="connsiteY14" fmla="*/ 146832 h 310554"/>
                <a:gd name="connsiteX15" fmla="*/ 109467 w 140060"/>
                <a:gd name="connsiteY15" fmla="*/ 142529 h 310554"/>
                <a:gd name="connsiteX16" fmla="*/ 109467 w 140060"/>
                <a:gd name="connsiteY16" fmla="*/ 67241 h 310554"/>
                <a:gd name="connsiteX17" fmla="*/ 140060 w 140060"/>
                <a:gd name="connsiteY17" fmla="*/ 27326 h 310554"/>
                <a:gd name="connsiteX18" fmla="*/ 126915 w 140060"/>
                <a:gd name="connsiteY18" fmla="*/ 9639 h 310554"/>
                <a:gd name="connsiteX19" fmla="*/ 87717 w 140060"/>
                <a:gd name="connsiteY19" fmla="*/ 18483 h 310554"/>
                <a:gd name="connsiteX20" fmla="*/ 52821 w 140060"/>
                <a:gd name="connsiteY20" fmla="*/ 18483 h 310554"/>
                <a:gd name="connsiteX21" fmla="*/ 52821 w 140060"/>
                <a:gd name="connsiteY21" fmla="*/ 796 h 310554"/>
                <a:gd name="connsiteX22" fmla="*/ 31071 w 140060"/>
                <a:gd name="connsiteY22" fmla="*/ 5098 h 310554"/>
                <a:gd name="connsiteX23" fmla="*/ 35374 w 140060"/>
                <a:gd name="connsiteY23" fmla="*/ 53856 h 31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0060" h="310554">
                  <a:moveTo>
                    <a:pt x="35135" y="53856"/>
                  </a:moveTo>
                  <a:cubicBezTo>
                    <a:pt x="35613" y="80626"/>
                    <a:pt x="28920" y="91859"/>
                    <a:pt x="26291" y="106917"/>
                  </a:cubicBezTo>
                  <a:cubicBezTo>
                    <a:pt x="24857" y="115760"/>
                    <a:pt x="28681" y="125799"/>
                    <a:pt x="26291" y="133447"/>
                  </a:cubicBezTo>
                  <a:cubicBezTo>
                    <a:pt x="23423" y="143486"/>
                    <a:pt x="16253" y="157587"/>
                    <a:pt x="13146" y="164518"/>
                  </a:cubicBezTo>
                  <a:cubicBezTo>
                    <a:pt x="12429" y="166191"/>
                    <a:pt x="5258" y="166908"/>
                    <a:pt x="4302" y="168821"/>
                  </a:cubicBezTo>
                  <a:cubicBezTo>
                    <a:pt x="-239" y="182444"/>
                    <a:pt x="3585" y="197024"/>
                    <a:pt x="0" y="208735"/>
                  </a:cubicBezTo>
                  <a:cubicBezTo>
                    <a:pt x="17448" y="211604"/>
                    <a:pt x="17209" y="173362"/>
                    <a:pt x="30593" y="186746"/>
                  </a:cubicBezTo>
                  <a:cubicBezTo>
                    <a:pt x="22706" y="196307"/>
                    <a:pt x="20794" y="212321"/>
                    <a:pt x="8843" y="217818"/>
                  </a:cubicBezTo>
                  <a:cubicBezTo>
                    <a:pt x="16970" y="229051"/>
                    <a:pt x="31549" y="208496"/>
                    <a:pt x="35135" y="226661"/>
                  </a:cubicBezTo>
                  <a:cubicBezTo>
                    <a:pt x="21033" y="248650"/>
                    <a:pt x="37047" y="277810"/>
                    <a:pt x="26291" y="306252"/>
                  </a:cubicBezTo>
                  <a:cubicBezTo>
                    <a:pt x="45890" y="304101"/>
                    <a:pt x="59036" y="308403"/>
                    <a:pt x="74332" y="310554"/>
                  </a:cubicBezTo>
                  <a:cubicBezTo>
                    <a:pt x="76005" y="305057"/>
                    <a:pt x="80069" y="301472"/>
                    <a:pt x="87478" y="301711"/>
                  </a:cubicBezTo>
                  <a:cubicBezTo>
                    <a:pt x="78157" y="276615"/>
                    <a:pt x="88195" y="255104"/>
                    <a:pt x="104926" y="244109"/>
                  </a:cubicBezTo>
                  <a:cubicBezTo>
                    <a:pt x="81981" y="233593"/>
                    <a:pt x="96799" y="206106"/>
                    <a:pt x="104926" y="191049"/>
                  </a:cubicBezTo>
                  <a:cubicBezTo>
                    <a:pt x="95604" y="178381"/>
                    <a:pt x="89151" y="162845"/>
                    <a:pt x="83176" y="146832"/>
                  </a:cubicBezTo>
                  <a:cubicBezTo>
                    <a:pt x="93931" y="147549"/>
                    <a:pt x="104209" y="147549"/>
                    <a:pt x="109467" y="142529"/>
                  </a:cubicBezTo>
                  <a:cubicBezTo>
                    <a:pt x="99190" y="114326"/>
                    <a:pt x="123808" y="97356"/>
                    <a:pt x="109467" y="67241"/>
                  </a:cubicBezTo>
                  <a:cubicBezTo>
                    <a:pt x="116398" y="50749"/>
                    <a:pt x="136714" y="47642"/>
                    <a:pt x="140060" y="27326"/>
                  </a:cubicBezTo>
                  <a:cubicBezTo>
                    <a:pt x="125481" y="31867"/>
                    <a:pt x="125720" y="21112"/>
                    <a:pt x="126915" y="9639"/>
                  </a:cubicBezTo>
                  <a:cubicBezTo>
                    <a:pt x="108511" y="4142"/>
                    <a:pt x="98711" y="17049"/>
                    <a:pt x="87717" y="18483"/>
                  </a:cubicBezTo>
                  <a:cubicBezTo>
                    <a:pt x="77679" y="19678"/>
                    <a:pt x="67401" y="10834"/>
                    <a:pt x="52821" y="18483"/>
                  </a:cubicBezTo>
                  <a:lnTo>
                    <a:pt x="52821" y="796"/>
                  </a:lnTo>
                  <a:cubicBezTo>
                    <a:pt x="40632" y="-2789"/>
                    <a:pt x="41588" y="7010"/>
                    <a:pt x="31071" y="5098"/>
                  </a:cubicBezTo>
                  <a:cubicBezTo>
                    <a:pt x="24857" y="23741"/>
                    <a:pt x="35135" y="37604"/>
                    <a:pt x="35374" y="5385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FD40C72E-9BF6-0545-CA53-99E322A983BF}"/>
                </a:ext>
              </a:extLst>
            </p:cNvPr>
            <p:cNvSpPr/>
            <p:nvPr/>
          </p:nvSpPr>
          <p:spPr>
            <a:xfrm>
              <a:off x="8685482" y="4782937"/>
              <a:ext cx="189185" cy="113142"/>
            </a:xfrm>
            <a:custGeom>
              <a:avLst/>
              <a:gdLst>
                <a:gd name="connsiteX0" fmla="*/ 40013 w 189185"/>
                <a:gd name="connsiteY0" fmla="*/ 112778 h 113142"/>
                <a:gd name="connsiteX1" fmla="*/ 79450 w 189185"/>
                <a:gd name="connsiteY1" fmla="*/ 108476 h 113142"/>
                <a:gd name="connsiteX2" fmla="*/ 105741 w 189185"/>
                <a:gd name="connsiteY2" fmla="*/ 77404 h 113142"/>
                <a:gd name="connsiteX3" fmla="*/ 127491 w 189185"/>
                <a:gd name="connsiteY3" fmla="*/ 108476 h 113142"/>
                <a:gd name="connsiteX4" fmla="*/ 140637 w 189185"/>
                <a:gd name="connsiteY4" fmla="*/ 77404 h 113142"/>
                <a:gd name="connsiteX5" fmla="*/ 158084 w 189185"/>
                <a:gd name="connsiteY5" fmla="*/ 86247 h 113142"/>
                <a:gd name="connsiteX6" fmla="*/ 175293 w 189185"/>
                <a:gd name="connsiteY6" fmla="*/ 68561 h 113142"/>
                <a:gd name="connsiteX7" fmla="*/ 188439 w 189185"/>
                <a:gd name="connsiteY7" fmla="*/ 55176 h 113142"/>
                <a:gd name="connsiteX8" fmla="*/ 170991 w 189185"/>
                <a:gd name="connsiteY8" fmla="*/ 55176 h 113142"/>
                <a:gd name="connsiteX9" fmla="*/ 144939 w 189185"/>
                <a:gd name="connsiteY9" fmla="*/ 37489 h 113142"/>
                <a:gd name="connsiteX10" fmla="*/ 149241 w 189185"/>
                <a:gd name="connsiteY10" fmla="*/ 10959 h 113142"/>
                <a:gd name="connsiteX11" fmla="*/ 105502 w 189185"/>
                <a:gd name="connsiteY11" fmla="*/ 6418 h 113142"/>
                <a:gd name="connsiteX12" fmla="*/ 40013 w 189185"/>
                <a:gd name="connsiteY12" fmla="*/ 15261 h 113142"/>
                <a:gd name="connsiteX13" fmla="*/ 13961 w 189185"/>
                <a:gd name="connsiteY13" fmla="*/ 64019 h 113142"/>
                <a:gd name="connsiteX14" fmla="*/ 815 w 189185"/>
                <a:gd name="connsiteY14" fmla="*/ 81706 h 113142"/>
                <a:gd name="connsiteX15" fmla="*/ 22565 w 189185"/>
                <a:gd name="connsiteY15" fmla="*/ 77165 h 113142"/>
                <a:gd name="connsiteX16" fmla="*/ 31409 w 189185"/>
                <a:gd name="connsiteY16" fmla="*/ 81706 h 113142"/>
                <a:gd name="connsiteX17" fmla="*/ 40013 w 189185"/>
                <a:gd name="connsiteY17" fmla="*/ 112778 h 1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185" h="113142">
                  <a:moveTo>
                    <a:pt x="40013" y="112778"/>
                  </a:moveTo>
                  <a:cubicBezTo>
                    <a:pt x="56983" y="115168"/>
                    <a:pt x="61285" y="104890"/>
                    <a:pt x="79450" y="108476"/>
                  </a:cubicBezTo>
                  <a:cubicBezTo>
                    <a:pt x="85186" y="95330"/>
                    <a:pt x="87815" y="78599"/>
                    <a:pt x="105741" y="77404"/>
                  </a:cubicBezTo>
                  <a:cubicBezTo>
                    <a:pt x="102634" y="98198"/>
                    <a:pt x="115780" y="102739"/>
                    <a:pt x="127491" y="108476"/>
                  </a:cubicBezTo>
                  <a:cubicBezTo>
                    <a:pt x="131554" y="97720"/>
                    <a:pt x="135378" y="86965"/>
                    <a:pt x="140637" y="77404"/>
                  </a:cubicBezTo>
                  <a:cubicBezTo>
                    <a:pt x="154738" y="71907"/>
                    <a:pt x="143983" y="91745"/>
                    <a:pt x="158084" y="86247"/>
                  </a:cubicBezTo>
                  <a:cubicBezTo>
                    <a:pt x="169557" y="86247"/>
                    <a:pt x="169079" y="73819"/>
                    <a:pt x="175293" y="68561"/>
                  </a:cubicBezTo>
                  <a:cubicBezTo>
                    <a:pt x="186766" y="71190"/>
                    <a:pt x="191068" y="66888"/>
                    <a:pt x="188439" y="55176"/>
                  </a:cubicBezTo>
                  <a:cubicBezTo>
                    <a:pt x="184376" y="50157"/>
                    <a:pt x="178400" y="56849"/>
                    <a:pt x="170991" y="55176"/>
                  </a:cubicBezTo>
                  <a:cubicBezTo>
                    <a:pt x="162387" y="53264"/>
                    <a:pt x="153065" y="38445"/>
                    <a:pt x="144939" y="37489"/>
                  </a:cubicBezTo>
                  <a:cubicBezTo>
                    <a:pt x="144939" y="26973"/>
                    <a:pt x="152348" y="24344"/>
                    <a:pt x="149241" y="10959"/>
                  </a:cubicBezTo>
                  <a:cubicBezTo>
                    <a:pt x="138247" y="4984"/>
                    <a:pt x="110282" y="-7684"/>
                    <a:pt x="105502" y="6418"/>
                  </a:cubicBezTo>
                  <a:cubicBezTo>
                    <a:pt x="76821" y="3550"/>
                    <a:pt x="54593" y="25300"/>
                    <a:pt x="40013" y="15261"/>
                  </a:cubicBezTo>
                  <a:cubicBezTo>
                    <a:pt x="42164" y="42509"/>
                    <a:pt x="11571" y="36772"/>
                    <a:pt x="13961" y="64019"/>
                  </a:cubicBezTo>
                  <a:cubicBezTo>
                    <a:pt x="7508" y="67844"/>
                    <a:pt x="-3009" y="67605"/>
                    <a:pt x="815" y="81706"/>
                  </a:cubicBezTo>
                  <a:cubicBezTo>
                    <a:pt x="4878" y="93657"/>
                    <a:pt x="8942" y="69995"/>
                    <a:pt x="22565" y="77165"/>
                  </a:cubicBezTo>
                  <a:cubicBezTo>
                    <a:pt x="23521" y="80511"/>
                    <a:pt x="26150" y="82423"/>
                    <a:pt x="31409" y="81706"/>
                  </a:cubicBezTo>
                  <a:cubicBezTo>
                    <a:pt x="28780" y="97720"/>
                    <a:pt x="36428" y="103217"/>
                    <a:pt x="40013" y="112778"/>
                  </a:cubicBezTo>
                  <a:close/>
                </a:path>
              </a:pathLst>
            </a:custGeom>
            <a:grpFill/>
            <a:ln w="3175" cap="flat">
              <a:solidFill>
                <a:schemeClr val="bg1"/>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ACA724C5-A791-FBE1-5F00-7C8FC49BA5F9}"/>
                </a:ext>
              </a:extLst>
            </p:cNvPr>
            <p:cNvSpPr/>
            <p:nvPr/>
          </p:nvSpPr>
          <p:spPr>
            <a:xfrm>
              <a:off x="8778078" y="4107583"/>
              <a:ext cx="118556" cy="191334"/>
            </a:xfrm>
            <a:custGeom>
              <a:avLst/>
              <a:gdLst>
                <a:gd name="connsiteX0" fmla="*/ 17448 w 118556"/>
                <a:gd name="connsiteY0" fmla="*/ 79942 h 191334"/>
                <a:gd name="connsiteX1" fmla="*/ 0 w 118556"/>
                <a:gd name="connsiteY1" fmla="*/ 71098 h 191334"/>
                <a:gd name="connsiteX2" fmla="*/ 0 w 118556"/>
                <a:gd name="connsiteY2" fmla="*/ 141846 h 191334"/>
                <a:gd name="connsiteX3" fmla="*/ 21750 w 118556"/>
                <a:gd name="connsiteY3" fmla="*/ 186063 h 191334"/>
                <a:gd name="connsiteX4" fmla="*/ 65489 w 118556"/>
                <a:gd name="connsiteY4" fmla="*/ 190604 h 191334"/>
                <a:gd name="connsiteX5" fmla="*/ 52343 w 118556"/>
                <a:gd name="connsiteY5" fmla="*/ 177219 h 191334"/>
                <a:gd name="connsiteX6" fmla="*/ 60948 w 118556"/>
                <a:gd name="connsiteY6" fmla="*/ 141846 h 191334"/>
                <a:gd name="connsiteX7" fmla="*/ 78396 w 118556"/>
                <a:gd name="connsiteY7" fmla="*/ 124159 h 191334"/>
                <a:gd name="connsiteX8" fmla="*/ 87239 w 118556"/>
                <a:gd name="connsiteY8" fmla="*/ 119857 h 191334"/>
                <a:gd name="connsiteX9" fmla="*/ 96082 w 118556"/>
                <a:gd name="connsiteY9" fmla="*/ 88785 h 191334"/>
                <a:gd name="connsiteX10" fmla="*/ 117832 w 118556"/>
                <a:gd name="connsiteY10" fmla="*/ 88785 h 191334"/>
                <a:gd name="connsiteX11" fmla="*/ 91780 w 118556"/>
                <a:gd name="connsiteY11" fmla="*/ 71098 h 191334"/>
                <a:gd name="connsiteX12" fmla="*/ 100385 w 118556"/>
                <a:gd name="connsiteY12" fmla="*/ 4653 h 191334"/>
                <a:gd name="connsiteX13" fmla="*/ 56646 w 118556"/>
                <a:gd name="connsiteY13" fmla="*/ 31184 h 191334"/>
                <a:gd name="connsiteX14" fmla="*/ 12907 w 118556"/>
                <a:gd name="connsiteY14" fmla="*/ 62255 h 191334"/>
                <a:gd name="connsiteX15" fmla="*/ 47802 w 118556"/>
                <a:gd name="connsiteY15" fmla="*/ 35725 h 191334"/>
                <a:gd name="connsiteX16" fmla="*/ 47802 w 118556"/>
                <a:gd name="connsiteY16" fmla="*/ 62255 h 191334"/>
                <a:gd name="connsiteX17" fmla="*/ 17209 w 118556"/>
                <a:gd name="connsiteY17" fmla="*/ 79942 h 19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556" h="191334">
                  <a:moveTo>
                    <a:pt x="17448" y="79942"/>
                  </a:moveTo>
                  <a:cubicBezTo>
                    <a:pt x="14580" y="73967"/>
                    <a:pt x="8126" y="71577"/>
                    <a:pt x="0" y="71098"/>
                  </a:cubicBezTo>
                  <a:lnTo>
                    <a:pt x="0" y="141846"/>
                  </a:lnTo>
                  <a:cubicBezTo>
                    <a:pt x="22945" y="140651"/>
                    <a:pt x="23901" y="161923"/>
                    <a:pt x="21750" y="186063"/>
                  </a:cubicBezTo>
                  <a:cubicBezTo>
                    <a:pt x="39198" y="184629"/>
                    <a:pt x="45890" y="193950"/>
                    <a:pt x="65489" y="190604"/>
                  </a:cubicBezTo>
                  <a:cubicBezTo>
                    <a:pt x="72181" y="174829"/>
                    <a:pt x="50670" y="187975"/>
                    <a:pt x="52343" y="177219"/>
                  </a:cubicBezTo>
                  <a:cubicBezTo>
                    <a:pt x="65728" y="170049"/>
                    <a:pt x="55929" y="153079"/>
                    <a:pt x="60948" y="141846"/>
                  </a:cubicBezTo>
                  <a:cubicBezTo>
                    <a:pt x="62382" y="138261"/>
                    <a:pt x="75049" y="137544"/>
                    <a:pt x="78396" y="124159"/>
                  </a:cubicBezTo>
                  <a:cubicBezTo>
                    <a:pt x="78396" y="124398"/>
                    <a:pt x="73376" y="116511"/>
                    <a:pt x="87239" y="119857"/>
                  </a:cubicBezTo>
                  <a:cubicBezTo>
                    <a:pt x="84610" y="103843"/>
                    <a:pt x="92258" y="98346"/>
                    <a:pt x="96082" y="88785"/>
                  </a:cubicBezTo>
                  <a:cubicBezTo>
                    <a:pt x="101819" y="94522"/>
                    <a:pt x="112096" y="94522"/>
                    <a:pt x="117832" y="88785"/>
                  </a:cubicBezTo>
                  <a:cubicBezTo>
                    <a:pt x="123330" y="68469"/>
                    <a:pt x="95843" y="81615"/>
                    <a:pt x="91780" y="71098"/>
                  </a:cubicBezTo>
                  <a:cubicBezTo>
                    <a:pt x="81503" y="51978"/>
                    <a:pt x="98233" y="33574"/>
                    <a:pt x="100385" y="4653"/>
                  </a:cubicBezTo>
                  <a:cubicBezTo>
                    <a:pt x="76005" y="-12077"/>
                    <a:pt x="68357" y="20906"/>
                    <a:pt x="56646" y="31184"/>
                  </a:cubicBezTo>
                  <a:cubicBezTo>
                    <a:pt x="29876" y="26165"/>
                    <a:pt x="-11233" y="44090"/>
                    <a:pt x="12907" y="62255"/>
                  </a:cubicBezTo>
                  <a:cubicBezTo>
                    <a:pt x="27725" y="56758"/>
                    <a:pt x="24857" y="33096"/>
                    <a:pt x="47802" y="35725"/>
                  </a:cubicBezTo>
                  <a:lnTo>
                    <a:pt x="47802" y="62255"/>
                  </a:lnTo>
                  <a:cubicBezTo>
                    <a:pt x="28442" y="50066"/>
                    <a:pt x="29159" y="72772"/>
                    <a:pt x="17209" y="79942"/>
                  </a:cubicBezTo>
                  <a:close/>
                </a:path>
              </a:pathLst>
            </a:custGeom>
            <a:grpFill/>
            <a:ln w="3175" cap="flat">
              <a:solidFill>
                <a:schemeClr val="bg1"/>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533597C6-E291-5411-6595-38EDC8008833}"/>
                </a:ext>
              </a:extLst>
            </p:cNvPr>
            <p:cNvSpPr/>
            <p:nvPr/>
          </p:nvSpPr>
          <p:spPr>
            <a:xfrm>
              <a:off x="8670067" y="4621091"/>
              <a:ext cx="24835" cy="40948"/>
            </a:xfrm>
            <a:custGeom>
              <a:avLst/>
              <a:gdLst>
                <a:gd name="connsiteX0" fmla="*/ 3086 w 24835"/>
                <a:gd name="connsiteY0" fmla="*/ 39915 h 40948"/>
                <a:gd name="connsiteX1" fmla="*/ 24835 w 24835"/>
                <a:gd name="connsiteY1" fmla="*/ 31071 h 40948"/>
                <a:gd name="connsiteX2" fmla="*/ 7388 w 24835"/>
                <a:gd name="connsiteY2" fmla="*/ 0 h 40948"/>
                <a:gd name="connsiteX3" fmla="*/ 3086 w 24835"/>
                <a:gd name="connsiteY3" fmla="*/ 39915 h 40948"/>
              </a:gdLst>
              <a:ahLst/>
              <a:cxnLst>
                <a:cxn ang="0">
                  <a:pos x="connsiteX0" y="connsiteY0"/>
                </a:cxn>
                <a:cxn ang="0">
                  <a:pos x="connsiteX1" y="connsiteY1"/>
                </a:cxn>
                <a:cxn ang="0">
                  <a:pos x="connsiteX2" y="connsiteY2"/>
                </a:cxn>
                <a:cxn ang="0">
                  <a:pos x="connsiteX3" y="connsiteY3"/>
                </a:cxn>
              </a:cxnLst>
              <a:rect l="l" t="t" r="r" b="b"/>
              <a:pathLst>
                <a:path w="24835" h="40948">
                  <a:moveTo>
                    <a:pt x="3086" y="39915"/>
                  </a:moveTo>
                  <a:cubicBezTo>
                    <a:pt x="16948" y="43739"/>
                    <a:pt x="19816" y="36091"/>
                    <a:pt x="24835" y="31071"/>
                  </a:cubicBezTo>
                  <a:cubicBezTo>
                    <a:pt x="22445" y="17209"/>
                    <a:pt x="11690" y="11951"/>
                    <a:pt x="7388" y="0"/>
                  </a:cubicBezTo>
                  <a:cubicBezTo>
                    <a:pt x="-5997" y="10517"/>
                    <a:pt x="2847" y="20794"/>
                    <a:pt x="3086" y="39915"/>
                  </a:cubicBezTo>
                  <a:close/>
                </a:path>
              </a:pathLst>
            </a:custGeom>
            <a:grpFill/>
            <a:ln w="3175" cap="flat">
              <a:solidFill>
                <a:schemeClr val="bg1"/>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F7CB4B91-A2F0-D9B1-D699-6EF10919BC37}"/>
                </a:ext>
              </a:extLst>
            </p:cNvPr>
            <p:cNvSpPr/>
            <p:nvPr/>
          </p:nvSpPr>
          <p:spPr>
            <a:xfrm>
              <a:off x="8904754" y="4213312"/>
              <a:ext cx="66893" cy="89416"/>
            </a:xfrm>
            <a:custGeom>
              <a:avLst/>
              <a:gdLst>
                <a:gd name="connsiteX0" fmla="*/ 34896 w 66893"/>
                <a:gd name="connsiteY0" fmla="*/ 27274 h 89416"/>
                <a:gd name="connsiteX1" fmla="*/ 21750 w 66893"/>
                <a:gd name="connsiteY1" fmla="*/ 14128 h 89416"/>
                <a:gd name="connsiteX2" fmla="*/ 0 w 66893"/>
                <a:gd name="connsiteY2" fmla="*/ 31815 h 89416"/>
                <a:gd name="connsiteX3" fmla="*/ 8843 w 66893"/>
                <a:gd name="connsiteY3" fmla="*/ 54043 h 89416"/>
                <a:gd name="connsiteX4" fmla="*/ 39437 w 66893"/>
                <a:gd name="connsiteY4" fmla="*/ 89417 h 89416"/>
                <a:gd name="connsiteX5" fmla="*/ 56885 w 66893"/>
                <a:gd name="connsiteY5" fmla="*/ 58345 h 89416"/>
                <a:gd name="connsiteX6" fmla="*/ 48280 w 66893"/>
                <a:gd name="connsiteY6" fmla="*/ 40658 h 89416"/>
                <a:gd name="connsiteX7" fmla="*/ 65728 w 66893"/>
                <a:gd name="connsiteY7" fmla="*/ 744 h 89416"/>
                <a:gd name="connsiteX8" fmla="*/ 39437 w 66893"/>
                <a:gd name="connsiteY8" fmla="*/ 5046 h 89416"/>
                <a:gd name="connsiteX9" fmla="*/ 35135 w 66893"/>
                <a:gd name="connsiteY9" fmla="*/ 27274 h 8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93" h="89416">
                  <a:moveTo>
                    <a:pt x="34896" y="27274"/>
                  </a:moveTo>
                  <a:cubicBezTo>
                    <a:pt x="19360" y="34205"/>
                    <a:pt x="32266" y="12216"/>
                    <a:pt x="21750" y="14128"/>
                  </a:cubicBezTo>
                  <a:cubicBezTo>
                    <a:pt x="20794" y="26318"/>
                    <a:pt x="5497" y="24167"/>
                    <a:pt x="0" y="31815"/>
                  </a:cubicBezTo>
                  <a:cubicBezTo>
                    <a:pt x="9560" y="32532"/>
                    <a:pt x="9321" y="43049"/>
                    <a:pt x="8843" y="54043"/>
                  </a:cubicBezTo>
                  <a:cubicBezTo>
                    <a:pt x="30354" y="54282"/>
                    <a:pt x="30832" y="76032"/>
                    <a:pt x="39437" y="89417"/>
                  </a:cubicBezTo>
                  <a:cubicBezTo>
                    <a:pt x="48519" y="82485"/>
                    <a:pt x="36808" y="54282"/>
                    <a:pt x="56885" y="58345"/>
                  </a:cubicBezTo>
                  <a:cubicBezTo>
                    <a:pt x="59992" y="46156"/>
                    <a:pt x="48280" y="49502"/>
                    <a:pt x="48280" y="40658"/>
                  </a:cubicBezTo>
                  <a:cubicBezTo>
                    <a:pt x="58558" y="31815"/>
                    <a:pt x="70747" y="24884"/>
                    <a:pt x="65728" y="744"/>
                  </a:cubicBezTo>
                  <a:cubicBezTo>
                    <a:pt x="52343" y="-2363"/>
                    <a:pt x="49714" y="5285"/>
                    <a:pt x="39437" y="5046"/>
                  </a:cubicBezTo>
                  <a:cubicBezTo>
                    <a:pt x="37047" y="11499"/>
                    <a:pt x="44456" y="27991"/>
                    <a:pt x="35135" y="27274"/>
                  </a:cubicBezTo>
                  <a:close/>
                </a:path>
              </a:pathLst>
            </a:custGeom>
            <a:grpFill/>
            <a:ln w="3175" cap="flat">
              <a:solidFill>
                <a:schemeClr val="bg1"/>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2096DF88-FB87-8557-5950-6943F8192097}"/>
                </a:ext>
              </a:extLst>
            </p:cNvPr>
            <p:cNvSpPr/>
            <p:nvPr/>
          </p:nvSpPr>
          <p:spPr>
            <a:xfrm>
              <a:off x="8853729" y="4248971"/>
              <a:ext cx="38420" cy="33913"/>
            </a:xfrm>
            <a:custGeom>
              <a:avLst/>
              <a:gdLst>
                <a:gd name="connsiteX0" fmla="*/ 2744 w 38420"/>
                <a:gd name="connsiteY0" fmla="*/ 26988 h 33913"/>
                <a:gd name="connsiteX1" fmla="*/ 37640 w 38420"/>
                <a:gd name="connsiteY1" fmla="*/ 31529 h 33913"/>
                <a:gd name="connsiteX2" fmla="*/ 33338 w 38420"/>
                <a:gd name="connsiteY2" fmla="*/ 458 h 33913"/>
                <a:gd name="connsiteX3" fmla="*/ 2744 w 38420"/>
                <a:gd name="connsiteY3" fmla="*/ 26988 h 33913"/>
              </a:gdLst>
              <a:ahLst/>
              <a:cxnLst>
                <a:cxn ang="0">
                  <a:pos x="connsiteX0" y="connsiteY0"/>
                </a:cxn>
                <a:cxn ang="0">
                  <a:pos x="connsiteX1" y="connsiteY1"/>
                </a:cxn>
                <a:cxn ang="0">
                  <a:pos x="connsiteX2" y="connsiteY2"/>
                </a:cxn>
                <a:cxn ang="0">
                  <a:pos x="connsiteX3" y="connsiteY3"/>
                </a:cxn>
              </a:cxnLst>
              <a:rect l="l" t="t" r="r" b="b"/>
              <a:pathLst>
                <a:path w="38420" h="33913">
                  <a:moveTo>
                    <a:pt x="2744" y="26988"/>
                  </a:moveTo>
                  <a:cubicBezTo>
                    <a:pt x="18519" y="28900"/>
                    <a:pt x="24016" y="38222"/>
                    <a:pt x="37640" y="31529"/>
                  </a:cubicBezTo>
                  <a:cubicBezTo>
                    <a:pt x="41225" y="16233"/>
                    <a:pt x="31186" y="14560"/>
                    <a:pt x="33338" y="458"/>
                  </a:cubicBezTo>
                  <a:cubicBezTo>
                    <a:pt x="7046" y="-1932"/>
                    <a:pt x="-6099" y="4760"/>
                    <a:pt x="2744" y="26988"/>
                  </a:cubicBezTo>
                  <a:close/>
                </a:path>
              </a:pathLst>
            </a:custGeom>
            <a:grpFill/>
            <a:ln w="3175" cap="flat">
              <a:solidFill>
                <a:schemeClr val="bg1"/>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D4BA103-3101-0846-1B0C-3FCF9FEA2888}"/>
                </a:ext>
              </a:extLst>
            </p:cNvPr>
            <p:cNvSpPr/>
            <p:nvPr/>
          </p:nvSpPr>
          <p:spPr>
            <a:xfrm>
              <a:off x="8904383" y="4293646"/>
              <a:ext cx="30724" cy="17842"/>
            </a:xfrm>
            <a:custGeom>
              <a:avLst/>
              <a:gdLst>
                <a:gd name="connsiteX0" fmla="*/ 30725 w 30724"/>
                <a:gd name="connsiteY0" fmla="*/ 13385 h 17842"/>
                <a:gd name="connsiteX1" fmla="*/ 131 w 30724"/>
                <a:gd name="connsiteY1" fmla="*/ 0 h 17842"/>
                <a:gd name="connsiteX2" fmla="*/ 30725 w 30724"/>
                <a:gd name="connsiteY2" fmla="*/ 13385 h 17842"/>
              </a:gdLst>
              <a:ahLst/>
              <a:cxnLst>
                <a:cxn ang="0">
                  <a:pos x="connsiteX0" y="connsiteY0"/>
                </a:cxn>
                <a:cxn ang="0">
                  <a:pos x="connsiteX1" y="connsiteY1"/>
                </a:cxn>
                <a:cxn ang="0">
                  <a:pos x="connsiteX2" y="connsiteY2"/>
                </a:cxn>
              </a:cxnLst>
              <a:rect l="l" t="t" r="r" b="b"/>
              <a:pathLst>
                <a:path w="30724" h="17842">
                  <a:moveTo>
                    <a:pt x="30725" y="13385"/>
                  </a:moveTo>
                  <a:cubicBezTo>
                    <a:pt x="19730" y="9799"/>
                    <a:pt x="13516" y="1195"/>
                    <a:pt x="131" y="0"/>
                  </a:cubicBezTo>
                  <a:cubicBezTo>
                    <a:pt x="-2020" y="14341"/>
                    <a:pt x="22837" y="23901"/>
                    <a:pt x="30725" y="13385"/>
                  </a:cubicBezTo>
                  <a:close/>
                </a:path>
              </a:pathLst>
            </a:custGeom>
            <a:grpFill/>
            <a:ln w="3175" cap="flat">
              <a:solidFill>
                <a:schemeClr val="bg1"/>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0EB30CF4-E673-14E4-EDC4-DD61E58DCF58}"/>
                </a:ext>
              </a:extLst>
            </p:cNvPr>
            <p:cNvSpPr/>
            <p:nvPr/>
          </p:nvSpPr>
          <p:spPr>
            <a:xfrm>
              <a:off x="9321111" y="5091225"/>
              <a:ext cx="477" cy="23901"/>
            </a:xfrm>
            <a:custGeom>
              <a:avLst/>
              <a:gdLst>
                <a:gd name="connsiteX0" fmla="*/ 239 w 477"/>
                <a:gd name="connsiteY0" fmla="*/ 0 h 23901"/>
                <a:gd name="connsiteX1" fmla="*/ 0 w 477"/>
                <a:gd name="connsiteY1" fmla="*/ 0 h 23901"/>
                <a:gd name="connsiteX2" fmla="*/ 0 w 477"/>
                <a:gd name="connsiteY2" fmla="*/ 0 h 23901"/>
                <a:gd name="connsiteX3" fmla="*/ 478 w 477"/>
                <a:gd name="connsiteY3" fmla="*/ 0 h 23901"/>
              </a:gdLst>
              <a:ahLst/>
              <a:cxnLst>
                <a:cxn ang="0">
                  <a:pos x="connsiteX0" y="connsiteY0"/>
                </a:cxn>
                <a:cxn ang="0">
                  <a:pos x="connsiteX1" y="connsiteY1"/>
                </a:cxn>
                <a:cxn ang="0">
                  <a:pos x="connsiteX2" y="connsiteY2"/>
                </a:cxn>
                <a:cxn ang="0">
                  <a:pos x="connsiteX3" y="connsiteY3"/>
                </a:cxn>
              </a:cxnLst>
              <a:rect l="l" t="t" r="r" b="b"/>
              <a:pathLst>
                <a:path w="477" h="23901">
                  <a:moveTo>
                    <a:pt x="239" y="0"/>
                  </a:moveTo>
                  <a:cubicBezTo>
                    <a:pt x="239" y="0"/>
                    <a:pt x="239" y="0"/>
                    <a:pt x="0" y="0"/>
                  </a:cubicBezTo>
                  <a:cubicBezTo>
                    <a:pt x="0" y="0"/>
                    <a:pt x="0" y="0"/>
                    <a:pt x="0" y="0"/>
                  </a:cubicBezTo>
                  <a:cubicBezTo>
                    <a:pt x="0" y="0"/>
                    <a:pt x="239" y="0"/>
                    <a:pt x="478" y="0"/>
                  </a:cubicBezTo>
                  <a:close/>
                </a:path>
              </a:pathLst>
            </a:custGeom>
            <a:grpFill/>
            <a:ln w="3175" cap="flat">
              <a:solidFill>
                <a:schemeClr val="bg1"/>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AA637718-3956-F8F2-95F8-AE9D9BEE27F1}"/>
                </a:ext>
              </a:extLst>
            </p:cNvPr>
            <p:cNvSpPr/>
            <p:nvPr/>
          </p:nvSpPr>
          <p:spPr>
            <a:xfrm>
              <a:off x="9257909" y="4882042"/>
              <a:ext cx="175298" cy="248380"/>
            </a:xfrm>
            <a:custGeom>
              <a:avLst/>
              <a:gdLst>
                <a:gd name="connsiteX0" fmla="*/ 148768 w 175298"/>
                <a:gd name="connsiteY0" fmla="*/ 150864 h 248380"/>
                <a:gd name="connsiteX1" fmla="*/ 161913 w 175298"/>
                <a:gd name="connsiteY1" fmla="*/ 133177 h 248380"/>
                <a:gd name="connsiteX2" fmla="*/ 161913 w 175298"/>
                <a:gd name="connsiteY2" fmla="*/ 97804 h 248380"/>
                <a:gd name="connsiteX3" fmla="*/ 135861 w 175298"/>
                <a:gd name="connsiteY3" fmla="*/ 106647 h 248380"/>
                <a:gd name="connsiteX4" fmla="*/ 105268 w 175298"/>
                <a:gd name="connsiteY4" fmla="*/ 84419 h 248380"/>
                <a:gd name="connsiteX5" fmla="*/ 109570 w 175298"/>
                <a:gd name="connsiteY5" fmla="*/ 62191 h 248380"/>
                <a:gd name="connsiteX6" fmla="*/ 78977 w 175298"/>
                <a:gd name="connsiteY6" fmla="*/ 44504 h 248380"/>
                <a:gd name="connsiteX7" fmla="*/ 30935 w 175298"/>
                <a:gd name="connsiteY7" fmla="*/ 287 h 248380"/>
                <a:gd name="connsiteX8" fmla="*/ 581 w 175298"/>
                <a:gd name="connsiteY8" fmla="*/ 13672 h 248380"/>
                <a:gd name="connsiteX9" fmla="*/ 4883 w 175298"/>
                <a:gd name="connsiteY9" fmla="*/ 49046 h 248380"/>
                <a:gd name="connsiteX10" fmla="*/ 22331 w 175298"/>
                <a:gd name="connsiteY10" fmla="*/ 66732 h 248380"/>
                <a:gd name="connsiteX11" fmla="*/ 22331 w 175298"/>
                <a:gd name="connsiteY11" fmla="*/ 84419 h 248380"/>
                <a:gd name="connsiteX12" fmla="*/ 9424 w 175298"/>
                <a:gd name="connsiteY12" fmla="*/ 106647 h 248380"/>
                <a:gd name="connsiteX13" fmla="*/ 31174 w 175298"/>
                <a:gd name="connsiteY13" fmla="*/ 142021 h 248380"/>
                <a:gd name="connsiteX14" fmla="*/ 18268 w 175298"/>
                <a:gd name="connsiteY14" fmla="*/ 146562 h 248380"/>
                <a:gd name="connsiteX15" fmla="*/ 13966 w 175298"/>
                <a:gd name="connsiteY15" fmla="*/ 173092 h 248380"/>
                <a:gd name="connsiteX16" fmla="*/ 63680 w 175298"/>
                <a:gd name="connsiteY16" fmla="*/ 208944 h 248380"/>
                <a:gd name="connsiteX17" fmla="*/ 83757 w 175298"/>
                <a:gd name="connsiteY17" fmla="*/ 181936 h 248380"/>
                <a:gd name="connsiteX18" fmla="*/ 127257 w 175298"/>
                <a:gd name="connsiteY18" fmla="*/ 226153 h 248380"/>
                <a:gd name="connsiteX19" fmla="*/ 122955 w 175298"/>
                <a:gd name="connsiteY19" fmla="*/ 248381 h 248380"/>
                <a:gd name="connsiteX20" fmla="*/ 157850 w 175298"/>
                <a:gd name="connsiteY20" fmla="*/ 239537 h 248380"/>
                <a:gd name="connsiteX21" fmla="*/ 175298 w 175298"/>
                <a:gd name="connsiteY21" fmla="*/ 190779 h 248380"/>
                <a:gd name="connsiteX22" fmla="*/ 149246 w 175298"/>
                <a:gd name="connsiteY22" fmla="*/ 150864 h 24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5298" h="248380">
                  <a:moveTo>
                    <a:pt x="148768" y="150864"/>
                  </a:moveTo>
                  <a:cubicBezTo>
                    <a:pt x="155699" y="147518"/>
                    <a:pt x="147812" y="129114"/>
                    <a:pt x="161913" y="133177"/>
                  </a:cubicBezTo>
                  <a:cubicBezTo>
                    <a:pt x="162630" y="119554"/>
                    <a:pt x="151636" y="108081"/>
                    <a:pt x="161913" y="97804"/>
                  </a:cubicBezTo>
                  <a:cubicBezTo>
                    <a:pt x="148290" y="95653"/>
                    <a:pt x="152114" y="111427"/>
                    <a:pt x="135861" y="106647"/>
                  </a:cubicBezTo>
                  <a:cubicBezTo>
                    <a:pt x="133710" y="91112"/>
                    <a:pt x="108853" y="98521"/>
                    <a:pt x="105268" y="84419"/>
                  </a:cubicBezTo>
                  <a:cubicBezTo>
                    <a:pt x="101683" y="71991"/>
                    <a:pt x="111482" y="72947"/>
                    <a:pt x="109570" y="62191"/>
                  </a:cubicBezTo>
                  <a:cubicBezTo>
                    <a:pt x="95229" y="60518"/>
                    <a:pt x="87820" y="51914"/>
                    <a:pt x="78977" y="44504"/>
                  </a:cubicBezTo>
                  <a:cubicBezTo>
                    <a:pt x="77782" y="16301"/>
                    <a:pt x="54597" y="-2581"/>
                    <a:pt x="30935" y="287"/>
                  </a:cubicBezTo>
                  <a:cubicBezTo>
                    <a:pt x="20419" y="1482"/>
                    <a:pt x="14683" y="22993"/>
                    <a:pt x="581" y="13672"/>
                  </a:cubicBezTo>
                  <a:cubicBezTo>
                    <a:pt x="-2526" y="30164"/>
                    <a:pt x="7990" y="32793"/>
                    <a:pt x="4883" y="49046"/>
                  </a:cubicBezTo>
                  <a:cubicBezTo>
                    <a:pt x="11337" y="54304"/>
                    <a:pt x="24482" y="52870"/>
                    <a:pt x="22331" y="66732"/>
                  </a:cubicBezTo>
                  <a:cubicBezTo>
                    <a:pt x="-2048" y="63864"/>
                    <a:pt x="13488" y="83224"/>
                    <a:pt x="22331" y="84419"/>
                  </a:cubicBezTo>
                  <a:cubicBezTo>
                    <a:pt x="17312" y="91112"/>
                    <a:pt x="16834" y="102584"/>
                    <a:pt x="9424" y="106647"/>
                  </a:cubicBezTo>
                  <a:cubicBezTo>
                    <a:pt x="9424" y="125768"/>
                    <a:pt x="31174" y="122900"/>
                    <a:pt x="31174" y="142021"/>
                  </a:cubicBezTo>
                  <a:cubicBezTo>
                    <a:pt x="26155" y="142738"/>
                    <a:pt x="18746" y="141304"/>
                    <a:pt x="18268" y="146562"/>
                  </a:cubicBezTo>
                  <a:cubicBezTo>
                    <a:pt x="31652" y="153732"/>
                    <a:pt x="27111" y="170702"/>
                    <a:pt x="13966" y="173092"/>
                  </a:cubicBezTo>
                  <a:cubicBezTo>
                    <a:pt x="27350" y="187194"/>
                    <a:pt x="49339" y="195798"/>
                    <a:pt x="63680" y="208944"/>
                  </a:cubicBezTo>
                  <a:cubicBezTo>
                    <a:pt x="72284" y="201774"/>
                    <a:pt x="73240" y="186955"/>
                    <a:pt x="83757" y="181936"/>
                  </a:cubicBezTo>
                  <a:cubicBezTo>
                    <a:pt x="98576" y="196515"/>
                    <a:pt x="113633" y="210856"/>
                    <a:pt x="127257" y="226153"/>
                  </a:cubicBezTo>
                  <a:cubicBezTo>
                    <a:pt x="131081" y="236430"/>
                    <a:pt x="111960" y="245273"/>
                    <a:pt x="122955" y="248381"/>
                  </a:cubicBezTo>
                  <a:cubicBezTo>
                    <a:pt x="131081" y="241688"/>
                    <a:pt x="143749" y="240015"/>
                    <a:pt x="157850" y="239537"/>
                  </a:cubicBezTo>
                  <a:cubicBezTo>
                    <a:pt x="140880" y="212290"/>
                    <a:pt x="171952" y="210617"/>
                    <a:pt x="175298" y="190779"/>
                  </a:cubicBezTo>
                  <a:cubicBezTo>
                    <a:pt x="165977" y="178111"/>
                    <a:pt x="154504" y="167595"/>
                    <a:pt x="149246" y="150864"/>
                  </a:cubicBezTo>
                  <a:close/>
                </a:path>
              </a:pathLst>
            </a:custGeom>
            <a:grpFill/>
            <a:ln w="3175" cap="flat">
              <a:solidFill>
                <a:schemeClr val="bg1"/>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7321298-71FE-8950-5FCE-B4A96068FDE4}"/>
                </a:ext>
              </a:extLst>
            </p:cNvPr>
            <p:cNvSpPr/>
            <p:nvPr/>
          </p:nvSpPr>
          <p:spPr>
            <a:xfrm>
              <a:off x="9236262" y="5057946"/>
              <a:ext cx="84609" cy="87101"/>
            </a:xfrm>
            <a:custGeom>
              <a:avLst/>
              <a:gdLst>
                <a:gd name="connsiteX0" fmla="*/ 26291 w 84609"/>
                <a:gd name="connsiteY0" fmla="*/ 1730 h 87101"/>
                <a:gd name="connsiteX1" fmla="*/ 30594 w 84609"/>
                <a:gd name="connsiteY1" fmla="*/ 6271 h 87101"/>
                <a:gd name="connsiteX2" fmla="*/ 13146 w 84609"/>
                <a:gd name="connsiteY2" fmla="*/ 10813 h 87101"/>
                <a:gd name="connsiteX3" fmla="*/ 0 w 84609"/>
                <a:gd name="connsiteY3" fmla="*/ 28499 h 87101"/>
                <a:gd name="connsiteX4" fmla="*/ 4302 w 84609"/>
                <a:gd name="connsiteY4" fmla="*/ 59571 h 87101"/>
                <a:gd name="connsiteX5" fmla="*/ 39437 w 84609"/>
                <a:gd name="connsiteY5" fmla="*/ 86101 h 87101"/>
                <a:gd name="connsiteX6" fmla="*/ 56885 w 84609"/>
                <a:gd name="connsiteY6" fmla="*/ 46186 h 87101"/>
                <a:gd name="connsiteX7" fmla="*/ 70030 w 84609"/>
                <a:gd name="connsiteY7" fmla="*/ 55030 h 87101"/>
                <a:gd name="connsiteX8" fmla="*/ 74332 w 84609"/>
                <a:gd name="connsiteY8" fmla="*/ 37343 h 87101"/>
                <a:gd name="connsiteX9" fmla="*/ 84610 w 84609"/>
                <a:gd name="connsiteY9" fmla="*/ 33519 h 87101"/>
                <a:gd name="connsiteX10" fmla="*/ 48041 w 84609"/>
                <a:gd name="connsiteY10" fmla="*/ 19656 h 87101"/>
                <a:gd name="connsiteX11" fmla="*/ 26291 w 84609"/>
                <a:gd name="connsiteY11" fmla="*/ 1969 h 87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609" h="87101">
                  <a:moveTo>
                    <a:pt x="26291" y="1730"/>
                  </a:moveTo>
                  <a:cubicBezTo>
                    <a:pt x="28920" y="1969"/>
                    <a:pt x="31549" y="2447"/>
                    <a:pt x="30594" y="6271"/>
                  </a:cubicBezTo>
                  <a:cubicBezTo>
                    <a:pt x="22706" y="12724"/>
                    <a:pt x="20555" y="3881"/>
                    <a:pt x="13146" y="10813"/>
                  </a:cubicBezTo>
                  <a:cubicBezTo>
                    <a:pt x="8843" y="14637"/>
                    <a:pt x="12668" y="29933"/>
                    <a:pt x="0" y="28499"/>
                  </a:cubicBezTo>
                  <a:cubicBezTo>
                    <a:pt x="1434" y="38777"/>
                    <a:pt x="6931" y="45230"/>
                    <a:pt x="4302" y="59571"/>
                  </a:cubicBezTo>
                  <a:cubicBezTo>
                    <a:pt x="17926" y="63873"/>
                    <a:pt x="29398" y="92793"/>
                    <a:pt x="39437" y="86101"/>
                  </a:cubicBezTo>
                  <a:cubicBezTo>
                    <a:pt x="29159" y="74150"/>
                    <a:pt x="46368" y="51922"/>
                    <a:pt x="56885" y="46186"/>
                  </a:cubicBezTo>
                  <a:cubicBezTo>
                    <a:pt x="58797" y="51683"/>
                    <a:pt x="62621" y="55269"/>
                    <a:pt x="70030" y="55030"/>
                  </a:cubicBezTo>
                  <a:cubicBezTo>
                    <a:pt x="69791" y="47381"/>
                    <a:pt x="70986" y="41167"/>
                    <a:pt x="74332" y="37343"/>
                  </a:cubicBezTo>
                  <a:cubicBezTo>
                    <a:pt x="78874" y="37343"/>
                    <a:pt x="81981" y="35670"/>
                    <a:pt x="84610" y="33519"/>
                  </a:cubicBezTo>
                  <a:cubicBezTo>
                    <a:pt x="69552" y="32562"/>
                    <a:pt x="63338" y="20134"/>
                    <a:pt x="48041" y="19656"/>
                  </a:cubicBezTo>
                  <a:cubicBezTo>
                    <a:pt x="46368" y="10813"/>
                    <a:pt x="30115" y="-5679"/>
                    <a:pt x="26291" y="1969"/>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FAD988A0-0701-1D47-92C0-133A3D7014FB}"/>
                </a:ext>
              </a:extLst>
            </p:cNvPr>
            <p:cNvSpPr/>
            <p:nvPr/>
          </p:nvSpPr>
          <p:spPr>
            <a:xfrm>
              <a:off x="9581154" y="5146448"/>
              <a:ext cx="126675" cy="90334"/>
            </a:xfrm>
            <a:custGeom>
              <a:avLst/>
              <a:gdLst>
                <a:gd name="connsiteX0" fmla="*/ 126676 w 126675"/>
                <a:gd name="connsiteY0" fmla="*/ 59263 h 90334"/>
                <a:gd name="connsiteX1" fmla="*/ 100385 w 126675"/>
                <a:gd name="connsiteY1" fmla="*/ 41576 h 90334"/>
                <a:gd name="connsiteX2" fmla="*/ 78635 w 126675"/>
                <a:gd name="connsiteY2" fmla="*/ 6203 h 90334"/>
                <a:gd name="connsiteX3" fmla="*/ 30594 w 126675"/>
                <a:gd name="connsiteY3" fmla="*/ 1662 h 90334"/>
                <a:gd name="connsiteX4" fmla="*/ 17448 w 126675"/>
                <a:gd name="connsiteY4" fmla="*/ 6203 h 90334"/>
                <a:gd name="connsiteX5" fmla="*/ 21750 w 126675"/>
                <a:gd name="connsiteY5" fmla="*/ 41576 h 90334"/>
                <a:gd name="connsiteX6" fmla="*/ 0 w 126675"/>
                <a:gd name="connsiteY6" fmla="*/ 86032 h 90334"/>
                <a:gd name="connsiteX7" fmla="*/ 34896 w 126675"/>
                <a:gd name="connsiteY7" fmla="*/ 90335 h 90334"/>
                <a:gd name="connsiteX8" fmla="*/ 91541 w 126675"/>
                <a:gd name="connsiteY8" fmla="*/ 54961 h 90334"/>
                <a:gd name="connsiteX9" fmla="*/ 126676 w 126675"/>
                <a:gd name="connsiteY9" fmla="*/ 59502 h 9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675" h="90334">
                  <a:moveTo>
                    <a:pt x="126676" y="59263"/>
                  </a:moveTo>
                  <a:cubicBezTo>
                    <a:pt x="125720" y="45640"/>
                    <a:pt x="111140" y="45400"/>
                    <a:pt x="100385" y="41576"/>
                  </a:cubicBezTo>
                  <a:cubicBezTo>
                    <a:pt x="94409" y="28670"/>
                    <a:pt x="79113" y="24846"/>
                    <a:pt x="78635" y="6203"/>
                  </a:cubicBezTo>
                  <a:cubicBezTo>
                    <a:pt x="47563" y="7876"/>
                    <a:pt x="50192" y="-4314"/>
                    <a:pt x="30594" y="1662"/>
                  </a:cubicBezTo>
                  <a:cubicBezTo>
                    <a:pt x="28442" y="2379"/>
                    <a:pt x="24618" y="10027"/>
                    <a:pt x="17448" y="6203"/>
                  </a:cubicBezTo>
                  <a:cubicBezTo>
                    <a:pt x="8126" y="22695"/>
                    <a:pt x="25813" y="19587"/>
                    <a:pt x="21750" y="41576"/>
                  </a:cubicBezTo>
                  <a:cubicBezTo>
                    <a:pt x="4780" y="46596"/>
                    <a:pt x="9560" y="73604"/>
                    <a:pt x="0" y="86032"/>
                  </a:cubicBezTo>
                  <a:cubicBezTo>
                    <a:pt x="12668" y="86510"/>
                    <a:pt x="28442" y="83642"/>
                    <a:pt x="34896" y="90335"/>
                  </a:cubicBezTo>
                  <a:cubicBezTo>
                    <a:pt x="52343" y="72887"/>
                    <a:pt x="63099" y="56634"/>
                    <a:pt x="91541" y="54961"/>
                  </a:cubicBezTo>
                  <a:cubicBezTo>
                    <a:pt x="103014" y="54244"/>
                    <a:pt x="114725" y="69780"/>
                    <a:pt x="126676" y="59502"/>
                  </a:cubicBezTo>
                  <a:close/>
                </a:path>
              </a:pathLst>
            </a:custGeom>
            <a:grpFill/>
            <a:ln w="3175" cap="flat">
              <a:solidFill>
                <a:schemeClr val="bg1"/>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3075E468-588F-5086-47CE-D357D08AF87F}"/>
                </a:ext>
              </a:extLst>
            </p:cNvPr>
            <p:cNvSpPr/>
            <p:nvPr/>
          </p:nvSpPr>
          <p:spPr>
            <a:xfrm>
              <a:off x="9414442" y="5009945"/>
              <a:ext cx="272480" cy="179091"/>
            </a:xfrm>
            <a:custGeom>
              <a:avLst/>
              <a:gdLst>
                <a:gd name="connsiteX0" fmla="*/ 18286 w 272480"/>
                <a:gd name="connsiteY0" fmla="*/ 973 h 179091"/>
                <a:gd name="connsiteX1" fmla="*/ 839 w 272480"/>
                <a:gd name="connsiteY1" fmla="*/ 9816 h 179091"/>
                <a:gd name="connsiteX2" fmla="*/ 26891 w 272480"/>
                <a:gd name="connsiteY2" fmla="*/ 67418 h 179091"/>
                <a:gd name="connsiteX3" fmla="*/ 5141 w 272480"/>
                <a:gd name="connsiteY3" fmla="*/ 93948 h 179091"/>
                <a:gd name="connsiteX4" fmla="*/ 839 w 272480"/>
                <a:gd name="connsiteY4" fmla="*/ 125020 h 179091"/>
                <a:gd name="connsiteX5" fmla="*/ 22589 w 272480"/>
                <a:gd name="connsiteY5" fmla="*/ 178080 h 179091"/>
                <a:gd name="connsiteX6" fmla="*/ 92380 w 272480"/>
                <a:gd name="connsiteY6" fmla="*/ 160393 h 179091"/>
                <a:gd name="connsiteX7" fmla="*/ 157869 w 272480"/>
                <a:gd name="connsiteY7" fmla="*/ 178080 h 179091"/>
                <a:gd name="connsiteX8" fmla="*/ 162171 w 272480"/>
                <a:gd name="connsiteY8" fmla="*/ 151550 h 179091"/>
                <a:gd name="connsiteX9" fmla="*/ 214514 w 272480"/>
                <a:gd name="connsiteY9" fmla="*/ 129322 h 179091"/>
                <a:gd name="connsiteX10" fmla="*/ 240806 w 272480"/>
                <a:gd name="connsiteY10" fmla="*/ 138165 h 179091"/>
                <a:gd name="connsiteX11" fmla="*/ 223358 w 272480"/>
                <a:gd name="connsiteY11" fmla="*/ 107333 h 179091"/>
                <a:gd name="connsiteX12" fmla="*/ 240806 w 272480"/>
                <a:gd name="connsiteY12" fmla="*/ 89646 h 179091"/>
                <a:gd name="connsiteX13" fmla="*/ 253951 w 272480"/>
                <a:gd name="connsiteY13" fmla="*/ 45429 h 179091"/>
                <a:gd name="connsiteX14" fmla="*/ 271399 w 272480"/>
                <a:gd name="connsiteY14" fmla="*/ 32283 h 179091"/>
                <a:gd name="connsiteX15" fmla="*/ 201608 w 272480"/>
                <a:gd name="connsiteY15" fmla="*/ 1212 h 179091"/>
                <a:gd name="connsiteX16" fmla="*/ 136119 w 272480"/>
                <a:gd name="connsiteY16" fmla="*/ 36586 h 179091"/>
                <a:gd name="connsiteX17" fmla="*/ 13984 w 272480"/>
                <a:gd name="connsiteY17" fmla="*/ 18899 h 179091"/>
                <a:gd name="connsiteX18" fmla="*/ 18286 w 272480"/>
                <a:gd name="connsiteY18" fmla="*/ 1212 h 17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480" h="179091">
                  <a:moveTo>
                    <a:pt x="18286" y="973"/>
                  </a:moveTo>
                  <a:cubicBezTo>
                    <a:pt x="4185" y="-4524"/>
                    <a:pt x="14940" y="15314"/>
                    <a:pt x="839" y="9816"/>
                  </a:cubicBezTo>
                  <a:cubicBezTo>
                    <a:pt x="-4898" y="43756"/>
                    <a:pt x="20438" y="45907"/>
                    <a:pt x="26891" y="67418"/>
                  </a:cubicBezTo>
                  <a:cubicBezTo>
                    <a:pt x="22350" y="78890"/>
                    <a:pt x="8009" y="80564"/>
                    <a:pt x="5141" y="93948"/>
                  </a:cubicBezTo>
                  <a:cubicBezTo>
                    <a:pt x="361" y="96338"/>
                    <a:pt x="8487" y="115220"/>
                    <a:pt x="839" y="125020"/>
                  </a:cubicBezTo>
                  <a:cubicBezTo>
                    <a:pt x="20676" y="132668"/>
                    <a:pt x="33344" y="151550"/>
                    <a:pt x="22589" y="178080"/>
                  </a:cubicBezTo>
                  <a:cubicBezTo>
                    <a:pt x="46729" y="173061"/>
                    <a:pt x="71825" y="168998"/>
                    <a:pt x="92380" y="160393"/>
                  </a:cubicBezTo>
                  <a:cubicBezTo>
                    <a:pt x="108394" y="181426"/>
                    <a:pt x="125363" y="179992"/>
                    <a:pt x="157869" y="178080"/>
                  </a:cubicBezTo>
                  <a:cubicBezTo>
                    <a:pt x="162888" y="172822"/>
                    <a:pt x="162888" y="162544"/>
                    <a:pt x="162171" y="151550"/>
                  </a:cubicBezTo>
                  <a:cubicBezTo>
                    <a:pt x="182726" y="147487"/>
                    <a:pt x="191330" y="130995"/>
                    <a:pt x="214514" y="129322"/>
                  </a:cubicBezTo>
                  <a:cubicBezTo>
                    <a:pt x="222402" y="133146"/>
                    <a:pt x="225748" y="141750"/>
                    <a:pt x="240806" y="138165"/>
                  </a:cubicBezTo>
                  <a:cubicBezTo>
                    <a:pt x="244391" y="118327"/>
                    <a:pt x="228377" y="118327"/>
                    <a:pt x="223358" y="107333"/>
                  </a:cubicBezTo>
                  <a:cubicBezTo>
                    <a:pt x="229811" y="102075"/>
                    <a:pt x="228377" y="88929"/>
                    <a:pt x="240806" y="89646"/>
                  </a:cubicBezTo>
                  <a:cubicBezTo>
                    <a:pt x="236503" y="65984"/>
                    <a:pt x="248215" y="58814"/>
                    <a:pt x="253951" y="45429"/>
                  </a:cubicBezTo>
                  <a:cubicBezTo>
                    <a:pt x="265424" y="46624"/>
                    <a:pt x="275940" y="46863"/>
                    <a:pt x="271399" y="32283"/>
                  </a:cubicBezTo>
                  <a:cubicBezTo>
                    <a:pt x="248454" y="21528"/>
                    <a:pt x="224792" y="11489"/>
                    <a:pt x="201608" y="1212"/>
                  </a:cubicBezTo>
                  <a:cubicBezTo>
                    <a:pt x="174600" y="7904"/>
                    <a:pt x="156196" y="23201"/>
                    <a:pt x="136119" y="36586"/>
                  </a:cubicBezTo>
                  <a:cubicBezTo>
                    <a:pt x="102179" y="23918"/>
                    <a:pt x="49597" y="29893"/>
                    <a:pt x="13984" y="18899"/>
                  </a:cubicBezTo>
                  <a:cubicBezTo>
                    <a:pt x="16374" y="9816"/>
                    <a:pt x="27130" y="10294"/>
                    <a:pt x="18286" y="1212"/>
                  </a:cubicBezTo>
                  <a:close/>
                </a:path>
              </a:pathLst>
            </a:custGeom>
            <a:grpFill/>
            <a:ln w="3175" cap="flat">
              <a:solidFill>
                <a:schemeClr val="bg1"/>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B0F9C21-B42B-EB74-D963-BB32C6A7D524}"/>
                </a:ext>
              </a:extLst>
            </p:cNvPr>
            <p:cNvSpPr/>
            <p:nvPr/>
          </p:nvSpPr>
          <p:spPr>
            <a:xfrm>
              <a:off x="9035220" y="4359841"/>
              <a:ext cx="5408" cy="5041"/>
            </a:xfrm>
            <a:custGeom>
              <a:avLst/>
              <a:gdLst>
                <a:gd name="connsiteX0" fmla="*/ 4813 w 5408"/>
                <a:gd name="connsiteY0" fmla="*/ 250 h 5041"/>
                <a:gd name="connsiteX1" fmla="*/ 511 w 5408"/>
                <a:gd name="connsiteY1" fmla="*/ 4791 h 5041"/>
                <a:gd name="connsiteX2" fmla="*/ 4813 w 5408"/>
                <a:gd name="connsiteY2" fmla="*/ 250 h 5041"/>
              </a:gdLst>
              <a:ahLst/>
              <a:cxnLst>
                <a:cxn ang="0">
                  <a:pos x="connsiteX0" y="connsiteY0"/>
                </a:cxn>
                <a:cxn ang="0">
                  <a:pos x="connsiteX1" y="connsiteY1"/>
                </a:cxn>
                <a:cxn ang="0">
                  <a:pos x="connsiteX2" y="connsiteY2"/>
                </a:cxn>
              </a:cxnLst>
              <a:rect l="l" t="t" r="r" b="b"/>
              <a:pathLst>
                <a:path w="5408" h="5041">
                  <a:moveTo>
                    <a:pt x="4813" y="250"/>
                  </a:moveTo>
                  <a:cubicBezTo>
                    <a:pt x="3618" y="-945"/>
                    <a:pt x="-1640" y="2401"/>
                    <a:pt x="511" y="4791"/>
                  </a:cubicBezTo>
                  <a:cubicBezTo>
                    <a:pt x="1706" y="5986"/>
                    <a:pt x="7204" y="2640"/>
                    <a:pt x="4813" y="250"/>
                  </a:cubicBezTo>
                  <a:close/>
                </a:path>
              </a:pathLst>
            </a:custGeom>
            <a:grpFill/>
            <a:ln w="3175" cap="flat">
              <a:solidFill>
                <a:schemeClr val="bg1"/>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DA50AD58-165B-F10F-1B14-A3116EC4F229}"/>
                </a:ext>
              </a:extLst>
            </p:cNvPr>
            <p:cNvSpPr/>
            <p:nvPr/>
          </p:nvSpPr>
          <p:spPr>
            <a:xfrm>
              <a:off x="9001066" y="4315697"/>
              <a:ext cx="17468" cy="21153"/>
            </a:xfrm>
            <a:custGeom>
              <a:avLst/>
              <a:gdLst>
                <a:gd name="connsiteX0" fmla="*/ 17218 w 17468"/>
                <a:gd name="connsiteY0" fmla="*/ 17864 h 21153"/>
                <a:gd name="connsiteX1" fmla="*/ 4072 w 17468"/>
                <a:gd name="connsiteY1" fmla="*/ 177 h 21153"/>
                <a:gd name="connsiteX2" fmla="*/ 17218 w 17468"/>
                <a:gd name="connsiteY2" fmla="*/ 17864 h 21153"/>
              </a:gdLst>
              <a:ahLst/>
              <a:cxnLst>
                <a:cxn ang="0">
                  <a:pos x="connsiteX0" y="connsiteY0"/>
                </a:cxn>
                <a:cxn ang="0">
                  <a:pos x="connsiteX1" y="connsiteY1"/>
                </a:cxn>
                <a:cxn ang="0">
                  <a:pos x="connsiteX2" y="connsiteY2"/>
                </a:cxn>
              </a:cxnLst>
              <a:rect l="l" t="t" r="r" b="b"/>
              <a:pathLst>
                <a:path w="17468" h="21153">
                  <a:moveTo>
                    <a:pt x="17218" y="17864"/>
                  </a:moveTo>
                  <a:cubicBezTo>
                    <a:pt x="18413" y="6152"/>
                    <a:pt x="15545" y="-1257"/>
                    <a:pt x="4072" y="177"/>
                  </a:cubicBezTo>
                  <a:cubicBezTo>
                    <a:pt x="-5249" y="12127"/>
                    <a:pt x="2399" y="28141"/>
                    <a:pt x="17218" y="17864"/>
                  </a:cubicBezTo>
                  <a:close/>
                </a:path>
              </a:pathLst>
            </a:custGeom>
            <a:grpFill/>
            <a:ln w="3175" cap="flat">
              <a:solidFill>
                <a:schemeClr val="bg1"/>
              </a:solid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55C0273-7C8D-6E16-4A4E-84C59E4B473C}"/>
                </a:ext>
              </a:extLst>
            </p:cNvPr>
            <p:cNvSpPr/>
            <p:nvPr/>
          </p:nvSpPr>
          <p:spPr>
            <a:xfrm>
              <a:off x="8468081" y="5329508"/>
              <a:ext cx="13145" cy="8866"/>
            </a:xfrm>
            <a:custGeom>
              <a:avLst/>
              <a:gdLst>
                <a:gd name="connsiteX0" fmla="*/ 0 w 13145"/>
                <a:gd name="connsiteY0" fmla="*/ 8855 h 8866"/>
                <a:gd name="connsiteX1" fmla="*/ 13146 w 13145"/>
                <a:gd name="connsiteY1" fmla="*/ 11 h 8866"/>
                <a:gd name="connsiteX2" fmla="*/ 0 w 13145"/>
                <a:gd name="connsiteY2" fmla="*/ 8855 h 8866"/>
              </a:gdLst>
              <a:ahLst/>
              <a:cxnLst>
                <a:cxn ang="0">
                  <a:pos x="connsiteX0" y="connsiteY0"/>
                </a:cxn>
                <a:cxn ang="0">
                  <a:pos x="connsiteX1" y="connsiteY1"/>
                </a:cxn>
                <a:cxn ang="0">
                  <a:pos x="connsiteX2" y="connsiteY2"/>
                </a:cxn>
              </a:cxnLst>
              <a:rect l="l" t="t" r="r" b="b"/>
              <a:pathLst>
                <a:path w="13145" h="8866">
                  <a:moveTo>
                    <a:pt x="0" y="8855"/>
                  </a:moveTo>
                  <a:cubicBezTo>
                    <a:pt x="7648" y="9094"/>
                    <a:pt x="11233" y="5509"/>
                    <a:pt x="13146" y="11"/>
                  </a:cubicBezTo>
                  <a:cubicBezTo>
                    <a:pt x="5736" y="-228"/>
                    <a:pt x="1912" y="3357"/>
                    <a:pt x="0" y="8855"/>
                  </a:cubicBezTo>
                  <a:close/>
                </a:path>
              </a:pathLst>
            </a:custGeom>
            <a:grpFill/>
            <a:ln w="3175" cap="flat">
              <a:solidFill>
                <a:schemeClr val="bg1"/>
              </a:solid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1446DD44-90CE-D195-E681-6145B3B1E230}"/>
                </a:ext>
              </a:extLst>
            </p:cNvPr>
            <p:cNvSpPr/>
            <p:nvPr/>
          </p:nvSpPr>
          <p:spPr>
            <a:xfrm>
              <a:off x="8520663" y="5276340"/>
              <a:ext cx="39219" cy="35779"/>
            </a:xfrm>
            <a:custGeom>
              <a:avLst/>
              <a:gdLst>
                <a:gd name="connsiteX0" fmla="*/ 30354 w 39219"/>
                <a:gd name="connsiteY0" fmla="*/ 35492 h 35779"/>
                <a:gd name="connsiteX1" fmla="*/ 39198 w 39219"/>
                <a:gd name="connsiteY1" fmla="*/ 13264 h 35779"/>
                <a:gd name="connsiteX2" fmla="*/ 26052 w 39219"/>
                <a:gd name="connsiteY2" fmla="*/ 118 h 35779"/>
                <a:gd name="connsiteX3" fmla="*/ 0 w 39219"/>
                <a:gd name="connsiteY3" fmla="*/ 22346 h 35779"/>
                <a:gd name="connsiteX4" fmla="*/ 30593 w 39219"/>
                <a:gd name="connsiteY4" fmla="*/ 35492 h 35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9" h="35779">
                  <a:moveTo>
                    <a:pt x="30354" y="35492"/>
                  </a:moveTo>
                  <a:cubicBezTo>
                    <a:pt x="32266" y="27127"/>
                    <a:pt x="39676" y="24498"/>
                    <a:pt x="39198" y="13264"/>
                  </a:cubicBezTo>
                  <a:cubicBezTo>
                    <a:pt x="23662" y="20195"/>
                    <a:pt x="36569" y="-1794"/>
                    <a:pt x="26052" y="118"/>
                  </a:cubicBezTo>
                  <a:cubicBezTo>
                    <a:pt x="16970" y="7289"/>
                    <a:pt x="3585" y="9679"/>
                    <a:pt x="0" y="22346"/>
                  </a:cubicBezTo>
                  <a:cubicBezTo>
                    <a:pt x="17926" y="18761"/>
                    <a:pt x="13146" y="38360"/>
                    <a:pt x="30593" y="3549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1D23FDAA-433F-BB14-ED27-6C2265A6C14F}"/>
                </a:ext>
              </a:extLst>
            </p:cNvPr>
            <p:cNvSpPr/>
            <p:nvPr/>
          </p:nvSpPr>
          <p:spPr>
            <a:xfrm>
              <a:off x="8590454" y="5271918"/>
              <a:ext cx="8604" cy="4541"/>
            </a:xfrm>
            <a:custGeom>
              <a:avLst/>
              <a:gdLst>
                <a:gd name="connsiteX0" fmla="*/ 0 w 8604"/>
                <a:gd name="connsiteY0" fmla="*/ 4541 h 4541"/>
                <a:gd name="connsiteX1" fmla="*/ 8604 w 8604"/>
                <a:gd name="connsiteY1" fmla="*/ 0 h 4541"/>
                <a:gd name="connsiteX2" fmla="*/ 0 w 8604"/>
                <a:gd name="connsiteY2" fmla="*/ 4541 h 4541"/>
              </a:gdLst>
              <a:ahLst/>
              <a:cxnLst>
                <a:cxn ang="0">
                  <a:pos x="connsiteX0" y="connsiteY0"/>
                </a:cxn>
                <a:cxn ang="0">
                  <a:pos x="connsiteX1" y="connsiteY1"/>
                </a:cxn>
                <a:cxn ang="0">
                  <a:pos x="connsiteX2" y="connsiteY2"/>
                </a:cxn>
              </a:cxnLst>
              <a:rect l="l" t="t" r="r" b="b"/>
              <a:pathLst>
                <a:path w="8604" h="4541">
                  <a:moveTo>
                    <a:pt x="0" y="4541"/>
                  </a:moveTo>
                  <a:cubicBezTo>
                    <a:pt x="3346" y="3585"/>
                    <a:pt x="8604" y="4541"/>
                    <a:pt x="8604" y="0"/>
                  </a:cubicBezTo>
                  <a:cubicBezTo>
                    <a:pt x="5258" y="956"/>
                    <a:pt x="0" y="0"/>
                    <a:pt x="0" y="4541"/>
                  </a:cubicBezTo>
                  <a:close/>
                </a:path>
              </a:pathLst>
            </a:custGeom>
            <a:grpFill/>
            <a:ln w="3175" cap="flat">
              <a:solidFill>
                <a:schemeClr val="bg1"/>
              </a:solid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0262A3AF-D456-7F5A-571A-51F7B44AD6E1}"/>
                </a:ext>
              </a:extLst>
            </p:cNvPr>
            <p:cNvSpPr/>
            <p:nvPr/>
          </p:nvSpPr>
          <p:spPr>
            <a:xfrm>
              <a:off x="8708048" y="4824489"/>
              <a:ext cx="525521" cy="572885"/>
            </a:xfrm>
            <a:custGeom>
              <a:avLst/>
              <a:gdLst>
                <a:gd name="connsiteX0" fmla="*/ 43739 w 525521"/>
                <a:gd name="connsiteY0" fmla="*/ 208417 h 572885"/>
                <a:gd name="connsiteX1" fmla="*/ 87478 w 525521"/>
                <a:gd name="connsiteY1" fmla="*/ 168503 h 572885"/>
                <a:gd name="connsiteX2" fmla="*/ 131217 w 525521"/>
                <a:gd name="connsiteY2" fmla="*/ 186189 h 572885"/>
                <a:gd name="connsiteX3" fmla="*/ 161810 w 525521"/>
                <a:gd name="connsiteY3" fmla="*/ 203876 h 572885"/>
                <a:gd name="connsiteX4" fmla="*/ 174956 w 525521"/>
                <a:gd name="connsiteY4" fmla="*/ 261478 h 572885"/>
                <a:gd name="connsiteX5" fmla="*/ 205549 w 525521"/>
                <a:gd name="connsiteY5" fmla="*/ 292549 h 572885"/>
                <a:gd name="connsiteX6" fmla="*/ 323382 w 525521"/>
                <a:gd name="connsiteY6" fmla="*/ 367838 h 572885"/>
                <a:gd name="connsiteX7" fmla="*/ 331986 w 525521"/>
                <a:gd name="connsiteY7" fmla="*/ 394368 h 572885"/>
                <a:gd name="connsiteX8" fmla="*/ 353736 w 525521"/>
                <a:gd name="connsiteY8" fmla="*/ 407752 h 572885"/>
                <a:gd name="connsiteX9" fmla="*/ 366882 w 525521"/>
                <a:gd name="connsiteY9" fmla="*/ 403211 h 572885"/>
                <a:gd name="connsiteX10" fmla="*/ 375725 w 525521"/>
                <a:gd name="connsiteY10" fmla="*/ 434283 h 572885"/>
                <a:gd name="connsiteX11" fmla="*/ 428069 w 525521"/>
                <a:gd name="connsiteY11" fmla="*/ 522717 h 572885"/>
                <a:gd name="connsiteX12" fmla="*/ 414923 w 525521"/>
                <a:gd name="connsiteY12" fmla="*/ 553788 h 572885"/>
                <a:gd name="connsiteX13" fmla="*/ 406318 w 525521"/>
                <a:gd name="connsiteY13" fmla="*/ 558329 h 572885"/>
                <a:gd name="connsiteX14" fmla="*/ 406318 w 525521"/>
                <a:gd name="connsiteY14" fmla="*/ 571714 h 572885"/>
                <a:gd name="connsiteX15" fmla="*/ 423766 w 525521"/>
                <a:gd name="connsiteY15" fmla="*/ 558329 h 572885"/>
                <a:gd name="connsiteX16" fmla="*/ 441214 w 525521"/>
                <a:gd name="connsiteY16" fmla="*/ 522956 h 572885"/>
                <a:gd name="connsiteX17" fmla="*/ 467505 w 525521"/>
                <a:gd name="connsiteY17" fmla="*/ 509810 h 572885"/>
                <a:gd name="connsiteX18" fmla="*/ 467505 w 525521"/>
                <a:gd name="connsiteY18" fmla="*/ 487582 h 572885"/>
                <a:gd name="connsiteX19" fmla="*/ 441214 w 525521"/>
                <a:gd name="connsiteY19" fmla="*/ 469895 h 572885"/>
                <a:gd name="connsiteX20" fmla="*/ 467505 w 525521"/>
                <a:gd name="connsiteY20" fmla="*/ 412294 h 572885"/>
                <a:gd name="connsiteX21" fmla="*/ 502401 w 525521"/>
                <a:gd name="connsiteY21" fmla="*/ 425439 h 572885"/>
                <a:gd name="connsiteX22" fmla="*/ 524390 w 525521"/>
                <a:gd name="connsiteY22" fmla="*/ 451969 h 572885"/>
                <a:gd name="connsiteX23" fmla="*/ 467744 w 525521"/>
                <a:gd name="connsiteY23" fmla="*/ 381222 h 572885"/>
                <a:gd name="connsiteX24" fmla="*/ 410860 w 525521"/>
                <a:gd name="connsiteY24" fmla="*/ 354692 h 572885"/>
                <a:gd name="connsiteX25" fmla="*/ 419464 w 525521"/>
                <a:gd name="connsiteY25" fmla="*/ 328162 h 572885"/>
                <a:gd name="connsiteX26" fmla="*/ 388871 w 525521"/>
                <a:gd name="connsiteY26" fmla="*/ 332464 h 572885"/>
                <a:gd name="connsiteX27" fmla="*/ 319079 w 525521"/>
                <a:gd name="connsiteY27" fmla="*/ 266019 h 572885"/>
                <a:gd name="connsiteX28" fmla="*/ 249288 w 525521"/>
                <a:gd name="connsiteY28" fmla="*/ 173044 h 572885"/>
                <a:gd name="connsiteX29" fmla="*/ 257893 w 525521"/>
                <a:gd name="connsiteY29" fmla="*/ 133129 h 572885"/>
                <a:gd name="connsiteX30" fmla="*/ 244747 w 525521"/>
                <a:gd name="connsiteY30" fmla="*/ 110901 h 572885"/>
                <a:gd name="connsiteX31" fmla="*/ 292788 w 525521"/>
                <a:gd name="connsiteY31" fmla="*/ 79830 h 572885"/>
                <a:gd name="connsiteX32" fmla="*/ 305934 w 525521"/>
                <a:gd name="connsiteY32" fmla="*/ 75288 h 572885"/>
                <a:gd name="connsiteX33" fmla="*/ 297091 w 525521"/>
                <a:gd name="connsiteY33" fmla="*/ 44217 h 572885"/>
                <a:gd name="connsiteX34" fmla="*/ 310236 w 525521"/>
                <a:gd name="connsiteY34" fmla="*/ 35374 h 572885"/>
                <a:gd name="connsiteX35" fmla="*/ 240445 w 525521"/>
                <a:gd name="connsiteY35" fmla="*/ 0 h 572885"/>
                <a:gd name="connsiteX36" fmla="*/ 187863 w 525521"/>
                <a:gd name="connsiteY36" fmla="*/ 22228 h 572885"/>
                <a:gd name="connsiteX37" fmla="*/ 170415 w 525521"/>
                <a:gd name="connsiteY37" fmla="*/ 13385 h 572885"/>
                <a:gd name="connsiteX38" fmla="*/ 152728 w 525521"/>
                <a:gd name="connsiteY38" fmla="*/ 31071 h 572885"/>
                <a:gd name="connsiteX39" fmla="*/ 152728 w 525521"/>
                <a:gd name="connsiteY39" fmla="*/ 53299 h 572885"/>
                <a:gd name="connsiteX40" fmla="*/ 117832 w 525521"/>
                <a:gd name="connsiteY40" fmla="*/ 39915 h 572885"/>
                <a:gd name="connsiteX41" fmla="*/ 100385 w 525521"/>
                <a:gd name="connsiteY41" fmla="*/ 79830 h 572885"/>
                <a:gd name="connsiteX42" fmla="*/ 74093 w 525521"/>
                <a:gd name="connsiteY42" fmla="*/ 39915 h 572885"/>
                <a:gd name="connsiteX43" fmla="*/ 56646 w 525521"/>
                <a:gd name="connsiteY43" fmla="*/ 70986 h 572885"/>
                <a:gd name="connsiteX44" fmla="*/ 8604 w 525521"/>
                <a:gd name="connsiteY44" fmla="*/ 84371 h 572885"/>
                <a:gd name="connsiteX45" fmla="*/ 21750 w 525521"/>
                <a:gd name="connsiteY45" fmla="*/ 119744 h 572885"/>
                <a:gd name="connsiteX46" fmla="*/ 0 w 525521"/>
                <a:gd name="connsiteY46" fmla="*/ 128588 h 572885"/>
                <a:gd name="connsiteX47" fmla="*/ 17448 w 525521"/>
                <a:gd name="connsiteY47" fmla="*/ 150816 h 572885"/>
                <a:gd name="connsiteX48" fmla="*/ 13146 w 525521"/>
                <a:gd name="connsiteY48" fmla="*/ 177346 h 572885"/>
                <a:gd name="connsiteX49" fmla="*/ 48041 w 525521"/>
                <a:gd name="connsiteY49" fmla="*/ 190731 h 572885"/>
                <a:gd name="connsiteX50" fmla="*/ 43739 w 525521"/>
                <a:gd name="connsiteY50" fmla="*/ 208417 h 57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25521" h="572885">
                  <a:moveTo>
                    <a:pt x="43739" y="208417"/>
                  </a:moveTo>
                  <a:cubicBezTo>
                    <a:pt x="68357" y="205310"/>
                    <a:pt x="69552" y="178541"/>
                    <a:pt x="87478" y="168503"/>
                  </a:cubicBezTo>
                  <a:cubicBezTo>
                    <a:pt x="113769" y="162766"/>
                    <a:pt x="122374" y="180453"/>
                    <a:pt x="131217" y="186189"/>
                  </a:cubicBezTo>
                  <a:cubicBezTo>
                    <a:pt x="141494" y="192882"/>
                    <a:pt x="161332" y="189774"/>
                    <a:pt x="161810" y="203876"/>
                  </a:cubicBezTo>
                  <a:cubicBezTo>
                    <a:pt x="161093" y="228255"/>
                    <a:pt x="178302" y="234231"/>
                    <a:pt x="174956" y="261478"/>
                  </a:cubicBezTo>
                  <a:cubicBezTo>
                    <a:pt x="192165" y="264824"/>
                    <a:pt x="198379" y="278926"/>
                    <a:pt x="205549" y="292549"/>
                  </a:cubicBezTo>
                  <a:cubicBezTo>
                    <a:pt x="251200" y="311192"/>
                    <a:pt x="254786" y="372379"/>
                    <a:pt x="323382" y="367838"/>
                  </a:cubicBezTo>
                  <a:cubicBezTo>
                    <a:pt x="322187" y="380744"/>
                    <a:pt x="333181" y="381461"/>
                    <a:pt x="331986" y="394368"/>
                  </a:cubicBezTo>
                  <a:cubicBezTo>
                    <a:pt x="348239" y="389588"/>
                    <a:pt x="346088" y="403689"/>
                    <a:pt x="353736" y="407752"/>
                  </a:cubicBezTo>
                  <a:cubicBezTo>
                    <a:pt x="354453" y="402494"/>
                    <a:pt x="360668" y="402972"/>
                    <a:pt x="366882" y="403211"/>
                  </a:cubicBezTo>
                  <a:cubicBezTo>
                    <a:pt x="370228" y="413011"/>
                    <a:pt x="375964" y="420420"/>
                    <a:pt x="375725" y="434283"/>
                  </a:cubicBezTo>
                  <a:cubicBezTo>
                    <a:pt x="414445" y="442170"/>
                    <a:pt x="421854" y="481846"/>
                    <a:pt x="428069" y="522717"/>
                  </a:cubicBezTo>
                  <a:cubicBezTo>
                    <a:pt x="411577" y="528214"/>
                    <a:pt x="419703" y="538252"/>
                    <a:pt x="414923" y="553788"/>
                  </a:cubicBezTo>
                  <a:cubicBezTo>
                    <a:pt x="414445" y="554983"/>
                    <a:pt x="407275" y="555222"/>
                    <a:pt x="406318" y="558329"/>
                  </a:cubicBezTo>
                  <a:cubicBezTo>
                    <a:pt x="404884" y="562153"/>
                    <a:pt x="407514" y="567651"/>
                    <a:pt x="406318" y="571714"/>
                  </a:cubicBezTo>
                  <a:cubicBezTo>
                    <a:pt x="424244" y="576972"/>
                    <a:pt x="419225" y="563110"/>
                    <a:pt x="423766" y="558329"/>
                  </a:cubicBezTo>
                  <a:cubicBezTo>
                    <a:pt x="434761" y="547574"/>
                    <a:pt x="446950" y="543750"/>
                    <a:pt x="441214" y="522956"/>
                  </a:cubicBezTo>
                  <a:cubicBezTo>
                    <a:pt x="450535" y="519132"/>
                    <a:pt x="454121" y="509571"/>
                    <a:pt x="467505" y="509810"/>
                  </a:cubicBezTo>
                  <a:cubicBezTo>
                    <a:pt x="467027" y="498816"/>
                    <a:pt x="459379" y="496187"/>
                    <a:pt x="467505" y="487582"/>
                  </a:cubicBezTo>
                  <a:cubicBezTo>
                    <a:pt x="459618" y="480651"/>
                    <a:pt x="450297" y="475393"/>
                    <a:pt x="441214" y="469895"/>
                  </a:cubicBezTo>
                  <a:cubicBezTo>
                    <a:pt x="440019" y="440497"/>
                    <a:pt x="448624" y="421376"/>
                    <a:pt x="467505" y="412294"/>
                  </a:cubicBezTo>
                  <a:cubicBezTo>
                    <a:pt x="477544" y="418269"/>
                    <a:pt x="481846" y="429980"/>
                    <a:pt x="502401" y="425439"/>
                  </a:cubicBezTo>
                  <a:cubicBezTo>
                    <a:pt x="510049" y="434044"/>
                    <a:pt x="507659" y="452686"/>
                    <a:pt x="524390" y="451969"/>
                  </a:cubicBezTo>
                  <a:cubicBezTo>
                    <a:pt x="533711" y="415401"/>
                    <a:pt x="482802" y="407035"/>
                    <a:pt x="467744" y="381222"/>
                  </a:cubicBezTo>
                  <a:cubicBezTo>
                    <a:pt x="442170" y="379071"/>
                    <a:pt x="428307" y="365209"/>
                    <a:pt x="410860" y="354692"/>
                  </a:cubicBezTo>
                  <a:cubicBezTo>
                    <a:pt x="408231" y="339156"/>
                    <a:pt x="431415" y="340112"/>
                    <a:pt x="419464" y="328162"/>
                  </a:cubicBezTo>
                  <a:cubicBezTo>
                    <a:pt x="404406" y="324577"/>
                    <a:pt x="402733" y="334854"/>
                    <a:pt x="388871" y="332464"/>
                  </a:cubicBezTo>
                  <a:cubicBezTo>
                    <a:pt x="354453" y="321470"/>
                    <a:pt x="335332" y="295417"/>
                    <a:pt x="319079" y="266019"/>
                  </a:cubicBezTo>
                  <a:cubicBezTo>
                    <a:pt x="321470" y="208895"/>
                    <a:pt x="264107" y="212481"/>
                    <a:pt x="249288" y="173044"/>
                  </a:cubicBezTo>
                  <a:cubicBezTo>
                    <a:pt x="245703" y="153445"/>
                    <a:pt x="252157" y="143646"/>
                    <a:pt x="257893" y="133129"/>
                  </a:cubicBezTo>
                  <a:cubicBezTo>
                    <a:pt x="256459" y="122613"/>
                    <a:pt x="242835" y="124764"/>
                    <a:pt x="244747" y="110901"/>
                  </a:cubicBezTo>
                  <a:cubicBezTo>
                    <a:pt x="255025" y="88434"/>
                    <a:pt x="277253" y="100624"/>
                    <a:pt x="292788" y="79830"/>
                  </a:cubicBezTo>
                  <a:cubicBezTo>
                    <a:pt x="302349" y="76962"/>
                    <a:pt x="306651" y="92258"/>
                    <a:pt x="305934" y="75288"/>
                  </a:cubicBezTo>
                  <a:cubicBezTo>
                    <a:pt x="307129" y="69074"/>
                    <a:pt x="301871" y="59275"/>
                    <a:pt x="297091" y="44217"/>
                  </a:cubicBezTo>
                  <a:cubicBezTo>
                    <a:pt x="302349" y="42066"/>
                    <a:pt x="306890" y="39437"/>
                    <a:pt x="310236" y="35374"/>
                  </a:cubicBezTo>
                  <a:cubicBezTo>
                    <a:pt x="280360" y="30115"/>
                    <a:pt x="246420" y="29159"/>
                    <a:pt x="240445" y="0"/>
                  </a:cubicBezTo>
                  <a:cubicBezTo>
                    <a:pt x="221324" y="5736"/>
                    <a:pt x="196467" y="5736"/>
                    <a:pt x="187863" y="22228"/>
                  </a:cubicBezTo>
                  <a:cubicBezTo>
                    <a:pt x="179258" y="22228"/>
                    <a:pt x="182365" y="10038"/>
                    <a:pt x="170415" y="13385"/>
                  </a:cubicBezTo>
                  <a:cubicBezTo>
                    <a:pt x="173283" y="33700"/>
                    <a:pt x="168025" y="38959"/>
                    <a:pt x="152728" y="31071"/>
                  </a:cubicBezTo>
                  <a:cubicBezTo>
                    <a:pt x="150099" y="38959"/>
                    <a:pt x="165635" y="49475"/>
                    <a:pt x="152728" y="53299"/>
                  </a:cubicBezTo>
                  <a:cubicBezTo>
                    <a:pt x="144841" y="45173"/>
                    <a:pt x="120462" y="53538"/>
                    <a:pt x="117832" y="39915"/>
                  </a:cubicBezTo>
                  <a:cubicBezTo>
                    <a:pt x="113052" y="54972"/>
                    <a:pt x="113291" y="78156"/>
                    <a:pt x="100385" y="79830"/>
                  </a:cubicBezTo>
                  <a:cubicBezTo>
                    <a:pt x="91302" y="66923"/>
                    <a:pt x="79352" y="56885"/>
                    <a:pt x="74093" y="39915"/>
                  </a:cubicBezTo>
                  <a:cubicBezTo>
                    <a:pt x="67640" y="49475"/>
                    <a:pt x="69313" y="67401"/>
                    <a:pt x="56646" y="70986"/>
                  </a:cubicBezTo>
                  <a:cubicBezTo>
                    <a:pt x="42783" y="78635"/>
                    <a:pt x="15775" y="69791"/>
                    <a:pt x="8604" y="84371"/>
                  </a:cubicBezTo>
                  <a:cubicBezTo>
                    <a:pt x="16492" y="92736"/>
                    <a:pt x="22945" y="102297"/>
                    <a:pt x="21750" y="119744"/>
                  </a:cubicBezTo>
                  <a:cubicBezTo>
                    <a:pt x="13863" y="122135"/>
                    <a:pt x="3585" y="121896"/>
                    <a:pt x="0" y="128588"/>
                  </a:cubicBezTo>
                  <a:cubicBezTo>
                    <a:pt x="3824" y="137909"/>
                    <a:pt x="18643" y="136236"/>
                    <a:pt x="17448" y="150816"/>
                  </a:cubicBezTo>
                  <a:cubicBezTo>
                    <a:pt x="12429" y="156074"/>
                    <a:pt x="12429" y="166352"/>
                    <a:pt x="13146" y="177346"/>
                  </a:cubicBezTo>
                  <a:cubicBezTo>
                    <a:pt x="28681" y="187623"/>
                    <a:pt x="39915" y="176390"/>
                    <a:pt x="48041" y="190731"/>
                  </a:cubicBezTo>
                  <a:cubicBezTo>
                    <a:pt x="48758" y="196706"/>
                    <a:pt x="30354" y="204115"/>
                    <a:pt x="43739" y="20841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F3A2318E-74EB-EE7F-C40F-5183ED9BED9D}"/>
                </a:ext>
              </a:extLst>
            </p:cNvPr>
            <p:cNvSpPr/>
            <p:nvPr/>
          </p:nvSpPr>
          <p:spPr>
            <a:xfrm>
              <a:off x="9515309" y="3554135"/>
              <a:ext cx="5493" cy="4804"/>
            </a:xfrm>
            <a:custGeom>
              <a:avLst/>
              <a:gdLst>
                <a:gd name="connsiteX0" fmla="*/ 4898 w 5493"/>
                <a:gd name="connsiteY0" fmla="*/ 251 h 4804"/>
                <a:gd name="connsiteX1" fmla="*/ 595 w 5493"/>
                <a:gd name="connsiteY1" fmla="*/ 4553 h 4804"/>
                <a:gd name="connsiteX2" fmla="*/ 4898 w 5493"/>
                <a:gd name="connsiteY2" fmla="*/ 251 h 4804"/>
              </a:gdLst>
              <a:ahLst/>
              <a:cxnLst>
                <a:cxn ang="0">
                  <a:pos x="connsiteX0" y="connsiteY0"/>
                </a:cxn>
                <a:cxn ang="0">
                  <a:pos x="connsiteX1" y="connsiteY1"/>
                </a:cxn>
                <a:cxn ang="0">
                  <a:pos x="connsiteX2" y="connsiteY2"/>
                </a:cxn>
              </a:cxnLst>
              <a:rect l="l" t="t" r="r" b="b"/>
              <a:pathLst>
                <a:path w="5493" h="4804">
                  <a:moveTo>
                    <a:pt x="4898" y="251"/>
                  </a:moveTo>
                  <a:cubicBezTo>
                    <a:pt x="3703" y="-944"/>
                    <a:pt x="-1795" y="2402"/>
                    <a:pt x="595" y="4553"/>
                  </a:cubicBezTo>
                  <a:cubicBezTo>
                    <a:pt x="1790" y="5748"/>
                    <a:pt x="7288" y="2402"/>
                    <a:pt x="4898" y="251"/>
                  </a:cubicBezTo>
                  <a:close/>
                </a:path>
              </a:pathLst>
            </a:custGeom>
            <a:grpFill/>
            <a:ln w="3175" cap="flat">
              <a:solidFill>
                <a:schemeClr val="bg1"/>
              </a:solidFill>
              <a:prstDash val="solid"/>
              <a:miter/>
            </a:ln>
          </p:spPr>
          <p:txBody>
            <a:bodyPr rtlCol="0" anchor="ctr"/>
            <a:lstStyle/>
            <a:p>
              <a:endParaRPr lang="en-US"/>
            </a:p>
          </p:txBody>
        </p:sp>
        <p:grpSp>
          <p:nvGrpSpPr>
            <p:cNvPr id="102" name="Graphic 61">
              <a:extLst>
                <a:ext uri="{FF2B5EF4-FFF2-40B4-BE49-F238E27FC236}">
                  <a16:creationId xmlns:a16="http://schemas.microsoft.com/office/drawing/2014/main" id="{A88884E7-8913-95E4-ED46-B5727224F594}"/>
                </a:ext>
              </a:extLst>
            </p:cNvPr>
            <p:cNvGrpSpPr/>
            <p:nvPr/>
          </p:nvGrpSpPr>
          <p:grpSpPr>
            <a:xfrm>
              <a:off x="8632577" y="3070824"/>
              <a:ext cx="1161775" cy="1001614"/>
              <a:chOff x="8632577" y="3070824"/>
              <a:chExt cx="1161775" cy="1001614"/>
            </a:xfrm>
            <a:grpFill/>
          </p:grpSpPr>
          <p:sp>
            <p:nvSpPr>
              <p:cNvPr id="152" name="Freeform: Shape 151">
                <a:extLst>
                  <a:ext uri="{FF2B5EF4-FFF2-40B4-BE49-F238E27FC236}">
                    <a16:creationId xmlns:a16="http://schemas.microsoft.com/office/drawing/2014/main" id="{8D6478C6-3B94-3CBC-B432-3A5B395A9797}"/>
                  </a:ext>
                </a:extLst>
              </p:cNvPr>
              <p:cNvSpPr/>
              <p:nvPr/>
            </p:nvSpPr>
            <p:spPr>
              <a:xfrm>
                <a:off x="9546259" y="3070824"/>
                <a:ext cx="26847" cy="10823"/>
              </a:xfrm>
              <a:custGeom>
                <a:avLst/>
                <a:gdLst>
                  <a:gd name="connsiteX0" fmla="*/ 0 w 26847"/>
                  <a:gd name="connsiteY0" fmla="*/ 5540 h 10823"/>
                  <a:gd name="connsiteX1" fmla="*/ 26052 w 26847"/>
                  <a:gd name="connsiteY1" fmla="*/ 10081 h 10823"/>
                  <a:gd name="connsiteX2" fmla="*/ 0 w 26847"/>
                  <a:gd name="connsiteY2" fmla="*/ 5540 h 10823"/>
                </a:gdLst>
                <a:ahLst/>
                <a:cxnLst>
                  <a:cxn ang="0">
                    <a:pos x="connsiteX0" y="connsiteY0"/>
                  </a:cxn>
                  <a:cxn ang="0">
                    <a:pos x="connsiteX1" y="connsiteY1"/>
                  </a:cxn>
                  <a:cxn ang="0">
                    <a:pos x="connsiteX2" y="connsiteY2"/>
                  </a:cxn>
                </a:cxnLst>
                <a:rect l="l" t="t" r="r" b="b"/>
                <a:pathLst>
                  <a:path w="26847" h="10823">
                    <a:moveTo>
                      <a:pt x="0" y="5540"/>
                    </a:moveTo>
                    <a:cubicBezTo>
                      <a:pt x="10277" y="5540"/>
                      <a:pt x="12907" y="13188"/>
                      <a:pt x="26052" y="10081"/>
                    </a:cubicBezTo>
                    <a:cubicBezTo>
                      <a:pt x="32266" y="-4021"/>
                      <a:pt x="0" y="-1152"/>
                      <a:pt x="0" y="5540"/>
                    </a:cubicBezTo>
                    <a:close/>
                  </a:path>
                </a:pathLst>
              </a:custGeom>
              <a:grpFill/>
              <a:ln w="3175" cap="flat">
                <a:solidFill>
                  <a:schemeClr val="bg1"/>
                </a:solid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DC1F094D-0219-EE0C-8C85-CE6DFFE24AB3}"/>
                  </a:ext>
                </a:extLst>
              </p:cNvPr>
              <p:cNvSpPr/>
              <p:nvPr/>
            </p:nvSpPr>
            <p:spPr>
              <a:xfrm>
                <a:off x="9473269" y="3103823"/>
                <a:ext cx="12042" cy="7821"/>
              </a:xfrm>
              <a:custGeom>
                <a:avLst/>
                <a:gdLst>
                  <a:gd name="connsiteX0" fmla="*/ 12042 w 12042"/>
                  <a:gd name="connsiteY0" fmla="*/ 3373 h 7821"/>
                  <a:gd name="connsiteX1" fmla="*/ 12042 w 12042"/>
                  <a:gd name="connsiteY1" fmla="*/ 3373 h 7821"/>
                  <a:gd name="connsiteX2" fmla="*/ 12042 w 12042"/>
                  <a:gd name="connsiteY2" fmla="*/ 3373 h 7821"/>
                </a:gdLst>
                <a:ahLst/>
                <a:cxnLst>
                  <a:cxn ang="0">
                    <a:pos x="connsiteX0" y="connsiteY0"/>
                  </a:cxn>
                  <a:cxn ang="0">
                    <a:pos x="connsiteX1" y="connsiteY1"/>
                  </a:cxn>
                  <a:cxn ang="0">
                    <a:pos x="connsiteX2" y="connsiteY2"/>
                  </a:cxn>
                </a:cxnLst>
                <a:rect l="l" t="t" r="r" b="b"/>
                <a:pathLst>
                  <a:path w="12042" h="7821">
                    <a:moveTo>
                      <a:pt x="12042" y="3373"/>
                    </a:moveTo>
                    <a:cubicBezTo>
                      <a:pt x="-8752" y="-9055"/>
                      <a:pt x="1526" y="17953"/>
                      <a:pt x="12042" y="3373"/>
                    </a:cubicBezTo>
                    <a:lnTo>
                      <a:pt x="12042" y="3373"/>
                    </a:lnTo>
                    <a:close/>
                  </a:path>
                </a:pathLst>
              </a:custGeom>
              <a:grpFill/>
              <a:ln w="3175" cap="flat">
                <a:solidFill>
                  <a:schemeClr val="bg1"/>
                </a:solid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F74BFC01-81A5-F91C-56C8-509B2EDFCBE0}"/>
                  </a:ext>
                </a:extLst>
              </p:cNvPr>
              <p:cNvSpPr/>
              <p:nvPr/>
            </p:nvSpPr>
            <p:spPr>
              <a:xfrm>
                <a:off x="8632577" y="3073302"/>
                <a:ext cx="1161775" cy="999136"/>
              </a:xfrm>
              <a:custGeom>
                <a:avLst/>
                <a:gdLst>
                  <a:gd name="connsiteX0" fmla="*/ 92919 w 1161775"/>
                  <a:gd name="connsiteY0" fmla="*/ 790842 h 999136"/>
                  <a:gd name="connsiteX1" fmla="*/ 75471 w 1161775"/>
                  <a:gd name="connsiteY1" fmla="*/ 777457 h 999136"/>
                  <a:gd name="connsiteX2" fmla="*/ 27430 w 1161775"/>
                  <a:gd name="connsiteY2" fmla="*/ 781998 h 999136"/>
                  <a:gd name="connsiteX3" fmla="*/ 1139 w 1161775"/>
                  <a:gd name="connsiteY3" fmla="*/ 790842 h 999136"/>
                  <a:gd name="connsiteX4" fmla="*/ 9982 w 1161775"/>
                  <a:gd name="connsiteY4" fmla="*/ 813070 h 999136"/>
                  <a:gd name="connsiteX5" fmla="*/ 31971 w 1161775"/>
                  <a:gd name="connsiteY5" fmla="*/ 808529 h 999136"/>
                  <a:gd name="connsiteX6" fmla="*/ 9982 w 1161775"/>
                  <a:gd name="connsiteY6" fmla="*/ 835059 h 999136"/>
                  <a:gd name="connsiteX7" fmla="*/ 31971 w 1161775"/>
                  <a:gd name="connsiteY7" fmla="*/ 848443 h 999136"/>
                  <a:gd name="connsiteX8" fmla="*/ 14523 w 1161775"/>
                  <a:gd name="connsiteY8" fmla="*/ 874974 h 999136"/>
                  <a:gd name="connsiteX9" fmla="*/ 23128 w 1161775"/>
                  <a:gd name="connsiteY9" fmla="*/ 861589 h 999136"/>
                  <a:gd name="connsiteX10" fmla="*/ 40575 w 1161775"/>
                  <a:gd name="connsiteY10" fmla="*/ 852746 h 999136"/>
                  <a:gd name="connsiteX11" fmla="*/ 40575 w 1161775"/>
                  <a:gd name="connsiteY11" fmla="*/ 839600 h 999136"/>
                  <a:gd name="connsiteX12" fmla="*/ 58023 w 1161775"/>
                  <a:gd name="connsiteY12" fmla="*/ 826215 h 999136"/>
                  <a:gd name="connsiteX13" fmla="*/ 92919 w 1161775"/>
                  <a:gd name="connsiteY13" fmla="*/ 821674 h 999136"/>
                  <a:gd name="connsiteX14" fmla="*/ 66867 w 1161775"/>
                  <a:gd name="connsiteY14" fmla="*/ 848204 h 999136"/>
                  <a:gd name="connsiteX15" fmla="*/ 62565 w 1161775"/>
                  <a:gd name="connsiteY15" fmla="*/ 834820 h 999136"/>
                  <a:gd name="connsiteX16" fmla="*/ 36273 w 1161775"/>
                  <a:gd name="connsiteY16" fmla="*/ 870193 h 999136"/>
                  <a:gd name="connsiteX17" fmla="*/ 58262 w 1161775"/>
                  <a:gd name="connsiteY17" fmla="*/ 874735 h 999136"/>
                  <a:gd name="connsiteX18" fmla="*/ 19065 w 1161775"/>
                  <a:gd name="connsiteY18" fmla="*/ 883578 h 999136"/>
                  <a:gd name="connsiteX19" fmla="*/ 14762 w 1161775"/>
                  <a:gd name="connsiteY19" fmla="*/ 918952 h 999136"/>
                  <a:gd name="connsiteX20" fmla="*/ 67106 w 1161775"/>
                  <a:gd name="connsiteY20" fmla="*/ 887880 h 999136"/>
                  <a:gd name="connsiteX21" fmla="*/ 45117 w 1161775"/>
                  <a:gd name="connsiteY21" fmla="*/ 927795 h 999136"/>
                  <a:gd name="connsiteX22" fmla="*/ 62565 w 1161775"/>
                  <a:gd name="connsiteY22" fmla="*/ 932336 h 999136"/>
                  <a:gd name="connsiteX23" fmla="*/ 27669 w 1161775"/>
                  <a:gd name="connsiteY23" fmla="*/ 932336 h 999136"/>
                  <a:gd name="connsiteX24" fmla="*/ 27669 w 1161775"/>
                  <a:gd name="connsiteY24" fmla="*/ 958866 h 999136"/>
                  <a:gd name="connsiteX25" fmla="*/ 45117 w 1161775"/>
                  <a:gd name="connsiteY25" fmla="*/ 967710 h 999136"/>
                  <a:gd name="connsiteX26" fmla="*/ 49419 w 1161775"/>
                  <a:gd name="connsiteY26" fmla="*/ 976553 h 999136"/>
                  <a:gd name="connsiteX27" fmla="*/ 75710 w 1161775"/>
                  <a:gd name="connsiteY27" fmla="*/ 981094 h 999136"/>
                  <a:gd name="connsiteX28" fmla="*/ 80012 w 1161775"/>
                  <a:gd name="connsiteY28" fmla="*/ 994479 h 999136"/>
                  <a:gd name="connsiteX29" fmla="*/ 88856 w 1161775"/>
                  <a:gd name="connsiteY29" fmla="*/ 998781 h 999136"/>
                  <a:gd name="connsiteX30" fmla="*/ 132595 w 1161775"/>
                  <a:gd name="connsiteY30" fmla="*/ 994479 h 999136"/>
                  <a:gd name="connsiteX31" fmla="*/ 150042 w 1161775"/>
                  <a:gd name="connsiteY31" fmla="*/ 985636 h 999136"/>
                  <a:gd name="connsiteX32" fmla="*/ 158886 w 1161775"/>
                  <a:gd name="connsiteY32" fmla="*/ 981094 h 999136"/>
                  <a:gd name="connsiteX33" fmla="*/ 206927 w 1161775"/>
                  <a:gd name="connsiteY33" fmla="*/ 932336 h 999136"/>
                  <a:gd name="connsiteX34" fmla="*/ 206927 w 1161775"/>
                  <a:gd name="connsiteY34" fmla="*/ 918952 h 999136"/>
                  <a:gd name="connsiteX35" fmla="*/ 228677 w 1161775"/>
                  <a:gd name="connsiteY35" fmla="*/ 927795 h 999136"/>
                  <a:gd name="connsiteX36" fmla="*/ 254968 w 1161775"/>
                  <a:gd name="connsiteY36" fmla="*/ 874735 h 999136"/>
                  <a:gd name="connsiteX37" fmla="*/ 254968 w 1161775"/>
                  <a:gd name="connsiteY37" fmla="*/ 905806 h 999136"/>
                  <a:gd name="connsiteX38" fmla="*/ 298468 w 1161775"/>
                  <a:gd name="connsiteY38" fmla="*/ 936877 h 999136"/>
                  <a:gd name="connsiteX39" fmla="*/ 298468 w 1161775"/>
                  <a:gd name="connsiteY39" fmla="*/ 888119 h 999136"/>
                  <a:gd name="connsiteX40" fmla="*/ 307312 w 1161775"/>
                  <a:gd name="connsiteY40" fmla="*/ 865891 h 999136"/>
                  <a:gd name="connsiteX41" fmla="*/ 333603 w 1161775"/>
                  <a:gd name="connsiteY41" fmla="*/ 852507 h 999136"/>
                  <a:gd name="connsiteX42" fmla="*/ 324998 w 1161775"/>
                  <a:gd name="connsiteY42" fmla="*/ 781759 h 999136"/>
                  <a:gd name="connsiteX43" fmla="*/ 351051 w 1161775"/>
                  <a:gd name="connsiteY43" fmla="*/ 759531 h 999136"/>
                  <a:gd name="connsiteX44" fmla="*/ 320457 w 1161775"/>
                  <a:gd name="connsiteY44" fmla="*/ 733001 h 999136"/>
                  <a:gd name="connsiteX45" fmla="*/ 320457 w 1161775"/>
                  <a:gd name="connsiteY45" fmla="*/ 631183 h 999136"/>
                  <a:gd name="connsiteX46" fmla="*/ 311614 w 1161775"/>
                  <a:gd name="connsiteY46" fmla="*/ 613496 h 999136"/>
                  <a:gd name="connsiteX47" fmla="*/ 368498 w 1161775"/>
                  <a:gd name="connsiteY47" fmla="*/ 551592 h 999136"/>
                  <a:gd name="connsiteX48" fmla="*/ 403394 w 1161775"/>
                  <a:gd name="connsiteY48" fmla="*/ 555894 h 999136"/>
                  <a:gd name="connsiteX49" fmla="*/ 385946 w 1161775"/>
                  <a:gd name="connsiteY49" fmla="*/ 511677 h 999136"/>
                  <a:gd name="connsiteX50" fmla="*/ 425144 w 1161775"/>
                  <a:gd name="connsiteY50" fmla="*/ 396474 h 999136"/>
                  <a:gd name="connsiteX51" fmla="*/ 468644 w 1161775"/>
                  <a:gd name="connsiteY51" fmla="*/ 378787 h 999136"/>
                  <a:gd name="connsiteX52" fmla="*/ 464342 w 1161775"/>
                  <a:gd name="connsiteY52" fmla="*/ 365402 h 999136"/>
                  <a:gd name="connsiteX53" fmla="*/ 507842 w 1161775"/>
                  <a:gd name="connsiteY53" fmla="*/ 316644 h 999136"/>
                  <a:gd name="connsiteX54" fmla="*/ 494696 w 1161775"/>
                  <a:gd name="connsiteY54" fmla="*/ 290114 h 999136"/>
                  <a:gd name="connsiteX55" fmla="*/ 555644 w 1161775"/>
                  <a:gd name="connsiteY55" fmla="*/ 237054 h 999136"/>
                  <a:gd name="connsiteX56" fmla="*/ 581935 w 1161775"/>
                  <a:gd name="connsiteY56" fmla="*/ 245897 h 999136"/>
                  <a:gd name="connsiteX57" fmla="*/ 595081 w 1161775"/>
                  <a:gd name="connsiteY57" fmla="*/ 201680 h 999136"/>
                  <a:gd name="connsiteX58" fmla="*/ 678017 w 1161775"/>
                  <a:gd name="connsiteY58" fmla="*/ 210523 h 999136"/>
                  <a:gd name="connsiteX59" fmla="*/ 686622 w 1161775"/>
                  <a:gd name="connsiteY59" fmla="*/ 179452 h 999136"/>
                  <a:gd name="connsiteX60" fmla="*/ 673476 w 1161775"/>
                  <a:gd name="connsiteY60" fmla="*/ 166067 h 999136"/>
                  <a:gd name="connsiteX61" fmla="*/ 716976 w 1161775"/>
                  <a:gd name="connsiteY61" fmla="*/ 161765 h 999136"/>
                  <a:gd name="connsiteX62" fmla="*/ 725820 w 1161775"/>
                  <a:gd name="connsiteY62" fmla="*/ 144078 h 999136"/>
                  <a:gd name="connsiteX63" fmla="*/ 782465 w 1161775"/>
                  <a:gd name="connsiteY63" fmla="*/ 188295 h 999136"/>
                  <a:gd name="connsiteX64" fmla="*/ 895756 w 1161775"/>
                  <a:gd name="connsiteY64" fmla="*/ 197139 h 999136"/>
                  <a:gd name="connsiteX65" fmla="*/ 926350 w 1161775"/>
                  <a:gd name="connsiteY65" fmla="*/ 170609 h 999136"/>
                  <a:gd name="connsiteX66" fmla="*/ 969850 w 1161775"/>
                  <a:gd name="connsiteY66" fmla="*/ 90779 h 999136"/>
                  <a:gd name="connsiteX67" fmla="*/ 995902 w 1161775"/>
                  <a:gd name="connsiteY67" fmla="*/ 90779 h 999136"/>
                  <a:gd name="connsiteX68" fmla="*/ 1022193 w 1161775"/>
                  <a:gd name="connsiteY68" fmla="*/ 77394 h 999136"/>
                  <a:gd name="connsiteX69" fmla="*/ 1083141 w 1161775"/>
                  <a:gd name="connsiteY69" fmla="*/ 108466 h 999136"/>
                  <a:gd name="connsiteX70" fmla="*/ 1070234 w 1161775"/>
                  <a:gd name="connsiteY70" fmla="*/ 161526 h 999136"/>
                  <a:gd name="connsiteX71" fmla="*/ 1118276 w 1161775"/>
                  <a:gd name="connsiteY71" fmla="*/ 134996 h 999136"/>
                  <a:gd name="connsiteX72" fmla="*/ 1131421 w 1161775"/>
                  <a:gd name="connsiteY72" fmla="*/ 112768 h 999136"/>
                  <a:gd name="connsiteX73" fmla="*/ 1157473 w 1161775"/>
                  <a:gd name="connsiteY73" fmla="*/ 112768 h 999136"/>
                  <a:gd name="connsiteX74" fmla="*/ 1126880 w 1161775"/>
                  <a:gd name="connsiteY74" fmla="*/ 103925 h 999136"/>
                  <a:gd name="connsiteX75" fmla="*/ 1104891 w 1161775"/>
                  <a:gd name="connsiteY75" fmla="*/ 112768 h 999136"/>
                  <a:gd name="connsiteX76" fmla="*/ 1100589 w 1161775"/>
                  <a:gd name="connsiteY76" fmla="*/ 90540 h 999136"/>
                  <a:gd name="connsiteX77" fmla="*/ 1061391 w 1161775"/>
                  <a:gd name="connsiteY77" fmla="*/ 72853 h 999136"/>
                  <a:gd name="connsiteX78" fmla="*/ 1126880 w 1161775"/>
                  <a:gd name="connsiteY78" fmla="*/ 77394 h 999136"/>
                  <a:gd name="connsiteX79" fmla="*/ 1161776 w 1161775"/>
                  <a:gd name="connsiteY79" fmla="*/ 55166 h 999136"/>
                  <a:gd name="connsiteX80" fmla="*/ 1126880 w 1161775"/>
                  <a:gd name="connsiteY80" fmla="*/ 33177 h 999136"/>
                  <a:gd name="connsiteX81" fmla="*/ 1070234 w 1161775"/>
                  <a:gd name="connsiteY81" fmla="*/ 19793 h 999136"/>
                  <a:gd name="connsiteX82" fmla="*/ 1052787 w 1161775"/>
                  <a:gd name="connsiteY82" fmla="*/ 33177 h 999136"/>
                  <a:gd name="connsiteX83" fmla="*/ 1043943 w 1161775"/>
                  <a:gd name="connsiteY83" fmla="*/ 50864 h 999136"/>
                  <a:gd name="connsiteX84" fmla="*/ 1035339 w 1161775"/>
                  <a:gd name="connsiteY84" fmla="*/ 68551 h 999136"/>
                  <a:gd name="connsiteX85" fmla="*/ 1039641 w 1161775"/>
                  <a:gd name="connsiteY85" fmla="*/ 33177 h 999136"/>
                  <a:gd name="connsiteX86" fmla="*/ 1022193 w 1161775"/>
                  <a:gd name="connsiteY86" fmla="*/ 28875 h 999136"/>
                  <a:gd name="connsiteX87" fmla="*/ 1043943 w 1161775"/>
                  <a:gd name="connsiteY87" fmla="*/ 11188 h 999136"/>
                  <a:gd name="connsiteX88" fmla="*/ 1000443 w 1161775"/>
                  <a:gd name="connsiteY88" fmla="*/ 11188 h 999136"/>
                  <a:gd name="connsiteX89" fmla="*/ 1013589 w 1161775"/>
                  <a:gd name="connsiteY89" fmla="*/ 20032 h 999136"/>
                  <a:gd name="connsiteX90" fmla="*/ 965548 w 1161775"/>
                  <a:gd name="connsiteY90" fmla="*/ 55405 h 999136"/>
                  <a:gd name="connsiteX91" fmla="*/ 969850 w 1161775"/>
                  <a:gd name="connsiteY91" fmla="*/ 15491 h 999136"/>
                  <a:gd name="connsiteX92" fmla="*/ 921809 w 1161775"/>
                  <a:gd name="connsiteY92" fmla="*/ 55405 h 999136"/>
                  <a:gd name="connsiteX93" fmla="*/ 891215 w 1161775"/>
                  <a:gd name="connsiteY93" fmla="*/ 73092 h 999136"/>
                  <a:gd name="connsiteX94" fmla="*/ 900059 w 1161775"/>
                  <a:gd name="connsiteY94" fmla="*/ 46562 h 999136"/>
                  <a:gd name="connsiteX95" fmla="*/ 926350 w 1161775"/>
                  <a:gd name="connsiteY95" fmla="*/ 15491 h 999136"/>
                  <a:gd name="connsiteX96" fmla="*/ 878309 w 1161775"/>
                  <a:gd name="connsiteY96" fmla="*/ 6647 h 999136"/>
                  <a:gd name="connsiteX97" fmla="*/ 874006 w 1161775"/>
                  <a:gd name="connsiteY97" fmla="*/ 28875 h 999136"/>
                  <a:gd name="connsiteX98" fmla="*/ 821663 w 1161775"/>
                  <a:gd name="connsiteY98" fmla="*/ 68790 h 999136"/>
                  <a:gd name="connsiteX99" fmla="*/ 821663 w 1161775"/>
                  <a:gd name="connsiteY99" fmla="*/ 90779 h 999136"/>
                  <a:gd name="connsiteX100" fmla="*/ 799674 w 1161775"/>
                  <a:gd name="connsiteY100" fmla="*/ 59708 h 999136"/>
                  <a:gd name="connsiteX101" fmla="*/ 738726 w 1161775"/>
                  <a:gd name="connsiteY101" fmla="*/ 73092 h 999136"/>
                  <a:gd name="connsiteX102" fmla="*/ 760476 w 1161775"/>
                  <a:gd name="connsiteY102" fmla="*/ 104164 h 999136"/>
                  <a:gd name="connsiteX103" fmla="*/ 729883 w 1161775"/>
                  <a:gd name="connsiteY103" fmla="*/ 86477 h 999136"/>
                  <a:gd name="connsiteX104" fmla="*/ 699289 w 1161775"/>
                  <a:gd name="connsiteY104" fmla="*/ 95320 h 999136"/>
                  <a:gd name="connsiteX105" fmla="*/ 703592 w 1161775"/>
                  <a:gd name="connsiteY105" fmla="*/ 126392 h 999136"/>
                  <a:gd name="connsiteX106" fmla="*/ 672998 w 1161775"/>
                  <a:gd name="connsiteY106" fmla="*/ 144078 h 999136"/>
                  <a:gd name="connsiteX107" fmla="*/ 681842 w 1161775"/>
                  <a:gd name="connsiteY107" fmla="*/ 95320 h 999136"/>
                  <a:gd name="connsiteX108" fmla="*/ 651248 w 1161775"/>
                  <a:gd name="connsiteY108" fmla="*/ 135235 h 999136"/>
                  <a:gd name="connsiteX109" fmla="*/ 651248 w 1161775"/>
                  <a:gd name="connsiteY109" fmla="*/ 104164 h 999136"/>
                  <a:gd name="connsiteX110" fmla="*/ 625196 w 1161775"/>
                  <a:gd name="connsiteY110" fmla="*/ 126153 h 999136"/>
                  <a:gd name="connsiteX111" fmla="*/ 612051 w 1161775"/>
                  <a:gd name="connsiteY111" fmla="*/ 130694 h 999136"/>
                  <a:gd name="connsiteX112" fmla="*/ 625196 w 1161775"/>
                  <a:gd name="connsiteY112" fmla="*/ 144078 h 999136"/>
                  <a:gd name="connsiteX113" fmla="*/ 590300 w 1161775"/>
                  <a:gd name="connsiteY113" fmla="*/ 135235 h 999136"/>
                  <a:gd name="connsiteX114" fmla="*/ 590300 w 1161775"/>
                  <a:gd name="connsiteY114" fmla="*/ 157463 h 999136"/>
                  <a:gd name="connsiteX115" fmla="*/ 568312 w 1161775"/>
                  <a:gd name="connsiteY115" fmla="*/ 162004 h 999136"/>
                  <a:gd name="connsiteX116" fmla="*/ 546561 w 1161775"/>
                  <a:gd name="connsiteY116" fmla="*/ 193076 h 999136"/>
                  <a:gd name="connsiteX117" fmla="*/ 520509 w 1161775"/>
                  <a:gd name="connsiteY117" fmla="*/ 206460 h 999136"/>
                  <a:gd name="connsiteX118" fmla="*/ 564009 w 1161775"/>
                  <a:gd name="connsiteY118" fmla="*/ 215304 h 999136"/>
                  <a:gd name="connsiteX119" fmla="*/ 503061 w 1161775"/>
                  <a:gd name="connsiteY119" fmla="*/ 224147 h 999136"/>
                  <a:gd name="connsiteX120" fmla="*/ 503061 w 1161775"/>
                  <a:gd name="connsiteY120" fmla="*/ 259521 h 999136"/>
                  <a:gd name="connsiteX121" fmla="*/ 489916 w 1161775"/>
                  <a:gd name="connsiteY121" fmla="*/ 232990 h 999136"/>
                  <a:gd name="connsiteX122" fmla="*/ 467927 w 1161775"/>
                  <a:gd name="connsiteY122" fmla="*/ 246136 h 999136"/>
                  <a:gd name="connsiteX123" fmla="*/ 476770 w 1161775"/>
                  <a:gd name="connsiteY123" fmla="*/ 254979 h 999136"/>
                  <a:gd name="connsiteX124" fmla="*/ 441875 w 1161775"/>
                  <a:gd name="connsiteY124" fmla="*/ 272666 h 999136"/>
                  <a:gd name="connsiteX125" fmla="*/ 463625 w 1161775"/>
                  <a:gd name="connsiteY125" fmla="*/ 263823 h 999136"/>
                  <a:gd name="connsiteX126" fmla="*/ 481073 w 1161775"/>
                  <a:gd name="connsiteY126" fmla="*/ 286051 h 999136"/>
                  <a:gd name="connsiteX127" fmla="*/ 472229 w 1161775"/>
                  <a:gd name="connsiteY127" fmla="*/ 303738 h 999136"/>
                  <a:gd name="connsiteX128" fmla="*/ 446177 w 1161775"/>
                  <a:gd name="connsiteY128" fmla="*/ 286051 h 999136"/>
                  <a:gd name="connsiteX129" fmla="*/ 428490 w 1161775"/>
                  <a:gd name="connsiteY129" fmla="*/ 303738 h 999136"/>
                  <a:gd name="connsiteX130" fmla="*/ 472229 w 1161775"/>
                  <a:gd name="connsiteY130" fmla="*/ 312581 h 999136"/>
                  <a:gd name="connsiteX131" fmla="*/ 393834 w 1161775"/>
                  <a:gd name="connsiteY131" fmla="*/ 339111 h 999136"/>
                  <a:gd name="connsiteX132" fmla="*/ 402438 w 1161775"/>
                  <a:gd name="connsiteY132" fmla="*/ 347955 h 999136"/>
                  <a:gd name="connsiteX133" fmla="*/ 367542 w 1161775"/>
                  <a:gd name="connsiteY133" fmla="*/ 356798 h 999136"/>
                  <a:gd name="connsiteX134" fmla="*/ 363240 w 1161775"/>
                  <a:gd name="connsiteY134" fmla="*/ 383328 h 999136"/>
                  <a:gd name="connsiteX135" fmla="*/ 406979 w 1161775"/>
                  <a:gd name="connsiteY135" fmla="*/ 383328 h 999136"/>
                  <a:gd name="connsiteX136" fmla="*/ 358938 w 1161775"/>
                  <a:gd name="connsiteY136" fmla="*/ 396713 h 999136"/>
                  <a:gd name="connsiteX137" fmla="*/ 363240 w 1161775"/>
                  <a:gd name="connsiteY137" fmla="*/ 409858 h 999136"/>
                  <a:gd name="connsiteX138" fmla="*/ 341490 w 1161775"/>
                  <a:gd name="connsiteY138" fmla="*/ 427545 h 999136"/>
                  <a:gd name="connsiteX139" fmla="*/ 324042 w 1161775"/>
                  <a:gd name="connsiteY139" fmla="*/ 462919 h 999136"/>
                  <a:gd name="connsiteX140" fmla="*/ 354636 w 1161775"/>
                  <a:gd name="connsiteY140" fmla="*/ 458617 h 999136"/>
                  <a:gd name="connsiteX141" fmla="*/ 328345 w 1161775"/>
                  <a:gd name="connsiteY141" fmla="*/ 480845 h 999136"/>
                  <a:gd name="connsiteX142" fmla="*/ 289147 w 1161775"/>
                  <a:gd name="connsiteY142" fmla="*/ 498532 h 999136"/>
                  <a:gd name="connsiteX143" fmla="*/ 297751 w 1161775"/>
                  <a:gd name="connsiteY143" fmla="*/ 498532 h 999136"/>
                  <a:gd name="connsiteX144" fmla="*/ 245408 w 1161775"/>
                  <a:gd name="connsiteY144" fmla="*/ 533905 h 999136"/>
                  <a:gd name="connsiteX145" fmla="*/ 232262 w 1161775"/>
                  <a:gd name="connsiteY145" fmla="*/ 551592 h 999136"/>
                  <a:gd name="connsiteX146" fmla="*/ 223419 w 1161775"/>
                  <a:gd name="connsiteY146" fmla="*/ 569279 h 999136"/>
                  <a:gd name="connsiteX147" fmla="*/ 210512 w 1161775"/>
                  <a:gd name="connsiteY147" fmla="*/ 582663 h 999136"/>
                  <a:gd name="connsiteX148" fmla="*/ 223419 w 1161775"/>
                  <a:gd name="connsiteY148" fmla="*/ 596048 h 999136"/>
                  <a:gd name="connsiteX149" fmla="*/ 267158 w 1161775"/>
                  <a:gd name="connsiteY149" fmla="*/ 578361 h 999136"/>
                  <a:gd name="connsiteX150" fmla="*/ 262856 w 1161775"/>
                  <a:gd name="connsiteY150" fmla="*/ 560674 h 999136"/>
                  <a:gd name="connsiteX151" fmla="*/ 293449 w 1161775"/>
                  <a:gd name="connsiteY151" fmla="*/ 556372 h 999136"/>
                  <a:gd name="connsiteX152" fmla="*/ 289147 w 1161775"/>
                  <a:gd name="connsiteY152" fmla="*/ 578600 h 999136"/>
                  <a:gd name="connsiteX153" fmla="*/ 258553 w 1161775"/>
                  <a:gd name="connsiteY153" fmla="*/ 587443 h 999136"/>
                  <a:gd name="connsiteX154" fmla="*/ 254251 w 1161775"/>
                  <a:gd name="connsiteY154" fmla="*/ 605130 h 999136"/>
                  <a:gd name="connsiteX155" fmla="*/ 219117 w 1161775"/>
                  <a:gd name="connsiteY155" fmla="*/ 609433 h 999136"/>
                  <a:gd name="connsiteX156" fmla="*/ 206210 w 1161775"/>
                  <a:gd name="connsiteY156" fmla="*/ 591746 h 999136"/>
                  <a:gd name="connsiteX157" fmla="*/ 179919 w 1161775"/>
                  <a:gd name="connsiteY157" fmla="*/ 605130 h 999136"/>
                  <a:gd name="connsiteX158" fmla="*/ 184221 w 1161775"/>
                  <a:gd name="connsiteY158" fmla="*/ 591746 h 999136"/>
                  <a:gd name="connsiteX159" fmla="*/ 153628 w 1161775"/>
                  <a:gd name="connsiteY159" fmla="*/ 600589 h 999136"/>
                  <a:gd name="connsiteX160" fmla="*/ 166773 w 1161775"/>
                  <a:gd name="connsiteY160" fmla="*/ 613735 h 999136"/>
                  <a:gd name="connsiteX161" fmla="*/ 145023 w 1161775"/>
                  <a:gd name="connsiteY161" fmla="*/ 618037 h 999136"/>
                  <a:gd name="connsiteX162" fmla="*/ 158169 w 1161775"/>
                  <a:gd name="connsiteY162" fmla="*/ 649108 h 999136"/>
                  <a:gd name="connsiteX163" fmla="*/ 131878 w 1161775"/>
                  <a:gd name="connsiteY163" fmla="*/ 631421 h 999136"/>
                  <a:gd name="connsiteX164" fmla="*/ 88139 w 1161775"/>
                  <a:gd name="connsiteY164" fmla="*/ 657952 h 999136"/>
                  <a:gd name="connsiteX165" fmla="*/ 140482 w 1161775"/>
                  <a:gd name="connsiteY165" fmla="*/ 657952 h 999136"/>
                  <a:gd name="connsiteX166" fmla="*/ 118732 w 1161775"/>
                  <a:gd name="connsiteY166" fmla="*/ 671336 h 999136"/>
                  <a:gd name="connsiteX167" fmla="*/ 57784 w 1161775"/>
                  <a:gd name="connsiteY167" fmla="*/ 675878 h 999136"/>
                  <a:gd name="connsiteX168" fmla="*/ 79534 w 1161775"/>
                  <a:gd name="connsiteY168" fmla="*/ 680419 h 999136"/>
                  <a:gd name="connsiteX169" fmla="*/ 35795 w 1161775"/>
                  <a:gd name="connsiteY169" fmla="*/ 684721 h 999136"/>
                  <a:gd name="connsiteX170" fmla="*/ 9504 w 1161775"/>
                  <a:gd name="connsiteY170" fmla="*/ 711251 h 999136"/>
                  <a:gd name="connsiteX171" fmla="*/ 79295 w 1161775"/>
                  <a:gd name="connsiteY171" fmla="*/ 724636 h 999136"/>
                  <a:gd name="connsiteX172" fmla="*/ 661 w 1161775"/>
                  <a:gd name="connsiteY172" fmla="*/ 720094 h 999136"/>
                  <a:gd name="connsiteX173" fmla="*/ 18108 w 1161775"/>
                  <a:gd name="connsiteY173" fmla="*/ 751166 h 999136"/>
                  <a:gd name="connsiteX174" fmla="*/ 661 w 1161775"/>
                  <a:gd name="connsiteY174" fmla="*/ 755707 h 999136"/>
                  <a:gd name="connsiteX175" fmla="*/ 70452 w 1161775"/>
                  <a:gd name="connsiteY175" fmla="*/ 764551 h 999136"/>
                  <a:gd name="connsiteX176" fmla="*/ 96743 w 1161775"/>
                  <a:gd name="connsiteY176" fmla="*/ 773394 h 999136"/>
                  <a:gd name="connsiteX177" fmla="*/ 114191 w 1161775"/>
                  <a:gd name="connsiteY177" fmla="*/ 751166 h 999136"/>
                  <a:gd name="connsiteX178" fmla="*/ 118493 w 1161775"/>
                  <a:gd name="connsiteY178" fmla="*/ 773394 h 999136"/>
                  <a:gd name="connsiteX179" fmla="*/ 96743 w 1161775"/>
                  <a:gd name="connsiteY179" fmla="*/ 777696 h 999136"/>
                  <a:gd name="connsiteX180" fmla="*/ 92441 w 1161775"/>
                  <a:gd name="connsiteY180" fmla="*/ 791081 h 99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161775" h="999136">
                    <a:moveTo>
                      <a:pt x="92919" y="790842"/>
                    </a:moveTo>
                    <a:cubicBezTo>
                      <a:pt x="84553" y="789169"/>
                      <a:pt x="89334" y="773633"/>
                      <a:pt x="75471" y="777457"/>
                    </a:cubicBezTo>
                    <a:cubicBezTo>
                      <a:pt x="56828" y="785822"/>
                      <a:pt x="44878" y="777457"/>
                      <a:pt x="27430" y="781998"/>
                    </a:cubicBezTo>
                    <a:cubicBezTo>
                      <a:pt x="16913" y="784627"/>
                      <a:pt x="1617" y="782237"/>
                      <a:pt x="1139" y="790842"/>
                    </a:cubicBezTo>
                    <a:cubicBezTo>
                      <a:pt x="10221" y="792037"/>
                      <a:pt x="2334" y="810441"/>
                      <a:pt x="9982" y="813070"/>
                    </a:cubicBezTo>
                    <a:cubicBezTo>
                      <a:pt x="21216" y="817850"/>
                      <a:pt x="25279" y="793949"/>
                      <a:pt x="31971" y="808529"/>
                    </a:cubicBezTo>
                    <a:cubicBezTo>
                      <a:pt x="28864" y="821435"/>
                      <a:pt x="8309" y="817133"/>
                      <a:pt x="9982" y="835059"/>
                    </a:cubicBezTo>
                    <a:cubicBezTo>
                      <a:pt x="11655" y="845097"/>
                      <a:pt x="27430" y="841034"/>
                      <a:pt x="31971" y="848443"/>
                    </a:cubicBezTo>
                    <a:cubicBezTo>
                      <a:pt x="30776" y="859199"/>
                      <a:pt x="-3403" y="859438"/>
                      <a:pt x="14523" y="874974"/>
                    </a:cubicBezTo>
                    <a:cubicBezTo>
                      <a:pt x="17152" y="870432"/>
                      <a:pt x="19543" y="865174"/>
                      <a:pt x="23128" y="861589"/>
                    </a:cubicBezTo>
                    <a:cubicBezTo>
                      <a:pt x="26713" y="858243"/>
                      <a:pt x="36990" y="856570"/>
                      <a:pt x="40575" y="852746"/>
                    </a:cubicBezTo>
                    <a:cubicBezTo>
                      <a:pt x="42488" y="850833"/>
                      <a:pt x="39380" y="842229"/>
                      <a:pt x="40575" y="839600"/>
                    </a:cubicBezTo>
                    <a:cubicBezTo>
                      <a:pt x="42249" y="835537"/>
                      <a:pt x="52765" y="829562"/>
                      <a:pt x="58023" y="826215"/>
                    </a:cubicBezTo>
                    <a:cubicBezTo>
                      <a:pt x="66628" y="820957"/>
                      <a:pt x="77383" y="815460"/>
                      <a:pt x="92919" y="821674"/>
                    </a:cubicBezTo>
                    <a:cubicBezTo>
                      <a:pt x="81207" y="827410"/>
                      <a:pt x="77383" y="841273"/>
                      <a:pt x="66867" y="848204"/>
                    </a:cubicBezTo>
                    <a:cubicBezTo>
                      <a:pt x="66150" y="842946"/>
                      <a:pt x="67584" y="835537"/>
                      <a:pt x="62565" y="834820"/>
                    </a:cubicBezTo>
                    <a:cubicBezTo>
                      <a:pt x="53243" y="845814"/>
                      <a:pt x="46312" y="859677"/>
                      <a:pt x="36273" y="870193"/>
                    </a:cubicBezTo>
                    <a:cubicBezTo>
                      <a:pt x="42727" y="872583"/>
                      <a:pt x="58740" y="864935"/>
                      <a:pt x="58262" y="874735"/>
                    </a:cubicBezTo>
                    <a:cubicBezTo>
                      <a:pt x="46790" y="879515"/>
                      <a:pt x="36751" y="885490"/>
                      <a:pt x="19065" y="883578"/>
                    </a:cubicBezTo>
                    <a:cubicBezTo>
                      <a:pt x="17152" y="892182"/>
                      <a:pt x="2812" y="910825"/>
                      <a:pt x="14762" y="918952"/>
                    </a:cubicBezTo>
                    <a:cubicBezTo>
                      <a:pt x="26474" y="902938"/>
                      <a:pt x="48224" y="896724"/>
                      <a:pt x="67106" y="887880"/>
                    </a:cubicBezTo>
                    <a:cubicBezTo>
                      <a:pt x="61608" y="903177"/>
                      <a:pt x="40815" y="902699"/>
                      <a:pt x="45117" y="927795"/>
                    </a:cubicBezTo>
                    <a:cubicBezTo>
                      <a:pt x="50853" y="938550"/>
                      <a:pt x="58262" y="919908"/>
                      <a:pt x="62565" y="932336"/>
                    </a:cubicBezTo>
                    <a:cubicBezTo>
                      <a:pt x="55394" y="946438"/>
                      <a:pt x="36990" y="939267"/>
                      <a:pt x="27669" y="932336"/>
                    </a:cubicBezTo>
                    <a:lnTo>
                      <a:pt x="27669" y="958866"/>
                    </a:lnTo>
                    <a:cubicBezTo>
                      <a:pt x="34839" y="965559"/>
                      <a:pt x="38424" y="964603"/>
                      <a:pt x="45117" y="967710"/>
                    </a:cubicBezTo>
                    <a:cubicBezTo>
                      <a:pt x="46790" y="968427"/>
                      <a:pt x="47507" y="975597"/>
                      <a:pt x="49419" y="976553"/>
                    </a:cubicBezTo>
                    <a:cubicBezTo>
                      <a:pt x="57784" y="980616"/>
                      <a:pt x="71169" y="977987"/>
                      <a:pt x="75710" y="981094"/>
                    </a:cubicBezTo>
                    <a:cubicBezTo>
                      <a:pt x="86227" y="988026"/>
                      <a:pt x="70213" y="990655"/>
                      <a:pt x="80012" y="994479"/>
                    </a:cubicBezTo>
                    <a:cubicBezTo>
                      <a:pt x="80490" y="988265"/>
                      <a:pt x="91246" y="989699"/>
                      <a:pt x="88856" y="998781"/>
                    </a:cubicBezTo>
                    <a:cubicBezTo>
                      <a:pt x="109411" y="999976"/>
                      <a:pt x="124946" y="998064"/>
                      <a:pt x="132595" y="994479"/>
                    </a:cubicBezTo>
                    <a:cubicBezTo>
                      <a:pt x="137375" y="992328"/>
                      <a:pt x="148608" y="986831"/>
                      <a:pt x="150042" y="985636"/>
                    </a:cubicBezTo>
                    <a:cubicBezTo>
                      <a:pt x="152911" y="983007"/>
                      <a:pt x="155540" y="983963"/>
                      <a:pt x="158886" y="981094"/>
                    </a:cubicBezTo>
                    <a:cubicBezTo>
                      <a:pt x="176573" y="966276"/>
                      <a:pt x="186850" y="941897"/>
                      <a:pt x="206927" y="932336"/>
                    </a:cubicBezTo>
                    <a:cubicBezTo>
                      <a:pt x="208600" y="924688"/>
                      <a:pt x="200474" y="920864"/>
                      <a:pt x="206927" y="918952"/>
                    </a:cubicBezTo>
                    <a:cubicBezTo>
                      <a:pt x="216965" y="920864"/>
                      <a:pt x="218639" y="938550"/>
                      <a:pt x="228677" y="927795"/>
                    </a:cubicBezTo>
                    <a:cubicBezTo>
                      <a:pt x="247798" y="920625"/>
                      <a:pt x="235130" y="881188"/>
                      <a:pt x="254968" y="874735"/>
                    </a:cubicBezTo>
                    <a:lnTo>
                      <a:pt x="254968" y="905806"/>
                    </a:lnTo>
                    <a:cubicBezTo>
                      <a:pt x="269309" y="916561"/>
                      <a:pt x="289147" y="921342"/>
                      <a:pt x="298468" y="936877"/>
                    </a:cubicBezTo>
                    <a:cubicBezTo>
                      <a:pt x="300619" y="916322"/>
                      <a:pt x="304443" y="907240"/>
                      <a:pt x="298468" y="888119"/>
                    </a:cubicBezTo>
                    <a:cubicBezTo>
                      <a:pt x="300380" y="879754"/>
                      <a:pt x="310897" y="879993"/>
                      <a:pt x="307312" y="865891"/>
                    </a:cubicBezTo>
                    <a:cubicBezTo>
                      <a:pt x="320696" y="865891"/>
                      <a:pt x="324281" y="856570"/>
                      <a:pt x="333603" y="852507"/>
                    </a:cubicBezTo>
                    <a:cubicBezTo>
                      <a:pt x="345553" y="823825"/>
                      <a:pt x="327149" y="808290"/>
                      <a:pt x="324998" y="781759"/>
                    </a:cubicBezTo>
                    <a:cubicBezTo>
                      <a:pt x="344597" y="785345"/>
                      <a:pt x="349377" y="773872"/>
                      <a:pt x="351051" y="759531"/>
                    </a:cubicBezTo>
                    <a:cubicBezTo>
                      <a:pt x="346031" y="745669"/>
                      <a:pt x="328584" y="744235"/>
                      <a:pt x="320457" y="733001"/>
                    </a:cubicBezTo>
                    <a:cubicBezTo>
                      <a:pt x="332886" y="698345"/>
                      <a:pt x="311614" y="660820"/>
                      <a:pt x="320457" y="631183"/>
                    </a:cubicBezTo>
                    <a:cubicBezTo>
                      <a:pt x="312331" y="630465"/>
                      <a:pt x="317828" y="616125"/>
                      <a:pt x="311614" y="613496"/>
                    </a:cubicBezTo>
                    <a:cubicBezTo>
                      <a:pt x="324759" y="588400"/>
                      <a:pt x="334798" y="554699"/>
                      <a:pt x="368498" y="551592"/>
                    </a:cubicBezTo>
                    <a:cubicBezTo>
                      <a:pt x="379493" y="550397"/>
                      <a:pt x="388336" y="556611"/>
                      <a:pt x="403394" y="555894"/>
                    </a:cubicBezTo>
                    <a:cubicBezTo>
                      <a:pt x="418930" y="534622"/>
                      <a:pt x="395507" y="521477"/>
                      <a:pt x="385946" y="511677"/>
                    </a:cubicBezTo>
                    <a:cubicBezTo>
                      <a:pt x="411281" y="487776"/>
                      <a:pt x="437333" y="444037"/>
                      <a:pt x="425144" y="396474"/>
                    </a:cubicBezTo>
                    <a:cubicBezTo>
                      <a:pt x="438768" y="389543"/>
                      <a:pt x="461235" y="391933"/>
                      <a:pt x="468644" y="378787"/>
                    </a:cubicBezTo>
                    <a:cubicBezTo>
                      <a:pt x="463625" y="378070"/>
                      <a:pt x="463864" y="371856"/>
                      <a:pt x="464342" y="365402"/>
                    </a:cubicBezTo>
                    <a:cubicBezTo>
                      <a:pt x="481073" y="351540"/>
                      <a:pt x="497803" y="337438"/>
                      <a:pt x="507842" y="316644"/>
                    </a:cubicBezTo>
                    <a:cubicBezTo>
                      <a:pt x="507842" y="303499"/>
                      <a:pt x="496608" y="301587"/>
                      <a:pt x="494696" y="290114"/>
                    </a:cubicBezTo>
                    <a:cubicBezTo>
                      <a:pt x="523138" y="280793"/>
                      <a:pt x="524812" y="243985"/>
                      <a:pt x="555644" y="237054"/>
                    </a:cubicBezTo>
                    <a:cubicBezTo>
                      <a:pt x="564965" y="239683"/>
                      <a:pt x="568072" y="248048"/>
                      <a:pt x="581935" y="245897"/>
                    </a:cubicBezTo>
                    <a:cubicBezTo>
                      <a:pt x="590540" y="235381"/>
                      <a:pt x="579306" y="204787"/>
                      <a:pt x="595081" y="201680"/>
                    </a:cubicBezTo>
                    <a:cubicBezTo>
                      <a:pt x="625674" y="198812"/>
                      <a:pt x="652443" y="222952"/>
                      <a:pt x="678017" y="210523"/>
                    </a:cubicBezTo>
                    <a:cubicBezTo>
                      <a:pt x="658180" y="203353"/>
                      <a:pt x="686622" y="193076"/>
                      <a:pt x="686622" y="179452"/>
                    </a:cubicBezTo>
                    <a:cubicBezTo>
                      <a:pt x="680408" y="177062"/>
                      <a:pt x="675866" y="172521"/>
                      <a:pt x="673476" y="166067"/>
                    </a:cubicBezTo>
                    <a:cubicBezTo>
                      <a:pt x="688534" y="165350"/>
                      <a:pt x="704787" y="151249"/>
                      <a:pt x="716976" y="161765"/>
                    </a:cubicBezTo>
                    <a:cubicBezTo>
                      <a:pt x="715781" y="151727"/>
                      <a:pt x="717932" y="145034"/>
                      <a:pt x="725820" y="144078"/>
                    </a:cubicBezTo>
                    <a:cubicBezTo>
                      <a:pt x="761432" y="141927"/>
                      <a:pt x="766930" y="170370"/>
                      <a:pt x="782465" y="188295"/>
                    </a:cubicBezTo>
                    <a:cubicBezTo>
                      <a:pt x="828116" y="196900"/>
                      <a:pt x="858232" y="175150"/>
                      <a:pt x="895756" y="197139"/>
                    </a:cubicBezTo>
                    <a:cubicBezTo>
                      <a:pt x="899581" y="181842"/>
                      <a:pt x="911770" y="174911"/>
                      <a:pt x="926350" y="170609"/>
                    </a:cubicBezTo>
                    <a:cubicBezTo>
                      <a:pt x="926111" y="126392"/>
                      <a:pt x="940212" y="104164"/>
                      <a:pt x="969850" y="90779"/>
                    </a:cubicBezTo>
                    <a:cubicBezTo>
                      <a:pt x="977259" y="87433"/>
                      <a:pt x="986820" y="93169"/>
                      <a:pt x="995902" y="90779"/>
                    </a:cubicBezTo>
                    <a:cubicBezTo>
                      <a:pt x="1006418" y="88150"/>
                      <a:pt x="1010004" y="70702"/>
                      <a:pt x="1022193" y="77394"/>
                    </a:cubicBezTo>
                    <a:cubicBezTo>
                      <a:pt x="1039880" y="90301"/>
                      <a:pt x="1053026" y="108227"/>
                      <a:pt x="1083141" y="108466"/>
                    </a:cubicBezTo>
                    <a:cubicBezTo>
                      <a:pt x="1102979" y="133323"/>
                      <a:pt x="1076927" y="140732"/>
                      <a:pt x="1070234" y="161526"/>
                    </a:cubicBezTo>
                    <a:cubicBezTo>
                      <a:pt x="1089355" y="155790"/>
                      <a:pt x="1089833" y="131411"/>
                      <a:pt x="1118276" y="134996"/>
                    </a:cubicBezTo>
                    <a:cubicBezTo>
                      <a:pt x="1124490" y="129260"/>
                      <a:pt x="1120188" y="113246"/>
                      <a:pt x="1131421" y="112768"/>
                    </a:cubicBezTo>
                    <a:cubicBezTo>
                      <a:pt x="1132377" y="119221"/>
                      <a:pt x="1160103" y="130455"/>
                      <a:pt x="1157473" y="112768"/>
                    </a:cubicBezTo>
                    <a:cubicBezTo>
                      <a:pt x="1146957" y="101056"/>
                      <a:pt x="1134289" y="118982"/>
                      <a:pt x="1126880" y="103925"/>
                    </a:cubicBezTo>
                    <a:cubicBezTo>
                      <a:pt x="1131421" y="118743"/>
                      <a:pt x="1113256" y="110856"/>
                      <a:pt x="1104891" y="112768"/>
                    </a:cubicBezTo>
                    <a:cubicBezTo>
                      <a:pt x="1101306" y="107510"/>
                      <a:pt x="1099155" y="100817"/>
                      <a:pt x="1100589" y="90540"/>
                    </a:cubicBezTo>
                    <a:cubicBezTo>
                      <a:pt x="1088399" y="83609"/>
                      <a:pt x="1063781" y="89584"/>
                      <a:pt x="1061391" y="72853"/>
                    </a:cubicBezTo>
                    <a:cubicBezTo>
                      <a:pt x="1087921" y="69507"/>
                      <a:pt x="1101067" y="80023"/>
                      <a:pt x="1126880" y="77394"/>
                    </a:cubicBezTo>
                    <a:cubicBezTo>
                      <a:pt x="1131899" y="63293"/>
                      <a:pt x="1156278" y="69029"/>
                      <a:pt x="1161776" y="55166"/>
                    </a:cubicBezTo>
                    <a:cubicBezTo>
                      <a:pt x="1152932" y="44889"/>
                      <a:pt x="1128314" y="50625"/>
                      <a:pt x="1126880" y="33177"/>
                    </a:cubicBezTo>
                    <a:cubicBezTo>
                      <a:pt x="1101067" y="44411"/>
                      <a:pt x="1095330" y="20988"/>
                      <a:pt x="1070234" y="19793"/>
                    </a:cubicBezTo>
                    <a:cubicBezTo>
                      <a:pt x="1061391" y="20988"/>
                      <a:pt x="1061630" y="31743"/>
                      <a:pt x="1052787" y="33177"/>
                    </a:cubicBezTo>
                    <a:cubicBezTo>
                      <a:pt x="1059240" y="42499"/>
                      <a:pt x="1046572" y="45367"/>
                      <a:pt x="1043943" y="50864"/>
                    </a:cubicBezTo>
                    <a:cubicBezTo>
                      <a:pt x="1042031" y="55166"/>
                      <a:pt x="1048962" y="73809"/>
                      <a:pt x="1035339" y="68551"/>
                    </a:cubicBezTo>
                    <a:cubicBezTo>
                      <a:pt x="1035817" y="55644"/>
                      <a:pt x="1032949" y="39631"/>
                      <a:pt x="1039641" y="33177"/>
                    </a:cubicBezTo>
                    <a:cubicBezTo>
                      <a:pt x="1033188" y="32460"/>
                      <a:pt x="1023627" y="34611"/>
                      <a:pt x="1022193" y="28875"/>
                    </a:cubicBezTo>
                    <a:cubicBezTo>
                      <a:pt x="1026256" y="19793"/>
                      <a:pt x="1044660" y="25051"/>
                      <a:pt x="1043943" y="11188"/>
                    </a:cubicBezTo>
                    <a:cubicBezTo>
                      <a:pt x="1033905" y="1150"/>
                      <a:pt x="1003072" y="-7933"/>
                      <a:pt x="1000443" y="11188"/>
                    </a:cubicBezTo>
                    <a:cubicBezTo>
                      <a:pt x="1005701" y="13339"/>
                      <a:pt x="1010243" y="15969"/>
                      <a:pt x="1013589" y="20032"/>
                    </a:cubicBezTo>
                    <a:cubicBezTo>
                      <a:pt x="986581" y="20749"/>
                      <a:pt x="992795" y="55166"/>
                      <a:pt x="965548" y="55405"/>
                    </a:cubicBezTo>
                    <a:cubicBezTo>
                      <a:pt x="964353" y="31504"/>
                      <a:pt x="961723" y="31982"/>
                      <a:pt x="969850" y="15491"/>
                    </a:cubicBezTo>
                    <a:cubicBezTo>
                      <a:pt x="950490" y="22183"/>
                      <a:pt x="938061" y="40348"/>
                      <a:pt x="921809" y="55405"/>
                    </a:cubicBezTo>
                    <a:cubicBezTo>
                      <a:pt x="914877" y="61859"/>
                      <a:pt x="909858" y="90540"/>
                      <a:pt x="891215" y="73092"/>
                    </a:cubicBezTo>
                    <a:cubicBezTo>
                      <a:pt x="898864" y="66878"/>
                      <a:pt x="895756" y="54210"/>
                      <a:pt x="900059" y="46562"/>
                    </a:cubicBezTo>
                    <a:cubicBezTo>
                      <a:pt x="906751" y="34133"/>
                      <a:pt x="922048" y="29353"/>
                      <a:pt x="926350" y="15491"/>
                    </a:cubicBezTo>
                    <a:cubicBezTo>
                      <a:pt x="904122" y="24573"/>
                      <a:pt x="898146" y="10710"/>
                      <a:pt x="878309" y="6647"/>
                    </a:cubicBezTo>
                    <a:cubicBezTo>
                      <a:pt x="874484" y="14534"/>
                      <a:pt x="864446" y="19554"/>
                      <a:pt x="874006" y="28875"/>
                    </a:cubicBezTo>
                    <a:cubicBezTo>
                      <a:pt x="857754" y="43455"/>
                      <a:pt x="838872" y="55166"/>
                      <a:pt x="821663" y="68790"/>
                    </a:cubicBezTo>
                    <a:cubicBezTo>
                      <a:pt x="815927" y="79784"/>
                      <a:pt x="834570" y="87194"/>
                      <a:pt x="821663" y="90779"/>
                    </a:cubicBezTo>
                    <a:cubicBezTo>
                      <a:pt x="802542" y="92452"/>
                      <a:pt x="806605" y="70702"/>
                      <a:pt x="799674" y="59708"/>
                    </a:cubicBezTo>
                    <a:cubicBezTo>
                      <a:pt x="775773" y="68073"/>
                      <a:pt x="763583" y="63532"/>
                      <a:pt x="738726" y="73092"/>
                    </a:cubicBezTo>
                    <a:cubicBezTo>
                      <a:pt x="752350" y="76916"/>
                      <a:pt x="764061" y="82653"/>
                      <a:pt x="760476" y="104164"/>
                    </a:cubicBezTo>
                    <a:cubicBezTo>
                      <a:pt x="749243" y="99144"/>
                      <a:pt x="739204" y="93169"/>
                      <a:pt x="729883" y="86477"/>
                    </a:cubicBezTo>
                    <a:cubicBezTo>
                      <a:pt x="729405" y="109183"/>
                      <a:pt x="715542" y="92452"/>
                      <a:pt x="699289" y="95320"/>
                    </a:cubicBezTo>
                    <a:cubicBezTo>
                      <a:pt x="691641" y="112290"/>
                      <a:pt x="712196" y="123045"/>
                      <a:pt x="703592" y="126392"/>
                    </a:cubicBezTo>
                    <a:cubicBezTo>
                      <a:pt x="683037" y="121850"/>
                      <a:pt x="691880" y="147186"/>
                      <a:pt x="672998" y="144078"/>
                    </a:cubicBezTo>
                    <a:cubicBezTo>
                      <a:pt x="671086" y="125675"/>
                      <a:pt x="698811" y="114441"/>
                      <a:pt x="681842" y="95320"/>
                    </a:cubicBezTo>
                    <a:cubicBezTo>
                      <a:pt x="663677" y="100578"/>
                      <a:pt x="670847" y="131650"/>
                      <a:pt x="651248" y="135235"/>
                    </a:cubicBezTo>
                    <a:cubicBezTo>
                      <a:pt x="655551" y="131411"/>
                      <a:pt x="660570" y="107032"/>
                      <a:pt x="651248" y="104164"/>
                    </a:cubicBezTo>
                    <a:cubicBezTo>
                      <a:pt x="640732" y="109661"/>
                      <a:pt x="630932" y="115875"/>
                      <a:pt x="625196" y="126153"/>
                    </a:cubicBezTo>
                    <a:cubicBezTo>
                      <a:pt x="619938" y="126870"/>
                      <a:pt x="612768" y="125435"/>
                      <a:pt x="612051" y="130694"/>
                    </a:cubicBezTo>
                    <a:cubicBezTo>
                      <a:pt x="616114" y="135474"/>
                      <a:pt x="628303" y="132128"/>
                      <a:pt x="625196" y="144078"/>
                    </a:cubicBezTo>
                    <a:cubicBezTo>
                      <a:pt x="606792" y="147664"/>
                      <a:pt x="604402" y="135474"/>
                      <a:pt x="590300" y="135235"/>
                    </a:cubicBezTo>
                    <a:lnTo>
                      <a:pt x="590300" y="157463"/>
                    </a:lnTo>
                    <a:cubicBezTo>
                      <a:pt x="585042" y="161287"/>
                      <a:pt x="578350" y="163199"/>
                      <a:pt x="568312" y="162004"/>
                    </a:cubicBezTo>
                    <a:cubicBezTo>
                      <a:pt x="563531" y="174911"/>
                      <a:pt x="559229" y="188295"/>
                      <a:pt x="546561" y="193076"/>
                    </a:cubicBezTo>
                    <a:cubicBezTo>
                      <a:pt x="541064" y="200724"/>
                      <a:pt x="520509" y="193076"/>
                      <a:pt x="520509" y="206460"/>
                    </a:cubicBezTo>
                    <a:cubicBezTo>
                      <a:pt x="532460" y="221518"/>
                      <a:pt x="560902" y="195944"/>
                      <a:pt x="564009" y="215304"/>
                    </a:cubicBezTo>
                    <a:cubicBezTo>
                      <a:pt x="545605" y="230122"/>
                      <a:pt x="522421" y="214109"/>
                      <a:pt x="503061" y="224147"/>
                    </a:cubicBezTo>
                    <a:cubicBezTo>
                      <a:pt x="508081" y="237532"/>
                      <a:pt x="516207" y="247809"/>
                      <a:pt x="503061" y="259521"/>
                    </a:cubicBezTo>
                    <a:cubicBezTo>
                      <a:pt x="496608" y="252589"/>
                      <a:pt x="497325" y="238966"/>
                      <a:pt x="489916" y="232990"/>
                    </a:cubicBezTo>
                    <a:cubicBezTo>
                      <a:pt x="483702" y="243507"/>
                      <a:pt x="467210" y="235859"/>
                      <a:pt x="467927" y="246136"/>
                    </a:cubicBezTo>
                    <a:cubicBezTo>
                      <a:pt x="467927" y="247092"/>
                      <a:pt x="482268" y="247092"/>
                      <a:pt x="476770" y="254979"/>
                    </a:cubicBezTo>
                    <a:cubicBezTo>
                      <a:pt x="466015" y="262389"/>
                      <a:pt x="441875" y="246614"/>
                      <a:pt x="441875" y="272666"/>
                    </a:cubicBezTo>
                    <a:cubicBezTo>
                      <a:pt x="452630" y="273383"/>
                      <a:pt x="455259" y="265735"/>
                      <a:pt x="463625" y="263823"/>
                    </a:cubicBezTo>
                    <a:cubicBezTo>
                      <a:pt x="459084" y="289875"/>
                      <a:pt x="473663" y="279837"/>
                      <a:pt x="481073" y="286051"/>
                    </a:cubicBezTo>
                    <a:cubicBezTo>
                      <a:pt x="474858" y="288680"/>
                      <a:pt x="480356" y="303021"/>
                      <a:pt x="472229" y="303738"/>
                    </a:cubicBezTo>
                    <a:cubicBezTo>
                      <a:pt x="467688" y="293699"/>
                      <a:pt x="459084" y="287724"/>
                      <a:pt x="446177" y="286051"/>
                    </a:cubicBezTo>
                    <a:cubicBezTo>
                      <a:pt x="438290" y="290114"/>
                      <a:pt x="432553" y="295850"/>
                      <a:pt x="428490" y="303738"/>
                    </a:cubicBezTo>
                    <a:cubicBezTo>
                      <a:pt x="443787" y="306128"/>
                      <a:pt x="469839" y="297284"/>
                      <a:pt x="472229" y="312581"/>
                    </a:cubicBezTo>
                    <a:cubicBezTo>
                      <a:pt x="446416" y="321902"/>
                      <a:pt x="400526" y="310669"/>
                      <a:pt x="393834" y="339111"/>
                    </a:cubicBezTo>
                    <a:cubicBezTo>
                      <a:pt x="399092" y="339589"/>
                      <a:pt x="404111" y="340545"/>
                      <a:pt x="402438" y="347955"/>
                    </a:cubicBezTo>
                    <a:cubicBezTo>
                      <a:pt x="384273" y="344130"/>
                      <a:pt x="381883" y="356559"/>
                      <a:pt x="367542" y="356798"/>
                    </a:cubicBezTo>
                    <a:cubicBezTo>
                      <a:pt x="370649" y="370422"/>
                      <a:pt x="359894" y="369944"/>
                      <a:pt x="363240" y="383328"/>
                    </a:cubicBezTo>
                    <a:cubicBezTo>
                      <a:pt x="372084" y="394562"/>
                      <a:pt x="395985" y="368988"/>
                      <a:pt x="406979" y="383328"/>
                    </a:cubicBezTo>
                    <a:cubicBezTo>
                      <a:pt x="397658" y="394562"/>
                      <a:pt x="376625" y="394084"/>
                      <a:pt x="358938" y="396713"/>
                    </a:cubicBezTo>
                    <a:cubicBezTo>
                      <a:pt x="358938" y="402688"/>
                      <a:pt x="361089" y="406512"/>
                      <a:pt x="363240" y="409858"/>
                    </a:cubicBezTo>
                    <a:cubicBezTo>
                      <a:pt x="348421" y="411771"/>
                      <a:pt x="346509" y="420853"/>
                      <a:pt x="341490" y="427545"/>
                    </a:cubicBezTo>
                    <a:cubicBezTo>
                      <a:pt x="334320" y="436867"/>
                      <a:pt x="318306" y="445232"/>
                      <a:pt x="324042" y="462919"/>
                    </a:cubicBezTo>
                    <a:cubicBezTo>
                      <a:pt x="337666" y="475347"/>
                      <a:pt x="348183" y="450251"/>
                      <a:pt x="354636" y="458617"/>
                    </a:cubicBezTo>
                    <a:cubicBezTo>
                      <a:pt x="347466" y="467460"/>
                      <a:pt x="342924" y="479172"/>
                      <a:pt x="328345" y="480845"/>
                    </a:cubicBezTo>
                    <a:cubicBezTo>
                      <a:pt x="315438" y="468655"/>
                      <a:pt x="281738" y="490644"/>
                      <a:pt x="289147" y="498532"/>
                    </a:cubicBezTo>
                    <a:cubicBezTo>
                      <a:pt x="289147" y="493990"/>
                      <a:pt x="296795" y="493034"/>
                      <a:pt x="297751" y="498532"/>
                    </a:cubicBezTo>
                    <a:cubicBezTo>
                      <a:pt x="284845" y="515740"/>
                      <a:pt x="261661" y="519803"/>
                      <a:pt x="245408" y="533905"/>
                    </a:cubicBezTo>
                    <a:cubicBezTo>
                      <a:pt x="238715" y="539641"/>
                      <a:pt x="237520" y="548246"/>
                      <a:pt x="232262" y="551592"/>
                    </a:cubicBezTo>
                    <a:cubicBezTo>
                      <a:pt x="221507" y="558762"/>
                      <a:pt x="228677" y="559240"/>
                      <a:pt x="223419" y="569279"/>
                    </a:cubicBezTo>
                    <a:cubicBezTo>
                      <a:pt x="220312" y="575493"/>
                      <a:pt x="202864" y="572625"/>
                      <a:pt x="210512" y="582663"/>
                    </a:cubicBezTo>
                    <a:cubicBezTo>
                      <a:pt x="222224" y="579556"/>
                      <a:pt x="218878" y="591746"/>
                      <a:pt x="223419" y="596048"/>
                    </a:cubicBezTo>
                    <a:cubicBezTo>
                      <a:pt x="241584" y="593897"/>
                      <a:pt x="248993" y="580512"/>
                      <a:pt x="267158" y="578361"/>
                    </a:cubicBezTo>
                    <a:cubicBezTo>
                      <a:pt x="268114" y="569996"/>
                      <a:pt x="262139" y="568562"/>
                      <a:pt x="262856" y="560674"/>
                    </a:cubicBezTo>
                    <a:cubicBezTo>
                      <a:pt x="273133" y="559240"/>
                      <a:pt x="279347" y="553743"/>
                      <a:pt x="293449" y="556372"/>
                    </a:cubicBezTo>
                    <a:cubicBezTo>
                      <a:pt x="289625" y="564260"/>
                      <a:pt x="279586" y="569279"/>
                      <a:pt x="289147" y="578600"/>
                    </a:cubicBezTo>
                    <a:cubicBezTo>
                      <a:pt x="275284" y="577883"/>
                      <a:pt x="274567" y="590312"/>
                      <a:pt x="258553" y="587443"/>
                    </a:cubicBezTo>
                    <a:cubicBezTo>
                      <a:pt x="257836" y="594136"/>
                      <a:pt x="260227" y="603696"/>
                      <a:pt x="254251" y="605130"/>
                    </a:cubicBezTo>
                    <a:cubicBezTo>
                      <a:pt x="239193" y="603218"/>
                      <a:pt x="229872" y="606803"/>
                      <a:pt x="219117" y="609433"/>
                    </a:cubicBezTo>
                    <a:cubicBezTo>
                      <a:pt x="220073" y="598438"/>
                      <a:pt x="212424" y="595570"/>
                      <a:pt x="206210" y="591746"/>
                    </a:cubicBezTo>
                    <a:cubicBezTo>
                      <a:pt x="197845" y="596526"/>
                      <a:pt x="190913" y="602740"/>
                      <a:pt x="179919" y="605130"/>
                    </a:cubicBezTo>
                    <a:cubicBezTo>
                      <a:pt x="179919" y="598916"/>
                      <a:pt x="182070" y="595331"/>
                      <a:pt x="184221" y="591746"/>
                    </a:cubicBezTo>
                    <a:cubicBezTo>
                      <a:pt x="170358" y="591029"/>
                      <a:pt x="157930" y="591746"/>
                      <a:pt x="153628" y="600589"/>
                    </a:cubicBezTo>
                    <a:cubicBezTo>
                      <a:pt x="163188" y="599872"/>
                      <a:pt x="167490" y="604174"/>
                      <a:pt x="166773" y="613735"/>
                    </a:cubicBezTo>
                    <a:cubicBezTo>
                      <a:pt x="154345" y="610150"/>
                      <a:pt x="155540" y="619949"/>
                      <a:pt x="145023" y="618037"/>
                    </a:cubicBezTo>
                    <a:cubicBezTo>
                      <a:pt x="141438" y="633812"/>
                      <a:pt x="172031" y="637397"/>
                      <a:pt x="158169" y="649108"/>
                    </a:cubicBezTo>
                    <a:cubicBezTo>
                      <a:pt x="146218" y="646240"/>
                      <a:pt x="147174" y="630704"/>
                      <a:pt x="131878" y="631421"/>
                    </a:cubicBezTo>
                    <a:cubicBezTo>
                      <a:pt x="112040" y="632139"/>
                      <a:pt x="76666" y="640265"/>
                      <a:pt x="88139" y="657952"/>
                    </a:cubicBezTo>
                    <a:cubicBezTo>
                      <a:pt x="95548" y="650542"/>
                      <a:pt x="133073" y="650542"/>
                      <a:pt x="140482" y="657952"/>
                    </a:cubicBezTo>
                    <a:cubicBezTo>
                      <a:pt x="121361" y="656040"/>
                      <a:pt x="121361" y="666795"/>
                      <a:pt x="118732" y="671336"/>
                    </a:cubicBezTo>
                    <a:cubicBezTo>
                      <a:pt x="100806" y="672053"/>
                      <a:pt x="66628" y="656279"/>
                      <a:pt x="57784" y="675878"/>
                    </a:cubicBezTo>
                    <a:cubicBezTo>
                      <a:pt x="63999" y="678268"/>
                      <a:pt x="80251" y="670619"/>
                      <a:pt x="79534" y="680419"/>
                    </a:cubicBezTo>
                    <a:cubicBezTo>
                      <a:pt x="63043" y="682809"/>
                      <a:pt x="50853" y="692608"/>
                      <a:pt x="35795" y="684721"/>
                    </a:cubicBezTo>
                    <a:cubicBezTo>
                      <a:pt x="27191" y="693564"/>
                      <a:pt x="13567" y="697628"/>
                      <a:pt x="9504" y="711251"/>
                    </a:cubicBezTo>
                    <a:cubicBezTo>
                      <a:pt x="33166" y="715314"/>
                      <a:pt x="57784" y="718421"/>
                      <a:pt x="79295" y="724636"/>
                    </a:cubicBezTo>
                    <a:cubicBezTo>
                      <a:pt x="52048" y="738020"/>
                      <a:pt x="28864" y="719617"/>
                      <a:pt x="661" y="720094"/>
                    </a:cubicBezTo>
                    <a:cubicBezTo>
                      <a:pt x="-3403" y="740649"/>
                      <a:pt x="12372" y="740649"/>
                      <a:pt x="18108" y="751166"/>
                    </a:cubicBezTo>
                    <a:cubicBezTo>
                      <a:pt x="12133" y="752600"/>
                      <a:pt x="9743" y="757380"/>
                      <a:pt x="661" y="755707"/>
                    </a:cubicBezTo>
                    <a:cubicBezTo>
                      <a:pt x="-3881" y="782237"/>
                      <a:pt x="69974" y="777218"/>
                      <a:pt x="70452" y="764551"/>
                    </a:cubicBezTo>
                    <a:cubicBezTo>
                      <a:pt x="78578" y="768136"/>
                      <a:pt x="86466" y="771960"/>
                      <a:pt x="96743" y="773394"/>
                    </a:cubicBezTo>
                    <a:cubicBezTo>
                      <a:pt x="103435" y="766702"/>
                      <a:pt x="97938" y="748059"/>
                      <a:pt x="114191" y="751166"/>
                    </a:cubicBezTo>
                    <a:cubicBezTo>
                      <a:pt x="105586" y="759292"/>
                      <a:pt x="111084" y="769092"/>
                      <a:pt x="118493" y="773394"/>
                    </a:cubicBezTo>
                    <a:cubicBezTo>
                      <a:pt x="113474" y="777218"/>
                      <a:pt x="106781" y="779130"/>
                      <a:pt x="96743" y="777696"/>
                    </a:cubicBezTo>
                    <a:cubicBezTo>
                      <a:pt x="86944" y="784149"/>
                      <a:pt x="102240" y="788452"/>
                      <a:pt x="92441" y="791081"/>
                    </a:cubicBezTo>
                    <a:close/>
                  </a:path>
                </a:pathLst>
              </a:custGeom>
              <a:grpFill/>
              <a:ln w="3175" cap="flat">
                <a:solidFill>
                  <a:schemeClr val="bg1"/>
                </a:solid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51E92CE0-9A77-F972-08D0-415CC3E76EAC}"/>
                  </a:ext>
                </a:extLst>
              </p:cNvPr>
              <p:cNvSpPr/>
              <p:nvPr/>
            </p:nvSpPr>
            <p:spPr>
              <a:xfrm>
                <a:off x="9437270" y="3116040"/>
                <a:ext cx="26052" cy="17686"/>
              </a:xfrm>
              <a:custGeom>
                <a:avLst/>
                <a:gdLst>
                  <a:gd name="connsiteX0" fmla="*/ 8604 w 26052"/>
                  <a:gd name="connsiteY0" fmla="*/ 17687 h 17686"/>
                  <a:gd name="connsiteX1" fmla="*/ 26052 w 26052"/>
                  <a:gd name="connsiteY1" fmla="*/ 0 h 17686"/>
                  <a:gd name="connsiteX2" fmla="*/ 0 w 26052"/>
                  <a:gd name="connsiteY2" fmla="*/ 13146 h 17686"/>
                  <a:gd name="connsiteX3" fmla="*/ 8843 w 26052"/>
                  <a:gd name="connsiteY3" fmla="*/ 17687 h 17686"/>
                </a:gdLst>
                <a:ahLst/>
                <a:cxnLst>
                  <a:cxn ang="0">
                    <a:pos x="connsiteX0" y="connsiteY0"/>
                  </a:cxn>
                  <a:cxn ang="0">
                    <a:pos x="connsiteX1" y="connsiteY1"/>
                  </a:cxn>
                  <a:cxn ang="0">
                    <a:pos x="connsiteX2" y="connsiteY2"/>
                  </a:cxn>
                  <a:cxn ang="0">
                    <a:pos x="connsiteX3" y="connsiteY3"/>
                  </a:cxn>
                </a:cxnLst>
                <a:rect l="l" t="t" r="r" b="b"/>
                <a:pathLst>
                  <a:path w="26052" h="17686">
                    <a:moveTo>
                      <a:pt x="8604" y="17687"/>
                    </a:moveTo>
                    <a:cubicBezTo>
                      <a:pt x="19838" y="17209"/>
                      <a:pt x="25574" y="11233"/>
                      <a:pt x="26052" y="0"/>
                    </a:cubicBezTo>
                    <a:cubicBezTo>
                      <a:pt x="16492" y="3346"/>
                      <a:pt x="2390" y="2629"/>
                      <a:pt x="0" y="13146"/>
                    </a:cubicBezTo>
                    <a:cubicBezTo>
                      <a:pt x="3346" y="14102"/>
                      <a:pt x="8604" y="13146"/>
                      <a:pt x="8843" y="17687"/>
                    </a:cubicBezTo>
                    <a:close/>
                  </a:path>
                </a:pathLst>
              </a:custGeom>
              <a:grpFill/>
              <a:ln w="3175" cap="flat">
                <a:solidFill>
                  <a:schemeClr val="bg1"/>
                </a:solid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AC571C8E-DEE3-0A2A-F427-128F5347615A}"/>
                  </a:ext>
                </a:extLst>
              </p:cNvPr>
              <p:cNvSpPr/>
              <p:nvPr/>
            </p:nvSpPr>
            <p:spPr>
              <a:xfrm>
                <a:off x="9296853" y="3146622"/>
                <a:ext cx="5493" cy="5041"/>
              </a:xfrm>
              <a:custGeom>
                <a:avLst/>
                <a:gdLst>
                  <a:gd name="connsiteX0" fmla="*/ 595 w 5493"/>
                  <a:gd name="connsiteY0" fmla="*/ 4791 h 5041"/>
                  <a:gd name="connsiteX1" fmla="*/ 4898 w 5493"/>
                  <a:gd name="connsiteY1" fmla="*/ 250 h 5041"/>
                  <a:gd name="connsiteX2" fmla="*/ 595 w 5493"/>
                  <a:gd name="connsiteY2" fmla="*/ 4791 h 5041"/>
                </a:gdLst>
                <a:ahLst/>
                <a:cxnLst>
                  <a:cxn ang="0">
                    <a:pos x="connsiteX0" y="connsiteY0"/>
                  </a:cxn>
                  <a:cxn ang="0">
                    <a:pos x="connsiteX1" y="connsiteY1"/>
                  </a:cxn>
                  <a:cxn ang="0">
                    <a:pos x="connsiteX2" y="connsiteY2"/>
                  </a:cxn>
                </a:cxnLst>
                <a:rect l="l" t="t" r="r" b="b"/>
                <a:pathLst>
                  <a:path w="5493" h="5041">
                    <a:moveTo>
                      <a:pt x="595" y="4791"/>
                    </a:moveTo>
                    <a:cubicBezTo>
                      <a:pt x="1790" y="5986"/>
                      <a:pt x="7288"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3B1D71B8-5188-2BA4-BE55-4FDD52C204CD}"/>
                  </a:ext>
                </a:extLst>
              </p:cNvPr>
              <p:cNvSpPr/>
              <p:nvPr/>
            </p:nvSpPr>
            <p:spPr>
              <a:xfrm>
                <a:off x="9279490" y="3160006"/>
                <a:ext cx="5408" cy="5041"/>
              </a:xfrm>
              <a:custGeom>
                <a:avLst/>
                <a:gdLst>
                  <a:gd name="connsiteX0" fmla="*/ 511 w 5408"/>
                  <a:gd name="connsiteY0" fmla="*/ 4791 h 5041"/>
                  <a:gd name="connsiteX1" fmla="*/ 4813 w 5408"/>
                  <a:gd name="connsiteY1" fmla="*/ 250 h 5041"/>
                  <a:gd name="connsiteX2" fmla="*/ 511 w 5408"/>
                  <a:gd name="connsiteY2" fmla="*/ 4791 h 5041"/>
                </a:gdLst>
                <a:ahLst/>
                <a:cxnLst>
                  <a:cxn ang="0">
                    <a:pos x="connsiteX0" y="connsiteY0"/>
                  </a:cxn>
                  <a:cxn ang="0">
                    <a:pos x="connsiteX1" y="connsiteY1"/>
                  </a:cxn>
                  <a:cxn ang="0">
                    <a:pos x="connsiteX2" y="connsiteY2"/>
                  </a:cxn>
                </a:cxnLst>
                <a:rect l="l" t="t" r="r" b="b"/>
                <a:pathLst>
                  <a:path w="5408" h="5041">
                    <a:moveTo>
                      <a:pt x="511" y="4791"/>
                    </a:moveTo>
                    <a:cubicBezTo>
                      <a:pt x="1706" y="5986"/>
                      <a:pt x="7203" y="2640"/>
                      <a:pt x="4813" y="250"/>
                    </a:cubicBezTo>
                    <a:cubicBezTo>
                      <a:pt x="3618" y="-945"/>
                      <a:pt x="-1640" y="2401"/>
                      <a:pt x="511" y="4791"/>
                    </a:cubicBezTo>
                    <a:close/>
                  </a:path>
                </a:pathLst>
              </a:custGeom>
              <a:grpFill/>
              <a:ln w="3175" cap="flat">
                <a:solidFill>
                  <a:schemeClr val="bg1"/>
                </a:solid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20B2D3C1-21D4-882B-CB8D-C742972DAA5B}"/>
                  </a:ext>
                </a:extLst>
              </p:cNvPr>
              <p:cNvSpPr/>
              <p:nvPr/>
            </p:nvSpPr>
            <p:spPr>
              <a:xfrm>
                <a:off x="9328042" y="3147111"/>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585" y="3585"/>
                      <a:pt x="8604" y="4541"/>
                      <a:pt x="8843" y="0"/>
                    </a:cubicBezTo>
                    <a:close/>
                  </a:path>
                </a:pathLst>
              </a:custGeom>
              <a:grpFill/>
              <a:ln w="3175" cap="flat">
                <a:solidFill>
                  <a:schemeClr val="bg1"/>
                </a:solid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682EA142-F2BB-2AB4-2203-1C7F9FCF23C9}"/>
                  </a:ext>
                </a:extLst>
              </p:cNvPr>
              <p:cNvSpPr/>
              <p:nvPr/>
            </p:nvSpPr>
            <p:spPr>
              <a:xfrm>
                <a:off x="9223116" y="3155954"/>
                <a:ext cx="52873" cy="40620"/>
              </a:xfrm>
              <a:custGeom>
                <a:avLst/>
                <a:gdLst>
                  <a:gd name="connsiteX0" fmla="*/ 239 w 52873"/>
                  <a:gd name="connsiteY0" fmla="*/ 39915 h 40620"/>
                  <a:gd name="connsiteX1" fmla="*/ 52582 w 52873"/>
                  <a:gd name="connsiteY1" fmla="*/ 17687 h 40620"/>
                  <a:gd name="connsiteX2" fmla="*/ 43739 w 52873"/>
                  <a:gd name="connsiteY2" fmla="*/ 0 h 40620"/>
                  <a:gd name="connsiteX3" fmla="*/ 21750 w 52873"/>
                  <a:gd name="connsiteY3" fmla="*/ 22228 h 40620"/>
                  <a:gd name="connsiteX4" fmla="*/ 0 w 52873"/>
                  <a:gd name="connsiteY4" fmla="*/ 39915 h 40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73" h="40620">
                    <a:moveTo>
                      <a:pt x="239" y="39915"/>
                    </a:moveTo>
                    <a:cubicBezTo>
                      <a:pt x="30354" y="45412"/>
                      <a:pt x="27008" y="16970"/>
                      <a:pt x="52582" y="17687"/>
                    </a:cubicBezTo>
                    <a:cubicBezTo>
                      <a:pt x="53777" y="7648"/>
                      <a:pt x="51387" y="956"/>
                      <a:pt x="43739" y="0"/>
                    </a:cubicBezTo>
                    <a:cubicBezTo>
                      <a:pt x="35374" y="6214"/>
                      <a:pt x="27964" y="13624"/>
                      <a:pt x="21750" y="22228"/>
                    </a:cubicBezTo>
                    <a:cubicBezTo>
                      <a:pt x="13145" y="26769"/>
                      <a:pt x="3107" y="29876"/>
                      <a:pt x="0" y="39915"/>
                    </a:cubicBezTo>
                    <a:close/>
                  </a:path>
                </a:pathLst>
              </a:custGeom>
              <a:grpFill/>
              <a:ln w="3175" cap="flat">
                <a:solidFill>
                  <a:schemeClr val="bg1"/>
                </a:solid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0316EB49-E92B-DFB8-4DA4-D8FA4AF00F3F}"/>
                  </a:ext>
                </a:extLst>
              </p:cNvPr>
              <p:cNvSpPr/>
              <p:nvPr/>
            </p:nvSpPr>
            <p:spPr>
              <a:xfrm>
                <a:off x="9057243" y="3244627"/>
                <a:ext cx="39436" cy="26446"/>
              </a:xfrm>
              <a:custGeom>
                <a:avLst/>
                <a:gdLst>
                  <a:gd name="connsiteX0" fmla="*/ 39437 w 39436"/>
                  <a:gd name="connsiteY0" fmla="*/ 21989 h 26446"/>
                  <a:gd name="connsiteX1" fmla="*/ 26291 w 39436"/>
                  <a:gd name="connsiteY1" fmla="*/ 0 h 26446"/>
                  <a:gd name="connsiteX2" fmla="*/ 13146 w 39436"/>
                  <a:gd name="connsiteY2" fmla="*/ 17687 h 26446"/>
                  <a:gd name="connsiteX3" fmla="*/ 0 w 39436"/>
                  <a:gd name="connsiteY3" fmla="*/ 21989 h 26446"/>
                  <a:gd name="connsiteX4" fmla="*/ 39198 w 39436"/>
                  <a:gd name="connsiteY4" fmla="*/ 21989 h 26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36" h="26446">
                    <a:moveTo>
                      <a:pt x="39437" y="21989"/>
                    </a:moveTo>
                    <a:cubicBezTo>
                      <a:pt x="38003" y="11712"/>
                      <a:pt x="34896" y="2868"/>
                      <a:pt x="26291" y="0"/>
                    </a:cubicBezTo>
                    <a:cubicBezTo>
                      <a:pt x="27008" y="10995"/>
                      <a:pt x="16492" y="10756"/>
                      <a:pt x="13146" y="17687"/>
                    </a:cubicBezTo>
                    <a:cubicBezTo>
                      <a:pt x="6931" y="12668"/>
                      <a:pt x="2390" y="12907"/>
                      <a:pt x="0" y="21989"/>
                    </a:cubicBezTo>
                    <a:cubicBezTo>
                      <a:pt x="16253" y="19360"/>
                      <a:pt x="27486" y="33222"/>
                      <a:pt x="39198" y="21989"/>
                    </a:cubicBezTo>
                    <a:close/>
                  </a:path>
                </a:pathLst>
              </a:custGeom>
              <a:grpFill/>
              <a:ln w="3175" cap="flat">
                <a:solidFill>
                  <a:schemeClr val="bg1"/>
                </a:solid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FEC889C-1FC8-5E9D-3906-F7BB1C0AF5F8}"/>
                  </a:ext>
                </a:extLst>
              </p:cNvPr>
              <p:cNvSpPr/>
              <p:nvPr/>
            </p:nvSpPr>
            <p:spPr>
              <a:xfrm>
                <a:off x="9004899" y="3301526"/>
                <a:ext cx="30593" cy="13849"/>
              </a:xfrm>
              <a:custGeom>
                <a:avLst/>
                <a:gdLst>
                  <a:gd name="connsiteX0" fmla="*/ 30594 w 30593"/>
                  <a:gd name="connsiteY0" fmla="*/ 465 h 13849"/>
                  <a:gd name="connsiteX1" fmla="*/ 0 w 30593"/>
                  <a:gd name="connsiteY1" fmla="*/ 13849 h 13849"/>
                  <a:gd name="connsiteX2" fmla="*/ 30594 w 30593"/>
                  <a:gd name="connsiteY2" fmla="*/ 465 h 13849"/>
                </a:gdLst>
                <a:ahLst/>
                <a:cxnLst>
                  <a:cxn ang="0">
                    <a:pos x="connsiteX0" y="connsiteY0"/>
                  </a:cxn>
                  <a:cxn ang="0">
                    <a:pos x="connsiteX1" y="connsiteY1"/>
                  </a:cxn>
                  <a:cxn ang="0">
                    <a:pos x="connsiteX2" y="connsiteY2"/>
                  </a:cxn>
                </a:cxnLst>
                <a:rect l="l" t="t" r="r" b="b"/>
                <a:pathLst>
                  <a:path w="30593" h="13849">
                    <a:moveTo>
                      <a:pt x="30594" y="465"/>
                    </a:moveTo>
                    <a:cubicBezTo>
                      <a:pt x="13385" y="-2165"/>
                      <a:pt x="7887" y="6918"/>
                      <a:pt x="0" y="13849"/>
                    </a:cubicBezTo>
                    <a:cubicBezTo>
                      <a:pt x="14580" y="13849"/>
                      <a:pt x="23184" y="7874"/>
                      <a:pt x="30594" y="465"/>
                    </a:cubicBezTo>
                    <a:close/>
                  </a:path>
                </a:pathLst>
              </a:custGeom>
              <a:grpFill/>
              <a:ln w="3175" cap="flat">
                <a:solidFill>
                  <a:schemeClr val="bg1"/>
                </a:solid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D4BD9C6C-B118-A7B5-93AD-518FFDF9130D}"/>
                  </a:ext>
                </a:extLst>
              </p:cNvPr>
              <p:cNvSpPr/>
              <p:nvPr/>
            </p:nvSpPr>
            <p:spPr>
              <a:xfrm>
                <a:off x="9170773" y="3199973"/>
                <a:ext cx="43749" cy="35811"/>
              </a:xfrm>
              <a:custGeom>
                <a:avLst/>
                <a:gdLst>
                  <a:gd name="connsiteX0" fmla="*/ 17448 w 43749"/>
                  <a:gd name="connsiteY0" fmla="*/ 199 h 35811"/>
                  <a:gd name="connsiteX1" fmla="*/ 0 w 43749"/>
                  <a:gd name="connsiteY1" fmla="*/ 13583 h 35811"/>
                  <a:gd name="connsiteX2" fmla="*/ 0 w 43749"/>
                  <a:gd name="connsiteY2" fmla="*/ 35811 h 35811"/>
                  <a:gd name="connsiteX3" fmla="*/ 39198 w 43749"/>
                  <a:gd name="connsiteY3" fmla="*/ 26968 h 35811"/>
                  <a:gd name="connsiteX4" fmla="*/ 43500 w 43749"/>
                  <a:gd name="connsiteY4" fmla="*/ 4740 h 35811"/>
                  <a:gd name="connsiteX5" fmla="*/ 17209 w 43749"/>
                  <a:gd name="connsiteY5" fmla="*/ 199 h 3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9" h="35811">
                    <a:moveTo>
                      <a:pt x="17448" y="199"/>
                    </a:moveTo>
                    <a:cubicBezTo>
                      <a:pt x="21989" y="15018"/>
                      <a:pt x="11473" y="14779"/>
                      <a:pt x="0" y="13583"/>
                    </a:cubicBezTo>
                    <a:lnTo>
                      <a:pt x="0" y="35811"/>
                    </a:lnTo>
                    <a:cubicBezTo>
                      <a:pt x="12907" y="32704"/>
                      <a:pt x="19121" y="22666"/>
                      <a:pt x="39198" y="26968"/>
                    </a:cubicBezTo>
                    <a:cubicBezTo>
                      <a:pt x="35613" y="14540"/>
                      <a:pt x="45412" y="15496"/>
                      <a:pt x="43500" y="4740"/>
                    </a:cubicBezTo>
                    <a:cubicBezTo>
                      <a:pt x="38481" y="-279"/>
                      <a:pt x="28203" y="-279"/>
                      <a:pt x="17209" y="199"/>
                    </a:cubicBezTo>
                    <a:close/>
                  </a:path>
                </a:pathLst>
              </a:custGeom>
              <a:grpFill/>
              <a:ln w="3175" cap="flat">
                <a:solidFill>
                  <a:schemeClr val="bg1"/>
                </a:solid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809A4755-2492-46D8-1824-8F2CE1F407C0}"/>
                  </a:ext>
                </a:extLst>
              </p:cNvPr>
              <p:cNvSpPr/>
              <p:nvPr/>
            </p:nvSpPr>
            <p:spPr>
              <a:xfrm>
                <a:off x="9402135" y="3094051"/>
                <a:ext cx="49326" cy="21033"/>
              </a:xfrm>
              <a:custGeom>
                <a:avLst/>
                <a:gdLst>
                  <a:gd name="connsiteX0" fmla="*/ 48041 w 49326"/>
                  <a:gd name="connsiteY0" fmla="*/ 0 h 21033"/>
                  <a:gd name="connsiteX1" fmla="*/ 0 w 49326"/>
                  <a:gd name="connsiteY1" fmla="*/ 17687 h 21033"/>
                  <a:gd name="connsiteX2" fmla="*/ 48041 w 49326"/>
                  <a:gd name="connsiteY2" fmla="*/ 0 h 21033"/>
                </a:gdLst>
                <a:ahLst/>
                <a:cxnLst>
                  <a:cxn ang="0">
                    <a:pos x="connsiteX0" y="connsiteY0"/>
                  </a:cxn>
                  <a:cxn ang="0">
                    <a:pos x="connsiteX1" y="connsiteY1"/>
                  </a:cxn>
                  <a:cxn ang="0">
                    <a:pos x="connsiteX2" y="connsiteY2"/>
                  </a:cxn>
                </a:cxnLst>
                <a:rect l="l" t="t" r="r" b="b"/>
                <a:pathLst>
                  <a:path w="49326" h="21033">
                    <a:moveTo>
                      <a:pt x="48041" y="0"/>
                    </a:moveTo>
                    <a:cubicBezTo>
                      <a:pt x="42305" y="16492"/>
                      <a:pt x="10517" y="6214"/>
                      <a:pt x="0" y="17687"/>
                    </a:cubicBezTo>
                    <a:cubicBezTo>
                      <a:pt x="13385" y="27964"/>
                      <a:pt x="57363" y="12429"/>
                      <a:pt x="48041" y="0"/>
                    </a:cubicBezTo>
                    <a:close/>
                  </a:path>
                </a:pathLst>
              </a:custGeom>
              <a:grpFill/>
              <a:ln w="3175" cap="flat">
                <a:solidFill>
                  <a:schemeClr val="bg1"/>
                </a:solid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4F8B6190-B46E-B170-CBE2-264C2393EB41}"/>
                  </a:ext>
                </a:extLst>
              </p:cNvPr>
              <p:cNvSpPr/>
              <p:nvPr/>
            </p:nvSpPr>
            <p:spPr>
              <a:xfrm>
                <a:off x="9053179" y="3222399"/>
                <a:ext cx="95891" cy="79904"/>
              </a:xfrm>
              <a:custGeom>
                <a:avLst/>
                <a:gdLst>
                  <a:gd name="connsiteX0" fmla="*/ 43500 w 95891"/>
                  <a:gd name="connsiteY0" fmla="*/ 66445 h 79904"/>
                  <a:gd name="connsiteX1" fmla="*/ 95843 w 95891"/>
                  <a:gd name="connsiteY1" fmla="*/ 48758 h 79904"/>
                  <a:gd name="connsiteX2" fmla="*/ 82698 w 95891"/>
                  <a:gd name="connsiteY2" fmla="*/ 31071 h 79904"/>
                  <a:gd name="connsiteX3" fmla="*/ 60948 w 95891"/>
                  <a:gd name="connsiteY3" fmla="*/ 53299 h 79904"/>
                  <a:gd name="connsiteX4" fmla="*/ 60948 w 95891"/>
                  <a:gd name="connsiteY4" fmla="*/ 13385 h 79904"/>
                  <a:gd name="connsiteX5" fmla="*/ 74093 w 95891"/>
                  <a:gd name="connsiteY5" fmla="*/ 0 h 79904"/>
                  <a:gd name="connsiteX6" fmla="*/ 34896 w 95891"/>
                  <a:gd name="connsiteY6" fmla="*/ 66445 h 79904"/>
                  <a:gd name="connsiteX7" fmla="*/ 0 w 95891"/>
                  <a:gd name="connsiteY7" fmla="*/ 79830 h 79904"/>
                  <a:gd name="connsiteX8" fmla="*/ 43739 w 95891"/>
                  <a:gd name="connsiteY8" fmla="*/ 66445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891" h="79904">
                    <a:moveTo>
                      <a:pt x="43500" y="66445"/>
                    </a:moveTo>
                    <a:cubicBezTo>
                      <a:pt x="63099" y="80308"/>
                      <a:pt x="75527" y="48997"/>
                      <a:pt x="95843" y="48758"/>
                    </a:cubicBezTo>
                    <a:cubicBezTo>
                      <a:pt x="96560" y="37764"/>
                      <a:pt x="89151" y="34896"/>
                      <a:pt x="82698" y="31071"/>
                    </a:cubicBezTo>
                    <a:cubicBezTo>
                      <a:pt x="83893" y="44456"/>
                      <a:pt x="64772" y="59753"/>
                      <a:pt x="60948" y="53299"/>
                    </a:cubicBezTo>
                    <a:cubicBezTo>
                      <a:pt x="69552" y="43978"/>
                      <a:pt x="64294" y="23901"/>
                      <a:pt x="60948" y="13385"/>
                    </a:cubicBezTo>
                    <a:cubicBezTo>
                      <a:pt x="65011" y="8604"/>
                      <a:pt x="76962" y="11951"/>
                      <a:pt x="74093" y="0"/>
                    </a:cubicBezTo>
                    <a:cubicBezTo>
                      <a:pt x="40632" y="8843"/>
                      <a:pt x="64533" y="51148"/>
                      <a:pt x="34896" y="66445"/>
                    </a:cubicBezTo>
                    <a:cubicBezTo>
                      <a:pt x="21989" y="69552"/>
                      <a:pt x="4063" y="67640"/>
                      <a:pt x="0" y="79830"/>
                    </a:cubicBezTo>
                    <a:cubicBezTo>
                      <a:pt x="20077" y="80786"/>
                      <a:pt x="30354" y="72420"/>
                      <a:pt x="43739" y="66445"/>
                    </a:cubicBezTo>
                    <a:close/>
                  </a:path>
                </a:pathLst>
              </a:custGeom>
              <a:grpFill/>
              <a:ln w="3175" cap="flat">
                <a:solidFill>
                  <a:schemeClr val="bg1"/>
                </a:solidFill>
                <a:prstDash val="solid"/>
                <a:miter/>
              </a:ln>
            </p:spPr>
            <p:txBody>
              <a:bodyPr rtlCol="0" anchor="ctr"/>
              <a:lstStyle/>
              <a:p>
                <a:endParaRPr lang="en-US"/>
              </a:p>
            </p:txBody>
          </p:sp>
        </p:grpSp>
        <p:sp>
          <p:nvSpPr>
            <p:cNvPr id="103" name="Freeform: Shape 102">
              <a:extLst>
                <a:ext uri="{FF2B5EF4-FFF2-40B4-BE49-F238E27FC236}">
                  <a16:creationId xmlns:a16="http://schemas.microsoft.com/office/drawing/2014/main" id="{2D73EEBA-7C49-28A6-4C03-F332C0C2DDB5}"/>
                </a:ext>
              </a:extLst>
            </p:cNvPr>
            <p:cNvSpPr/>
            <p:nvPr/>
          </p:nvSpPr>
          <p:spPr>
            <a:xfrm>
              <a:off x="7319551" y="3439182"/>
              <a:ext cx="480494" cy="235005"/>
            </a:xfrm>
            <a:custGeom>
              <a:avLst/>
              <a:gdLst>
                <a:gd name="connsiteX0" fmla="*/ 349756 w 480494"/>
                <a:gd name="connsiteY0" fmla="*/ 203637 h 235005"/>
                <a:gd name="connsiteX1" fmla="*/ 441297 w 480494"/>
                <a:gd name="connsiteY1" fmla="*/ 159420 h 235005"/>
                <a:gd name="connsiteX2" fmla="*/ 463047 w 480494"/>
                <a:gd name="connsiteY2" fmla="*/ 137192 h 235005"/>
                <a:gd name="connsiteX3" fmla="*/ 480495 w 480494"/>
                <a:gd name="connsiteY3" fmla="*/ 114964 h 235005"/>
                <a:gd name="connsiteX4" fmla="*/ 476193 w 480494"/>
                <a:gd name="connsiteY4" fmla="*/ 79591 h 235005"/>
                <a:gd name="connsiteX5" fmla="*/ 441297 w 480494"/>
                <a:gd name="connsiteY5" fmla="*/ 75288 h 235005"/>
                <a:gd name="connsiteX6" fmla="*/ 423849 w 480494"/>
                <a:gd name="connsiteY6" fmla="*/ 57602 h 235005"/>
                <a:gd name="connsiteX7" fmla="*/ 432454 w 480494"/>
                <a:gd name="connsiteY7" fmla="*/ 39915 h 235005"/>
                <a:gd name="connsiteX8" fmla="*/ 410704 w 480494"/>
                <a:gd name="connsiteY8" fmla="*/ 31071 h 235005"/>
                <a:gd name="connsiteX9" fmla="*/ 419308 w 480494"/>
                <a:gd name="connsiteY9" fmla="*/ 13385 h 235005"/>
                <a:gd name="connsiteX10" fmla="*/ 393017 w 480494"/>
                <a:gd name="connsiteY10" fmla="*/ 26530 h 235005"/>
                <a:gd name="connsiteX11" fmla="*/ 362423 w 480494"/>
                <a:gd name="connsiteY11" fmla="*/ 0 h 235005"/>
                <a:gd name="connsiteX12" fmla="*/ 353580 w 480494"/>
                <a:gd name="connsiteY12" fmla="*/ 4302 h 235005"/>
                <a:gd name="connsiteX13" fmla="*/ 357882 w 480494"/>
                <a:gd name="connsiteY13" fmla="*/ 26530 h 235005"/>
                <a:gd name="connsiteX14" fmla="*/ 322987 w 480494"/>
                <a:gd name="connsiteY14" fmla="*/ 26530 h 235005"/>
                <a:gd name="connsiteX15" fmla="*/ 305539 w 480494"/>
                <a:gd name="connsiteY15" fmla="*/ 44217 h 235005"/>
                <a:gd name="connsiteX16" fmla="*/ 270643 w 480494"/>
                <a:gd name="connsiteY16" fmla="*/ 35374 h 235005"/>
                <a:gd name="connsiteX17" fmla="*/ 279248 w 480494"/>
                <a:gd name="connsiteY17" fmla="*/ 61904 h 235005"/>
                <a:gd name="connsiteX18" fmla="*/ 252956 w 480494"/>
                <a:gd name="connsiteY18" fmla="*/ 30832 h 235005"/>
                <a:gd name="connsiteX19" fmla="*/ 222363 w 480494"/>
                <a:gd name="connsiteY19" fmla="*/ 35374 h 235005"/>
                <a:gd name="connsiteX20" fmla="*/ 213520 w 480494"/>
                <a:gd name="connsiteY20" fmla="*/ 61904 h 235005"/>
                <a:gd name="connsiteX21" fmla="*/ 178624 w 480494"/>
                <a:gd name="connsiteY21" fmla="*/ 39676 h 235005"/>
                <a:gd name="connsiteX22" fmla="*/ 174322 w 480494"/>
                <a:gd name="connsiteY22" fmla="*/ 75049 h 235005"/>
                <a:gd name="connsiteX23" fmla="*/ 156874 w 480494"/>
                <a:gd name="connsiteY23" fmla="*/ 70747 h 235005"/>
                <a:gd name="connsiteX24" fmla="*/ 143728 w 480494"/>
                <a:gd name="connsiteY24" fmla="*/ 97277 h 235005"/>
                <a:gd name="connsiteX25" fmla="*/ 117437 w 480494"/>
                <a:gd name="connsiteY25" fmla="*/ 57363 h 235005"/>
                <a:gd name="connsiteX26" fmla="*/ 130583 w 480494"/>
                <a:gd name="connsiteY26" fmla="*/ 61904 h 235005"/>
                <a:gd name="connsiteX27" fmla="*/ 126281 w 480494"/>
                <a:gd name="connsiteY27" fmla="*/ 35374 h 235005"/>
                <a:gd name="connsiteX28" fmla="*/ 60792 w 480494"/>
                <a:gd name="connsiteY28" fmla="*/ 13146 h 235005"/>
                <a:gd name="connsiteX29" fmla="*/ 86844 w 480494"/>
                <a:gd name="connsiteY29" fmla="*/ 21989 h 235005"/>
                <a:gd name="connsiteX30" fmla="*/ 65094 w 480494"/>
                <a:gd name="connsiteY30" fmla="*/ 26291 h 235005"/>
                <a:gd name="connsiteX31" fmla="*/ 86844 w 480494"/>
                <a:gd name="connsiteY31" fmla="*/ 35135 h 235005"/>
                <a:gd name="connsiteX32" fmla="*/ 73698 w 480494"/>
                <a:gd name="connsiteY32" fmla="*/ 52821 h 235005"/>
                <a:gd name="connsiteX33" fmla="*/ 56250 w 480494"/>
                <a:gd name="connsiteY33" fmla="*/ 43978 h 235005"/>
                <a:gd name="connsiteX34" fmla="*/ 38803 w 480494"/>
                <a:gd name="connsiteY34" fmla="*/ 35135 h 235005"/>
                <a:gd name="connsiteX35" fmla="*/ 29959 w 480494"/>
                <a:gd name="connsiteY35" fmla="*/ 43978 h 235005"/>
                <a:gd name="connsiteX36" fmla="*/ 29959 w 480494"/>
                <a:gd name="connsiteY36" fmla="*/ 57363 h 235005"/>
                <a:gd name="connsiteX37" fmla="*/ 47407 w 480494"/>
                <a:gd name="connsiteY37" fmla="*/ 61904 h 235005"/>
                <a:gd name="connsiteX38" fmla="*/ 16814 w 480494"/>
                <a:gd name="connsiteY38" fmla="*/ 61904 h 235005"/>
                <a:gd name="connsiteX39" fmla="*/ 21116 w 480494"/>
                <a:gd name="connsiteY39" fmla="*/ 79591 h 235005"/>
                <a:gd name="connsiteX40" fmla="*/ 3668 w 480494"/>
                <a:gd name="connsiteY40" fmla="*/ 79591 h 235005"/>
                <a:gd name="connsiteX41" fmla="*/ 16814 w 480494"/>
                <a:gd name="connsiteY41" fmla="*/ 84132 h 235005"/>
                <a:gd name="connsiteX42" fmla="*/ 78000 w 480494"/>
                <a:gd name="connsiteY42" fmla="*/ 70747 h 235005"/>
                <a:gd name="connsiteX43" fmla="*/ 91146 w 480494"/>
                <a:gd name="connsiteY43" fmla="*/ 79591 h 235005"/>
                <a:gd name="connsiteX44" fmla="*/ 112896 w 480494"/>
                <a:gd name="connsiteY44" fmla="*/ 84132 h 235005"/>
                <a:gd name="connsiteX45" fmla="*/ 91146 w 480494"/>
                <a:gd name="connsiteY45" fmla="*/ 101819 h 235005"/>
                <a:gd name="connsiteX46" fmla="*/ 117198 w 480494"/>
                <a:gd name="connsiteY46" fmla="*/ 106360 h 235005"/>
                <a:gd name="connsiteX47" fmla="*/ 91146 w 480494"/>
                <a:gd name="connsiteY47" fmla="*/ 115203 h 235005"/>
                <a:gd name="connsiteX48" fmla="*/ 16814 w 480494"/>
                <a:gd name="connsiteY48" fmla="*/ 132890 h 235005"/>
                <a:gd name="connsiteX49" fmla="*/ 51709 w 480494"/>
                <a:gd name="connsiteY49" fmla="*/ 128349 h 235005"/>
                <a:gd name="connsiteX50" fmla="*/ 91146 w 480494"/>
                <a:gd name="connsiteY50" fmla="*/ 132890 h 235005"/>
                <a:gd name="connsiteX51" fmla="*/ 95448 w 480494"/>
                <a:gd name="connsiteY51" fmla="*/ 150577 h 235005"/>
                <a:gd name="connsiteX52" fmla="*/ 126042 w 480494"/>
                <a:gd name="connsiteY52" fmla="*/ 150577 h 235005"/>
                <a:gd name="connsiteX53" fmla="*/ 108594 w 480494"/>
                <a:gd name="connsiteY53" fmla="*/ 163961 h 235005"/>
                <a:gd name="connsiteX54" fmla="*/ 130344 w 480494"/>
                <a:gd name="connsiteY54" fmla="*/ 168264 h 235005"/>
                <a:gd name="connsiteX55" fmla="*/ 73459 w 480494"/>
                <a:gd name="connsiteY55" fmla="*/ 194794 h 235005"/>
                <a:gd name="connsiteX56" fmla="*/ 95209 w 480494"/>
                <a:gd name="connsiteY56" fmla="*/ 203637 h 235005"/>
                <a:gd name="connsiteX57" fmla="*/ 143250 w 480494"/>
                <a:gd name="connsiteY57" fmla="*/ 194794 h 235005"/>
                <a:gd name="connsiteX58" fmla="*/ 178146 w 480494"/>
                <a:gd name="connsiteY58" fmla="*/ 208179 h 235005"/>
                <a:gd name="connsiteX59" fmla="*/ 182448 w 480494"/>
                <a:gd name="connsiteY59" fmla="*/ 225865 h 235005"/>
                <a:gd name="connsiteX60" fmla="*/ 282833 w 480494"/>
                <a:gd name="connsiteY60" fmla="*/ 230167 h 235005"/>
                <a:gd name="connsiteX61" fmla="*/ 348322 w 480494"/>
                <a:gd name="connsiteY61" fmla="*/ 203637 h 23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80494" h="235005">
                  <a:moveTo>
                    <a:pt x="349756" y="203637"/>
                  </a:moveTo>
                  <a:cubicBezTo>
                    <a:pt x="366247" y="174478"/>
                    <a:pt x="408313" y="171610"/>
                    <a:pt x="441297" y="159420"/>
                  </a:cubicBezTo>
                  <a:cubicBezTo>
                    <a:pt x="438190" y="141494"/>
                    <a:pt x="445360" y="134085"/>
                    <a:pt x="463047" y="137192"/>
                  </a:cubicBezTo>
                  <a:cubicBezTo>
                    <a:pt x="471173" y="131934"/>
                    <a:pt x="460657" y="108272"/>
                    <a:pt x="480495" y="114964"/>
                  </a:cubicBezTo>
                  <a:cubicBezTo>
                    <a:pt x="474997" y="101102"/>
                    <a:pt x="467588" y="97277"/>
                    <a:pt x="476193" y="79591"/>
                  </a:cubicBezTo>
                  <a:cubicBezTo>
                    <a:pt x="465676" y="72420"/>
                    <a:pt x="454921" y="68357"/>
                    <a:pt x="441297" y="75288"/>
                  </a:cubicBezTo>
                  <a:cubicBezTo>
                    <a:pt x="457789" y="58558"/>
                    <a:pt x="428390" y="65967"/>
                    <a:pt x="423849" y="57602"/>
                  </a:cubicBezTo>
                  <a:cubicBezTo>
                    <a:pt x="423849" y="48758"/>
                    <a:pt x="435800" y="51865"/>
                    <a:pt x="432454" y="39915"/>
                  </a:cubicBezTo>
                  <a:cubicBezTo>
                    <a:pt x="421698" y="40632"/>
                    <a:pt x="414289" y="37525"/>
                    <a:pt x="410704" y="31071"/>
                  </a:cubicBezTo>
                  <a:cubicBezTo>
                    <a:pt x="409508" y="23184"/>
                    <a:pt x="431258" y="17448"/>
                    <a:pt x="419308" y="13385"/>
                  </a:cubicBezTo>
                  <a:cubicBezTo>
                    <a:pt x="416918" y="24140"/>
                    <a:pt x="402816" y="23184"/>
                    <a:pt x="393017" y="26530"/>
                  </a:cubicBezTo>
                  <a:cubicBezTo>
                    <a:pt x="381305" y="19121"/>
                    <a:pt x="380110" y="1195"/>
                    <a:pt x="362423" y="0"/>
                  </a:cubicBezTo>
                  <a:cubicBezTo>
                    <a:pt x="361467" y="3585"/>
                    <a:pt x="358838" y="5258"/>
                    <a:pt x="353580" y="4302"/>
                  </a:cubicBezTo>
                  <a:cubicBezTo>
                    <a:pt x="349995" y="16731"/>
                    <a:pt x="359794" y="15775"/>
                    <a:pt x="357882" y="26530"/>
                  </a:cubicBezTo>
                  <a:cubicBezTo>
                    <a:pt x="341390" y="31071"/>
                    <a:pt x="336610" y="38003"/>
                    <a:pt x="322987" y="26530"/>
                  </a:cubicBezTo>
                  <a:cubicBezTo>
                    <a:pt x="318923" y="34418"/>
                    <a:pt x="313187" y="40154"/>
                    <a:pt x="305539" y="44217"/>
                  </a:cubicBezTo>
                  <a:cubicBezTo>
                    <a:pt x="298607" y="39198"/>
                    <a:pt x="282116" y="21033"/>
                    <a:pt x="270643" y="35374"/>
                  </a:cubicBezTo>
                  <a:cubicBezTo>
                    <a:pt x="278052" y="37047"/>
                    <a:pt x="290242" y="56168"/>
                    <a:pt x="279248" y="61904"/>
                  </a:cubicBezTo>
                  <a:cubicBezTo>
                    <a:pt x="264907" y="57124"/>
                    <a:pt x="260127" y="42783"/>
                    <a:pt x="252956" y="30832"/>
                  </a:cubicBezTo>
                  <a:cubicBezTo>
                    <a:pt x="237899" y="27247"/>
                    <a:pt x="236226" y="37525"/>
                    <a:pt x="222363" y="35374"/>
                  </a:cubicBezTo>
                  <a:cubicBezTo>
                    <a:pt x="222363" y="47085"/>
                    <a:pt x="224753" y="61426"/>
                    <a:pt x="213520" y="61904"/>
                  </a:cubicBezTo>
                  <a:cubicBezTo>
                    <a:pt x="199179" y="58080"/>
                    <a:pt x="192965" y="29637"/>
                    <a:pt x="178624" y="39676"/>
                  </a:cubicBezTo>
                  <a:cubicBezTo>
                    <a:pt x="180536" y="55451"/>
                    <a:pt x="185316" y="64772"/>
                    <a:pt x="174322" y="75049"/>
                  </a:cubicBezTo>
                  <a:cubicBezTo>
                    <a:pt x="165956" y="76005"/>
                    <a:pt x="164761" y="70030"/>
                    <a:pt x="156874" y="70747"/>
                  </a:cubicBezTo>
                  <a:cubicBezTo>
                    <a:pt x="150899" y="77918"/>
                    <a:pt x="153289" y="93453"/>
                    <a:pt x="143728" y="97277"/>
                  </a:cubicBezTo>
                  <a:cubicBezTo>
                    <a:pt x="134885" y="84132"/>
                    <a:pt x="122934" y="74093"/>
                    <a:pt x="117437" y="57363"/>
                  </a:cubicBezTo>
                  <a:cubicBezTo>
                    <a:pt x="122934" y="57363"/>
                    <a:pt x="123412" y="63099"/>
                    <a:pt x="130583" y="61904"/>
                  </a:cubicBezTo>
                  <a:cubicBezTo>
                    <a:pt x="133690" y="48280"/>
                    <a:pt x="123173" y="48758"/>
                    <a:pt x="126281" y="35374"/>
                  </a:cubicBezTo>
                  <a:cubicBezTo>
                    <a:pt x="102379" y="32984"/>
                    <a:pt x="88995" y="-3346"/>
                    <a:pt x="60792" y="13146"/>
                  </a:cubicBezTo>
                  <a:cubicBezTo>
                    <a:pt x="73220" y="12190"/>
                    <a:pt x="83020" y="14341"/>
                    <a:pt x="86844" y="21989"/>
                  </a:cubicBezTo>
                  <a:cubicBezTo>
                    <a:pt x="80390" y="24379"/>
                    <a:pt x="64377" y="16731"/>
                    <a:pt x="65094" y="26291"/>
                  </a:cubicBezTo>
                  <a:cubicBezTo>
                    <a:pt x="72981" y="28681"/>
                    <a:pt x="83259" y="28442"/>
                    <a:pt x="86844" y="35135"/>
                  </a:cubicBezTo>
                  <a:cubicBezTo>
                    <a:pt x="88039" y="46607"/>
                    <a:pt x="85171" y="54255"/>
                    <a:pt x="73698" y="52821"/>
                  </a:cubicBezTo>
                  <a:cubicBezTo>
                    <a:pt x="78239" y="39437"/>
                    <a:pt x="63899" y="44934"/>
                    <a:pt x="56250" y="43978"/>
                  </a:cubicBezTo>
                  <a:cubicBezTo>
                    <a:pt x="60792" y="32745"/>
                    <a:pt x="41432" y="24379"/>
                    <a:pt x="38803" y="35135"/>
                  </a:cubicBezTo>
                  <a:cubicBezTo>
                    <a:pt x="55055" y="41349"/>
                    <a:pt x="25896" y="35852"/>
                    <a:pt x="29959" y="43978"/>
                  </a:cubicBezTo>
                  <a:cubicBezTo>
                    <a:pt x="48363" y="43261"/>
                    <a:pt x="33066" y="54017"/>
                    <a:pt x="29959" y="57363"/>
                  </a:cubicBezTo>
                  <a:cubicBezTo>
                    <a:pt x="36412" y="58080"/>
                    <a:pt x="46212" y="55690"/>
                    <a:pt x="47407" y="61904"/>
                  </a:cubicBezTo>
                  <a:cubicBezTo>
                    <a:pt x="39042" y="70747"/>
                    <a:pt x="26852" y="64055"/>
                    <a:pt x="16814" y="61904"/>
                  </a:cubicBezTo>
                  <a:cubicBezTo>
                    <a:pt x="15858" y="70269"/>
                    <a:pt x="21833" y="71703"/>
                    <a:pt x="21116" y="79591"/>
                  </a:cubicBezTo>
                  <a:cubicBezTo>
                    <a:pt x="20638" y="73615"/>
                    <a:pt x="-10434" y="73615"/>
                    <a:pt x="3668" y="79591"/>
                  </a:cubicBezTo>
                  <a:cubicBezTo>
                    <a:pt x="8926" y="80308"/>
                    <a:pt x="16097" y="78874"/>
                    <a:pt x="16814" y="84132"/>
                  </a:cubicBezTo>
                  <a:cubicBezTo>
                    <a:pt x="35934" y="78396"/>
                    <a:pt x="56489" y="69791"/>
                    <a:pt x="78000" y="70747"/>
                  </a:cubicBezTo>
                  <a:cubicBezTo>
                    <a:pt x="83976" y="70986"/>
                    <a:pt x="86844" y="78396"/>
                    <a:pt x="91146" y="79591"/>
                  </a:cubicBezTo>
                  <a:cubicBezTo>
                    <a:pt x="99989" y="82220"/>
                    <a:pt x="113613" y="70030"/>
                    <a:pt x="112896" y="84132"/>
                  </a:cubicBezTo>
                  <a:cubicBezTo>
                    <a:pt x="112896" y="97516"/>
                    <a:pt x="90907" y="88434"/>
                    <a:pt x="91146" y="101819"/>
                  </a:cubicBezTo>
                  <a:cubicBezTo>
                    <a:pt x="98077" y="114725"/>
                    <a:pt x="113613" y="94648"/>
                    <a:pt x="117198" y="106360"/>
                  </a:cubicBezTo>
                  <a:cubicBezTo>
                    <a:pt x="115286" y="119983"/>
                    <a:pt x="100945" y="113052"/>
                    <a:pt x="91146" y="115203"/>
                  </a:cubicBezTo>
                  <a:cubicBezTo>
                    <a:pt x="65811" y="120701"/>
                    <a:pt x="35217" y="124047"/>
                    <a:pt x="16814" y="132890"/>
                  </a:cubicBezTo>
                  <a:cubicBezTo>
                    <a:pt x="26135" y="139104"/>
                    <a:pt x="37847" y="128588"/>
                    <a:pt x="51709" y="128349"/>
                  </a:cubicBezTo>
                  <a:cubicBezTo>
                    <a:pt x="63899" y="128349"/>
                    <a:pt x="76088" y="137192"/>
                    <a:pt x="91146" y="132890"/>
                  </a:cubicBezTo>
                  <a:cubicBezTo>
                    <a:pt x="92580" y="138865"/>
                    <a:pt x="97360" y="141255"/>
                    <a:pt x="95448" y="150577"/>
                  </a:cubicBezTo>
                  <a:cubicBezTo>
                    <a:pt x="111462" y="154401"/>
                    <a:pt x="118871" y="130261"/>
                    <a:pt x="126042" y="150577"/>
                  </a:cubicBezTo>
                  <a:cubicBezTo>
                    <a:pt x="117676" y="152489"/>
                    <a:pt x="107160" y="152250"/>
                    <a:pt x="108594" y="163961"/>
                  </a:cubicBezTo>
                  <a:cubicBezTo>
                    <a:pt x="114808" y="166352"/>
                    <a:pt x="131061" y="158703"/>
                    <a:pt x="130344" y="168264"/>
                  </a:cubicBezTo>
                  <a:cubicBezTo>
                    <a:pt x="107160" y="172805"/>
                    <a:pt x="109789" y="203637"/>
                    <a:pt x="73459" y="194794"/>
                  </a:cubicBezTo>
                  <a:cubicBezTo>
                    <a:pt x="67962" y="207461"/>
                    <a:pt x="86605" y="202920"/>
                    <a:pt x="95209" y="203637"/>
                  </a:cubicBezTo>
                  <a:cubicBezTo>
                    <a:pt x="117676" y="205310"/>
                    <a:pt x="137275" y="201486"/>
                    <a:pt x="143250" y="194794"/>
                  </a:cubicBezTo>
                  <a:cubicBezTo>
                    <a:pt x="151138" y="206266"/>
                    <a:pt x="164761" y="214393"/>
                    <a:pt x="178146" y="208179"/>
                  </a:cubicBezTo>
                  <a:cubicBezTo>
                    <a:pt x="177907" y="215827"/>
                    <a:pt x="179102" y="222041"/>
                    <a:pt x="182448" y="225865"/>
                  </a:cubicBezTo>
                  <a:cubicBezTo>
                    <a:pt x="215193" y="228494"/>
                    <a:pt x="248893" y="242118"/>
                    <a:pt x="282833" y="230167"/>
                  </a:cubicBezTo>
                  <a:cubicBezTo>
                    <a:pt x="288569" y="205071"/>
                    <a:pt x="320118" y="206027"/>
                    <a:pt x="348322" y="203637"/>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AB6FB37A-4CB3-C40E-F663-92ECD7224CA7}"/>
                </a:ext>
              </a:extLst>
            </p:cNvPr>
            <p:cNvSpPr/>
            <p:nvPr/>
          </p:nvSpPr>
          <p:spPr>
            <a:xfrm>
              <a:off x="8345946" y="3890913"/>
              <a:ext cx="12118" cy="26530"/>
            </a:xfrm>
            <a:custGeom>
              <a:avLst/>
              <a:gdLst>
                <a:gd name="connsiteX0" fmla="*/ 0 w 12118"/>
                <a:gd name="connsiteY0" fmla="*/ 0 h 26530"/>
                <a:gd name="connsiteX1" fmla="*/ 0 w 12118"/>
                <a:gd name="connsiteY1" fmla="*/ 26530 h 26530"/>
                <a:gd name="connsiteX2" fmla="*/ 0 w 12118"/>
                <a:gd name="connsiteY2" fmla="*/ 0 h 26530"/>
              </a:gdLst>
              <a:ahLst/>
              <a:cxnLst>
                <a:cxn ang="0">
                  <a:pos x="connsiteX0" y="connsiteY0"/>
                </a:cxn>
                <a:cxn ang="0">
                  <a:pos x="connsiteX1" y="connsiteY1"/>
                </a:cxn>
                <a:cxn ang="0">
                  <a:pos x="connsiteX2" y="connsiteY2"/>
                </a:cxn>
              </a:cxnLst>
              <a:rect l="l" t="t" r="r" b="b"/>
              <a:pathLst>
                <a:path w="12118" h="26530">
                  <a:moveTo>
                    <a:pt x="0" y="0"/>
                  </a:moveTo>
                  <a:cubicBezTo>
                    <a:pt x="3824" y="12907"/>
                    <a:pt x="3824" y="13624"/>
                    <a:pt x="0" y="26530"/>
                  </a:cubicBezTo>
                  <a:cubicBezTo>
                    <a:pt x="22945" y="26530"/>
                    <a:pt x="7648" y="5736"/>
                    <a:pt x="0" y="0"/>
                  </a:cubicBezTo>
                  <a:close/>
                </a:path>
              </a:pathLst>
            </a:custGeom>
            <a:grpFill/>
            <a:ln w="3175" cap="flat">
              <a:solidFill>
                <a:schemeClr val="bg1"/>
              </a:solid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71F06A88-546B-8485-F166-B766C32E4A11}"/>
                </a:ext>
              </a:extLst>
            </p:cNvPr>
            <p:cNvSpPr/>
            <p:nvPr/>
          </p:nvSpPr>
          <p:spPr>
            <a:xfrm>
              <a:off x="8145177" y="4032885"/>
              <a:ext cx="339873" cy="592985"/>
            </a:xfrm>
            <a:custGeom>
              <a:avLst/>
              <a:gdLst>
                <a:gd name="connsiteX0" fmla="*/ 8604 w 339873"/>
                <a:gd name="connsiteY0" fmla="*/ 79352 h 592985"/>
                <a:gd name="connsiteX1" fmla="*/ 17448 w 339873"/>
                <a:gd name="connsiteY1" fmla="*/ 105882 h 592985"/>
                <a:gd name="connsiteX2" fmla="*/ 0 w 339873"/>
                <a:gd name="connsiteY2" fmla="*/ 141256 h 592985"/>
                <a:gd name="connsiteX3" fmla="*/ 34896 w 339873"/>
                <a:gd name="connsiteY3" fmla="*/ 132412 h 592985"/>
                <a:gd name="connsiteX4" fmla="*/ 21750 w 339873"/>
                <a:gd name="connsiteY4" fmla="*/ 198857 h 592985"/>
                <a:gd name="connsiteX5" fmla="*/ 43500 w 339873"/>
                <a:gd name="connsiteY5" fmla="*/ 167786 h 592985"/>
                <a:gd name="connsiteX6" fmla="*/ 39198 w 339873"/>
                <a:gd name="connsiteY6" fmla="*/ 185472 h 592985"/>
                <a:gd name="connsiteX7" fmla="*/ 52343 w 339873"/>
                <a:gd name="connsiteY7" fmla="*/ 172088 h 592985"/>
                <a:gd name="connsiteX8" fmla="*/ 61187 w 339873"/>
                <a:gd name="connsiteY8" fmla="*/ 194316 h 592985"/>
                <a:gd name="connsiteX9" fmla="*/ 48041 w 339873"/>
                <a:gd name="connsiteY9" fmla="*/ 194316 h 592985"/>
                <a:gd name="connsiteX10" fmla="*/ 56646 w 339873"/>
                <a:gd name="connsiteY10" fmla="*/ 225387 h 592985"/>
                <a:gd name="connsiteX11" fmla="*/ 34896 w 339873"/>
                <a:gd name="connsiteY11" fmla="*/ 265302 h 592985"/>
                <a:gd name="connsiteX12" fmla="*/ 87239 w 339873"/>
                <a:gd name="connsiteY12" fmla="*/ 269604 h 592985"/>
                <a:gd name="connsiteX13" fmla="*/ 130739 w 339873"/>
                <a:gd name="connsiteY13" fmla="*/ 260761 h 592985"/>
                <a:gd name="connsiteX14" fmla="*/ 108989 w 339873"/>
                <a:gd name="connsiteY14" fmla="*/ 282989 h 592985"/>
                <a:gd name="connsiteX15" fmla="*/ 117832 w 339873"/>
                <a:gd name="connsiteY15" fmla="*/ 309519 h 592985"/>
                <a:gd name="connsiteX16" fmla="*/ 139582 w 339873"/>
                <a:gd name="connsiteY16" fmla="*/ 318362 h 592985"/>
                <a:gd name="connsiteX17" fmla="*/ 130739 w 339873"/>
                <a:gd name="connsiteY17" fmla="*/ 358277 h 592985"/>
                <a:gd name="connsiteX18" fmla="*/ 139582 w 339873"/>
                <a:gd name="connsiteY18" fmla="*/ 375964 h 592985"/>
                <a:gd name="connsiteX19" fmla="*/ 69791 w 339873"/>
                <a:gd name="connsiteY19" fmla="*/ 398192 h 592985"/>
                <a:gd name="connsiteX20" fmla="*/ 87239 w 339873"/>
                <a:gd name="connsiteY20" fmla="*/ 420420 h 592985"/>
                <a:gd name="connsiteX21" fmla="*/ 82937 w 339873"/>
                <a:gd name="connsiteY21" fmla="*/ 442648 h 592985"/>
                <a:gd name="connsiteX22" fmla="*/ 34896 w 339873"/>
                <a:gd name="connsiteY22" fmla="*/ 482563 h 592985"/>
                <a:gd name="connsiteX23" fmla="*/ 113530 w 339873"/>
                <a:gd name="connsiteY23" fmla="*/ 500250 h 592985"/>
                <a:gd name="connsiteX24" fmla="*/ 157030 w 339873"/>
                <a:gd name="connsiteY24" fmla="*/ 482563 h 592985"/>
                <a:gd name="connsiteX25" fmla="*/ 126437 w 339873"/>
                <a:gd name="connsiteY25" fmla="*/ 517936 h 592985"/>
                <a:gd name="connsiteX26" fmla="*/ 78396 w 339873"/>
                <a:gd name="connsiteY26" fmla="*/ 517936 h 592985"/>
                <a:gd name="connsiteX27" fmla="*/ 65250 w 339873"/>
                <a:gd name="connsiteY27" fmla="*/ 531082 h 592985"/>
                <a:gd name="connsiteX28" fmla="*/ 60948 w 339873"/>
                <a:gd name="connsiteY28" fmla="*/ 548769 h 592985"/>
                <a:gd name="connsiteX29" fmla="*/ 30354 w 339873"/>
                <a:gd name="connsiteY29" fmla="*/ 579840 h 592985"/>
                <a:gd name="connsiteX30" fmla="*/ 17209 w 339873"/>
                <a:gd name="connsiteY30" fmla="*/ 588684 h 592985"/>
                <a:gd name="connsiteX31" fmla="*/ 34657 w 339873"/>
                <a:gd name="connsiteY31" fmla="*/ 592986 h 592985"/>
                <a:gd name="connsiteX32" fmla="*/ 78396 w 339873"/>
                <a:gd name="connsiteY32" fmla="*/ 566456 h 592985"/>
                <a:gd name="connsiteX33" fmla="*/ 100146 w 339873"/>
                <a:gd name="connsiteY33" fmla="*/ 579601 h 592985"/>
                <a:gd name="connsiteX34" fmla="*/ 135041 w 339873"/>
                <a:gd name="connsiteY34" fmla="*/ 544228 h 592985"/>
                <a:gd name="connsiteX35" fmla="*/ 161093 w 339873"/>
                <a:gd name="connsiteY35" fmla="*/ 553071 h 592985"/>
                <a:gd name="connsiteX36" fmla="*/ 204832 w 339873"/>
                <a:gd name="connsiteY36" fmla="*/ 535384 h 592985"/>
                <a:gd name="connsiteX37" fmla="*/ 326967 w 339873"/>
                <a:gd name="connsiteY37" fmla="*/ 508854 h 592985"/>
                <a:gd name="connsiteX38" fmla="*/ 283228 w 339873"/>
                <a:gd name="connsiteY38" fmla="*/ 495708 h 592985"/>
                <a:gd name="connsiteX39" fmla="*/ 300676 w 339873"/>
                <a:gd name="connsiteY39" fmla="*/ 473480 h 592985"/>
                <a:gd name="connsiteX40" fmla="*/ 318124 w 339873"/>
                <a:gd name="connsiteY40" fmla="*/ 473480 h 592985"/>
                <a:gd name="connsiteX41" fmla="*/ 335571 w 339873"/>
                <a:gd name="connsiteY41" fmla="*/ 451253 h 592985"/>
                <a:gd name="connsiteX42" fmla="*/ 339874 w 339873"/>
                <a:gd name="connsiteY42" fmla="*/ 415879 h 592985"/>
                <a:gd name="connsiteX43" fmla="*/ 291832 w 339873"/>
                <a:gd name="connsiteY43" fmla="*/ 398192 h 592985"/>
                <a:gd name="connsiteX44" fmla="*/ 265541 w 339873"/>
                <a:gd name="connsiteY44" fmla="*/ 402733 h 592985"/>
                <a:gd name="connsiteX45" fmla="*/ 278687 w 339873"/>
                <a:gd name="connsiteY45" fmla="*/ 380505 h 592985"/>
                <a:gd name="connsiteX46" fmla="*/ 270082 w 339873"/>
                <a:gd name="connsiteY46" fmla="*/ 362818 h 592985"/>
                <a:gd name="connsiteX47" fmla="*/ 230885 w 339873"/>
                <a:gd name="connsiteY47" fmla="*/ 340590 h 592985"/>
                <a:gd name="connsiteX48" fmla="*/ 257176 w 339873"/>
                <a:gd name="connsiteY48" fmla="*/ 340590 h 592985"/>
                <a:gd name="connsiteX49" fmla="*/ 261478 w 339873"/>
                <a:gd name="connsiteY49" fmla="*/ 349434 h 592985"/>
                <a:gd name="connsiteX50" fmla="*/ 261478 w 339873"/>
                <a:gd name="connsiteY50" fmla="*/ 345132 h 592985"/>
                <a:gd name="connsiteX51" fmla="*/ 257176 w 339873"/>
                <a:gd name="connsiteY51" fmla="*/ 314060 h 592985"/>
                <a:gd name="connsiteX52" fmla="*/ 235426 w 339873"/>
                <a:gd name="connsiteY52" fmla="*/ 292071 h 592985"/>
                <a:gd name="connsiteX53" fmla="*/ 204832 w 339873"/>
                <a:gd name="connsiteY53" fmla="*/ 274385 h 592985"/>
                <a:gd name="connsiteX54" fmla="*/ 104448 w 339873"/>
                <a:gd name="connsiteY54" fmla="*/ 190253 h 592985"/>
                <a:gd name="connsiteX55" fmla="*/ 91302 w 339873"/>
                <a:gd name="connsiteY55" fmla="*/ 177107 h 592985"/>
                <a:gd name="connsiteX56" fmla="*/ 139343 w 339873"/>
                <a:gd name="connsiteY56" fmla="*/ 163722 h 592985"/>
                <a:gd name="connsiteX57" fmla="*/ 113291 w 339873"/>
                <a:gd name="connsiteY57" fmla="*/ 159420 h 592985"/>
                <a:gd name="connsiteX58" fmla="*/ 143885 w 339873"/>
                <a:gd name="connsiteY58" fmla="*/ 150577 h 592985"/>
                <a:gd name="connsiteX59" fmla="*/ 165635 w 339873"/>
                <a:gd name="connsiteY59" fmla="*/ 110662 h 592985"/>
                <a:gd name="connsiteX60" fmla="*/ 178780 w 339873"/>
                <a:gd name="connsiteY60" fmla="*/ 70747 h 592985"/>
                <a:gd name="connsiteX61" fmla="*/ 78396 w 339873"/>
                <a:gd name="connsiteY61" fmla="*/ 70747 h 592985"/>
                <a:gd name="connsiteX62" fmla="*/ 82698 w 339873"/>
                <a:gd name="connsiteY62" fmla="*/ 44217 h 592985"/>
                <a:gd name="connsiteX63" fmla="*/ 121896 w 339873"/>
                <a:gd name="connsiteY63" fmla="*/ 0 h 592985"/>
                <a:gd name="connsiteX64" fmla="*/ 43261 w 339873"/>
                <a:gd name="connsiteY64" fmla="*/ 4541 h 592985"/>
                <a:gd name="connsiteX65" fmla="*/ 25813 w 339873"/>
                <a:gd name="connsiteY65" fmla="*/ 31071 h 592985"/>
                <a:gd name="connsiteX66" fmla="*/ 34657 w 339873"/>
                <a:gd name="connsiteY66" fmla="*/ 57602 h 592985"/>
                <a:gd name="connsiteX67" fmla="*/ 12907 w 339873"/>
                <a:gd name="connsiteY67" fmla="*/ 57602 h 592985"/>
                <a:gd name="connsiteX68" fmla="*/ 17209 w 339873"/>
                <a:gd name="connsiteY68" fmla="*/ 79830 h 592985"/>
                <a:gd name="connsiteX69" fmla="*/ 8365 w 339873"/>
                <a:gd name="connsiteY69" fmla="*/ 79830 h 59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9873" h="592985">
                  <a:moveTo>
                    <a:pt x="8604" y="79352"/>
                  </a:moveTo>
                  <a:cubicBezTo>
                    <a:pt x="9560" y="86761"/>
                    <a:pt x="16970" y="90585"/>
                    <a:pt x="17448" y="105882"/>
                  </a:cubicBezTo>
                  <a:cubicBezTo>
                    <a:pt x="12429" y="118549"/>
                    <a:pt x="5497" y="129305"/>
                    <a:pt x="0" y="141256"/>
                  </a:cubicBezTo>
                  <a:cubicBezTo>
                    <a:pt x="13624" y="157508"/>
                    <a:pt x="28681" y="122852"/>
                    <a:pt x="34896" y="132412"/>
                  </a:cubicBezTo>
                  <a:cubicBezTo>
                    <a:pt x="27725" y="148904"/>
                    <a:pt x="8126" y="176151"/>
                    <a:pt x="21750" y="198857"/>
                  </a:cubicBezTo>
                  <a:cubicBezTo>
                    <a:pt x="19838" y="179258"/>
                    <a:pt x="28920" y="170893"/>
                    <a:pt x="43500" y="167786"/>
                  </a:cubicBezTo>
                  <a:cubicBezTo>
                    <a:pt x="44217" y="173761"/>
                    <a:pt x="25813" y="181170"/>
                    <a:pt x="39198" y="185472"/>
                  </a:cubicBezTo>
                  <a:cubicBezTo>
                    <a:pt x="41588" y="179019"/>
                    <a:pt x="46129" y="174717"/>
                    <a:pt x="52343" y="172088"/>
                  </a:cubicBezTo>
                  <a:cubicBezTo>
                    <a:pt x="46129" y="188819"/>
                    <a:pt x="64294" y="180692"/>
                    <a:pt x="61187" y="194316"/>
                  </a:cubicBezTo>
                  <a:lnTo>
                    <a:pt x="48041" y="194316"/>
                  </a:lnTo>
                  <a:cubicBezTo>
                    <a:pt x="43739" y="212003"/>
                    <a:pt x="61187" y="207700"/>
                    <a:pt x="56646" y="225387"/>
                  </a:cubicBezTo>
                  <a:cubicBezTo>
                    <a:pt x="48997" y="238294"/>
                    <a:pt x="43022" y="252874"/>
                    <a:pt x="34896" y="265302"/>
                  </a:cubicBezTo>
                  <a:cubicBezTo>
                    <a:pt x="48997" y="270560"/>
                    <a:pt x="69313" y="264346"/>
                    <a:pt x="87239" y="269604"/>
                  </a:cubicBezTo>
                  <a:cubicBezTo>
                    <a:pt x="89390" y="256937"/>
                    <a:pt x="120223" y="250244"/>
                    <a:pt x="130739" y="260761"/>
                  </a:cubicBezTo>
                  <a:cubicBezTo>
                    <a:pt x="121657" y="266497"/>
                    <a:pt x="108750" y="267931"/>
                    <a:pt x="108989" y="282989"/>
                  </a:cubicBezTo>
                  <a:cubicBezTo>
                    <a:pt x="106838" y="296851"/>
                    <a:pt x="115203" y="300198"/>
                    <a:pt x="117832" y="309519"/>
                  </a:cubicBezTo>
                  <a:cubicBezTo>
                    <a:pt x="124525" y="318123"/>
                    <a:pt x="136236" y="301871"/>
                    <a:pt x="139582" y="318362"/>
                  </a:cubicBezTo>
                  <a:cubicBezTo>
                    <a:pt x="130022" y="334854"/>
                    <a:pt x="135519" y="340113"/>
                    <a:pt x="130739" y="358277"/>
                  </a:cubicBezTo>
                  <a:cubicBezTo>
                    <a:pt x="129544" y="365926"/>
                    <a:pt x="151294" y="371901"/>
                    <a:pt x="139582" y="375964"/>
                  </a:cubicBezTo>
                  <a:cubicBezTo>
                    <a:pt x="111379" y="372857"/>
                    <a:pt x="80069" y="372379"/>
                    <a:pt x="69791" y="398192"/>
                  </a:cubicBezTo>
                  <a:cubicBezTo>
                    <a:pt x="87239" y="393890"/>
                    <a:pt x="83415" y="411099"/>
                    <a:pt x="87239" y="420420"/>
                  </a:cubicBezTo>
                  <a:cubicBezTo>
                    <a:pt x="88912" y="431176"/>
                    <a:pt x="79352" y="429980"/>
                    <a:pt x="82937" y="442648"/>
                  </a:cubicBezTo>
                  <a:cubicBezTo>
                    <a:pt x="70986" y="460096"/>
                    <a:pt x="28920" y="455794"/>
                    <a:pt x="34896" y="482563"/>
                  </a:cubicBezTo>
                  <a:cubicBezTo>
                    <a:pt x="70747" y="472525"/>
                    <a:pt x="89629" y="487104"/>
                    <a:pt x="113530" y="500250"/>
                  </a:cubicBezTo>
                  <a:cubicBezTo>
                    <a:pt x="129783" y="498816"/>
                    <a:pt x="147709" y="476110"/>
                    <a:pt x="157030" y="482563"/>
                  </a:cubicBezTo>
                  <a:cubicBezTo>
                    <a:pt x="145797" y="493318"/>
                    <a:pt x="138626" y="508137"/>
                    <a:pt x="126437" y="517936"/>
                  </a:cubicBezTo>
                  <a:lnTo>
                    <a:pt x="78396" y="517936"/>
                  </a:lnTo>
                  <a:cubicBezTo>
                    <a:pt x="84610" y="530126"/>
                    <a:pt x="69313" y="525824"/>
                    <a:pt x="65250" y="531082"/>
                  </a:cubicBezTo>
                  <a:cubicBezTo>
                    <a:pt x="61665" y="535862"/>
                    <a:pt x="64294" y="543750"/>
                    <a:pt x="60948" y="548769"/>
                  </a:cubicBezTo>
                  <a:cubicBezTo>
                    <a:pt x="53777" y="559285"/>
                    <a:pt x="39198" y="572431"/>
                    <a:pt x="30354" y="579840"/>
                  </a:cubicBezTo>
                  <a:cubicBezTo>
                    <a:pt x="26291" y="583187"/>
                    <a:pt x="19599" y="583664"/>
                    <a:pt x="17209" y="588684"/>
                  </a:cubicBezTo>
                  <a:cubicBezTo>
                    <a:pt x="24857" y="588445"/>
                    <a:pt x="30832" y="589640"/>
                    <a:pt x="34657" y="592986"/>
                  </a:cubicBezTo>
                  <a:cubicBezTo>
                    <a:pt x="36808" y="571475"/>
                    <a:pt x="63338" y="574821"/>
                    <a:pt x="78396" y="566456"/>
                  </a:cubicBezTo>
                  <a:cubicBezTo>
                    <a:pt x="84849" y="571714"/>
                    <a:pt x="89151" y="579123"/>
                    <a:pt x="100146" y="579601"/>
                  </a:cubicBezTo>
                  <a:cubicBezTo>
                    <a:pt x="101819" y="558329"/>
                    <a:pt x="115920" y="543750"/>
                    <a:pt x="135041" y="544228"/>
                  </a:cubicBezTo>
                  <a:cubicBezTo>
                    <a:pt x="143885" y="544228"/>
                    <a:pt x="149860" y="557612"/>
                    <a:pt x="161093" y="553071"/>
                  </a:cubicBezTo>
                  <a:cubicBezTo>
                    <a:pt x="172088" y="543511"/>
                    <a:pt x="196945" y="548052"/>
                    <a:pt x="204832" y="535384"/>
                  </a:cubicBezTo>
                  <a:cubicBezTo>
                    <a:pt x="246898" y="549008"/>
                    <a:pt x="303783" y="544228"/>
                    <a:pt x="326967" y="508854"/>
                  </a:cubicBezTo>
                  <a:cubicBezTo>
                    <a:pt x="307368" y="509571"/>
                    <a:pt x="288247" y="509810"/>
                    <a:pt x="283228" y="495708"/>
                  </a:cubicBezTo>
                  <a:cubicBezTo>
                    <a:pt x="301154" y="492601"/>
                    <a:pt x="298286" y="484953"/>
                    <a:pt x="300676" y="473480"/>
                  </a:cubicBezTo>
                  <a:lnTo>
                    <a:pt x="318124" y="473480"/>
                  </a:lnTo>
                  <a:cubicBezTo>
                    <a:pt x="311909" y="458184"/>
                    <a:pt x="331508" y="459618"/>
                    <a:pt x="335571" y="451253"/>
                  </a:cubicBezTo>
                  <a:cubicBezTo>
                    <a:pt x="340591" y="441214"/>
                    <a:pt x="338200" y="431893"/>
                    <a:pt x="339874" y="415879"/>
                  </a:cubicBezTo>
                  <a:cubicBezTo>
                    <a:pt x="328640" y="405362"/>
                    <a:pt x="314060" y="397714"/>
                    <a:pt x="291832" y="398192"/>
                  </a:cubicBezTo>
                  <a:cubicBezTo>
                    <a:pt x="290876" y="404884"/>
                    <a:pt x="270321" y="413967"/>
                    <a:pt x="265541" y="402733"/>
                  </a:cubicBezTo>
                  <a:cubicBezTo>
                    <a:pt x="263390" y="388871"/>
                    <a:pt x="277253" y="391022"/>
                    <a:pt x="278687" y="380505"/>
                  </a:cubicBezTo>
                  <a:cubicBezTo>
                    <a:pt x="272950" y="377637"/>
                    <a:pt x="270560" y="370945"/>
                    <a:pt x="270082" y="362818"/>
                  </a:cubicBezTo>
                  <a:cubicBezTo>
                    <a:pt x="259805" y="352541"/>
                    <a:pt x="239011" y="353019"/>
                    <a:pt x="230885" y="340590"/>
                  </a:cubicBezTo>
                  <a:lnTo>
                    <a:pt x="257176" y="340590"/>
                  </a:lnTo>
                  <a:cubicBezTo>
                    <a:pt x="257176" y="345132"/>
                    <a:pt x="260761" y="345849"/>
                    <a:pt x="261478" y="349434"/>
                  </a:cubicBezTo>
                  <a:cubicBezTo>
                    <a:pt x="263868" y="349434"/>
                    <a:pt x="266497" y="345849"/>
                    <a:pt x="261478" y="345132"/>
                  </a:cubicBezTo>
                  <a:cubicBezTo>
                    <a:pt x="257415" y="336288"/>
                    <a:pt x="247137" y="324099"/>
                    <a:pt x="257176" y="314060"/>
                  </a:cubicBezTo>
                  <a:cubicBezTo>
                    <a:pt x="242357" y="314538"/>
                    <a:pt x="240923" y="301154"/>
                    <a:pt x="235426" y="292071"/>
                  </a:cubicBezTo>
                  <a:cubicBezTo>
                    <a:pt x="222758" y="288725"/>
                    <a:pt x="210330" y="285140"/>
                    <a:pt x="204832" y="274385"/>
                  </a:cubicBezTo>
                  <a:cubicBezTo>
                    <a:pt x="191209" y="224192"/>
                    <a:pt x="174239" y="171132"/>
                    <a:pt x="104448" y="190253"/>
                  </a:cubicBezTo>
                  <a:cubicBezTo>
                    <a:pt x="103970" y="181887"/>
                    <a:pt x="90107" y="187146"/>
                    <a:pt x="91302" y="177107"/>
                  </a:cubicBezTo>
                  <a:cubicBezTo>
                    <a:pt x="109467" y="186189"/>
                    <a:pt x="130978" y="177585"/>
                    <a:pt x="139343" y="163722"/>
                  </a:cubicBezTo>
                  <a:cubicBezTo>
                    <a:pt x="132651" y="151055"/>
                    <a:pt x="119027" y="173044"/>
                    <a:pt x="113291" y="159420"/>
                  </a:cubicBezTo>
                  <a:cubicBezTo>
                    <a:pt x="122852" y="156074"/>
                    <a:pt x="130261" y="150099"/>
                    <a:pt x="143885" y="150577"/>
                  </a:cubicBezTo>
                  <a:cubicBezTo>
                    <a:pt x="152489" y="140060"/>
                    <a:pt x="158942" y="124764"/>
                    <a:pt x="165635" y="110662"/>
                  </a:cubicBezTo>
                  <a:cubicBezTo>
                    <a:pt x="172327" y="97277"/>
                    <a:pt x="184277" y="84849"/>
                    <a:pt x="178780" y="70747"/>
                  </a:cubicBezTo>
                  <a:cubicBezTo>
                    <a:pt x="140777" y="63577"/>
                    <a:pt x="109467" y="77918"/>
                    <a:pt x="78396" y="70747"/>
                  </a:cubicBezTo>
                  <a:cubicBezTo>
                    <a:pt x="87478" y="59992"/>
                    <a:pt x="84610" y="61426"/>
                    <a:pt x="82698" y="44217"/>
                  </a:cubicBezTo>
                  <a:cubicBezTo>
                    <a:pt x="97755" y="31310"/>
                    <a:pt x="122613" y="28681"/>
                    <a:pt x="121896" y="0"/>
                  </a:cubicBezTo>
                  <a:cubicBezTo>
                    <a:pt x="97516" y="1434"/>
                    <a:pt x="66923" y="16492"/>
                    <a:pt x="43261" y="4541"/>
                  </a:cubicBezTo>
                  <a:cubicBezTo>
                    <a:pt x="32267" y="16014"/>
                    <a:pt x="53299" y="34418"/>
                    <a:pt x="25813" y="31071"/>
                  </a:cubicBezTo>
                  <a:cubicBezTo>
                    <a:pt x="21033" y="47563"/>
                    <a:pt x="36569" y="43739"/>
                    <a:pt x="34657" y="57602"/>
                  </a:cubicBezTo>
                  <a:cubicBezTo>
                    <a:pt x="26291" y="49236"/>
                    <a:pt x="26769" y="60231"/>
                    <a:pt x="12907" y="57602"/>
                  </a:cubicBezTo>
                  <a:cubicBezTo>
                    <a:pt x="4063" y="64533"/>
                    <a:pt x="17448" y="76245"/>
                    <a:pt x="17209" y="79830"/>
                  </a:cubicBezTo>
                  <a:cubicBezTo>
                    <a:pt x="17209" y="79830"/>
                    <a:pt x="8604" y="79830"/>
                    <a:pt x="8365" y="7983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3D3E0039-001E-F0DE-9D59-C0F4F86AA2B4}"/>
                </a:ext>
              </a:extLst>
            </p:cNvPr>
            <p:cNvSpPr/>
            <p:nvPr/>
          </p:nvSpPr>
          <p:spPr>
            <a:xfrm>
              <a:off x="9223315" y="4085707"/>
              <a:ext cx="33495" cy="53060"/>
            </a:xfrm>
            <a:custGeom>
              <a:avLst/>
              <a:gdLst>
                <a:gd name="connsiteX0" fmla="*/ 30634 w 33495"/>
                <a:gd name="connsiteY0" fmla="*/ 4302 h 53060"/>
                <a:gd name="connsiteX1" fmla="*/ 30634 w 33495"/>
                <a:gd name="connsiteY1" fmla="*/ 0 h 53060"/>
                <a:gd name="connsiteX2" fmla="*/ 8884 w 33495"/>
                <a:gd name="connsiteY2" fmla="*/ 53060 h 53060"/>
                <a:gd name="connsiteX3" fmla="*/ 30634 w 33495"/>
                <a:gd name="connsiteY3" fmla="*/ 4302 h 53060"/>
              </a:gdLst>
              <a:ahLst/>
              <a:cxnLst>
                <a:cxn ang="0">
                  <a:pos x="connsiteX0" y="connsiteY0"/>
                </a:cxn>
                <a:cxn ang="0">
                  <a:pos x="connsiteX1" y="connsiteY1"/>
                </a:cxn>
                <a:cxn ang="0">
                  <a:pos x="connsiteX2" y="connsiteY2"/>
                </a:cxn>
                <a:cxn ang="0">
                  <a:pos x="connsiteX3" y="connsiteY3"/>
                </a:cxn>
              </a:cxnLst>
              <a:rect l="l" t="t" r="r" b="b"/>
              <a:pathLst>
                <a:path w="33495" h="53060">
                  <a:moveTo>
                    <a:pt x="30634" y="4302"/>
                  </a:moveTo>
                  <a:cubicBezTo>
                    <a:pt x="33024" y="4302"/>
                    <a:pt x="35653" y="717"/>
                    <a:pt x="30634" y="0"/>
                  </a:cubicBezTo>
                  <a:cubicBezTo>
                    <a:pt x="11991" y="5258"/>
                    <a:pt x="-13822" y="33222"/>
                    <a:pt x="8884" y="53060"/>
                  </a:cubicBezTo>
                  <a:cubicBezTo>
                    <a:pt x="24659" y="45412"/>
                    <a:pt x="25615" y="22945"/>
                    <a:pt x="30634" y="4302"/>
                  </a:cubicBezTo>
                  <a:close/>
                </a:path>
              </a:pathLst>
            </a:custGeom>
            <a:grpFill/>
            <a:ln w="3175" cap="flat">
              <a:solidFill>
                <a:schemeClr val="bg1"/>
              </a:solid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01AD08B6-B644-BD64-BA44-5040DC82C503}"/>
                </a:ext>
              </a:extLst>
            </p:cNvPr>
            <p:cNvSpPr/>
            <p:nvPr/>
          </p:nvSpPr>
          <p:spPr>
            <a:xfrm>
              <a:off x="9144152" y="4163887"/>
              <a:ext cx="12946" cy="32481"/>
            </a:xfrm>
            <a:custGeom>
              <a:avLst/>
              <a:gdLst>
                <a:gd name="connsiteX0" fmla="*/ 9412 w 12946"/>
                <a:gd name="connsiteY0" fmla="*/ 1410 h 32481"/>
                <a:gd name="connsiteX1" fmla="*/ 5110 w 12946"/>
                <a:gd name="connsiteY1" fmla="*/ 32482 h 32481"/>
                <a:gd name="connsiteX2" fmla="*/ 9412 w 12946"/>
                <a:gd name="connsiteY2" fmla="*/ 1410 h 32481"/>
              </a:gdLst>
              <a:ahLst/>
              <a:cxnLst>
                <a:cxn ang="0">
                  <a:pos x="connsiteX0" y="connsiteY0"/>
                </a:cxn>
                <a:cxn ang="0">
                  <a:pos x="connsiteX1" y="connsiteY1"/>
                </a:cxn>
                <a:cxn ang="0">
                  <a:pos x="connsiteX2" y="connsiteY2"/>
                </a:cxn>
              </a:cxnLst>
              <a:rect l="l" t="t" r="r" b="b"/>
              <a:pathLst>
                <a:path w="12946" h="32481">
                  <a:moveTo>
                    <a:pt x="9412" y="1410"/>
                  </a:moveTo>
                  <a:cubicBezTo>
                    <a:pt x="7022" y="8341"/>
                    <a:pt x="-7558" y="25072"/>
                    <a:pt x="5110" y="32482"/>
                  </a:cubicBezTo>
                  <a:cubicBezTo>
                    <a:pt x="2720" y="20770"/>
                    <a:pt x="20167" y="-6477"/>
                    <a:pt x="9412" y="1410"/>
                  </a:cubicBezTo>
                  <a:close/>
                </a:path>
              </a:pathLst>
            </a:custGeom>
            <a:grpFill/>
            <a:ln w="3175" cap="flat">
              <a:solidFill>
                <a:schemeClr val="bg1"/>
              </a:solid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7C9E5908-6732-05BF-CAC5-15558E53F9E1}"/>
                </a:ext>
              </a:extLst>
            </p:cNvPr>
            <p:cNvSpPr/>
            <p:nvPr/>
          </p:nvSpPr>
          <p:spPr>
            <a:xfrm>
              <a:off x="8153333" y="4236044"/>
              <a:ext cx="11957" cy="26530"/>
            </a:xfrm>
            <a:custGeom>
              <a:avLst/>
              <a:gdLst>
                <a:gd name="connsiteX0" fmla="*/ 9053 w 11957"/>
                <a:gd name="connsiteY0" fmla="*/ 0 h 26530"/>
                <a:gd name="connsiteX1" fmla="*/ 4751 w 11957"/>
                <a:gd name="connsiteY1" fmla="*/ 26530 h 26530"/>
                <a:gd name="connsiteX2" fmla="*/ 9053 w 11957"/>
                <a:gd name="connsiteY2" fmla="*/ 0 h 26530"/>
              </a:gdLst>
              <a:ahLst/>
              <a:cxnLst>
                <a:cxn ang="0">
                  <a:pos x="connsiteX0" y="connsiteY0"/>
                </a:cxn>
                <a:cxn ang="0">
                  <a:pos x="connsiteX1" y="connsiteY1"/>
                </a:cxn>
                <a:cxn ang="0">
                  <a:pos x="connsiteX2" y="connsiteY2"/>
                </a:cxn>
              </a:cxnLst>
              <a:rect l="l" t="t" r="r" b="b"/>
              <a:pathLst>
                <a:path w="11957" h="26530">
                  <a:moveTo>
                    <a:pt x="9053" y="0"/>
                  </a:moveTo>
                  <a:cubicBezTo>
                    <a:pt x="8097" y="6931"/>
                    <a:pt x="-7678" y="20555"/>
                    <a:pt x="4751" y="26530"/>
                  </a:cubicBezTo>
                  <a:cubicBezTo>
                    <a:pt x="2839" y="16731"/>
                    <a:pt x="18136" y="2629"/>
                    <a:pt x="9053" y="0"/>
                  </a:cubicBezTo>
                  <a:close/>
                </a:path>
              </a:pathLst>
            </a:custGeom>
            <a:grpFill/>
            <a:ln w="3175" cap="flat">
              <a:solidFill>
                <a:schemeClr val="bg1"/>
              </a:solid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9D1E9F5C-9232-B813-6517-C342071B92AF}"/>
                </a:ext>
              </a:extLst>
            </p:cNvPr>
            <p:cNvSpPr/>
            <p:nvPr/>
          </p:nvSpPr>
          <p:spPr>
            <a:xfrm>
              <a:off x="8681398" y="4299151"/>
              <a:ext cx="398072" cy="503827"/>
            </a:xfrm>
            <a:custGeom>
              <a:avLst/>
              <a:gdLst>
                <a:gd name="connsiteX0" fmla="*/ 114127 w 398072"/>
                <a:gd name="connsiteY0" fmla="*/ 472756 h 503827"/>
                <a:gd name="connsiteX1" fmla="*/ 188460 w 398072"/>
                <a:gd name="connsiteY1" fmla="*/ 503827 h 503827"/>
                <a:gd name="connsiteX2" fmla="*/ 201605 w 398072"/>
                <a:gd name="connsiteY2" fmla="*/ 490443 h 503827"/>
                <a:gd name="connsiteX3" fmla="*/ 232199 w 398072"/>
                <a:gd name="connsiteY3" fmla="*/ 499286 h 503827"/>
                <a:gd name="connsiteX4" fmla="*/ 310833 w 398072"/>
                <a:gd name="connsiteY4" fmla="*/ 494745 h 503827"/>
                <a:gd name="connsiteX5" fmla="*/ 297688 w 398072"/>
                <a:gd name="connsiteY5" fmla="*/ 454830 h 503827"/>
                <a:gd name="connsiteX6" fmla="*/ 319438 w 398072"/>
                <a:gd name="connsiteY6" fmla="*/ 441446 h 503827"/>
                <a:gd name="connsiteX7" fmla="*/ 332583 w 398072"/>
                <a:gd name="connsiteY7" fmla="*/ 423759 h 503827"/>
                <a:gd name="connsiteX8" fmla="*/ 341427 w 398072"/>
                <a:gd name="connsiteY8" fmla="*/ 414915 h 503827"/>
                <a:gd name="connsiteX9" fmla="*/ 335690 w 398072"/>
                <a:gd name="connsiteY9" fmla="*/ 405116 h 503827"/>
                <a:gd name="connsiteX10" fmla="*/ 328759 w 398072"/>
                <a:gd name="connsiteY10" fmla="*/ 397707 h 503827"/>
                <a:gd name="connsiteX11" fmla="*/ 328281 w 398072"/>
                <a:gd name="connsiteY11" fmla="*/ 397229 h 503827"/>
                <a:gd name="connsiteX12" fmla="*/ 328281 w 398072"/>
                <a:gd name="connsiteY12" fmla="*/ 397229 h 503827"/>
                <a:gd name="connsiteX13" fmla="*/ 294820 w 398072"/>
                <a:gd name="connsiteY13" fmla="*/ 370220 h 503827"/>
                <a:gd name="connsiteX14" fmla="*/ 294342 w 398072"/>
                <a:gd name="connsiteY14" fmla="*/ 369742 h 503827"/>
                <a:gd name="connsiteX15" fmla="*/ 288127 w 398072"/>
                <a:gd name="connsiteY15" fmla="*/ 361855 h 503827"/>
                <a:gd name="connsiteX16" fmla="*/ 286693 w 398072"/>
                <a:gd name="connsiteY16" fmla="*/ 358987 h 503827"/>
                <a:gd name="connsiteX17" fmla="*/ 284303 w 398072"/>
                <a:gd name="connsiteY17" fmla="*/ 351339 h 503827"/>
                <a:gd name="connsiteX18" fmla="*/ 283586 w 398072"/>
                <a:gd name="connsiteY18" fmla="*/ 347992 h 503827"/>
                <a:gd name="connsiteX19" fmla="*/ 284781 w 398072"/>
                <a:gd name="connsiteY19" fmla="*/ 335325 h 503827"/>
                <a:gd name="connsiteX20" fmla="*/ 267333 w 398072"/>
                <a:gd name="connsiteY20" fmla="*/ 308795 h 503827"/>
                <a:gd name="connsiteX21" fmla="*/ 319677 w 398072"/>
                <a:gd name="connsiteY21" fmla="*/ 295410 h 503827"/>
                <a:gd name="connsiteX22" fmla="*/ 363177 w 398072"/>
                <a:gd name="connsiteY22" fmla="*/ 273182 h 503827"/>
                <a:gd name="connsiteX23" fmla="*/ 367479 w 398072"/>
                <a:gd name="connsiteY23" fmla="*/ 259797 h 503827"/>
                <a:gd name="connsiteX24" fmla="*/ 389229 w 398072"/>
                <a:gd name="connsiteY24" fmla="*/ 273182 h 503827"/>
                <a:gd name="connsiteX25" fmla="*/ 398072 w 398072"/>
                <a:gd name="connsiteY25" fmla="*/ 246652 h 503827"/>
                <a:gd name="connsiteX26" fmla="*/ 384927 w 398072"/>
                <a:gd name="connsiteY26" fmla="*/ 193591 h 503827"/>
                <a:gd name="connsiteX27" fmla="*/ 380386 w 398072"/>
                <a:gd name="connsiteY27" fmla="*/ 158218 h 503827"/>
                <a:gd name="connsiteX28" fmla="*/ 358635 w 398072"/>
                <a:gd name="connsiteY28" fmla="*/ 131688 h 503827"/>
                <a:gd name="connsiteX29" fmla="*/ 371781 w 398072"/>
                <a:gd name="connsiteY29" fmla="*/ 109460 h 503827"/>
                <a:gd name="connsiteX30" fmla="*/ 341188 w 398072"/>
                <a:gd name="connsiteY30" fmla="*/ 51858 h 503827"/>
                <a:gd name="connsiteX31" fmla="*/ 297688 w 398072"/>
                <a:gd name="connsiteY31" fmla="*/ 29630 h 503827"/>
                <a:gd name="connsiteX32" fmla="*/ 210210 w 398072"/>
                <a:gd name="connsiteY32" fmla="*/ 51858 h 503827"/>
                <a:gd name="connsiteX33" fmla="*/ 214512 w 398072"/>
                <a:gd name="connsiteY33" fmla="*/ 34171 h 503827"/>
                <a:gd name="connsiteX34" fmla="*/ 166710 w 398072"/>
                <a:gd name="connsiteY34" fmla="*/ 29630 h 503827"/>
                <a:gd name="connsiteX35" fmla="*/ 175314 w 398072"/>
                <a:gd name="connsiteY35" fmla="*/ 11943 h 503827"/>
                <a:gd name="connsiteX36" fmla="*/ 162408 w 398072"/>
                <a:gd name="connsiteY36" fmla="*/ 3100 h 503827"/>
                <a:gd name="connsiteX37" fmla="*/ 118669 w 398072"/>
                <a:gd name="connsiteY37" fmla="*/ 3100 h 503827"/>
                <a:gd name="connsiteX38" fmla="*/ 131814 w 398072"/>
                <a:gd name="connsiteY38" fmla="*/ 29630 h 503827"/>
                <a:gd name="connsiteX39" fmla="*/ 118669 w 398072"/>
                <a:gd name="connsiteY39" fmla="*/ 34171 h 503827"/>
                <a:gd name="connsiteX40" fmla="*/ 127273 w 398072"/>
                <a:gd name="connsiteY40" fmla="*/ 38473 h 503827"/>
                <a:gd name="connsiteX41" fmla="*/ 127273 w 398072"/>
                <a:gd name="connsiteY41" fmla="*/ 60701 h 503827"/>
                <a:gd name="connsiteX42" fmla="*/ 171012 w 398072"/>
                <a:gd name="connsiteY42" fmla="*/ 91773 h 503827"/>
                <a:gd name="connsiteX43" fmla="*/ 140419 w 398072"/>
                <a:gd name="connsiteY43" fmla="*/ 69545 h 503827"/>
                <a:gd name="connsiteX44" fmla="*/ 114127 w 398072"/>
                <a:gd name="connsiteY44" fmla="*/ 69545 h 503827"/>
                <a:gd name="connsiteX45" fmla="*/ 105523 w 398072"/>
                <a:gd name="connsiteY45" fmla="*/ 100616 h 503827"/>
                <a:gd name="connsiteX46" fmla="*/ 96680 w 398072"/>
                <a:gd name="connsiteY46" fmla="*/ 100616 h 503827"/>
                <a:gd name="connsiteX47" fmla="*/ 88075 w 398072"/>
                <a:gd name="connsiteY47" fmla="*/ 82929 h 503827"/>
                <a:gd name="connsiteX48" fmla="*/ 48638 w 398072"/>
                <a:gd name="connsiteY48" fmla="*/ 87471 h 503827"/>
                <a:gd name="connsiteX49" fmla="*/ 31191 w 398072"/>
                <a:gd name="connsiteY49" fmla="*/ 153916 h 503827"/>
                <a:gd name="connsiteX50" fmla="*/ 44336 w 398072"/>
                <a:gd name="connsiteY50" fmla="*/ 167300 h 503827"/>
                <a:gd name="connsiteX51" fmla="*/ 35732 w 398072"/>
                <a:gd name="connsiteY51" fmla="*/ 202674 h 503827"/>
                <a:gd name="connsiteX52" fmla="*/ 836 w 398072"/>
                <a:gd name="connsiteY52" fmla="*/ 206976 h 503827"/>
                <a:gd name="connsiteX53" fmla="*/ 9680 w 398072"/>
                <a:gd name="connsiteY53" fmla="*/ 233506 h 503827"/>
                <a:gd name="connsiteX54" fmla="*/ 13982 w 398072"/>
                <a:gd name="connsiteY54" fmla="*/ 304253 h 503827"/>
                <a:gd name="connsiteX55" fmla="*/ 5377 w 398072"/>
                <a:gd name="connsiteY55" fmla="*/ 330784 h 503827"/>
                <a:gd name="connsiteX56" fmla="*/ 22825 w 398072"/>
                <a:gd name="connsiteY56" fmla="*/ 348470 h 503827"/>
                <a:gd name="connsiteX57" fmla="*/ 27127 w 398072"/>
                <a:gd name="connsiteY57" fmla="*/ 379542 h 503827"/>
                <a:gd name="connsiteX58" fmla="*/ 62023 w 398072"/>
                <a:gd name="connsiteY58" fmla="*/ 383844 h 503827"/>
                <a:gd name="connsiteX59" fmla="*/ 70627 w 398072"/>
                <a:gd name="connsiteY59" fmla="*/ 392687 h 503827"/>
                <a:gd name="connsiteX60" fmla="*/ 96919 w 398072"/>
                <a:gd name="connsiteY60" fmla="*/ 401531 h 503827"/>
                <a:gd name="connsiteX61" fmla="*/ 70627 w 398072"/>
                <a:gd name="connsiteY61" fmla="*/ 490204 h 503827"/>
                <a:gd name="connsiteX62" fmla="*/ 114366 w 398072"/>
                <a:gd name="connsiteY62" fmla="*/ 472517 h 50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98072" h="503827">
                  <a:moveTo>
                    <a:pt x="114127" y="472756"/>
                  </a:moveTo>
                  <a:cubicBezTo>
                    <a:pt x="131575" y="490443"/>
                    <a:pt x="172446" y="484468"/>
                    <a:pt x="188460" y="503827"/>
                  </a:cubicBezTo>
                  <a:cubicBezTo>
                    <a:pt x="193001" y="499764"/>
                    <a:pt x="189655" y="487575"/>
                    <a:pt x="201605" y="490443"/>
                  </a:cubicBezTo>
                  <a:cubicBezTo>
                    <a:pt x="219053" y="486141"/>
                    <a:pt x="214751" y="503588"/>
                    <a:pt x="232199" y="499286"/>
                  </a:cubicBezTo>
                  <a:cubicBezTo>
                    <a:pt x="247256" y="485424"/>
                    <a:pt x="296971" y="470127"/>
                    <a:pt x="310833" y="494745"/>
                  </a:cubicBezTo>
                  <a:cubicBezTo>
                    <a:pt x="303185" y="476580"/>
                    <a:pt x="306053" y="473712"/>
                    <a:pt x="297688" y="454830"/>
                  </a:cubicBezTo>
                  <a:cubicBezTo>
                    <a:pt x="297449" y="440968"/>
                    <a:pt x="312745" y="446465"/>
                    <a:pt x="319438" y="441446"/>
                  </a:cubicBezTo>
                  <a:cubicBezTo>
                    <a:pt x="324696" y="437622"/>
                    <a:pt x="325891" y="429495"/>
                    <a:pt x="332583" y="423759"/>
                  </a:cubicBezTo>
                  <a:cubicBezTo>
                    <a:pt x="335929" y="420891"/>
                    <a:pt x="344534" y="424237"/>
                    <a:pt x="341427" y="414915"/>
                  </a:cubicBezTo>
                  <a:cubicBezTo>
                    <a:pt x="339993" y="411330"/>
                    <a:pt x="338080" y="407984"/>
                    <a:pt x="335690" y="405116"/>
                  </a:cubicBezTo>
                  <a:cubicBezTo>
                    <a:pt x="333539" y="402487"/>
                    <a:pt x="331388" y="400097"/>
                    <a:pt x="328759" y="397707"/>
                  </a:cubicBezTo>
                  <a:cubicBezTo>
                    <a:pt x="328759" y="397707"/>
                    <a:pt x="328520" y="397468"/>
                    <a:pt x="328281" y="397229"/>
                  </a:cubicBezTo>
                  <a:cubicBezTo>
                    <a:pt x="328281" y="397229"/>
                    <a:pt x="328281" y="397229"/>
                    <a:pt x="328281" y="397229"/>
                  </a:cubicBezTo>
                  <a:cubicBezTo>
                    <a:pt x="317765" y="387668"/>
                    <a:pt x="304380" y="379781"/>
                    <a:pt x="294820" y="370220"/>
                  </a:cubicBezTo>
                  <a:cubicBezTo>
                    <a:pt x="294820" y="370220"/>
                    <a:pt x="294581" y="369981"/>
                    <a:pt x="294342" y="369742"/>
                  </a:cubicBezTo>
                  <a:cubicBezTo>
                    <a:pt x="291951" y="367352"/>
                    <a:pt x="289800" y="364723"/>
                    <a:pt x="288127" y="361855"/>
                  </a:cubicBezTo>
                  <a:cubicBezTo>
                    <a:pt x="287649" y="360899"/>
                    <a:pt x="287171" y="359943"/>
                    <a:pt x="286693" y="358987"/>
                  </a:cubicBezTo>
                  <a:cubicBezTo>
                    <a:pt x="285498" y="356597"/>
                    <a:pt x="284781" y="353968"/>
                    <a:pt x="284303" y="351339"/>
                  </a:cubicBezTo>
                  <a:cubicBezTo>
                    <a:pt x="284303" y="350143"/>
                    <a:pt x="283825" y="349187"/>
                    <a:pt x="283586" y="347992"/>
                  </a:cubicBezTo>
                  <a:cubicBezTo>
                    <a:pt x="283347" y="344168"/>
                    <a:pt x="283586" y="339866"/>
                    <a:pt x="284781" y="335325"/>
                  </a:cubicBezTo>
                  <a:cubicBezTo>
                    <a:pt x="274982" y="330545"/>
                    <a:pt x="269006" y="321940"/>
                    <a:pt x="267333" y="308795"/>
                  </a:cubicBezTo>
                  <a:cubicBezTo>
                    <a:pt x="290039" y="309751"/>
                    <a:pt x="296493" y="294215"/>
                    <a:pt x="319677" y="295410"/>
                  </a:cubicBezTo>
                  <a:cubicBezTo>
                    <a:pt x="328998" y="282742"/>
                    <a:pt x="343100" y="274855"/>
                    <a:pt x="363177" y="273182"/>
                  </a:cubicBezTo>
                  <a:cubicBezTo>
                    <a:pt x="363894" y="267924"/>
                    <a:pt x="362460" y="260514"/>
                    <a:pt x="367479" y="259797"/>
                  </a:cubicBezTo>
                  <a:cubicBezTo>
                    <a:pt x="383732" y="255017"/>
                    <a:pt x="381580" y="269119"/>
                    <a:pt x="389229" y="273182"/>
                  </a:cubicBezTo>
                  <a:cubicBezTo>
                    <a:pt x="392814" y="264817"/>
                    <a:pt x="396638" y="256929"/>
                    <a:pt x="398072" y="246652"/>
                  </a:cubicBezTo>
                  <a:cubicBezTo>
                    <a:pt x="381820" y="229443"/>
                    <a:pt x="383493" y="210083"/>
                    <a:pt x="384927" y="193591"/>
                  </a:cubicBezTo>
                  <a:cubicBezTo>
                    <a:pt x="386361" y="175188"/>
                    <a:pt x="369391" y="172080"/>
                    <a:pt x="380386" y="158218"/>
                  </a:cubicBezTo>
                  <a:cubicBezTo>
                    <a:pt x="371542" y="150809"/>
                    <a:pt x="360070" y="146267"/>
                    <a:pt x="358635" y="131688"/>
                  </a:cubicBezTo>
                  <a:cubicBezTo>
                    <a:pt x="360070" y="121171"/>
                    <a:pt x="373693" y="123322"/>
                    <a:pt x="371781" y="109460"/>
                  </a:cubicBezTo>
                  <a:cubicBezTo>
                    <a:pt x="371303" y="80300"/>
                    <a:pt x="345729" y="76954"/>
                    <a:pt x="341188" y="51858"/>
                  </a:cubicBezTo>
                  <a:cubicBezTo>
                    <a:pt x="318721" y="52336"/>
                    <a:pt x="313941" y="35366"/>
                    <a:pt x="297688" y="29630"/>
                  </a:cubicBezTo>
                  <a:cubicBezTo>
                    <a:pt x="271397" y="40863"/>
                    <a:pt x="238652" y="82212"/>
                    <a:pt x="210210" y="51858"/>
                  </a:cubicBezTo>
                  <a:cubicBezTo>
                    <a:pt x="217141" y="53770"/>
                    <a:pt x="224789" y="35366"/>
                    <a:pt x="214512" y="34171"/>
                  </a:cubicBezTo>
                  <a:cubicBezTo>
                    <a:pt x="195869" y="43015"/>
                    <a:pt x="191089" y="25567"/>
                    <a:pt x="166710" y="29630"/>
                  </a:cubicBezTo>
                  <a:cubicBezTo>
                    <a:pt x="166710" y="20787"/>
                    <a:pt x="178421" y="23894"/>
                    <a:pt x="175314" y="11943"/>
                  </a:cubicBezTo>
                  <a:cubicBezTo>
                    <a:pt x="170295" y="9792"/>
                    <a:pt x="165515" y="7163"/>
                    <a:pt x="162408" y="3100"/>
                  </a:cubicBezTo>
                  <a:cubicBezTo>
                    <a:pt x="143287" y="14811"/>
                    <a:pt x="132531" y="-7895"/>
                    <a:pt x="118669" y="3100"/>
                  </a:cubicBezTo>
                  <a:cubicBezTo>
                    <a:pt x="126078" y="14094"/>
                    <a:pt x="138267" y="20070"/>
                    <a:pt x="131814" y="29630"/>
                  </a:cubicBezTo>
                  <a:cubicBezTo>
                    <a:pt x="128946" y="33454"/>
                    <a:pt x="118669" y="26284"/>
                    <a:pt x="118669" y="34171"/>
                  </a:cubicBezTo>
                  <a:cubicBezTo>
                    <a:pt x="118669" y="32020"/>
                    <a:pt x="127034" y="37995"/>
                    <a:pt x="127273" y="38473"/>
                  </a:cubicBezTo>
                  <a:cubicBezTo>
                    <a:pt x="130141" y="44449"/>
                    <a:pt x="125122" y="54248"/>
                    <a:pt x="127273" y="60701"/>
                  </a:cubicBezTo>
                  <a:cubicBezTo>
                    <a:pt x="151891" y="60701"/>
                    <a:pt x="155237" y="82451"/>
                    <a:pt x="171012" y="91773"/>
                  </a:cubicBezTo>
                  <a:cubicBezTo>
                    <a:pt x="152369" y="92968"/>
                    <a:pt x="148784" y="78866"/>
                    <a:pt x="140419" y="69545"/>
                  </a:cubicBezTo>
                  <a:cubicBezTo>
                    <a:pt x="130141" y="70979"/>
                    <a:pt x="122493" y="78149"/>
                    <a:pt x="114127" y="69545"/>
                  </a:cubicBezTo>
                  <a:cubicBezTo>
                    <a:pt x="106240" y="80778"/>
                    <a:pt x="122493" y="94641"/>
                    <a:pt x="105523" y="100616"/>
                  </a:cubicBezTo>
                  <a:cubicBezTo>
                    <a:pt x="104806" y="82212"/>
                    <a:pt x="102655" y="99660"/>
                    <a:pt x="96680" y="100616"/>
                  </a:cubicBezTo>
                  <a:cubicBezTo>
                    <a:pt x="81861" y="96553"/>
                    <a:pt x="96202" y="90578"/>
                    <a:pt x="88075" y="82929"/>
                  </a:cubicBezTo>
                  <a:cubicBezTo>
                    <a:pt x="74452" y="83885"/>
                    <a:pt x="56048" y="80061"/>
                    <a:pt x="48638" y="87471"/>
                  </a:cubicBezTo>
                  <a:cubicBezTo>
                    <a:pt x="51746" y="111611"/>
                    <a:pt x="60350" y="151286"/>
                    <a:pt x="31191" y="153916"/>
                  </a:cubicBezTo>
                  <a:cubicBezTo>
                    <a:pt x="24498" y="169690"/>
                    <a:pt x="46009" y="156545"/>
                    <a:pt x="44336" y="167300"/>
                  </a:cubicBezTo>
                  <a:cubicBezTo>
                    <a:pt x="51028" y="192635"/>
                    <a:pt x="24259" y="184031"/>
                    <a:pt x="35732" y="202674"/>
                  </a:cubicBezTo>
                  <a:cubicBezTo>
                    <a:pt x="23542" y="208171"/>
                    <a:pt x="14221" y="213668"/>
                    <a:pt x="836" y="206976"/>
                  </a:cubicBezTo>
                  <a:cubicBezTo>
                    <a:pt x="-3705" y="223468"/>
                    <a:pt x="11831" y="219644"/>
                    <a:pt x="9680" y="233506"/>
                  </a:cubicBezTo>
                  <a:cubicBezTo>
                    <a:pt x="-6573" y="260036"/>
                    <a:pt x="1075" y="277962"/>
                    <a:pt x="13982" y="304253"/>
                  </a:cubicBezTo>
                  <a:cubicBezTo>
                    <a:pt x="16133" y="318116"/>
                    <a:pt x="597" y="314292"/>
                    <a:pt x="5377" y="330784"/>
                  </a:cubicBezTo>
                  <a:cubicBezTo>
                    <a:pt x="5855" y="342017"/>
                    <a:pt x="22347" y="336998"/>
                    <a:pt x="22825" y="348470"/>
                  </a:cubicBezTo>
                  <a:cubicBezTo>
                    <a:pt x="8246" y="360182"/>
                    <a:pt x="22347" y="365201"/>
                    <a:pt x="27127" y="379542"/>
                  </a:cubicBezTo>
                  <a:cubicBezTo>
                    <a:pt x="38122" y="383366"/>
                    <a:pt x="50311" y="380976"/>
                    <a:pt x="62023" y="383844"/>
                  </a:cubicBezTo>
                  <a:cubicBezTo>
                    <a:pt x="67520" y="385278"/>
                    <a:pt x="67281" y="391253"/>
                    <a:pt x="70627" y="392687"/>
                  </a:cubicBezTo>
                  <a:cubicBezTo>
                    <a:pt x="78276" y="395795"/>
                    <a:pt x="97397" y="387668"/>
                    <a:pt x="96919" y="401531"/>
                  </a:cubicBezTo>
                  <a:cubicBezTo>
                    <a:pt x="81861" y="424715"/>
                    <a:pt x="67759" y="448855"/>
                    <a:pt x="70627" y="490204"/>
                  </a:cubicBezTo>
                  <a:cubicBezTo>
                    <a:pt x="91421" y="490682"/>
                    <a:pt x="101221" y="479926"/>
                    <a:pt x="114366" y="47251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E1A17719-EAB8-D346-E458-B05D646283D8}"/>
                </a:ext>
              </a:extLst>
            </p:cNvPr>
            <p:cNvSpPr/>
            <p:nvPr/>
          </p:nvSpPr>
          <p:spPr>
            <a:xfrm>
              <a:off x="9742248" y="4862253"/>
              <a:ext cx="3107" cy="3107"/>
            </a:xfrm>
            <a:custGeom>
              <a:avLst/>
              <a:gdLst>
                <a:gd name="connsiteX0" fmla="*/ 0 w 3107"/>
                <a:gd name="connsiteY0" fmla="*/ 3107 h 3107"/>
                <a:gd name="connsiteX1" fmla="*/ 3107 w 3107"/>
                <a:gd name="connsiteY1" fmla="*/ 0 h 3107"/>
                <a:gd name="connsiteX2" fmla="*/ 956 w 3107"/>
                <a:gd name="connsiteY2" fmla="*/ 0 h 3107"/>
                <a:gd name="connsiteX3" fmla="*/ 0 w 3107"/>
                <a:gd name="connsiteY3" fmla="*/ 3107 h 3107"/>
              </a:gdLst>
              <a:ahLst/>
              <a:cxnLst>
                <a:cxn ang="0">
                  <a:pos x="connsiteX0" y="connsiteY0"/>
                </a:cxn>
                <a:cxn ang="0">
                  <a:pos x="connsiteX1" y="connsiteY1"/>
                </a:cxn>
                <a:cxn ang="0">
                  <a:pos x="connsiteX2" y="connsiteY2"/>
                </a:cxn>
                <a:cxn ang="0">
                  <a:pos x="connsiteX3" y="connsiteY3"/>
                </a:cxn>
              </a:cxnLst>
              <a:rect l="l" t="t" r="r" b="b"/>
              <a:pathLst>
                <a:path w="3107" h="3107">
                  <a:moveTo>
                    <a:pt x="0" y="3107"/>
                  </a:moveTo>
                  <a:cubicBezTo>
                    <a:pt x="1434" y="2151"/>
                    <a:pt x="1912" y="1195"/>
                    <a:pt x="3107" y="0"/>
                  </a:cubicBezTo>
                  <a:cubicBezTo>
                    <a:pt x="2390" y="0"/>
                    <a:pt x="1673" y="0"/>
                    <a:pt x="956" y="0"/>
                  </a:cubicBezTo>
                  <a:cubicBezTo>
                    <a:pt x="717" y="956"/>
                    <a:pt x="478" y="1912"/>
                    <a:pt x="0" y="3107"/>
                  </a:cubicBezTo>
                  <a:close/>
                </a:path>
              </a:pathLst>
            </a:custGeom>
            <a:grpFill/>
            <a:ln w="3175" cap="flat">
              <a:solidFill>
                <a:schemeClr val="bg1"/>
              </a:solid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4971DAC-2A4B-B999-0BC1-819664EABC61}"/>
                </a:ext>
              </a:extLst>
            </p:cNvPr>
            <p:cNvSpPr/>
            <p:nvPr/>
          </p:nvSpPr>
          <p:spPr>
            <a:xfrm>
              <a:off x="9044283" y="4301831"/>
              <a:ext cx="441826" cy="388811"/>
            </a:xfrm>
            <a:custGeom>
              <a:avLst/>
              <a:gdLst>
                <a:gd name="connsiteX0" fmla="*/ 375539 w 441826"/>
                <a:gd name="connsiteY0" fmla="*/ 359174 h 388811"/>
                <a:gd name="connsiteX1" fmla="*/ 406133 w 441826"/>
                <a:gd name="connsiteY1" fmla="*/ 319260 h 388811"/>
                <a:gd name="connsiteX2" fmla="*/ 441029 w 441826"/>
                <a:gd name="connsiteY2" fmla="*/ 297032 h 388811"/>
                <a:gd name="connsiteX3" fmla="*/ 436726 w 441826"/>
                <a:gd name="connsiteY3" fmla="*/ 274804 h 388811"/>
                <a:gd name="connsiteX4" fmla="*/ 441029 w 441826"/>
                <a:gd name="connsiteY4" fmla="*/ 265960 h 388811"/>
                <a:gd name="connsiteX5" fmla="*/ 432424 w 441826"/>
                <a:gd name="connsiteY5" fmla="*/ 257117 h 388811"/>
                <a:gd name="connsiteX6" fmla="*/ 423820 w 441826"/>
                <a:gd name="connsiteY6" fmla="*/ 190672 h 388811"/>
                <a:gd name="connsiteX7" fmla="*/ 401831 w 441826"/>
                <a:gd name="connsiteY7" fmla="*/ 168444 h 388811"/>
                <a:gd name="connsiteX8" fmla="*/ 432424 w 441826"/>
                <a:gd name="connsiteY8" fmla="*/ 146216 h 388811"/>
                <a:gd name="connsiteX9" fmla="*/ 414976 w 441826"/>
                <a:gd name="connsiteY9" fmla="*/ 44397 h 388811"/>
                <a:gd name="connsiteX10" fmla="*/ 392987 w 441826"/>
                <a:gd name="connsiteY10" fmla="*/ 31252 h 388811"/>
                <a:gd name="connsiteX11" fmla="*/ 379842 w 441826"/>
                <a:gd name="connsiteY11" fmla="*/ 35554 h 388811"/>
                <a:gd name="connsiteX12" fmla="*/ 200823 w 441826"/>
                <a:gd name="connsiteY12" fmla="*/ 31252 h 388811"/>
                <a:gd name="connsiteX13" fmla="*/ 187677 w 441826"/>
                <a:gd name="connsiteY13" fmla="*/ 180 h 388811"/>
                <a:gd name="connsiteX14" fmla="*/ 100438 w 441826"/>
                <a:gd name="connsiteY14" fmla="*/ 22408 h 388811"/>
                <a:gd name="connsiteX15" fmla="*/ 87292 w 441826"/>
                <a:gd name="connsiteY15" fmla="*/ 40095 h 388811"/>
                <a:gd name="connsiteX16" fmla="*/ 17262 w 441826"/>
                <a:gd name="connsiteY16" fmla="*/ 57782 h 388811"/>
                <a:gd name="connsiteX17" fmla="*/ 21803 w 441826"/>
                <a:gd name="connsiteY17" fmla="*/ 84312 h 388811"/>
                <a:gd name="connsiteX18" fmla="*/ 8658 w 441826"/>
                <a:gd name="connsiteY18" fmla="*/ 79771 h 388811"/>
                <a:gd name="connsiteX19" fmla="*/ 13199 w 441826"/>
                <a:gd name="connsiteY19" fmla="*/ 115144 h 388811"/>
                <a:gd name="connsiteX20" fmla="*/ 53 w 441826"/>
                <a:gd name="connsiteY20" fmla="*/ 132831 h 388811"/>
                <a:gd name="connsiteX21" fmla="*/ 22042 w 441826"/>
                <a:gd name="connsiteY21" fmla="*/ 154820 h 388811"/>
                <a:gd name="connsiteX22" fmla="*/ 22042 w 441826"/>
                <a:gd name="connsiteY22" fmla="*/ 207881 h 388811"/>
                <a:gd name="connsiteX23" fmla="*/ 39490 w 441826"/>
                <a:gd name="connsiteY23" fmla="*/ 256639 h 388811"/>
                <a:gd name="connsiteX24" fmla="*/ 52636 w 441826"/>
                <a:gd name="connsiteY24" fmla="*/ 270023 h 388811"/>
                <a:gd name="connsiteX25" fmla="*/ 104979 w 441826"/>
                <a:gd name="connsiteY25" fmla="*/ 287710 h 388811"/>
                <a:gd name="connsiteX26" fmla="*/ 113823 w 441826"/>
                <a:gd name="connsiteY26" fmla="*/ 318782 h 388811"/>
                <a:gd name="connsiteX27" fmla="*/ 122666 w 441826"/>
                <a:gd name="connsiteY27" fmla="*/ 296554 h 388811"/>
                <a:gd name="connsiteX28" fmla="*/ 161864 w 441826"/>
                <a:gd name="connsiteY28" fmla="*/ 305397 h 388811"/>
                <a:gd name="connsiteX29" fmla="*/ 161864 w 441826"/>
                <a:gd name="connsiteY29" fmla="*/ 323084 h 388811"/>
                <a:gd name="connsiteX30" fmla="*/ 214446 w 441826"/>
                <a:gd name="connsiteY30" fmla="*/ 362999 h 388811"/>
                <a:gd name="connsiteX31" fmla="*/ 236196 w 441826"/>
                <a:gd name="connsiteY31" fmla="*/ 354155 h 388811"/>
                <a:gd name="connsiteX32" fmla="*/ 253644 w 441826"/>
                <a:gd name="connsiteY32" fmla="*/ 376383 h 388811"/>
                <a:gd name="connsiteX33" fmla="*/ 275394 w 441826"/>
                <a:gd name="connsiteY33" fmla="*/ 367540 h 388811"/>
                <a:gd name="connsiteX34" fmla="*/ 332278 w 441826"/>
                <a:gd name="connsiteY34" fmla="*/ 362999 h 388811"/>
                <a:gd name="connsiteX35" fmla="*/ 378647 w 441826"/>
                <a:gd name="connsiteY35" fmla="*/ 388812 h 388811"/>
                <a:gd name="connsiteX36" fmla="*/ 375778 w 441826"/>
                <a:gd name="connsiteY36" fmla="*/ 358696 h 38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1826" h="388811">
                  <a:moveTo>
                    <a:pt x="375539" y="359174"/>
                  </a:moveTo>
                  <a:cubicBezTo>
                    <a:pt x="387490" y="341488"/>
                    <a:pt x="391792" y="333839"/>
                    <a:pt x="406133" y="319260"/>
                  </a:cubicBezTo>
                  <a:cubicBezTo>
                    <a:pt x="417127" y="308265"/>
                    <a:pt x="427883" y="295837"/>
                    <a:pt x="441029" y="297032"/>
                  </a:cubicBezTo>
                  <a:cubicBezTo>
                    <a:pt x="444136" y="283886"/>
                    <a:pt x="437204" y="278867"/>
                    <a:pt x="436726" y="274804"/>
                  </a:cubicBezTo>
                  <a:cubicBezTo>
                    <a:pt x="436248" y="270980"/>
                    <a:pt x="441985" y="268589"/>
                    <a:pt x="441029" y="265960"/>
                  </a:cubicBezTo>
                  <a:cubicBezTo>
                    <a:pt x="441029" y="265960"/>
                    <a:pt x="433380" y="258312"/>
                    <a:pt x="432424" y="257117"/>
                  </a:cubicBezTo>
                  <a:cubicBezTo>
                    <a:pt x="420712" y="241103"/>
                    <a:pt x="413781" y="212661"/>
                    <a:pt x="423820" y="190672"/>
                  </a:cubicBezTo>
                  <a:cubicBezTo>
                    <a:pt x="417366" y="182545"/>
                    <a:pt x="401114" y="183980"/>
                    <a:pt x="401831" y="168444"/>
                  </a:cubicBezTo>
                  <a:cubicBezTo>
                    <a:pt x="408523" y="157449"/>
                    <a:pt x="416888" y="148128"/>
                    <a:pt x="432424" y="146216"/>
                  </a:cubicBezTo>
                  <a:cubicBezTo>
                    <a:pt x="436726" y="101999"/>
                    <a:pt x="410674" y="88614"/>
                    <a:pt x="414976" y="44397"/>
                  </a:cubicBezTo>
                  <a:cubicBezTo>
                    <a:pt x="405655" y="50133"/>
                    <a:pt x="401831" y="33881"/>
                    <a:pt x="392987" y="31252"/>
                  </a:cubicBezTo>
                  <a:cubicBezTo>
                    <a:pt x="386773" y="29340"/>
                    <a:pt x="383427" y="35554"/>
                    <a:pt x="379842" y="35554"/>
                  </a:cubicBezTo>
                  <a:cubicBezTo>
                    <a:pt x="323913" y="35554"/>
                    <a:pt x="247669" y="23364"/>
                    <a:pt x="200823" y="31252"/>
                  </a:cubicBezTo>
                  <a:cubicBezTo>
                    <a:pt x="194608" y="22647"/>
                    <a:pt x="189350" y="13326"/>
                    <a:pt x="187677" y="180"/>
                  </a:cubicBezTo>
                  <a:cubicBezTo>
                    <a:pt x="149196" y="-1971"/>
                    <a:pt x="130075" y="15716"/>
                    <a:pt x="100438" y="22408"/>
                  </a:cubicBezTo>
                  <a:cubicBezTo>
                    <a:pt x="101155" y="33403"/>
                    <a:pt x="93746" y="36271"/>
                    <a:pt x="87292" y="40095"/>
                  </a:cubicBezTo>
                  <a:cubicBezTo>
                    <a:pt x="58611" y="40573"/>
                    <a:pt x="43314" y="54675"/>
                    <a:pt x="17262" y="57782"/>
                  </a:cubicBezTo>
                  <a:cubicBezTo>
                    <a:pt x="6268" y="68537"/>
                    <a:pt x="26584" y="67103"/>
                    <a:pt x="21803" y="84312"/>
                  </a:cubicBezTo>
                  <a:cubicBezTo>
                    <a:pt x="15828" y="84312"/>
                    <a:pt x="12243" y="82161"/>
                    <a:pt x="8658" y="79771"/>
                  </a:cubicBezTo>
                  <a:cubicBezTo>
                    <a:pt x="8180" y="95785"/>
                    <a:pt x="17023" y="100087"/>
                    <a:pt x="13199" y="115144"/>
                  </a:cubicBezTo>
                  <a:cubicBezTo>
                    <a:pt x="11287" y="122554"/>
                    <a:pt x="-903" y="126856"/>
                    <a:pt x="53" y="132831"/>
                  </a:cubicBezTo>
                  <a:cubicBezTo>
                    <a:pt x="770" y="137372"/>
                    <a:pt x="17979" y="145260"/>
                    <a:pt x="22042" y="154820"/>
                  </a:cubicBezTo>
                  <a:cubicBezTo>
                    <a:pt x="30169" y="174658"/>
                    <a:pt x="25389" y="193062"/>
                    <a:pt x="22042" y="207881"/>
                  </a:cubicBezTo>
                  <a:cubicBezTo>
                    <a:pt x="28974" y="223177"/>
                    <a:pt x="42597" y="231304"/>
                    <a:pt x="39490" y="256639"/>
                  </a:cubicBezTo>
                  <a:cubicBezTo>
                    <a:pt x="51441" y="250186"/>
                    <a:pt x="47378" y="266199"/>
                    <a:pt x="52636" y="270023"/>
                  </a:cubicBezTo>
                  <a:cubicBezTo>
                    <a:pt x="66498" y="280301"/>
                    <a:pt x="88009" y="278867"/>
                    <a:pt x="104979" y="287710"/>
                  </a:cubicBezTo>
                  <a:cubicBezTo>
                    <a:pt x="91117" y="297988"/>
                    <a:pt x="103067" y="310177"/>
                    <a:pt x="113823" y="318782"/>
                  </a:cubicBezTo>
                  <a:cubicBezTo>
                    <a:pt x="125534" y="310655"/>
                    <a:pt x="114540" y="303724"/>
                    <a:pt x="122666" y="296554"/>
                  </a:cubicBezTo>
                  <a:cubicBezTo>
                    <a:pt x="137246" y="297988"/>
                    <a:pt x="142026" y="309460"/>
                    <a:pt x="161864" y="305397"/>
                  </a:cubicBezTo>
                  <a:cubicBezTo>
                    <a:pt x="162342" y="317348"/>
                    <a:pt x="154693" y="314240"/>
                    <a:pt x="161864" y="323084"/>
                  </a:cubicBezTo>
                  <a:cubicBezTo>
                    <a:pt x="191979" y="323562"/>
                    <a:pt x="204647" y="341727"/>
                    <a:pt x="214446" y="362999"/>
                  </a:cubicBezTo>
                  <a:cubicBezTo>
                    <a:pt x="227831" y="366345"/>
                    <a:pt x="222811" y="350809"/>
                    <a:pt x="236196" y="354155"/>
                  </a:cubicBezTo>
                  <a:cubicBezTo>
                    <a:pt x="243845" y="359891"/>
                    <a:pt x="253405" y="363238"/>
                    <a:pt x="253644" y="376383"/>
                  </a:cubicBezTo>
                  <a:cubicBezTo>
                    <a:pt x="267029" y="379729"/>
                    <a:pt x="262009" y="364194"/>
                    <a:pt x="275394" y="367540"/>
                  </a:cubicBezTo>
                  <a:cubicBezTo>
                    <a:pt x="304314" y="373993"/>
                    <a:pt x="301446" y="361326"/>
                    <a:pt x="332278" y="362999"/>
                  </a:cubicBezTo>
                  <a:cubicBezTo>
                    <a:pt x="350443" y="368735"/>
                    <a:pt x="361916" y="381402"/>
                    <a:pt x="378647" y="388812"/>
                  </a:cubicBezTo>
                  <a:cubicBezTo>
                    <a:pt x="377930" y="381642"/>
                    <a:pt x="379842" y="368735"/>
                    <a:pt x="375778" y="358696"/>
                  </a:cubicBezTo>
                  <a:close/>
                </a:path>
              </a:pathLst>
            </a:custGeom>
            <a:grpFill/>
            <a:ln w="3175" cap="flat">
              <a:solidFill>
                <a:schemeClr val="bg1"/>
              </a:solid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860FF0D9-0D0F-E207-54C8-41C0364CC0F1}"/>
                </a:ext>
              </a:extLst>
            </p:cNvPr>
            <p:cNvSpPr/>
            <p:nvPr/>
          </p:nvSpPr>
          <p:spPr>
            <a:xfrm>
              <a:off x="9422690" y="4691360"/>
              <a:ext cx="1673" cy="2629"/>
            </a:xfrm>
            <a:custGeom>
              <a:avLst/>
              <a:gdLst>
                <a:gd name="connsiteX0" fmla="*/ 0 w 1673"/>
                <a:gd name="connsiteY0" fmla="*/ 0 h 2629"/>
                <a:gd name="connsiteX1" fmla="*/ 478 w 1673"/>
                <a:gd name="connsiteY1" fmla="*/ 2629 h 2629"/>
                <a:gd name="connsiteX2" fmla="*/ 1673 w 1673"/>
                <a:gd name="connsiteY2" fmla="*/ 956 h 2629"/>
                <a:gd name="connsiteX3" fmla="*/ 239 w 1673"/>
                <a:gd name="connsiteY3" fmla="*/ 239 h 2629"/>
              </a:gdLst>
              <a:ahLst/>
              <a:cxnLst>
                <a:cxn ang="0">
                  <a:pos x="connsiteX0" y="connsiteY0"/>
                </a:cxn>
                <a:cxn ang="0">
                  <a:pos x="connsiteX1" y="connsiteY1"/>
                </a:cxn>
                <a:cxn ang="0">
                  <a:pos x="connsiteX2" y="connsiteY2"/>
                </a:cxn>
                <a:cxn ang="0">
                  <a:pos x="connsiteX3" y="connsiteY3"/>
                </a:cxn>
              </a:cxnLst>
              <a:rect l="l" t="t" r="r" b="b"/>
              <a:pathLst>
                <a:path w="1673" h="2629">
                  <a:moveTo>
                    <a:pt x="0" y="0"/>
                  </a:moveTo>
                  <a:cubicBezTo>
                    <a:pt x="0" y="0"/>
                    <a:pt x="0" y="1912"/>
                    <a:pt x="478" y="2629"/>
                  </a:cubicBezTo>
                  <a:cubicBezTo>
                    <a:pt x="956" y="2151"/>
                    <a:pt x="1195" y="1434"/>
                    <a:pt x="1673" y="956"/>
                  </a:cubicBezTo>
                  <a:cubicBezTo>
                    <a:pt x="1195" y="956"/>
                    <a:pt x="717" y="478"/>
                    <a:pt x="239" y="239"/>
                  </a:cubicBezTo>
                  <a:close/>
                </a:path>
              </a:pathLst>
            </a:custGeom>
            <a:grpFill/>
            <a:ln w="3175" cap="flat">
              <a:solidFill>
                <a:schemeClr val="bg1"/>
              </a:solid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FB0D0F0A-8FB5-9CC8-4A1F-E2557C29EF58}"/>
                </a:ext>
              </a:extLst>
            </p:cNvPr>
            <p:cNvSpPr/>
            <p:nvPr/>
          </p:nvSpPr>
          <p:spPr>
            <a:xfrm>
              <a:off x="9611748" y="4731753"/>
              <a:ext cx="132069" cy="190618"/>
            </a:xfrm>
            <a:custGeom>
              <a:avLst/>
              <a:gdLst>
                <a:gd name="connsiteX0" fmla="*/ 117832 w 132069"/>
                <a:gd name="connsiteY0" fmla="*/ 97516 h 190618"/>
                <a:gd name="connsiteX1" fmla="*/ 117832 w 132069"/>
                <a:gd name="connsiteY1" fmla="*/ 79830 h 190618"/>
                <a:gd name="connsiteX2" fmla="*/ 100384 w 132069"/>
                <a:gd name="connsiteY2" fmla="*/ 57602 h 190618"/>
                <a:gd name="connsiteX3" fmla="*/ 104687 w 132069"/>
                <a:gd name="connsiteY3" fmla="*/ 39915 h 190618"/>
                <a:gd name="connsiteX4" fmla="*/ 30593 w 132069"/>
                <a:gd name="connsiteY4" fmla="*/ 0 h 190618"/>
                <a:gd name="connsiteX5" fmla="*/ 0 w 132069"/>
                <a:gd name="connsiteY5" fmla="*/ 13385 h 190618"/>
                <a:gd name="connsiteX6" fmla="*/ 30593 w 132069"/>
                <a:gd name="connsiteY6" fmla="*/ 62143 h 190618"/>
                <a:gd name="connsiteX7" fmla="*/ 56645 w 132069"/>
                <a:gd name="connsiteY7" fmla="*/ 97516 h 190618"/>
                <a:gd name="connsiteX8" fmla="*/ 56645 w 132069"/>
                <a:gd name="connsiteY8" fmla="*/ 159420 h 190618"/>
                <a:gd name="connsiteX9" fmla="*/ 56645 w 132069"/>
                <a:gd name="connsiteY9" fmla="*/ 190492 h 190618"/>
                <a:gd name="connsiteX10" fmla="*/ 91780 w 132069"/>
                <a:gd name="connsiteY10" fmla="*/ 159420 h 190618"/>
                <a:gd name="connsiteX11" fmla="*/ 100384 w 132069"/>
                <a:gd name="connsiteY11" fmla="*/ 124047 h 190618"/>
                <a:gd name="connsiteX12" fmla="*/ 131217 w 132069"/>
                <a:gd name="connsiteY12" fmla="*/ 130500 h 190618"/>
                <a:gd name="connsiteX13" fmla="*/ 117832 w 132069"/>
                <a:gd name="connsiteY13" fmla="*/ 97516 h 19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2069" h="190618">
                  <a:moveTo>
                    <a:pt x="117832" y="97516"/>
                  </a:moveTo>
                  <a:cubicBezTo>
                    <a:pt x="115442" y="92975"/>
                    <a:pt x="119983" y="84610"/>
                    <a:pt x="117832" y="79830"/>
                  </a:cubicBezTo>
                  <a:cubicBezTo>
                    <a:pt x="113291" y="69074"/>
                    <a:pt x="95843" y="71464"/>
                    <a:pt x="100384" y="57602"/>
                  </a:cubicBezTo>
                  <a:cubicBezTo>
                    <a:pt x="99428" y="49236"/>
                    <a:pt x="105165" y="47802"/>
                    <a:pt x="104687" y="39915"/>
                  </a:cubicBezTo>
                  <a:cubicBezTo>
                    <a:pt x="75527" y="25335"/>
                    <a:pt x="61187" y="17209"/>
                    <a:pt x="30593" y="0"/>
                  </a:cubicBezTo>
                  <a:cubicBezTo>
                    <a:pt x="26291" y="10517"/>
                    <a:pt x="5258" y="4063"/>
                    <a:pt x="0" y="13385"/>
                  </a:cubicBezTo>
                  <a:cubicBezTo>
                    <a:pt x="17926" y="24140"/>
                    <a:pt x="21750" y="49953"/>
                    <a:pt x="30593" y="62143"/>
                  </a:cubicBezTo>
                  <a:cubicBezTo>
                    <a:pt x="40154" y="75288"/>
                    <a:pt x="50431" y="85327"/>
                    <a:pt x="56645" y="97516"/>
                  </a:cubicBezTo>
                  <a:cubicBezTo>
                    <a:pt x="70030" y="123091"/>
                    <a:pt x="59753" y="135280"/>
                    <a:pt x="56645" y="159420"/>
                  </a:cubicBezTo>
                  <a:cubicBezTo>
                    <a:pt x="55451" y="169937"/>
                    <a:pt x="75049" y="186668"/>
                    <a:pt x="56645" y="190492"/>
                  </a:cubicBezTo>
                  <a:cubicBezTo>
                    <a:pt x="81025" y="192882"/>
                    <a:pt x="70747" y="160615"/>
                    <a:pt x="91780" y="159420"/>
                  </a:cubicBezTo>
                  <a:cubicBezTo>
                    <a:pt x="93214" y="146036"/>
                    <a:pt x="86761" y="125003"/>
                    <a:pt x="100384" y="124047"/>
                  </a:cubicBezTo>
                  <a:cubicBezTo>
                    <a:pt x="112574" y="130978"/>
                    <a:pt x="122373" y="130500"/>
                    <a:pt x="131217" y="130500"/>
                  </a:cubicBezTo>
                  <a:cubicBezTo>
                    <a:pt x="135519" y="115681"/>
                    <a:pt x="122373" y="105643"/>
                    <a:pt x="117832" y="97516"/>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0B5F3D68-28F4-74F3-7AE4-7B98BC7A6729}"/>
                </a:ext>
              </a:extLst>
            </p:cNvPr>
            <p:cNvSpPr/>
            <p:nvPr/>
          </p:nvSpPr>
          <p:spPr>
            <a:xfrm>
              <a:off x="9323740" y="4749679"/>
              <a:ext cx="412475" cy="289827"/>
            </a:xfrm>
            <a:custGeom>
              <a:avLst/>
              <a:gdLst>
                <a:gd name="connsiteX0" fmla="*/ 340591 w 412475"/>
                <a:gd name="connsiteY0" fmla="*/ 137192 h 289827"/>
                <a:gd name="connsiteX1" fmla="*/ 349195 w 412475"/>
                <a:gd name="connsiteY1" fmla="*/ 101819 h 289827"/>
                <a:gd name="connsiteX2" fmla="*/ 331747 w 412475"/>
                <a:gd name="connsiteY2" fmla="*/ 75288 h 289827"/>
                <a:gd name="connsiteX3" fmla="*/ 314299 w 412475"/>
                <a:gd name="connsiteY3" fmla="*/ 44217 h 289827"/>
                <a:gd name="connsiteX4" fmla="*/ 292549 w 412475"/>
                <a:gd name="connsiteY4" fmla="*/ 0 h 289827"/>
                <a:gd name="connsiteX5" fmla="*/ 270799 w 412475"/>
                <a:gd name="connsiteY5" fmla="*/ 0 h 289827"/>
                <a:gd name="connsiteX6" fmla="*/ 248810 w 412475"/>
                <a:gd name="connsiteY6" fmla="*/ 17687 h 289827"/>
                <a:gd name="connsiteX7" fmla="*/ 205071 w 412475"/>
                <a:gd name="connsiteY7" fmla="*/ 31071 h 289827"/>
                <a:gd name="connsiteX8" fmla="*/ 179019 w 412475"/>
                <a:gd name="connsiteY8" fmla="*/ 17687 h 289827"/>
                <a:gd name="connsiteX9" fmla="*/ 122135 w 412475"/>
                <a:gd name="connsiteY9" fmla="*/ 8843 h 289827"/>
                <a:gd name="connsiteX10" fmla="*/ 78635 w 412475"/>
                <a:gd name="connsiteY10" fmla="*/ 35374 h 289827"/>
                <a:gd name="connsiteX11" fmla="*/ 30593 w 412475"/>
                <a:gd name="connsiteY11" fmla="*/ 128349 h 289827"/>
                <a:gd name="connsiteX12" fmla="*/ 0 w 412475"/>
                <a:gd name="connsiteY12" fmla="*/ 137192 h 289827"/>
                <a:gd name="connsiteX13" fmla="*/ 17448 w 412475"/>
                <a:gd name="connsiteY13" fmla="*/ 177107 h 289827"/>
                <a:gd name="connsiteX14" fmla="*/ 52343 w 412475"/>
                <a:gd name="connsiteY14" fmla="*/ 194794 h 289827"/>
                <a:gd name="connsiteX15" fmla="*/ 52343 w 412475"/>
                <a:gd name="connsiteY15" fmla="*/ 221324 h 289827"/>
                <a:gd name="connsiteX16" fmla="*/ 78396 w 412475"/>
                <a:gd name="connsiteY16" fmla="*/ 230168 h 289827"/>
                <a:gd name="connsiteX17" fmla="*/ 104448 w 412475"/>
                <a:gd name="connsiteY17" fmla="*/ 234709 h 289827"/>
                <a:gd name="connsiteX18" fmla="*/ 95604 w 412475"/>
                <a:gd name="connsiteY18" fmla="*/ 248093 h 289827"/>
                <a:gd name="connsiteX19" fmla="*/ 113052 w 412475"/>
                <a:gd name="connsiteY19" fmla="*/ 279165 h 289827"/>
                <a:gd name="connsiteX20" fmla="*/ 161093 w 412475"/>
                <a:gd name="connsiteY20" fmla="*/ 283706 h 289827"/>
                <a:gd name="connsiteX21" fmla="*/ 182843 w 412475"/>
                <a:gd name="connsiteY21" fmla="*/ 279165 h 289827"/>
                <a:gd name="connsiteX22" fmla="*/ 230884 w 412475"/>
                <a:gd name="connsiteY22" fmla="*/ 288008 h 289827"/>
                <a:gd name="connsiteX23" fmla="*/ 296374 w 412475"/>
                <a:gd name="connsiteY23" fmla="*/ 256937 h 289827"/>
                <a:gd name="connsiteX24" fmla="*/ 305217 w 412475"/>
                <a:gd name="connsiteY24" fmla="*/ 265780 h 289827"/>
                <a:gd name="connsiteX25" fmla="*/ 335810 w 412475"/>
                <a:gd name="connsiteY25" fmla="*/ 270082 h 289827"/>
                <a:gd name="connsiteX26" fmla="*/ 362102 w 412475"/>
                <a:gd name="connsiteY26" fmla="*/ 283467 h 289827"/>
                <a:gd name="connsiteX27" fmla="*/ 366404 w 412475"/>
                <a:gd name="connsiteY27" fmla="*/ 248093 h 289827"/>
                <a:gd name="connsiteX28" fmla="*/ 375247 w 412475"/>
                <a:gd name="connsiteY28" fmla="*/ 230407 h 289827"/>
                <a:gd name="connsiteX29" fmla="*/ 388393 w 412475"/>
                <a:gd name="connsiteY29" fmla="*/ 203876 h 289827"/>
                <a:gd name="connsiteX30" fmla="*/ 401538 w 412475"/>
                <a:gd name="connsiteY30" fmla="*/ 217261 h 289827"/>
                <a:gd name="connsiteX31" fmla="*/ 405841 w 412475"/>
                <a:gd name="connsiteY31" fmla="*/ 181887 h 289827"/>
                <a:gd name="connsiteX32" fmla="*/ 344654 w 412475"/>
                <a:gd name="connsiteY32" fmla="*/ 173044 h 289827"/>
                <a:gd name="connsiteX33" fmla="*/ 340351 w 412475"/>
                <a:gd name="connsiteY33" fmla="*/ 137670 h 28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12475" h="289827">
                  <a:moveTo>
                    <a:pt x="340591" y="137192"/>
                  </a:moveTo>
                  <a:cubicBezTo>
                    <a:pt x="341786" y="122374"/>
                    <a:pt x="350390" y="108272"/>
                    <a:pt x="349195" y="101819"/>
                  </a:cubicBezTo>
                  <a:cubicBezTo>
                    <a:pt x="347761" y="92975"/>
                    <a:pt x="334137" y="77918"/>
                    <a:pt x="331747" y="75288"/>
                  </a:cubicBezTo>
                  <a:cubicBezTo>
                    <a:pt x="322904" y="65489"/>
                    <a:pt x="320275" y="54256"/>
                    <a:pt x="314299" y="44217"/>
                  </a:cubicBezTo>
                  <a:cubicBezTo>
                    <a:pt x="306412" y="30832"/>
                    <a:pt x="296134" y="18165"/>
                    <a:pt x="292549" y="0"/>
                  </a:cubicBezTo>
                  <a:lnTo>
                    <a:pt x="270799" y="0"/>
                  </a:lnTo>
                  <a:cubicBezTo>
                    <a:pt x="264585" y="6931"/>
                    <a:pt x="259805" y="15297"/>
                    <a:pt x="248810" y="17687"/>
                  </a:cubicBezTo>
                  <a:cubicBezTo>
                    <a:pt x="225148" y="12907"/>
                    <a:pt x="221324" y="28203"/>
                    <a:pt x="205071" y="31071"/>
                  </a:cubicBezTo>
                  <a:cubicBezTo>
                    <a:pt x="189775" y="33462"/>
                    <a:pt x="194555" y="15297"/>
                    <a:pt x="179019" y="17687"/>
                  </a:cubicBezTo>
                  <a:cubicBezTo>
                    <a:pt x="165395" y="24857"/>
                    <a:pt x="138148" y="13624"/>
                    <a:pt x="122135" y="8843"/>
                  </a:cubicBezTo>
                  <a:cubicBezTo>
                    <a:pt x="111140" y="21272"/>
                    <a:pt x="98711" y="32267"/>
                    <a:pt x="78635" y="35374"/>
                  </a:cubicBezTo>
                  <a:cubicBezTo>
                    <a:pt x="65250" y="68835"/>
                    <a:pt x="47802" y="98473"/>
                    <a:pt x="30593" y="128349"/>
                  </a:cubicBezTo>
                  <a:cubicBezTo>
                    <a:pt x="13146" y="124047"/>
                    <a:pt x="17448" y="141495"/>
                    <a:pt x="0" y="137192"/>
                  </a:cubicBezTo>
                  <a:cubicBezTo>
                    <a:pt x="3585" y="152728"/>
                    <a:pt x="24379" y="150816"/>
                    <a:pt x="17448" y="177107"/>
                  </a:cubicBezTo>
                  <a:cubicBezTo>
                    <a:pt x="26530" y="185472"/>
                    <a:pt x="39915" y="189775"/>
                    <a:pt x="52343" y="194794"/>
                  </a:cubicBezTo>
                  <a:cubicBezTo>
                    <a:pt x="42783" y="204115"/>
                    <a:pt x="54494" y="207461"/>
                    <a:pt x="52343" y="221324"/>
                  </a:cubicBezTo>
                  <a:cubicBezTo>
                    <a:pt x="66923" y="225626"/>
                    <a:pt x="74093" y="234470"/>
                    <a:pt x="78396" y="230168"/>
                  </a:cubicBezTo>
                  <a:cubicBezTo>
                    <a:pt x="86522" y="221802"/>
                    <a:pt x="103731" y="223953"/>
                    <a:pt x="104448" y="234709"/>
                  </a:cubicBezTo>
                  <a:cubicBezTo>
                    <a:pt x="104209" y="241640"/>
                    <a:pt x="93214" y="238294"/>
                    <a:pt x="95604" y="248093"/>
                  </a:cubicBezTo>
                  <a:cubicBezTo>
                    <a:pt x="103731" y="255742"/>
                    <a:pt x="126437" y="263151"/>
                    <a:pt x="113052" y="279165"/>
                  </a:cubicBezTo>
                  <a:cubicBezTo>
                    <a:pt x="133368" y="275819"/>
                    <a:pt x="147470" y="282511"/>
                    <a:pt x="161093" y="283706"/>
                  </a:cubicBezTo>
                  <a:cubicBezTo>
                    <a:pt x="168503" y="284184"/>
                    <a:pt x="175912" y="278926"/>
                    <a:pt x="182843" y="279165"/>
                  </a:cubicBezTo>
                  <a:cubicBezTo>
                    <a:pt x="193599" y="279882"/>
                    <a:pt x="215110" y="294939"/>
                    <a:pt x="230884" y="288008"/>
                  </a:cubicBezTo>
                  <a:cubicBezTo>
                    <a:pt x="250961" y="275580"/>
                    <a:pt x="269365" y="255503"/>
                    <a:pt x="296374" y="256937"/>
                  </a:cubicBezTo>
                  <a:cubicBezTo>
                    <a:pt x="302588" y="257176"/>
                    <a:pt x="301393" y="263868"/>
                    <a:pt x="305217" y="265780"/>
                  </a:cubicBezTo>
                  <a:cubicBezTo>
                    <a:pt x="316211" y="271038"/>
                    <a:pt x="326489" y="265780"/>
                    <a:pt x="335810" y="270082"/>
                  </a:cubicBezTo>
                  <a:cubicBezTo>
                    <a:pt x="339634" y="279643"/>
                    <a:pt x="346566" y="285857"/>
                    <a:pt x="362102" y="283467"/>
                  </a:cubicBezTo>
                  <a:cubicBezTo>
                    <a:pt x="370467" y="274385"/>
                    <a:pt x="364014" y="260522"/>
                    <a:pt x="366404" y="248093"/>
                  </a:cubicBezTo>
                  <a:cubicBezTo>
                    <a:pt x="367360" y="243313"/>
                    <a:pt x="373813" y="234709"/>
                    <a:pt x="375247" y="230407"/>
                  </a:cubicBezTo>
                  <a:cubicBezTo>
                    <a:pt x="378832" y="219173"/>
                    <a:pt x="372140" y="203159"/>
                    <a:pt x="388393" y="203876"/>
                  </a:cubicBezTo>
                  <a:cubicBezTo>
                    <a:pt x="385764" y="215349"/>
                    <a:pt x="390066" y="219890"/>
                    <a:pt x="401538" y="217261"/>
                  </a:cubicBezTo>
                  <a:cubicBezTo>
                    <a:pt x="413967" y="210569"/>
                    <a:pt x="416357" y="188580"/>
                    <a:pt x="405841" y="181887"/>
                  </a:cubicBezTo>
                  <a:cubicBezTo>
                    <a:pt x="386241" y="192165"/>
                    <a:pt x="351346" y="204832"/>
                    <a:pt x="344654" y="173044"/>
                  </a:cubicBezTo>
                  <a:cubicBezTo>
                    <a:pt x="350629" y="160854"/>
                    <a:pt x="339395" y="147948"/>
                    <a:pt x="340351" y="137670"/>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514203A-8907-F230-105A-510FCE1FEE74}"/>
                </a:ext>
              </a:extLst>
            </p:cNvPr>
            <p:cNvSpPr/>
            <p:nvPr/>
          </p:nvSpPr>
          <p:spPr>
            <a:xfrm>
              <a:off x="8960326" y="4563489"/>
              <a:ext cx="289320" cy="159450"/>
            </a:xfrm>
            <a:custGeom>
              <a:avLst/>
              <a:gdLst>
                <a:gd name="connsiteX0" fmla="*/ 66563 w 289320"/>
                <a:gd name="connsiteY0" fmla="*/ 146275 h 159450"/>
                <a:gd name="connsiteX1" fmla="*/ 75167 w 289320"/>
                <a:gd name="connsiteY1" fmla="*/ 150577 h 159450"/>
                <a:gd name="connsiteX2" fmla="*/ 92615 w 289320"/>
                <a:gd name="connsiteY2" fmla="*/ 159420 h 159450"/>
                <a:gd name="connsiteX3" fmla="*/ 123208 w 289320"/>
                <a:gd name="connsiteY3" fmla="*/ 128349 h 159450"/>
                <a:gd name="connsiteX4" fmla="*/ 210447 w 289320"/>
                <a:gd name="connsiteY4" fmla="*/ 150577 h 159450"/>
                <a:gd name="connsiteX5" fmla="*/ 219291 w 289320"/>
                <a:gd name="connsiteY5" fmla="*/ 137192 h 159450"/>
                <a:gd name="connsiteX6" fmla="*/ 258727 w 289320"/>
                <a:gd name="connsiteY6" fmla="*/ 128349 h 159450"/>
                <a:gd name="connsiteX7" fmla="*/ 289321 w 289320"/>
                <a:gd name="connsiteY7" fmla="*/ 97277 h 159450"/>
                <a:gd name="connsiteX8" fmla="*/ 245582 w 289320"/>
                <a:gd name="connsiteY8" fmla="*/ 70747 h 159450"/>
                <a:gd name="connsiteX9" fmla="*/ 219530 w 289320"/>
                <a:gd name="connsiteY9" fmla="*/ 44217 h 159450"/>
                <a:gd name="connsiteX10" fmla="*/ 193477 w 289320"/>
                <a:gd name="connsiteY10" fmla="*/ 61904 h 159450"/>
                <a:gd name="connsiteX11" fmla="*/ 180332 w 289320"/>
                <a:gd name="connsiteY11" fmla="*/ 26530 h 159450"/>
                <a:gd name="connsiteX12" fmla="*/ 123686 w 289320"/>
                <a:gd name="connsiteY12" fmla="*/ 0 h 159450"/>
                <a:gd name="connsiteX13" fmla="*/ 101697 w 289320"/>
                <a:gd name="connsiteY13" fmla="*/ 13385 h 159450"/>
                <a:gd name="connsiteX14" fmla="*/ 92854 w 289320"/>
                <a:gd name="connsiteY14" fmla="*/ 4541 h 159450"/>
                <a:gd name="connsiteX15" fmla="*/ 97395 w 289320"/>
                <a:gd name="connsiteY15" fmla="*/ 4541 h 159450"/>
                <a:gd name="connsiteX16" fmla="*/ 97395 w 289320"/>
                <a:gd name="connsiteY16" fmla="*/ 8843 h 159450"/>
                <a:gd name="connsiteX17" fmla="*/ 27604 w 289320"/>
                <a:gd name="connsiteY17" fmla="*/ 39915 h 159450"/>
                <a:gd name="connsiteX18" fmla="*/ 5854 w 289320"/>
                <a:gd name="connsiteY18" fmla="*/ 66445 h 159450"/>
                <a:gd name="connsiteX19" fmla="*/ 10156 w 289320"/>
                <a:gd name="connsiteY19" fmla="*/ 88434 h 159450"/>
                <a:gd name="connsiteX20" fmla="*/ 18999 w 289320"/>
                <a:gd name="connsiteY20" fmla="*/ 106121 h 159450"/>
                <a:gd name="connsiteX21" fmla="*/ 36447 w 289320"/>
                <a:gd name="connsiteY21" fmla="*/ 110662 h 159450"/>
                <a:gd name="connsiteX22" fmla="*/ 49593 w 289320"/>
                <a:gd name="connsiteY22" fmla="*/ 132651 h 159450"/>
                <a:gd name="connsiteX23" fmla="*/ 67041 w 289320"/>
                <a:gd name="connsiteY23" fmla="*/ 137192 h 159450"/>
                <a:gd name="connsiteX24" fmla="*/ 67041 w 289320"/>
                <a:gd name="connsiteY24" fmla="*/ 146035 h 1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9320" h="159450">
                  <a:moveTo>
                    <a:pt x="66563" y="146275"/>
                  </a:moveTo>
                  <a:cubicBezTo>
                    <a:pt x="66563" y="146275"/>
                    <a:pt x="74928" y="150338"/>
                    <a:pt x="75167" y="150577"/>
                  </a:cubicBezTo>
                  <a:cubicBezTo>
                    <a:pt x="79947" y="154640"/>
                    <a:pt x="84489" y="159898"/>
                    <a:pt x="92615" y="159420"/>
                  </a:cubicBezTo>
                  <a:cubicBezTo>
                    <a:pt x="106955" y="153206"/>
                    <a:pt x="114604" y="140538"/>
                    <a:pt x="123208" y="128349"/>
                  </a:cubicBezTo>
                  <a:cubicBezTo>
                    <a:pt x="150455" y="137670"/>
                    <a:pt x="178181" y="146514"/>
                    <a:pt x="210447" y="150577"/>
                  </a:cubicBezTo>
                  <a:cubicBezTo>
                    <a:pt x="210208" y="142928"/>
                    <a:pt x="213793" y="139104"/>
                    <a:pt x="219291" y="137192"/>
                  </a:cubicBezTo>
                  <a:cubicBezTo>
                    <a:pt x="234587" y="150577"/>
                    <a:pt x="243909" y="129544"/>
                    <a:pt x="258727" y="128349"/>
                  </a:cubicBezTo>
                  <a:cubicBezTo>
                    <a:pt x="260161" y="109228"/>
                    <a:pt x="270439" y="98950"/>
                    <a:pt x="289321" y="97277"/>
                  </a:cubicBezTo>
                  <a:cubicBezTo>
                    <a:pt x="284540" y="77679"/>
                    <a:pt x="263030" y="64294"/>
                    <a:pt x="245582" y="70747"/>
                  </a:cubicBezTo>
                  <a:cubicBezTo>
                    <a:pt x="240084" y="58797"/>
                    <a:pt x="228134" y="53060"/>
                    <a:pt x="219530" y="44217"/>
                  </a:cubicBezTo>
                  <a:cubicBezTo>
                    <a:pt x="203994" y="43261"/>
                    <a:pt x="210925" y="65011"/>
                    <a:pt x="193477" y="61904"/>
                  </a:cubicBezTo>
                  <a:cubicBezTo>
                    <a:pt x="186546" y="48758"/>
                    <a:pt x="162645" y="40154"/>
                    <a:pt x="180332" y="26530"/>
                  </a:cubicBezTo>
                  <a:cubicBezTo>
                    <a:pt x="153802" y="25335"/>
                    <a:pt x="137071" y="14341"/>
                    <a:pt x="123686" y="0"/>
                  </a:cubicBezTo>
                  <a:cubicBezTo>
                    <a:pt x="124403" y="12428"/>
                    <a:pt x="112931" y="12668"/>
                    <a:pt x="101697" y="13385"/>
                  </a:cubicBezTo>
                  <a:cubicBezTo>
                    <a:pt x="104804" y="6214"/>
                    <a:pt x="93093" y="-5975"/>
                    <a:pt x="92854" y="4541"/>
                  </a:cubicBezTo>
                  <a:lnTo>
                    <a:pt x="97395" y="4541"/>
                  </a:lnTo>
                  <a:lnTo>
                    <a:pt x="97395" y="8843"/>
                  </a:lnTo>
                  <a:cubicBezTo>
                    <a:pt x="69431" y="14579"/>
                    <a:pt x="48398" y="27008"/>
                    <a:pt x="27604" y="39915"/>
                  </a:cubicBezTo>
                  <a:cubicBezTo>
                    <a:pt x="-3468" y="41110"/>
                    <a:pt x="-4424" y="56168"/>
                    <a:pt x="5854" y="66445"/>
                  </a:cubicBezTo>
                  <a:cubicBezTo>
                    <a:pt x="17804" y="78634"/>
                    <a:pt x="7049" y="70986"/>
                    <a:pt x="10156" y="88434"/>
                  </a:cubicBezTo>
                  <a:cubicBezTo>
                    <a:pt x="12068" y="98711"/>
                    <a:pt x="27365" y="102058"/>
                    <a:pt x="18999" y="106121"/>
                  </a:cubicBezTo>
                  <a:cubicBezTo>
                    <a:pt x="25214" y="108033"/>
                    <a:pt x="30950" y="107077"/>
                    <a:pt x="36447" y="110662"/>
                  </a:cubicBezTo>
                  <a:cubicBezTo>
                    <a:pt x="42662" y="114725"/>
                    <a:pt x="46247" y="130022"/>
                    <a:pt x="49593" y="132651"/>
                  </a:cubicBezTo>
                  <a:cubicBezTo>
                    <a:pt x="54134" y="136475"/>
                    <a:pt x="62499" y="133607"/>
                    <a:pt x="67041" y="137192"/>
                  </a:cubicBezTo>
                  <a:cubicBezTo>
                    <a:pt x="68236" y="138148"/>
                    <a:pt x="66085" y="144601"/>
                    <a:pt x="67041" y="146035"/>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B8B83AA1-6BB5-BC13-FF8C-0E4CF32ABAC7}"/>
                </a:ext>
              </a:extLst>
            </p:cNvPr>
            <p:cNvSpPr/>
            <p:nvPr/>
          </p:nvSpPr>
          <p:spPr>
            <a:xfrm>
              <a:off x="9151413" y="4789833"/>
              <a:ext cx="717" cy="717"/>
            </a:xfrm>
            <a:custGeom>
              <a:avLst/>
              <a:gdLst>
                <a:gd name="connsiteX0" fmla="*/ 717 w 717"/>
                <a:gd name="connsiteY0" fmla="*/ 717 h 717"/>
                <a:gd name="connsiteX1" fmla="*/ 0 w 717"/>
                <a:gd name="connsiteY1" fmla="*/ 0 h 717"/>
                <a:gd name="connsiteX2" fmla="*/ 717 w 717"/>
                <a:gd name="connsiteY2" fmla="*/ 717 h 717"/>
              </a:gdLst>
              <a:ahLst/>
              <a:cxnLst>
                <a:cxn ang="0">
                  <a:pos x="connsiteX0" y="connsiteY0"/>
                </a:cxn>
                <a:cxn ang="0">
                  <a:pos x="connsiteX1" y="connsiteY1"/>
                </a:cxn>
                <a:cxn ang="0">
                  <a:pos x="connsiteX2" y="connsiteY2"/>
                </a:cxn>
              </a:cxnLst>
              <a:rect l="l" t="t" r="r" b="b"/>
              <a:pathLst>
                <a:path w="717" h="717">
                  <a:moveTo>
                    <a:pt x="717" y="717"/>
                  </a:moveTo>
                  <a:cubicBezTo>
                    <a:pt x="717" y="717"/>
                    <a:pt x="239" y="239"/>
                    <a:pt x="0" y="0"/>
                  </a:cubicBezTo>
                  <a:cubicBezTo>
                    <a:pt x="0" y="239"/>
                    <a:pt x="239" y="717"/>
                    <a:pt x="717" y="717"/>
                  </a:cubicBezTo>
                  <a:close/>
                </a:path>
              </a:pathLst>
            </a:custGeom>
            <a:grpFill/>
            <a:ln w="3175" cap="flat">
              <a:solidFill>
                <a:schemeClr val="bg1"/>
              </a:solid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5CCE79FC-3F01-FE1B-9272-9C287ABF6739}"/>
                </a:ext>
              </a:extLst>
            </p:cNvPr>
            <p:cNvSpPr/>
            <p:nvPr/>
          </p:nvSpPr>
          <p:spPr>
            <a:xfrm>
              <a:off x="9144225" y="4776209"/>
              <a:ext cx="13327" cy="13384"/>
            </a:xfrm>
            <a:custGeom>
              <a:avLst/>
              <a:gdLst>
                <a:gd name="connsiteX0" fmla="*/ 4797 w 13327"/>
                <a:gd name="connsiteY0" fmla="*/ 0 h 13384"/>
                <a:gd name="connsiteX1" fmla="*/ 7427 w 13327"/>
                <a:gd name="connsiteY1" fmla="*/ 13385 h 13384"/>
                <a:gd name="connsiteX2" fmla="*/ 7187 w 13327"/>
                <a:gd name="connsiteY2" fmla="*/ 12907 h 13384"/>
                <a:gd name="connsiteX3" fmla="*/ 13163 w 13327"/>
                <a:gd name="connsiteY3" fmla="*/ 10994 h 13384"/>
                <a:gd name="connsiteX4" fmla="*/ 5036 w 13327"/>
                <a:gd name="connsiteY4" fmla="*/ 0 h 13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 h="13384">
                  <a:moveTo>
                    <a:pt x="4797" y="0"/>
                  </a:moveTo>
                  <a:cubicBezTo>
                    <a:pt x="-5241" y="4541"/>
                    <a:pt x="2885" y="8126"/>
                    <a:pt x="7427" y="13385"/>
                  </a:cubicBezTo>
                  <a:cubicBezTo>
                    <a:pt x="7427" y="13385"/>
                    <a:pt x="7187" y="13146"/>
                    <a:pt x="7187" y="12907"/>
                  </a:cubicBezTo>
                  <a:cubicBezTo>
                    <a:pt x="9578" y="12429"/>
                    <a:pt x="11251" y="11712"/>
                    <a:pt x="13163" y="10994"/>
                  </a:cubicBezTo>
                  <a:cubicBezTo>
                    <a:pt x="13880" y="5975"/>
                    <a:pt x="12446" y="2151"/>
                    <a:pt x="5036" y="0"/>
                  </a:cubicBezTo>
                  <a:close/>
                </a:path>
              </a:pathLst>
            </a:custGeom>
            <a:grpFill/>
            <a:ln w="3175" cap="flat">
              <a:solidFill>
                <a:schemeClr val="bg1"/>
              </a:solid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8FA9793-E7D9-E1B1-29B2-E00F4E4FFD6E}"/>
                </a:ext>
              </a:extLst>
            </p:cNvPr>
            <p:cNvSpPr/>
            <p:nvPr/>
          </p:nvSpPr>
          <p:spPr>
            <a:xfrm>
              <a:off x="9136355" y="4727451"/>
              <a:ext cx="292343" cy="178380"/>
            </a:xfrm>
            <a:custGeom>
              <a:avLst/>
              <a:gdLst>
                <a:gd name="connsiteX0" fmla="*/ 261717 w 292343"/>
                <a:gd name="connsiteY0" fmla="*/ 8843 h 178380"/>
                <a:gd name="connsiteX1" fmla="*/ 239967 w 292343"/>
                <a:gd name="connsiteY1" fmla="*/ 13385 h 178380"/>
                <a:gd name="connsiteX2" fmla="*/ 196228 w 292343"/>
                <a:gd name="connsiteY2" fmla="*/ 0 h 178380"/>
                <a:gd name="connsiteX3" fmla="*/ 148187 w 292343"/>
                <a:gd name="connsiteY3" fmla="*/ 22228 h 178380"/>
                <a:gd name="connsiteX4" fmla="*/ 117832 w 292343"/>
                <a:gd name="connsiteY4" fmla="*/ 35374 h 178380"/>
                <a:gd name="connsiteX5" fmla="*/ 108989 w 292343"/>
                <a:gd name="connsiteY5" fmla="*/ 53060 h 178380"/>
                <a:gd name="connsiteX6" fmla="*/ 65489 w 292343"/>
                <a:gd name="connsiteY6" fmla="*/ 53060 h 178380"/>
                <a:gd name="connsiteX7" fmla="*/ 39437 w 292343"/>
                <a:gd name="connsiteY7" fmla="*/ 35374 h 178380"/>
                <a:gd name="connsiteX8" fmla="*/ 35135 w 292343"/>
                <a:gd name="connsiteY8" fmla="*/ 57602 h 178380"/>
                <a:gd name="connsiteX9" fmla="*/ 20794 w 292343"/>
                <a:gd name="connsiteY9" fmla="*/ 62382 h 178380"/>
                <a:gd name="connsiteX10" fmla="*/ 13146 w 292343"/>
                <a:gd name="connsiteY10" fmla="*/ 101819 h 178380"/>
                <a:gd name="connsiteX11" fmla="*/ 0 w 292343"/>
                <a:gd name="connsiteY11" fmla="*/ 106360 h 178380"/>
                <a:gd name="connsiteX12" fmla="*/ 13146 w 292343"/>
                <a:gd name="connsiteY12" fmla="*/ 128588 h 178380"/>
                <a:gd name="connsiteX13" fmla="*/ 34896 w 292343"/>
                <a:gd name="connsiteY13" fmla="*/ 141973 h 178380"/>
                <a:gd name="connsiteX14" fmla="*/ 34896 w 292343"/>
                <a:gd name="connsiteY14" fmla="*/ 150816 h 178380"/>
                <a:gd name="connsiteX15" fmla="*/ 43739 w 292343"/>
                <a:gd name="connsiteY15" fmla="*/ 150816 h 178380"/>
                <a:gd name="connsiteX16" fmla="*/ 48041 w 292343"/>
                <a:gd name="connsiteY16" fmla="*/ 164201 h 178380"/>
                <a:gd name="connsiteX17" fmla="*/ 61187 w 292343"/>
                <a:gd name="connsiteY17" fmla="*/ 168503 h 178380"/>
                <a:gd name="connsiteX18" fmla="*/ 104687 w 292343"/>
                <a:gd name="connsiteY18" fmla="*/ 177346 h 178380"/>
                <a:gd name="connsiteX19" fmla="*/ 108989 w 292343"/>
                <a:gd name="connsiteY19" fmla="*/ 168503 h 178380"/>
                <a:gd name="connsiteX20" fmla="*/ 148187 w 292343"/>
                <a:gd name="connsiteY20" fmla="*/ 150816 h 178380"/>
                <a:gd name="connsiteX21" fmla="*/ 218217 w 292343"/>
                <a:gd name="connsiteY21" fmla="*/ 146514 h 178380"/>
                <a:gd name="connsiteX22" fmla="*/ 274863 w 292343"/>
                <a:gd name="connsiteY22" fmla="*/ 48997 h 178380"/>
                <a:gd name="connsiteX23" fmla="*/ 292310 w 292343"/>
                <a:gd name="connsiteY23" fmla="*/ 35613 h 178380"/>
                <a:gd name="connsiteX24" fmla="*/ 261956 w 292343"/>
                <a:gd name="connsiteY24" fmla="*/ 9083 h 17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2343" h="178380">
                  <a:moveTo>
                    <a:pt x="261717" y="8843"/>
                  </a:moveTo>
                  <a:cubicBezTo>
                    <a:pt x="262195" y="18404"/>
                    <a:pt x="246181" y="10756"/>
                    <a:pt x="239967" y="13385"/>
                  </a:cubicBezTo>
                  <a:cubicBezTo>
                    <a:pt x="235904" y="-8604"/>
                    <a:pt x="214632" y="10277"/>
                    <a:pt x="196228" y="0"/>
                  </a:cubicBezTo>
                  <a:cubicBezTo>
                    <a:pt x="189297" y="17209"/>
                    <a:pt x="171371" y="34657"/>
                    <a:pt x="148187" y="22228"/>
                  </a:cubicBezTo>
                  <a:cubicBezTo>
                    <a:pt x="149621" y="38242"/>
                    <a:pt x="125003" y="28203"/>
                    <a:pt x="117832" y="35374"/>
                  </a:cubicBezTo>
                  <a:cubicBezTo>
                    <a:pt x="119027" y="45412"/>
                    <a:pt x="116876" y="52104"/>
                    <a:pt x="108989" y="53060"/>
                  </a:cubicBezTo>
                  <a:lnTo>
                    <a:pt x="65489" y="53060"/>
                  </a:lnTo>
                  <a:cubicBezTo>
                    <a:pt x="56407" y="47563"/>
                    <a:pt x="52822" y="36330"/>
                    <a:pt x="39437" y="35374"/>
                  </a:cubicBezTo>
                  <a:cubicBezTo>
                    <a:pt x="37047" y="41827"/>
                    <a:pt x="44456" y="58319"/>
                    <a:pt x="35135" y="57602"/>
                  </a:cubicBezTo>
                  <a:cubicBezTo>
                    <a:pt x="32028" y="57124"/>
                    <a:pt x="25574" y="60709"/>
                    <a:pt x="20794" y="62382"/>
                  </a:cubicBezTo>
                  <a:cubicBezTo>
                    <a:pt x="18165" y="72181"/>
                    <a:pt x="9800" y="85805"/>
                    <a:pt x="13146" y="101819"/>
                  </a:cubicBezTo>
                  <a:cubicBezTo>
                    <a:pt x="8126" y="102536"/>
                    <a:pt x="717" y="101102"/>
                    <a:pt x="0" y="106360"/>
                  </a:cubicBezTo>
                  <a:cubicBezTo>
                    <a:pt x="11234" y="105643"/>
                    <a:pt x="6931" y="120701"/>
                    <a:pt x="13146" y="128588"/>
                  </a:cubicBezTo>
                  <a:cubicBezTo>
                    <a:pt x="17448" y="133846"/>
                    <a:pt x="27725" y="134802"/>
                    <a:pt x="34896" y="141973"/>
                  </a:cubicBezTo>
                  <a:cubicBezTo>
                    <a:pt x="36330" y="143407"/>
                    <a:pt x="33462" y="149382"/>
                    <a:pt x="34896" y="150816"/>
                  </a:cubicBezTo>
                  <a:cubicBezTo>
                    <a:pt x="36330" y="152250"/>
                    <a:pt x="42305" y="149382"/>
                    <a:pt x="43739" y="150816"/>
                  </a:cubicBezTo>
                  <a:cubicBezTo>
                    <a:pt x="45890" y="153445"/>
                    <a:pt x="45651" y="162050"/>
                    <a:pt x="48041" y="164201"/>
                  </a:cubicBezTo>
                  <a:cubicBezTo>
                    <a:pt x="50909" y="166352"/>
                    <a:pt x="58558" y="167069"/>
                    <a:pt x="61187" y="168503"/>
                  </a:cubicBezTo>
                  <a:cubicBezTo>
                    <a:pt x="72898" y="175434"/>
                    <a:pt x="83654" y="180692"/>
                    <a:pt x="104687" y="177346"/>
                  </a:cubicBezTo>
                  <a:cubicBezTo>
                    <a:pt x="104687" y="172327"/>
                    <a:pt x="106121" y="170654"/>
                    <a:pt x="108989" y="168503"/>
                  </a:cubicBezTo>
                  <a:cubicBezTo>
                    <a:pt x="126198" y="156313"/>
                    <a:pt x="141016" y="168503"/>
                    <a:pt x="148187" y="150816"/>
                  </a:cubicBezTo>
                  <a:cubicBezTo>
                    <a:pt x="185951" y="154401"/>
                    <a:pt x="186907" y="153445"/>
                    <a:pt x="218217" y="146514"/>
                  </a:cubicBezTo>
                  <a:cubicBezTo>
                    <a:pt x="237338" y="114486"/>
                    <a:pt x="244508" y="69313"/>
                    <a:pt x="274863" y="48997"/>
                  </a:cubicBezTo>
                  <a:cubicBezTo>
                    <a:pt x="282033" y="44217"/>
                    <a:pt x="293027" y="51387"/>
                    <a:pt x="292310" y="35613"/>
                  </a:cubicBezTo>
                  <a:cubicBezTo>
                    <a:pt x="281555" y="27247"/>
                    <a:pt x="271516" y="18404"/>
                    <a:pt x="261956" y="9083"/>
                  </a:cubicBezTo>
                  <a:close/>
                </a:path>
              </a:pathLst>
            </a:custGeom>
            <a:grpFill/>
            <a:ln w="3175" cap="flat">
              <a:solidFill>
                <a:schemeClr val="bg1"/>
              </a:solid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C3D5B427-A76F-46EF-A37E-702D95BF36BF}"/>
                </a:ext>
              </a:extLst>
            </p:cNvPr>
            <p:cNvSpPr/>
            <p:nvPr/>
          </p:nvSpPr>
          <p:spPr>
            <a:xfrm>
              <a:off x="9150935" y="4786965"/>
              <a:ext cx="5975" cy="3544"/>
            </a:xfrm>
            <a:custGeom>
              <a:avLst/>
              <a:gdLst>
                <a:gd name="connsiteX0" fmla="*/ 239 w 5975"/>
                <a:gd name="connsiteY0" fmla="*/ 2151 h 3544"/>
                <a:gd name="connsiteX1" fmla="*/ 478 w 5975"/>
                <a:gd name="connsiteY1" fmla="*/ 2629 h 3544"/>
                <a:gd name="connsiteX2" fmla="*/ 1195 w 5975"/>
                <a:gd name="connsiteY2" fmla="*/ 3346 h 3544"/>
                <a:gd name="connsiteX3" fmla="*/ 5497 w 5975"/>
                <a:gd name="connsiteY3" fmla="*/ 2868 h 3544"/>
                <a:gd name="connsiteX4" fmla="*/ 5975 w 5975"/>
                <a:gd name="connsiteY4" fmla="*/ 0 h 3544"/>
                <a:gd name="connsiteX5" fmla="*/ 0 w 5975"/>
                <a:gd name="connsiteY5" fmla="*/ 1912 h 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5" h="3544">
                  <a:moveTo>
                    <a:pt x="239" y="2151"/>
                  </a:moveTo>
                  <a:cubicBezTo>
                    <a:pt x="239" y="2151"/>
                    <a:pt x="478" y="2390"/>
                    <a:pt x="478" y="2629"/>
                  </a:cubicBezTo>
                  <a:cubicBezTo>
                    <a:pt x="478" y="2868"/>
                    <a:pt x="956" y="3107"/>
                    <a:pt x="1195" y="3346"/>
                  </a:cubicBezTo>
                  <a:cubicBezTo>
                    <a:pt x="2151" y="3824"/>
                    <a:pt x="3824" y="3346"/>
                    <a:pt x="5497" y="2868"/>
                  </a:cubicBezTo>
                  <a:cubicBezTo>
                    <a:pt x="5736" y="1912"/>
                    <a:pt x="5975" y="956"/>
                    <a:pt x="5975" y="0"/>
                  </a:cubicBezTo>
                  <a:cubicBezTo>
                    <a:pt x="4063" y="717"/>
                    <a:pt x="2390" y="1673"/>
                    <a:pt x="0" y="1912"/>
                  </a:cubicBezTo>
                  <a:close/>
                </a:path>
              </a:pathLst>
            </a:custGeom>
            <a:grpFill/>
            <a:ln w="3175" cap="flat">
              <a:solidFill>
                <a:schemeClr val="bg1"/>
              </a:solid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FBFAF540-70C9-E7D2-8CB4-896994202A80}"/>
                </a:ext>
              </a:extLst>
            </p:cNvPr>
            <p:cNvSpPr/>
            <p:nvPr/>
          </p:nvSpPr>
          <p:spPr>
            <a:xfrm>
              <a:off x="8840043" y="4700921"/>
              <a:ext cx="327510" cy="159181"/>
            </a:xfrm>
            <a:custGeom>
              <a:avLst/>
              <a:gdLst>
                <a:gd name="connsiteX0" fmla="*/ 311609 w 327510"/>
                <a:gd name="connsiteY0" fmla="*/ 88673 h 159181"/>
                <a:gd name="connsiteX1" fmla="*/ 308980 w 327510"/>
                <a:gd name="connsiteY1" fmla="*/ 75288 h 159181"/>
                <a:gd name="connsiteX2" fmla="*/ 317106 w 327510"/>
                <a:gd name="connsiteY2" fmla="*/ 86283 h 159181"/>
                <a:gd name="connsiteX3" fmla="*/ 322126 w 327510"/>
                <a:gd name="connsiteY3" fmla="*/ 35613 h 159181"/>
                <a:gd name="connsiteX4" fmla="*/ 322126 w 327510"/>
                <a:gd name="connsiteY4" fmla="*/ 17926 h 159181"/>
                <a:gd name="connsiteX5" fmla="*/ 287230 w 327510"/>
                <a:gd name="connsiteY5" fmla="*/ 13385 h 159181"/>
                <a:gd name="connsiteX6" fmla="*/ 243730 w 327510"/>
                <a:gd name="connsiteY6" fmla="*/ 0 h 159181"/>
                <a:gd name="connsiteX7" fmla="*/ 208835 w 327510"/>
                <a:gd name="connsiteY7" fmla="*/ 26530 h 159181"/>
                <a:gd name="connsiteX8" fmla="*/ 191387 w 327510"/>
                <a:gd name="connsiteY8" fmla="*/ 17687 h 159181"/>
                <a:gd name="connsiteX9" fmla="*/ 182782 w 327510"/>
                <a:gd name="connsiteY9" fmla="*/ 26530 h 159181"/>
                <a:gd name="connsiteX10" fmla="*/ 169637 w 327510"/>
                <a:gd name="connsiteY10" fmla="*/ 35374 h 159181"/>
                <a:gd name="connsiteX11" fmla="*/ 143346 w 327510"/>
                <a:gd name="connsiteY11" fmla="*/ 57602 h 159181"/>
                <a:gd name="connsiteX12" fmla="*/ 152189 w 327510"/>
                <a:gd name="connsiteY12" fmla="*/ 97516 h 159181"/>
                <a:gd name="connsiteX13" fmla="*/ 134741 w 327510"/>
                <a:gd name="connsiteY13" fmla="*/ 84132 h 159181"/>
                <a:gd name="connsiteX14" fmla="*/ 95543 w 327510"/>
                <a:gd name="connsiteY14" fmla="*/ 88673 h 159181"/>
                <a:gd name="connsiteX15" fmla="*/ 60648 w 327510"/>
                <a:gd name="connsiteY15" fmla="*/ 102058 h 159181"/>
                <a:gd name="connsiteX16" fmla="*/ 43200 w 327510"/>
                <a:gd name="connsiteY16" fmla="*/ 93214 h 159181"/>
                <a:gd name="connsiteX17" fmla="*/ 30054 w 327510"/>
                <a:gd name="connsiteY17" fmla="*/ 110901 h 159181"/>
                <a:gd name="connsiteX18" fmla="*/ 4002 w 327510"/>
                <a:gd name="connsiteY18" fmla="*/ 93214 h 159181"/>
                <a:gd name="connsiteX19" fmla="*/ 16909 w 327510"/>
                <a:gd name="connsiteY19" fmla="*/ 133129 h 159181"/>
                <a:gd name="connsiteX20" fmla="*/ 51804 w 327510"/>
                <a:gd name="connsiteY20" fmla="*/ 137431 h 159181"/>
                <a:gd name="connsiteX21" fmla="*/ 77856 w 327510"/>
                <a:gd name="connsiteY21" fmla="*/ 124047 h 159181"/>
                <a:gd name="connsiteX22" fmla="*/ 117293 w 327510"/>
                <a:gd name="connsiteY22" fmla="*/ 119505 h 159181"/>
                <a:gd name="connsiteX23" fmla="*/ 125898 w 327510"/>
                <a:gd name="connsiteY23" fmla="*/ 146035 h 159181"/>
                <a:gd name="connsiteX24" fmla="*/ 230584 w 327510"/>
                <a:gd name="connsiteY24" fmla="*/ 159181 h 159181"/>
                <a:gd name="connsiteX25" fmla="*/ 243730 w 327510"/>
                <a:gd name="connsiteY25" fmla="*/ 146035 h 159181"/>
                <a:gd name="connsiteX26" fmla="*/ 304917 w 327510"/>
                <a:gd name="connsiteY26" fmla="*/ 123808 h 159181"/>
                <a:gd name="connsiteX27" fmla="*/ 313760 w 327510"/>
                <a:gd name="connsiteY27" fmla="*/ 97277 h 159181"/>
                <a:gd name="connsiteX28" fmla="*/ 312565 w 327510"/>
                <a:gd name="connsiteY28" fmla="*/ 89390 h 159181"/>
                <a:gd name="connsiteX29" fmla="*/ 311848 w 327510"/>
                <a:gd name="connsiteY29" fmla="*/ 88673 h 15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7510" h="159181">
                  <a:moveTo>
                    <a:pt x="311609" y="88673"/>
                  </a:moveTo>
                  <a:cubicBezTo>
                    <a:pt x="307068" y="83176"/>
                    <a:pt x="299181" y="79830"/>
                    <a:pt x="308980" y="75288"/>
                  </a:cubicBezTo>
                  <a:cubicBezTo>
                    <a:pt x="316389" y="77439"/>
                    <a:pt x="317823" y="81025"/>
                    <a:pt x="317106" y="86283"/>
                  </a:cubicBezTo>
                  <a:cubicBezTo>
                    <a:pt x="335749" y="78156"/>
                    <a:pt x="324038" y="49236"/>
                    <a:pt x="322126" y="35613"/>
                  </a:cubicBezTo>
                  <a:cubicBezTo>
                    <a:pt x="320931" y="27486"/>
                    <a:pt x="329057" y="20555"/>
                    <a:pt x="322126" y="17926"/>
                  </a:cubicBezTo>
                  <a:cubicBezTo>
                    <a:pt x="315672" y="10994"/>
                    <a:pt x="299898" y="14102"/>
                    <a:pt x="287230" y="13385"/>
                  </a:cubicBezTo>
                  <a:cubicBezTo>
                    <a:pt x="276714" y="4780"/>
                    <a:pt x="262134" y="239"/>
                    <a:pt x="243730" y="0"/>
                  </a:cubicBezTo>
                  <a:cubicBezTo>
                    <a:pt x="235126" y="16970"/>
                    <a:pt x="225326" y="27486"/>
                    <a:pt x="208835" y="26530"/>
                  </a:cubicBezTo>
                  <a:cubicBezTo>
                    <a:pt x="201186" y="26052"/>
                    <a:pt x="194016" y="16731"/>
                    <a:pt x="191387" y="17687"/>
                  </a:cubicBezTo>
                  <a:cubicBezTo>
                    <a:pt x="190192" y="18165"/>
                    <a:pt x="185173" y="25096"/>
                    <a:pt x="182782" y="26530"/>
                  </a:cubicBezTo>
                  <a:cubicBezTo>
                    <a:pt x="175612" y="30354"/>
                    <a:pt x="177046" y="24140"/>
                    <a:pt x="169637" y="35374"/>
                  </a:cubicBezTo>
                  <a:cubicBezTo>
                    <a:pt x="161510" y="47802"/>
                    <a:pt x="148365" y="42305"/>
                    <a:pt x="143346" y="57602"/>
                  </a:cubicBezTo>
                  <a:cubicBezTo>
                    <a:pt x="153145" y="61426"/>
                    <a:pt x="161271" y="89390"/>
                    <a:pt x="152189" y="97516"/>
                  </a:cubicBezTo>
                  <a:cubicBezTo>
                    <a:pt x="138326" y="101341"/>
                    <a:pt x="143107" y="86044"/>
                    <a:pt x="134741" y="84132"/>
                  </a:cubicBezTo>
                  <a:cubicBezTo>
                    <a:pt x="124942" y="89390"/>
                    <a:pt x="109884" y="84849"/>
                    <a:pt x="95543" y="88673"/>
                  </a:cubicBezTo>
                  <a:cubicBezTo>
                    <a:pt x="84310" y="91541"/>
                    <a:pt x="74749" y="108750"/>
                    <a:pt x="60648" y="102058"/>
                  </a:cubicBezTo>
                  <a:cubicBezTo>
                    <a:pt x="53717" y="100145"/>
                    <a:pt x="56824" y="88195"/>
                    <a:pt x="43200" y="93214"/>
                  </a:cubicBezTo>
                  <a:cubicBezTo>
                    <a:pt x="34118" y="94409"/>
                    <a:pt x="39137" y="109706"/>
                    <a:pt x="30054" y="110901"/>
                  </a:cubicBezTo>
                  <a:cubicBezTo>
                    <a:pt x="18104" y="108272"/>
                    <a:pt x="19060" y="92497"/>
                    <a:pt x="4002" y="93214"/>
                  </a:cubicBezTo>
                  <a:cubicBezTo>
                    <a:pt x="-7709" y="113052"/>
                    <a:pt x="9260" y="120700"/>
                    <a:pt x="16909" y="133129"/>
                  </a:cubicBezTo>
                  <a:cubicBezTo>
                    <a:pt x="32923" y="123569"/>
                    <a:pt x="37225" y="127154"/>
                    <a:pt x="51804" y="137431"/>
                  </a:cubicBezTo>
                  <a:cubicBezTo>
                    <a:pt x="62321" y="136475"/>
                    <a:pt x="67101" y="127393"/>
                    <a:pt x="77856" y="124047"/>
                  </a:cubicBezTo>
                  <a:cubicBezTo>
                    <a:pt x="89329" y="120700"/>
                    <a:pt x="104865" y="124764"/>
                    <a:pt x="117293" y="119505"/>
                  </a:cubicBezTo>
                  <a:cubicBezTo>
                    <a:pt x="115142" y="133368"/>
                    <a:pt x="123508" y="136714"/>
                    <a:pt x="125898" y="146035"/>
                  </a:cubicBezTo>
                  <a:cubicBezTo>
                    <a:pt x="163422" y="147948"/>
                    <a:pt x="191387" y="159181"/>
                    <a:pt x="230584" y="159181"/>
                  </a:cubicBezTo>
                  <a:cubicBezTo>
                    <a:pt x="227477" y="147231"/>
                    <a:pt x="239667" y="150577"/>
                    <a:pt x="243730" y="146035"/>
                  </a:cubicBezTo>
                  <a:cubicBezTo>
                    <a:pt x="276953" y="151772"/>
                    <a:pt x="284601" y="131456"/>
                    <a:pt x="304917" y="123808"/>
                  </a:cubicBezTo>
                  <a:cubicBezTo>
                    <a:pt x="302527" y="114008"/>
                    <a:pt x="298464" y="99428"/>
                    <a:pt x="313760" y="97277"/>
                  </a:cubicBezTo>
                  <a:cubicBezTo>
                    <a:pt x="314955" y="94170"/>
                    <a:pt x="314238" y="91541"/>
                    <a:pt x="312565" y="89390"/>
                  </a:cubicBezTo>
                  <a:cubicBezTo>
                    <a:pt x="312326" y="89390"/>
                    <a:pt x="312087" y="88912"/>
                    <a:pt x="311848" y="88673"/>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E17317C7-97ED-4629-E2B3-6696D465C450}"/>
                </a:ext>
              </a:extLst>
            </p:cNvPr>
            <p:cNvSpPr/>
            <p:nvPr/>
          </p:nvSpPr>
          <p:spPr>
            <a:xfrm>
              <a:off x="9580573" y="5147716"/>
              <a:ext cx="829710" cy="376357"/>
            </a:xfrm>
            <a:custGeom>
              <a:avLst/>
              <a:gdLst>
                <a:gd name="connsiteX0" fmla="*/ 589983 w 829710"/>
                <a:gd name="connsiteY0" fmla="*/ 57995 h 376357"/>
                <a:gd name="connsiteX1" fmla="*/ 472150 w 829710"/>
                <a:gd name="connsiteY1" fmla="*/ 40308 h 376357"/>
                <a:gd name="connsiteX2" fmla="*/ 454702 w 829710"/>
                <a:gd name="connsiteY2" fmla="*/ 49152 h 376357"/>
                <a:gd name="connsiteX3" fmla="*/ 441557 w 829710"/>
                <a:gd name="connsiteY3" fmla="*/ 22622 h 376357"/>
                <a:gd name="connsiteX4" fmla="*/ 415266 w 829710"/>
                <a:gd name="connsiteY4" fmla="*/ 26924 h 376357"/>
                <a:gd name="connsiteX5" fmla="*/ 397818 w 829710"/>
                <a:gd name="connsiteY5" fmla="*/ 394 h 376357"/>
                <a:gd name="connsiteX6" fmla="*/ 323724 w 829710"/>
                <a:gd name="connsiteY6" fmla="*/ 394 h 376357"/>
                <a:gd name="connsiteX7" fmla="*/ 301974 w 829710"/>
                <a:gd name="connsiteY7" fmla="*/ 9237 h 376357"/>
                <a:gd name="connsiteX8" fmla="*/ 279985 w 829710"/>
                <a:gd name="connsiteY8" fmla="*/ 18080 h 376357"/>
                <a:gd name="connsiteX9" fmla="*/ 262538 w 829710"/>
                <a:gd name="connsiteY9" fmla="*/ 31226 h 376357"/>
                <a:gd name="connsiteX10" fmla="*/ 240549 w 829710"/>
                <a:gd name="connsiteY10" fmla="*/ 40069 h 376357"/>
                <a:gd name="connsiteX11" fmla="*/ 227403 w 829710"/>
                <a:gd name="connsiteY11" fmla="*/ 57756 h 376357"/>
                <a:gd name="connsiteX12" fmla="*/ 131321 w 829710"/>
                <a:gd name="connsiteY12" fmla="*/ 53215 h 376357"/>
                <a:gd name="connsiteX13" fmla="*/ 166216 w 829710"/>
                <a:gd name="connsiteY13" fmla="*/ 79745 h 376357"/>
                <a:gd name="connsiteX14" fmla="*/ 122716 w 829710"/>
                <a:gd name="connsiteY14" fmla="*/ 93130 h 376357"/>
                <a:gd name="connsiteX15" fmla="*/ 131321 w 829710"/>
                <a:gd name="connsiteY15" fmla="*/ 101973 h 376357"/>
                <a:gd name="connsiteX16" fmla="*/ 61530 w 829710"/>
                <a:gd name="connsiteY16" fmla="*/ 106514 h 376357"/>
                <a:gd name="connsiteX17" fmla="*/ 30936 w 829710"/>
                <a:gd name="connsiteY17" fmla="*/ 101973 h 376357"/>
                <a:gd name="connsiteX18" fmla="*/ 343 w 829710"/>
                <a:gd name="connsiteY18" fmla="*/ 155034 h 376357"/>
                <a:gd name="connsiteX19" fmla="*/ 35238 w 829710"/>
                <a:gd name="connsiteY19" fmla="*/ 155034 h 376357"/>
                <a:gd name="connsiteX20" fmla="*/ 26395 w 829710"/>
                <a:gd name="connsiteY20" fmla="*/ 172720 h 376357"/>
                <a:gd name="connsiteX21" fmla="*/ 39541 w 829710"/>
                <a:gd name="connsiteY21" fmla="*/ 194948 h 376357"/>
                <a:gd name="connsiteX22" fmla="*/ 30936 w 829710"/>
                <a:gd name="connsiteY22" fmla="*/ 212635 h 376357"/>
                <a:gd name="connsiteX23" fmla="*/ 44082 w 829710"/>
                <a:gd name="connsiteY23" fmla="*/ 225781 h 376357"/>
                <a:gd name="connsiteX24" fmla="*/ 18030 w 829710"/>
                <a:gd name="connsiteY24" fmla="*/ 230322 h 376357"/>
                <a:gd name="connsiteX25" fmla="*/ 13727 w 829710"/>
                <a:gd name="connsiteY25" fmla="*/ 212635 h 376357"/>
                <a:gd name="connsiteX26" fmla="*/ 9186 w 829710"/>
                <a:gd name="connsiteY26" fmla="*/ 230322 h 376357"/>
                <a:gd name="connsiteX27" fmla="*/ 52925 w 829710"/>
                <a:gd name="connsiteY27" fmla="*/ 256852 h 376357"/>
                <a:gd name="connsiteX28" fmla="*/ 52925 w 829710"/>
                <a:gd name="connsiteY28" fmla="*/ 305610 h 376357"/>
                <a:gd name="connsiteX29" fmla="*/ 96425 w 829710"/>
                <a:gd name="connsiteY29" fmla="*/ 305610 h 376357"/>
                <a:gd name="connsiteX30" fmla="*/ 92123 w 829710"/>
                <a:gd name="connsiteY30" fmla="*/ 327838 h 376357"/>
                <a:gd name="connsiteX31" fmla="*/ 131560 w 829710"/>
                <a:gd name="connsiteY31" fmla="*/ 323297 h 376357"/>
                <a:gd name="connsiteX32" fmla="*/ 144705 w 829710"/>
                <a:gd name="connsiteY32" fmla="*/ 354369 h 376357"/>
                <a:gd name="connsiteX33" fmla="*/ 192746 w 829710"/>
                <a:gd name="connsiteY33" fmla="*/ 349827 h 376357"/>
                <a:gd name="connsiteX34" fmla="*/ 201351 w 829710"/>
                <a:gd name="connsiteY34" fmla="*/ 314454 h 376357"/>
                <a:gd name="connsiteX35" fmla="*/ 284288 w 829710"/>
                <a:gd name="connsiteY35" fmla="*/ 363212 h 376357"/>
                <a:gd name="connsiteX36" fmla="*/ 336631 w 829710"/>
                <a:gd name="connsiteY36" fmla="*/ 358671 h 376357"/>
                <a:gd name="connsiteX37" fmla="*/ 384672 w 829710"/>
                <a:gd name="connsiteY37" fmla="*/ 318756 h 376357"/>
                <a:gd name="connsiteX38" fmla="*/ 415266 w 829710"/>
                <a:gd name="connsiteY38" fmla="*/ 332141 h 376357"/>
                <a:gd name="connsiteX39" fmla="*/ 445859 w 829710"/>
                <a:gd name="connsiteY39" fmla="*/ 309913 h 376357"/>
                <a:gd name="connsiteX40" fmla="*/ 432713 w 829710"/>
                <a:gd name="connsiteY40" fmla="*/ 354130 h 376357"/>
                <a:gd name="connsiteX41" fmla="*/ 445859 w 829710"/>
                <a:gd name="connsiteY41" fmla="*/ 376358 h 376357"/>
                <a:gd name="connsiteX42" fmla="*/ 463307 w 829710"/>
                <a:gd name="connsiteY42" fmla="*/ 354130 h 376357"/>
                <a:gd name="connsiteX43" fmla="*/ 471911 w 829710"/>
                <a:gd name="connsiteY43" fmla="*/ 318756 h 376357"/>
                <a:gd name="connsiteX44" fmla="*/ 502505 w 829710"/>
                <a:gd name="connsiteY44" fmla="*/ 327599 h 376357"/>
                <a:gd name="connsiteX45" fmla="*/ 550546 w 829710"/>
                <a:gd name="connsiteY45" fmla="*/ 314215 h 376357"/>
                <a:gd name="connsiteX46" fmla="*/ 576598 w 829710"/>
                <a:gd name="connsiteY46" fmla="*/ 327599 h 376357"/>
                <a:gd name="connsiteX47" fmla="*/ 650930 w 829710"/>
                <a:gd name="connsiteY47" fmla="*/ 301069 h 376357"/>
                <a:gd name="connsiteX48" fmla="*/ 716419 w 829710"/>
                <a:gd name="connsiteY48" fmla="*/ 287924 h 376357"/>
                <a:gd name="connsiteX49" fmla="*/ 733867 w 829710"/>
                <a:gd name="connsiteY49" fmla="*/ 296767 h 376357"/>
                <a:gd name="connsiteX50" fmla="*/ 755617 w 829710"/>
                <a:gd name="connsiteY50" fmla="*/ 283621 h 376357"/>
                <a:gd name="connsiteX51" fmla="*/ 807960 w 829710"/>
                <a:gd name="connsiteY51" fmla="*/ 287924 h 376357"/>
                <a:gd name="connsiteX52" fmla="*/ 812263 w 829710"/>
                <a:gd name="connsiteY52" fmla="*/ 305610 h 376357"/>
                <a:gd name="connsiteX53" fmla="*/ 829710 w 829710"/>
                <a:gd name="connsiteY53" fmla="*/ 296767 h 376357"/>
                <a:gd name="connsiteX54" fmla="*/ 821106 w 829710"/>
                <a:gd name="connsiteY54" fmla="*/ 261393 h 376357"/>
                <a:gd name="connsiteX55" fmla="*/ 803658 w 829710"/>
                <a:gd name="connsiteY55" fmla="*/ 252550 h 376357"/>
                <a:gd name="connsiteX56" fmla="*/ 799356 w 829710"/>
                <a:gd name="connsiteY56" fmla="*/ 159575 h 376357"/>
                <a:gd name="connsiteX57" fmla="*/ 821106 w 829710"/>
                <a:gd name="connsiteY57" fmla="*/ 128503 h 376357"/>
                <a:gd name="connsiteX58" fmla="*/ 786211 w 829710"/>
                <a:gd name="connsiteY58" fmla="*/ 123962 h 376357"/>
                <a:gd name="connsiteX59" fmla="*/ 781908 w 829710"/>
                <a:gd name="connsiteY59" fmla="*/ 70902 h 376357"/>
                <a:gd name="connsiteX60" fmla="*/ 777606 w 829710"/>
                <a:gd name="connsiteY60" fmla="*/ 62058 h 376357"/>
                <a:gd name="connsiteX61" fmla="*/ 738408 w 829710"/>
                <a:gd name="connsiteY61" fmla="*/ 26685 h 376357"/>
                <a:gd name="connsiteX62" fmla="*/ 734106 w 829710"/>
                <a:gd name="connsiteY62" fmla="*/ 35528 h 376357"/>
                <a:gd name="connsiteX63" fmla="*/ 708054 w 829710"/>
                <a:gd name="connsiteY63" fmla="*/ 30987 h 376357"/>
                <a:gd name="connsiteX64" fmla="*/ 699450 w 829710"/>
                <a:gd name="connsiteY64" fmla="*/ 39830 h 376357"/>
                <a:gd name="connsiteX65" fmla="*/ 686304 w 829710"/>
                <a:gd name="connsiteY65" fmla="*/ 35528 h 376357"/>
                <a:gd name="connsiteX66" fmla="*/ 590222 w 829710"/>
                <a:gd name="connsiteY66" fmla="*/ 57756 h 37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29710" h="376357">
                  <a:moveTo>
                    <a:pt x="589983" y="57995"/>
                  </a:moveTo>
                  <a:cubicBezTo>
                    <a:pt x="552697" y="76399"/>
                    <a:pt x="495095" y="63014"/>
                    <a:pt x="472150" y="40308"/>
                  </a:cubicBezTo>
                  <a:cubicBezTo>
                    <a:pt x="471194" y="48196"/>
                    <a:pt x="464741" y="50347"/>
                    <a:pt x="454702" y="49152"/>
                  </a:cubicBezTo>
                  <a:cubicBezTo>
                    <a:pt x="448249" y="42221"/>
                    <a:pt x="445381" y="31943"/>
                    <a:pt x="441557" y="22622"/>
                  </a:cubicBezTo>
                  <a:cubicBezTo>
                    <a:pt x="428172" y="19514"/>
                    <a:pt x="425543" y="27163"/>
                    <a:pt x="415266" y="26924"/>
                  </a:cubicBezTo>
                  <a:cubicBezTo>
                    <a:pt x="412637" y="14973"/>
                    <a:pt x="397101" y="15929"/>
                    <a:pt x="397818" y="394"/>
                  </a:cubicBezTo>
                  <a:cubicBezTo>
                    <a:pt x="372244" y="14017"/>
                    <a:pt x="347387" y="-2714"/>
                    <a:pt x="323724" y="394"/>
                  </a:cubicBezTo>
                  <a:cubicBezTo>
                    <a:pt x="319422" y="872"/>
                    <a:pt x="311296" y="5652"/>
                    <a:pt x="301974" y="9237"/>
                  </a:cubicBezTo>
                  <a:cubicBezTo>
                    <a:pt x="295521" y="11627"/>
                    <a:pt x="285961" y="15212"/>
                    <a:pt x="279985" y="18080"/>
                  </a:cubicBezTo>
                  <a:cubicBezTo>
                    <a:pt x="273532" y="21427"/>
                    <a:pt x="270664" y="26207"/>
                    <a:pt x="262538" y="31226"/>
                  </a:cubicBezTo>
                  <a:cubicBezTo>
                    <a:pt x="256084" y="35528"/>
                    <a:pt x="243895" y="36962"/>
                    <a:pt x="240549" y="40069"/>
                  </a:cubicBezTo>
                  <a:cubicBezTo>
                    <a:pt x="235290" y="44850"/>
                    <a:pt x="236246" y="58473"/>
                    <a:pt x="227403" y="57756"/>
                  </a:cubicBezTo>
                  <a:cubicBezTo>
                    <a:pt x="195615" y="58234"/>
                    <a:pt x="154027" y="47479"/>
                    <a:pt x="131321" y="53215"/>
                  </a:cubicBezTo>
                  <a:cubicBezTo>
                    <a:pt x="128931" y="76399"/>
                    <a:pt x="159524" y="65883"/>
                    <a:pt x="166216" y="79745"/>
                  </a:cubicBezTo>
                  <a:cubicBezTo>
                    <a:pt x="155700" y="88350"/>
                    <a:pt x="125824" y="77116"/>
                    <a:pt x="122716" y="93130"/>
                  </a:cubicBezTo>
                  <a:cubicBezTo>
                    <a:pt x="127975" y="93608"/>
                    <a:pt x="132994" y="94325"/>
                    <a:pt x="131321" y="101973"/>
                  </a:cubicBezTo>
                  <a:cubicBezTo>
                    <a:pt x="106225" y="101495"/>
                    <a:pt x="80889" y="101017"/>
                    <a:pt x="61530" y="106514"/>
                  </a:cubicBezTo>
                  <a:cubicBezTo>
                    <a:pt x="45277" y="101973"/>
                    <a:pt x="50057" y="96954"/>
                    <a:pt x="30936" y="101973"/>
                  </a:cubicBezTo>
                  <a:cubicBezTo>
                    <a:pt x="15878" y="114880"/>
                    <a:pt x="-2764" y="123962"/>
                    <a:pt x="343" y="155034"/>
                  </a:cubicBezTo>
                  <a:cubicBezTo>
                    <a:pt x="8469" y="154078"/>
                    <a:pt x="29263" y="143561"/>
                    <a:pt x="35238" y="155034"/>
                  </a:cubicBezTo>
                  <a:cubicBezTo>
                    <a:pt x="35238" y="163877"/>
                    <a:pt x="23288" y="160770"/>
                    <a:pt x="26395" y="172720"/>
                  </a:cubicBezTo>
                  <a:cubicBezTo>
                    <a:pt x="40258" y="178218"/>
                    <a:pt x="27351" y="185627"/>
                    <a:pt x="39541" y="194948"/>
                  </a:cubicBezTo>
                  <a:cubicBezTo>
                    <a:pt x="39541" y="203792"/>
                    <a:pt x="27590" y="200685"/>
                    <a:pt x="30936" y="212635"/>
                  </a:cubicBezTo>
                  <a:cubicBezTo>
                    <a:pt x="34999" y="217415"/>
                    <a:pt x="46950" y="214069"/>
                    <a:pt x="44082" y="225781"/>
                  </a:cubicBezTo>
                  <a:cubicBezTo>
                    <a:pt x="30697" y="222674"/>
                    <a:pt x="28068" y="230322"/>
                    <a:pt x="18030" y="230322"/>
                  </a:cubicBezTo>
                  <a:cubicBezTo>
                    <a:pt x="17313" y="223630"/>
                    <a:pt x="19464" y="214069"/>
                    <a:pt x="13727" y="212635"/>
                  </a:cubicBezTo>
                  <a:cubicBezTo>
                    <a:pt x="13966" y="220284"/>
                    <a:pt x="12771" y="226259"/>
                    <a:pt x="9186" y="230322"/>
                  </a:cubicBezTo>
                  <a:cubicBezTo>
                    <a:pt x="26634" y="236297"/>
                    <a:pt x="45277" y="241078"/>
                    <a:pt x="52925" y="256852"/>
                  </a:cubicBezTo>
                  <a:cubicBezTo>
                    <a:pt x="25200" y="274061"/>
                    <a:pt x="84235" y="298201"/>
                    <a:pt x="52925" y="305610"/>
                  </a:cubicBezTo>
                  <a:lnTo>
                    <a:pt x="96425" y="305610"/>
                  </a:lnTo>
                  <a:cubicBezTo>
                    <a:pt x="93796" y="314932"/>
                    <a:pt x="73958" y="322341"/>
                    <a:pt x="92123" y="327838"/>
                  </a:cubicBezTo>
                  <a:cubicBezTo>
                    <a:pt x="94991" y="306089"/>
                    <a:pt x="115785" y="330229"/>
                    <a:pt x="131560" y="323297"/>
                  </a:cubicBezTo>
                  <a:cubicBezTo>
                    <a:pt x="133233" y="336443"/>
                    <a:pt x="138491" y="345764"/>
                    <a:pt x="144705" y="354369"/>
                  </a:cubicBezTo>
                  <a:cubicBezTo>
                    <a:pt x="165260" y="357715"/>
                    <a:pt x="174582" y="349349"/>
                    <a:pt x="192746" y="349827"/>
                  </a:cubicBezTo>
                  <a:cubicBezTo>
                    <a:pt x="192029" y="334292"/>
                    <a:pt x="193942" y="321624"/>
                    <a:pt x="201351" y="314454"/>
                  </a:cubicBezTo>
                  <a:cubicBezTo>
                    <a:pt x="244612" y="314932"/>
                    <a:pt x="268274" y="335248"/>
                    <a:pt x="284288" y="363212"/>
                  </a:cubicBezTo>
                  <a:cubicBezTo>
                    <a:pt x="304843" y="359388"/>
                    <a:pt x="323246" y="363929"/>
                    <a:pt x="336631" y="358671"/>
                  </a:cubicBezTo>
                  <a:cubicBezTo>
                    <a:pt x="357903" y="350544"/>
                    <a:pt x="361727" y="322341"/>
                    <a:pt x="384672" y="318756"/>
                  </a:cubicBezTo>
                  <a:cubicBezTo>
                    <a:pt x="395667" y="322341"/>
                    <a:pt x="401881" y="330946"/>
                    <a:pt x="415266" y="332141"/>
                  </a:cubicBezTo>
                  <a:cubicBezTo>
                    <a:pt x="426738" y="326165"/>
                    <a:pt x="431757" y="313498"/>
                    <a:pt x="445859" y="309913"/>
                  </a:cubicBezTo>
                  <a:cubicBezTo>
                    <a:pt x="459722" y="328555"/>
                    <a:pt x="440601" y="343852"/>
                    <a:pt x="432713" y="354130"/>
                  </a:cubicBezTo>
                  <a:cubicBezTo>
                    <a:pt x="442991" y="355564"/>
                    <a:pt x="437016" y="373490"/>
                    <a:pt x="445859" y="376358"/>
                  </a:cubicBezTo>
                  <a:cubicBezTo>
                    <a:pt x="454702" y="372294"/>
                    <a:pt x="449444" y="353652"/>
                    <a:pt x="463307" y="354130"/>
                  </a:cubicBezTo>
                  <a:cubicBezTo>
                    <a:pt x="464502" y="340745"/>
                    <a:pt x="458527" y="319712"/>
                    <a:pt x="471911" y="318756"/>
                  </a:cubicBezTo>
                  <a:cubicBezTo>
                    <a:pt x="489359" y="314454"/>
                    <a:pt x="485057" y="331902"/>
                    <a:pt x="502505" y="327599"/>
                  </a:cubicBezTo>
                  <a:cubicBezTo>
                    <a:pt x="518757" y="323297"/>
                    <a:pt x="527601" y="311586"/>
                    <a:pt x="550546" y="314215"/>
                  </a:cubicBezTo>
                  <a:cubicBezTo>
                    <a:pt x="559867" y="318278"/>
                    <a:pt x="563452" y="327838"/>
                    <a:pt x="576598" y="327599"/>
                  </a:cubicBezTo>
                  <a:cubicBezTo>
                    <a:pt x="606474" y="323775"/>
                    <a:pt x="628702" y="312542"/>
                    <a:pt x="650930" y="301069"/>
                  </a:cubicBezTo>
                  <a:cubicBezTo>
                    <a:pt x="678417" y="302503"/>
                    <a:pt x="703513" y="301308"/>
                    <a:pt x="716419" y="287924"/>
                  </a:cubicBezTo>
                  <a:cubicBezTo>
                    <a:pt x="725263" y="287924"/>
                    <a:pt x="722156" y="299874"/>
                    <a:pt x="733867" y="296767"/>
                  </a:cubicBezTo>
                  <a:cubicBezTo>
                    <a:pt x="737930" y="289119"/>
                    <a:pt x="741994" y="281470"/>
                    <a:pt x="755617" y="283621"/>
                  </a:cubicBezTo>
                  <a:cubicBezTo>
                    <a:pt x="774499" y="288641"/>
                    <a:pt x="786211" y="296528"/>
                    <a:pt x="807960" y="287924"/>
                  </a:cubicBezTo>
                  <a:cubicBezTo>
                    <a:pt x="813458" y="298918"/>
                    <a:pt x="805809" y="301786"/>
                    <a:pt x="812263" y="305610"/>
                  </a:cubicBezTo>
                  <a:cubicBezTo>
                    <a:pt x="815131" y="299635"/>
                    <a:pt x="821584" y="297484"/>
                    <a:pt x="829710" y="296767"/>
                  </a:cubicBezTo>
                  <a:cubicBezTo>
                    <a:pt x="828276" y="283382"/>
                    <a:pt x="816326" y="280992"/>
                    <a:pt x="821106" y="261393"/>
                  </a:cubicBezTo>
                  <a:cubicBezTo>
                    <a:pt x="812980" y="260915"/>
                    <a:pt x="806526" y="258525"/>
                    <a:pt x="803658" y="252550"/>
                  </a:cubicBezTo>
                  <a:cubicBezTo>
                    <a:pt x="821584" y="228649"/>
                    <a:pt x="800073" y="191363"/>
                    <a:pt x="799356" y="159575"/>
                  </a:cubicBezTo>
                  <a:cubicBezTo>
                    <a:pt x="817999" y="160770"/>
                    <a:pt x="818716" y="143800"/>
                    <a:pt x="821106" y="128503"/>
                  </a:cubicBezTo>
                  <a:cubicBezTo>
                    <a:pt x="810590" y="125874"/>
                    <a:pt x="801268" y="122050"/>
                    <a:pt x="786211" y="123962"/>
                  </a:cubicBezTo>
                  <a:cubicBezTo>
                    <a:pt x="775455" y="108187"/>
                    <a:pt x="778801" y="92413"/>
                    <a:pt x="781908" y="70902"/>
                  </a:cubicBezTo>
                  <a:cubicBezTo>
                    <a:pt x="781908" y="66600"/>
                    <a:pt x="778323" y="65644"/>
                    <a:pt x="777606" y="62058"/>
                  </a:cubicBezTo>
                  <a:cubicBezTo>
                    <a:pt x="755617" y="54888"/>
                    <a:pt x="758007" y="31943"/>
                    <a:pt x="738408" y="26685"/>
                  </a:cubicBezTo>
                  <a:cubicBezTo>
                    <a:pt x="739364" y="26924"/>
                    <a:pt x="734345" y="35528"/>
                    <a:pt x="734106" y="35528"/>
                  </a:cubicBezTo>
                  <a:cubicBezTo>
                    <a:pt x="722156" y="41264"/>
                    <a:pt x="711400" y="30748"/>
                    <a:pt x="708054" y="30987"/>
                  </a:cubicBezTo>
                  <a:cubicBezTo>
                    <a:pt x="706381" y="30987"/>
                    <a:pt x="703513" y="39591"/>
                    <a:pt x="699450" y="39830"/>
                  </a:cubicBezTo>
                  <a:cubicBezTo>
                    <a:pt x="698971" y="39830"/>
                    <a:pt x="692279" y="30987"/>
                    <a:pt x="686304" y="35528"/>
                  </a:cubicBezTo>
                  <a:cubicBezTo>
                    <a:pt x="665032" y="54649"/>
                    <a:pt x="625356" y="79028"/>
                    <a:pt x="590222" y="57756"/>
                  </a:cubicBezTo>
                  <a:close/>
                </a:path>
              </a:pathLst>
            </a:custGeom>
            <a:grpFill/>
            <a:ln w="3175" cap="flat">
              <a:solidFill>
                <a:schemeClr val="bg1"/>
              </a:solid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11DCB876-61BB-DF82-6058-19CD8DB1EF2B}"/>
                </a:ext>
              </a:extLst>
            </p:cNvPr>
            <p:cNvSpPr/>
            <p:nvPr/>
          </p:nvSpPr>
          <p:spPr>
            <a:xfrm>
              <a:off x="9329255" y="5378824"/>
              <a:ext cx="7252" cy="7390"/>
            </a:xfrm>
            <a:custGeom>
              <a:avLst/>
              <a:gdLst>
                <a:gd name="connsiteX0" fmla="*/ 3328 w 7252"/>
                <a:gd name="connsiteY0" fmla="*/ 3994 h 7390"/>
                <a:gd name="connsiteX1" fmla="*/ 3328 w 7252"/>
                <a:gd name="connsiteY1" fmla="*/ 3994 h 7390"/>
                <a:gd name="connsiteX2" fmla="*/ 3328 w 7252"/>
                <a:gd name="connsiteY2" fmla="*/ 3994 h 7390"/>
              </a:gdLst>
              <a:ahLst/>
              <a:cxnLst>
                <a:cxn ang="0">
                  <a:pos x="connsiteX0" y="connsiteY0"/>
                </a:cxn>
                <a:cxn ang="0">
                  <a:pos x="connsiteX1" y="connsiteY1"/>
                </a:cxn>
                <a:cxn ang="0">
                  <a:pos x="connsiteX2" y="connsiteY2"/>
                </a:cxn>
              </a:cxnLst>
              <a:rect l="l" t="t" r="r" b="b"/>
              <a:pathLst>
                <a:path w="7252" h="7390">
                  <a:moveTo>
                    <a:pt x="3328" y="3994"/>
                  </a:moveTo>
                  <a:cubicBezTo>
                    <a:pt x="16473" y="16184"/>
                    <a:pt x="-8623" y="-9391"/>
                    <a:pt x="3328" y="3994"/>
                  </a:cubicBezTo>
                  <a:lnTo>
                    <a:pt x="3328" y="3994"/>
                  </a:lnTo>
                  <a:close/>
                </a:path>
              </a:pathLst>
            </a:custGeom>
            <a:grpFill/>
            <a:ln w="3175" cap="flat">
              <a:solidFill>
                <a:schemeClr val="bg1"/>
              </a:solidFill>
              <a:prstDash val="solid"/>
              <a:miter/>
            </a:ln>
          </p:spPr>
          <p:txBody>
            <a:bodyPr rtlCol="0" anchor="ctr"/>
            <a:lstStyle/>
            <a:p>
              <a:endParaRPr lang="en-US"/>
            </a:p>
          </p:txBody>
        </p:sp>
        <p:grpSp>
          <p:nvGrpSpPr>
            <p:cNvPr id="125" name="Graphic 61">
              <a:extLst>
                <a:ext uri="{FF2B5EF4-FFF2-40B4-BE49-F238E27FC236}">
                  <a16:creationId xmlns:a16="http://schemas.microsoft.com/office/drawing/2014/main" id="{F27F7624-8202-5AB2-041F-5E425BF2C601}"/>
                </a:ext>
              </a:extLst>
            </p:cNvPr>
            <p:cNvGrpSpPr/>
            <p:nvPr/>
          </p:nvGrpSpPr>
          <p:grpSpPr>
            <a:xfrm>
              <a:off x="9314657" y="5165797"/>
              <a:ext cx="353975" cy="412389"/>
              <a:chOff x="9314657" y="5165797"/>
              <a:chExt cx="353975" cy="412389"/>
            </a:xfrm>
            <a:grpFill/>
          </p:grpSpPr>
          <p:sp>
            <p:nvSpPr>
              <p:cNvPr id="135" name="Freeform: Shape 134">
                <a:extLst>
                  <a:ext uri="{FF2B5EF4-FFF2-40B4-BE49-F238E27FC236}">
                    <a16:creationId xmlns:a16="http://schemas.microsoft.com/office/drawing/2014/main" id="{1D2E689E-D9F4-45B6-AFEB-037FE3B4888F}"/>
                  </a:ext>
                </a:extLst>
              </p:cNvPr>
              <p:cNvSpPr/>
              <p:nvPr/>
            </p:nvSpPr>
            <p:spPr>
              <a:xfrm>
                <a:off x="9502248" y="5386870"/>
                <a:ext cx="5408" cy="4803"/>
              </a:xfrm>
              <a:custGeom>
                <a:avLst/>
                <a:gdLst>
                  <a:gd name="connsiteX0" fmla="*/ 4813 w 5408"/>
                  <a:gd name="connsiteY0" fmla="*/ 251 h 4803"/>
                  <a:gd name="connsiteX1" fmla="*/ 511 w 5408"/>
                  <a:gd name="connsiteY1" fmla="*/ 4553 h 4803"/>
                  <a:gd name="connsiteX2" fmla="*/ 4813 w 5408"/>
                  <a:gd name="connsiteY2" fmla="*/ 251 h 4803"/>
                </a:gdLst>
                <a:ahLst/>
                <a:cxnLst>
                  <a:cxn ang="0">
                    <a:pos x="connsiteX0" y="connsiteY0"/>
                  </a:cxn>
                  <a:cxn ang="0">
                    <a:pos x="connsiteX1" y="connsiteY1"/>
                  </a:cxn>
                  <a:cxn ang="0">
                    <a:pos x="connsiteX2" y="connsiteY2"/>
                  </a:cxn>
                </a:cxnLst>
                <a:rect l="l" t="t" r="r" b="b"/>
                <a:pathLst>
                  <a:path w="5408" h="4803">
                    <a:moveTo>
                      <a:pt x="4813" y="251"/>
                    </a:moveTo>
                    <a:cubicBezTo>
                      <a:pt x="3618" y="-944"/>
                      <a:pt x="-1640" y="2402"/>
                      <a:pt x="511" y="4553"/>
                    </a:cubicBezTo>
                    <a:cubicBezTo>
                      <a:pt x="1706" y="5748"/>
                      <a:pt x="7203" y="2402"/>
                      <a:pt x="4813" y="251"/>
                    </a:cubicBezTo>
                    <a:close/>
                  </a:path>
                </a:pathLst>
              </a:custGeom>
              <a:grpFill/>
              <a:ln w="3175" cap="flat">
                <a:solidFill>
                  <a:schemeClr val="bg1"/>
                </a:solid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0C409AE2-072F-C35F-7692-CA9A043ABFCC}"/>
                  </a:ext>
                </a:extLst>
              </p:cNvPr>
              <p:cNvSpPr/>
              <p:nvPr/>
            </p:nvSpPr>
            <p:spPr>
              <a:xfrm>
                <a:off x="9475872" y="5263062"/>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3E8FE6DB-E255-45DA-01DF-56DF95ABA1E7}"/>
                  </a:ext>
                </a:extLst>
              </p:cNvPr>
              <p:cNvSpPr/>
              <p:nvPr/>
            </p:nvSpPr>
            <p:spPr>
              <a:xfrm>
                <a:off x="9467738" y="5545862"/>
                <a:ext cx="91666" cy="32323"/>
              </a:xfrm>
              <a:custGeom>
                <a:avLst/>
                <a:gdLst>
                  <a:gd name="connsiteX0" fmla="*/ 125 w 91666"/>
                  <a:gd name="connsiteY0" fmla="*/ 9522 h 32323"/>
                  <a:gd name="connsiteX1" fmla="*/ 39323 w 91666"/>
                  <a:gd name="connsiteY1" fmla="*/ 18366 h 32323"/>
                  <a:gd name="connsiteX2" fmla="*/ 61073 w 91666"/>
                  <a:gd name="connsiteY2" fmla="*/ 31750 h 32323"/>
                  <a:gd name="connsiteX3" fmla="*/ 91666 w 91666"/>
                  <a:gd name="connsiteY3" fmla="*/ 18366 h 32323"/>
                  <a:gd name="connsiteX4" fmla="*/ 26177 w 91666"/>
                  <a:gd name="connsiteY4" fmla="*/ 14063 h 32323"/>
                  <a:gd name="connsiteX5" fmla="*/ 125 w 91666"/>
                  <a:gd name="connsiteY5" fmla="*/ 9522 h 32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66" h="32323">
                    <a:moveTo>
                      <a:pt x="125" y="9522"/>
                    </a:moveTo>
                    <a:cubicBezTo>
                      <a:pt x="7534" y="19560"/>
                      <a:pt x="25699" y="13107"/>
                      <a:pt x="39323" y="18366"/>
                    </a:cubicBezTo>
                    <a:cubicBezTo>
                      <a:pt x="50795" y="22907"/>
                      <a:pt x="51990" y="31272"/>
                      <a:pt x="61073" y="31750"/>
                    </a:cubicBezTo>
                    <a:cubicBezTo>
                      <a:pt x="69916" y="32228"/>
                      <a:pt x="89515" y="35574"/>
                      <a:pt x="91666" y="18366"/>
                    </a:cubicBezTo>
                    <a:cubicBezTo>
                      <a:pt x="73979" y="11912"/>
                      <a:pt x="45059" y="5698"/>
                      <a:pt x="26177" y="14063"/>
                    </a:cubicBezTo>
                    <a:cubicBezTo>
                      <a:pt x="30479" y="1635"/>
                      <a:pt x="-2265" y="-7926"/>
                      <a:pt x="125" y="952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464C6A14-C637-5A9D-DC18-411FD3B1B2BF}"/>
                  </a:ext>
                </a:extLst>
              </p:cNvPr>
              <p:cNvSpPr/>
              <p:nvPr/>
            </p:nvSpPr>
            <p:spPr>
              <a:xfrm>
                <a:off x="9606952" y="5409098"/>
                <a:ext cx="5529" cy="4803"/>
              </a:xfrm>
              <a:custGeom>
                <a:avLst/>
                <a:gdLst>
                  <a:gd name="connsiteX0" fmla="*/ 5035 w 5529"/>
                  <a:gd name="connsiteY0" fmla="*/ 251 h 4803"/>
                  <a:gd name="connsiteX1" fmla="*/ 494 w 5529"/>
                  <a:gd name="connsiteY1" fmla="*/ 4553 h 4803"/>
                  <a:gd name="connsiteX2" fmla="*/ 5035 w 5529"/>
                  <a:gd name="connsiteY2" fmla="*/ 251 h 4803"/>
                </a:gdLst>
                <a:ahLst/>
                <a:cxnLst>
                  <a:cxn ang="0">
                    <a:pos x="connsiteX0" y="connsiteY0"/>
                  </a:cxn>
                  <a:cxn ang="0">
                    <a:pos x="connsiteX1" y="connsiteY1"/>
                  </a:cxn>
                  <a:cxn ang="0">
                    <a:pos x="connsiteX2" y="connsiteY2"/>
                  </a:cxn>
                </a:cxnLst>
                <a:rect l="l" t="t" r="r" b="b"/>
                <a:pathLst>
                  <a:path w="5529" h="4803">
                    <a:moveTo>
                      <a:pt x="5035" y="251"/>
                    </a:moveTo>
                    <a:cubicBezTo>
                      <a:pt x="3840" y="-944"/>
                      <a:pt x="-1657" y="2402"/>
                      <a:pt x="494" y="4553"/>
                    </a:cubicBezTo>
                    <a:cubicBezTo>
                      <a:pt x="1689" y="5748"/>
                      <a:pt x="7186" y="2402"/>
                      <a:pt x="5035" y="251"/>
                    </a:cubicBezTo>
                    <a:close/>
                  </a:path>
                </a:pathLst>
              </a:custGeom>
              <a:grpFill/>
              <a:ln w="3175" cap="flat">
                <a:solidFill>
                  <a:schemeClr val="bg1"/>
                </a:solid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06F90959-E111-7015-D675-C792903E6E53}"/>
                  </a:ext>
                </a:extLst>
              </p:cNvPr>
              <p:cNvSpPr/>
              <p:nvPr/>
            </p:nvSpPr>
            <p:spPr>
              <a:xfrm>
                <a:off x="9651099" y="5497605"/>
                <a:ext cx="17533" cy="22406"/>
              </a:xfrm>
              <a:custGeom>
                <a:avLst/>
                <a:gdLst>
                  <a:gd name="connsiteX0" fmla="*/ 17534 w 17533"/>
                  <a:gd name="connsiteY0" fmla="*/ 178 h 22406"/>
                  <a:gd name="connsiteX1" fmla="*/ 4388 w 17533"/>
                  <a:gd name="connsiteY1" fmla="*/ 22406 h 22406"/>
                  <a:gd name="connsiteX2" fmla="*/ 17534 w 17533"/>
                  <a:gd name="connsiteY2" fmla="*/ 178 h 22406"/>
                </a:gdLst>
                <a:ahLst/>
                <a:cxnLst>
                  <a:cxn ang="0">
                    <a:pos x="connsiteX0" y="connsiteY0"/>
                  </a:cxn>
                  <a:cxn ang="0">
                    <a:pos x="connsiteX1" y="connsiteY1"/>
                  </a:cxn>
                  <a:cxn ang="0">
                    <a:pos x="connsiteX2" y="connsiteY2"/>
                  </a:cxn>
                </a:cxnLst>
                <a:rect l="l" t="t" r="r" b="b"/>
                <a:pathLst>
                  <a:path w="17533" h="22406">
                    <a:moveTo>
                      <a:pt x="17534" y="178"/>
                    </a:moveTo>
                    <a:cubicBezTo>
                      <a:pt x="6300" y="-1973"/>
                      <a:pt x="-7084" y="15953"/>
                      <a:pt x="4388" y="22406"/>
                    </a:cubicBezTo>
                    <a:cubicBezTo>
                      <a:pt x="8212" y="14519"/>
                      <a:pt x="14905" y="9499"/>
                      <a:pt x="17534" y="178"/>
                    </a:cubicBezTo>
                    <a:close/>
                  </a:path>
                </a:pathLst>
              </a:custGeom>
              <a:grpFill/>
              <a:ln w="3175" cap="flat">
                <a:solidFill>
                  <a:schemeClr val="bg1"/>
                </a:solid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C2E706C5-1079-AA58-9C57-2F364D5B6A0B}"/>
                  </a:ext>
                </a:extLst>
              </p:cNvPr>
              <p:cNvSpPr/>
              <p:nvPr/>
            </p:nvSpPr>
            <p:spPr>
              <a:xfrm>
                <a:off x="9568248" y="5568769"/>
                <a:ext cx="13145" cy="4541"/>
              </a:xfrm>
              <a:custGeom>
                <a:avLst/>
                <a:gdLst>
                  <a:gd name="connsiteX0" fmla="*/ 13145 w 13145"/>
                  <a:gd name="connsiteY0" fmla="*/ 0 h 4541"/>
                  <a:gd name="connsiteX1" fmla="*/ 0 w 13145"/>
                  <a:gd name="connsiteY1" fmla="*/ 4541 h 4541"/>
                  <a:gd name="connsiteX2" fmla="*/ 13145 w 13145"/>
                  <a:gd name="connsiteY2" fmla="*/ 0 h 4541"/>
                </a:gdLst>
                <a:ahLst/>
                <a:cxnLst>
                  <a:cxn ang="0">
                    <a:pos x="connsiteX0" y="connsiteY0"/>
                  </a:cxn>
                  <a:cxn ang="0">
                    <a:pos x="connsiteX1" y="connsiteY1"/>
                  </a:cxn>
                  <a:cxn ang="0">
                    <a:pos x="connsiteX2" y="connsiteY2"/>
                  </a:cxn>
                </a:cxnLst>
                <a:rect l="l" t="t" r="r" b="b"/>
                <a:pathLst>
                  <a:path w="13145" h="4541">
                    <a:moveTo>
                      <a:pt x="13145" y="0"/>
                    </a:moveTo>
                    <a:cubicBezTo>
                      <a:pt x="7887" y="717"/>
                      <a:pt x="717" y="-717"/>
                      <a:pt x="0" y="4541"/>
                    </a:cubicBezTo>
                    <a:cubicBezTo>
                      <a:pt x="5258" y="3824"/>
                      <a:pt x="12428" y="5258"/>
                      <a:pt x="13145" y="0"/>
                    </a:cubicBezTo>
                    <a:close/>
                  </a:path>
                </a:pathLst>
              </a:custGeom>
              <a:grpFill/>
              <a:ln w="3175" cap="flat">
                <a:solidFill>
                  <a:schemeClr val="bg1"/>
                </a:solid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E4C51C6A-8E20-B808-E5F1-1AEB2EEFEEF5}"/>
                  </a:ext>
                </a:extLst>
              </p:cNvPr>
              <p:cNvSpPr/>
              <p:nvPr/>
            </p:nvSpPr>
            <p:spPr>
              <a:xfrm>
                <a:off x="9571955" y="5378027"/>
                <a:ext cx="5408" cy="5041"/>
              </a:xfrm>
              <a:custGeom>
                <a:avLst/>
                <a:gdLst>
                  <a:gd name="connsiteX0" fmla="*/ 595 w 5408"/>
                  <a:gd name="connsiteY0" fmla="*/ 4791 h 5041"/>
                  <a:gd name="connsiteX1" fmla="*/ 4898 w 5408"/>
                  <a:gd name="connsiteY1" fmla="*/ 250 h 5041"/>
                  <a:gd name="connsiteX2" fmla="*/ 595 w 5408"/>
                  <a:gd name="connsiteY2" fmla="*/ 4791 h 5041"/>
                </a:gdLst>
                <a:ahLst/>
                <a:cxnLst>
                  <a:cxn ang="0">
                    <a:pos x="connsiteX0" y="connsiteY0"/>
                  </a:cxn>
                  <a:cxn ang="0">
                    <a:pos x="connsiteX1" y="connsiteY1"/>
                  </a:cxn>
                  <a:cxn ang="0">
                    <a:pos x="connsiteX2" y="connsiteY2"/>
                  </a:cxn>
                </a:cxnLst>
                <a:rect l="l" t="t" r="r" b="b"/>
                <a:pathLst>
                  <a:path w="5408" h="5041">
                    <a:moveTo>
                      <a:pt x="595" y="4791"/>
                    </a:moveTo>
                    <a:cubicBezTo>
                      <a:pt x="1791" y="5986"/>
                      <a:pt x="7049"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8D84CB92-9034-1DDC-8F87-F4B06517F574}"/>
                  </a:ext>
                </a:extLst>
              </p:cNvPr>
              <p:cNvSpPr/>
              <p:nvPr/>
            </p:nvSpPr>
            <p:spPr>
              <a:xfrm>
                <a:off x="9563350" y="5258760"/>
                <a:ext cx="5408" cy="4803"/>
              </a:xfrm>
              <a:custGeom>
                <a:avLst/>
                <a:gdLst>
                  <a:gd name="connsiteX0" fmla="*/ 596 w 5408"/>
                  <a:gd name="connsiteY0" fmla="*/ 4553 h 4803"/>
                  <a:gd name="connsiteX1" fmla="*/ 4898 w 5408"/>
                  <a:gd name="connsiteY1" fmla="*/ 251 h 4803"/>
                  <a:gd name="connsiteX2" fmla="*/ 596 w 5408"/>
                  <a:gd name="connsiteY2" fmla="*/ 4553 h 4803"/>
                </a:gdLst>
                <a:ahLst/>
                <a:cxnLst>
                  <a:cxn ang="0">
                    <a:pos x="connsiteX0" y="connsiteY0"/>
                  </a:cxn>
                  <a:cxn ang="0">
                    <a:pos x="connsiteX1" y="connsiteY1"/>
                  </a:cxn>
                  <a:cxn ang="0">
                    <a:pos x="connsiteX2" y="connsiteY2"/>
                  </a:cxn>
                </a:cxnLst>
                <a:rect l="l" t="t" r="r" b="b"/>
                <a:pathLst>
                  <a:path w="5408" h="4803">
                    <a:moveTo>
                      <a:pt x="596" y="4553"/>
                    </a:moveTo>
                    <a:cubicBezTo>
                      <a:pt x="1790" y="5748"/>
                      <a:pt x="7049" y="2402"/>
                      <a:pt x="4898" y="251"/>
                    </a:cubicBezTo>
                    <a:cubicBezTo>
                      <a:pt x="3703" y="-944"/>
                      <a:pt x="-1795" y="2402"/>
                      <a:pt x="596" y="4553"/>
                    </a:cubicBezTo>
                    <a:close/>
                  </a:path>
                </a:pathLst>
              </a:custGeom>
              <a:grpFill/>
              <a:ln w="3175" cap="flat">
                <a:solidFill>
                  <a:schemeClr val="bg1"/>
                </a:solid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CA912C17-F4C7-B3C1-899A-F73317F6B07C}"/>
                  </a:ext>
                </a:extLst>
              </p:cNvPr>
              <p:cNvSpPr/>
              <p:nvPr/>
            </p:nvSpPr>
            <p:spPr>
              <a:xfrm>
                <a:off x="9533352" y="5273598"/>
                <a:ext cx="4302" cy="5722"/>
              </a:xfrm>
              <a:custGeom>
                <a:avLst/>
                <a:gdLst>
                  <a:gd name="connsiteX0" fmla="*/ 4302 w 4302"/>
                  <a:gd name="connsiteY0" fmla="*/ 2861 h 5722"/>
                  <a:gd name="connsiteX1" fmla="*/ 0 w 4302"/>
                  <a:gd name="connsiteY1" fmla="*/ 2861 h 5722"/>
                  <a:gd name="connsiteX2" fmla="*/ 4302 w 4302"/>
                  <a:gd name="connsiteY2" fmla="*/ 2861 h 5722"/>
                </a:gdLst>
                <a:ahLst/>
                <a:cxnLst>
                  <a:cxn ang="0">
                    <a:pos x="connsiteX0" y="connsiteY0"/>
                  </a:cxn>
                  <a:cxn ang="0">
                    <a:pos x="connsiteX1" y="connsiteY1"/>
                  </a:cxn>
                  <a:cxn ang="0">
                    <a:pos x="connsiteX2" y="connsiteY2"/>
                  </a:cxn>
                </a:cxnLst>
                <a:rect l="l" t="t" r="r" b="b"/>
                <a:pathLst>
                  <a:path w="4302" h="5722">
                    <a:moveTo>
                      <a:pt x="4302" y="2861"/>
                    </a:moveTo>
                    <a:cubicBezTo>
                      <a:pt x="4302" y="471"/>
                      <a:pt x="717" y="-2158"/>
                      <a:pt x="0" y="2861"/>
                    </a:cubicBezTo>
                    <a:cubicBezTo>
                      <a:pt x="0" y="5251"/>
                      <a:pt x="3585" y="7880"/>
                      <a:pt x="4302" y="2861"/>
                    </a:cubicBezTo>
                    <a:close/>
                  </a:path>
                </a:pathLst>
              </a:custGeom>
              <a:grpFill/>
              <a:ln w="3175" cap="flat">
                <a:solidFill>
                  <a:schemeClr val="bg1"/>
                </a:solid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7BD93440-9088-64AC-4163-9BAA58DCFCAB}"/>
                  </a:ext>
                </a:extLst>
              </p:cNvPr>
              <p:cNvSpPr/>
              <p:nvPr/>
            </p:nvSpPr>
            <p:spPr>
              <a:xfrm>
                <a:off x="9511007" y="5227450"/>
                <a:ext cx="5493" cy="5041"/>
              </a:xfrm>
              <a:custGeom>
                <a:avLst/>
                <a:gdLst>
                  <a:gd name="connsiteX0" fmla="*/ 4898 w 5493"/>
                  <a:gd name="connsiteY0" fmla="*/ 250 h 5041"/>
                  <a:gd name="connsiteX1" fmla="*/ 595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5" y="4791"/>
                    </a:cubicBezTo>
                    <a:cubicBezTo>
                      <a:pt x="1790" y="5987"/>
                      <a:pt x="7288" y="2640"/>
                      <a:pt x="4898" y="250"/>
                    </a:cubicBezTo>
                    <a:close/>
                  </a:path>
                </a:pathLst>
              </a:custGeom>
              <a:grpFill/>
              <a:ln w="3175" cap="flat">
                <a:solidFill>
                  <a:schemeClr val="bg1"/>
                </a:solid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523DAC2F-7685-4100-FFFC-1B85903F5BEC}"/>
                  </a:ext>
                </a:extLst>
              </p:cNvPr>
              <p:cNvSpPr/>
              <p:nvPr/>
            </p:nvSpPr>
            <p:spPr>
              <a:xfrm>
                <a:off x="9314657" y="5165797"/>
                <a:ext cx="284630" cy="243552"/>
              </a:xfrm>
              <a:custGeom>
                <a:avLst/>
                <a:gdLst>
                  <a:gd name="connsiteX0" fmla="*/ 271038 w 284630"/>
                  <a:gd name="connsiteY0" fmla="*/ 26530 h 243552"/>
                  <a:gd name="connsiteX1" fmla="*/ 284184 w 284630"/>
                  <a:gd name="connsiteY1" fmla="*/ 13146 h 243552"/>
                  <a:gd name="connsiteX2" fmla="*/ 266736 w 284630"/>
                  <a:gd name="connsiteY2" fmla="*/ 0 h 243552"/>
                  <a:gd name="connsiteX3" fmla="*/ 257893 w 284630"/>
                  <a:gd name="connsiteY3" fmla="*/ 26530 h 243552"/>
                  <a:gd name="connsiteX4" fmla="*/ 183799 w 284630"/>
                  <a:gd name="connsiteY4" fmla="*/ 13146 h 243552"/>
                  <a:gd name="connsiteX5" fmla="*/ 113769 w 284630"/>
                  <a:gd name="connsiteY5" fmla="*/ 26530 h 243552"/>
                  <a:gd name="connsiteX6" fmla="*/ 104926 w 284630"/>
                  <a:gd name="connsiteY6" fmla="*/ 39676 h 243552"/>
                  <a:gd name="connsiteX7" fmla="*/ 39437 w 284630"/>
                  <a:gd name="connsiteY7" fmla="*/ 53060 h 243552"/>
                  <a:gd name="connsiteX8" fmla="*/ 39437 w 284630"/>
                  <a:gd name="connsiteY8" fmla="*/ 75288 h 243552"/>
                  <a:gd name="connsiteX9" fmla="*/ 21989 w 284630"/>
                  <a:gd name="connsiteY9" fmla="*/ 101819 h 243552"/>
                  <a:gd name="connsiteX10" fmla="*/ 8843 w 284630"/>
                  <a:gd name="connsiteY10" fmla="*/ 106360 h 243552"/>
                  <a:gd name="connsiteX11" fmla="*/ 0 w 284630"/>
                  <a:gd name="connsiteY11" fmla="*/ 137431 h 243552"/>
                  <a:gd name="connsiteX12" fmla="*/ 43500 w 284630"/>
                  <a:gd name="connsiteY12" fmla="*/ 168503 h 243552"/>
                  <a:gd name="connsiteX13" fmla="*/ 30354 w 284630"/>
                  <a:gd name="connsiteY13" fmla="*/ 177346 h 243552"/>
                  <a:gd name="connsiteX14" fmla="*/ 38959 w 284630"/>
                  <a:gd name="connsiteY14" fmla="*/ 203876 h 243552"/>
                  <a:gd name="connsiteX15" fmla="*/ 60948 w 284630"/>
                  <a:gd name="connsiteY15" fmla="*/ 203876 h 243552"/>
                  <a:gd name="connsiteX16" fmla="*/ 100145 w 284630"/>
                  <a:gd name="connsiteY16" fmla="*/ 199574 h 243552"/>
                  <a:gd name="connsiteX17" fmla="*/ 135041 w 284630"/>
                  <a:gd name="connsiteY17" fmla="*/ 221563 h 243552"/>
                  <a:gd name="connsiteX18" fmla="*/ 130739 w 284630"/>
                  <a:gd name="connsiteY18" fmla="*/ 230406 h 243552"/>
                  <a:gd name="connsiteX19" fmla="*/ 169937 w 284630"/>
                  <a:gd name="connsiteY19" fmla="*/ 243552 h 243552"/>
                  <a:gd name="connsiteX20" fmla="*/ 165635 w 284630"/>
                  <a:gd name="connsiteY20" fmla="*/ 212481 h 243552"/>
                  <a:gd name="connsiteX21" fmla="*/ 148187 w 284630"/>
                  <a:gd name="connsiteY21" fmla="*/ 199335 h 243552"/>
                  <a:gd name="connsiteX22" fmla="*/ 135041 w 284630"/>
                  <a:gd name="connsiteY22" fmla="*/ 199335 h 243552"/>
                  <a:gd name="connsiteX23" fmla="*/ 135041 w 284630"/>
                  <a:gd name="connsiteY23" fmla="*/ 190492 h 243552"/>
                  <a:gd name="connsiteX24" fmla="*/ 104448 w 284630"/>
                  <a:gd name="connsiteY24" fmla="*/ 177107 h 243552"/>
                  <a:gd name="connsiteX25" fmla="*/ 117593 w 284630"/>
                  <a:gd name="connsiteY25" fmla="*/ 172805 h 243552"/>
                  <a:gd name="connsiteX26" fmla="*/ 130739 w 284630"/>
                  <a:gd name="connsiteY26" fmla="*/ 141733 h 243552"/>
                  <a:gd name="connsiteX27" fmla="*/ 121896 w 284630"/>
                  <a:gd name="connsiteY27" fmla="*/ 66445 h 243552"/>
                  <a:gd name="connsiteX28" fmla="*/ 161093 w 284630"/>
                  <a:gd name="connsiteY28" fmla="*/ 79591 h 243552"/>
                  <a:gd name="connsiteX29" fmla="*/ 156791 w 284630"/>
                  <a:gd name="connsiteY29" fmla="*/ 57363 h 243552"/>
                  <a:gd name="connsiteX30" fmla="*/ 191687 w 284630"/>
                  <a:gd name="connsiteY30" fmla="*/ 43978 h 243552"/>
                  <a:gd name="connsiteX31" fmla="*/ 204832 w 284630"/>
                  <a:gd name="connsiteY31" fmla="*/ 48519 h 243552"/>
                  <a:gd name="connsiteX32" fmla="*/ 261478 w 284630"/>
                  <a:gd name="connsiteY32" fmla="*/ 57363 h 243552"/>
                  <a:gd name="connsiteX33" fmla="*/ 270082 w 284630"/>
                  <a:gd name="connsiteY33" fmla="*/ 26530 h 24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4630" h="243552">
                    <a:moveTo>
                      <a:pt x="271038" y="26530"/>
                    </a:moveTo>
                    <a:cubicBezTo>
                      <a:pt x="275340" y="21750"/>
                      <a:pt x="287052" y="25096"/>
                      <a:pt x="284184" y="13146"/>
                    </a:cubicBezTo>
                    <a:cubicBezTo>
                      <a:pt x="282989" y="4063"/>
                      <a:pt x="272472" y="4302"/>
                      <a:pt x="266736" y="0"/>
                    </a:cubicBezTo>
                    <a:cubicBezTo>
                      <a:pt x="266736" y="11711"/>
                      <a:pt x="269126" y="26052"/>
                      <a:pt x="257893" y="26530"/>
                    </a:cubicBezTo>
                    <a:cubicBezTo>
                      <a:pt x="225626" y="34418"/>
                      <a:pt x="208656" y="23184"/>
                      <a:pt x="183799" y="13146"/>
                    </a:cubicBezTo>
                    <a:cubicBezTo>
                      <a:pt x="162527" y="19599"/>
                      <a:pt x="141016" y="25813"/>
                      <a:pt x="113769" y="26530"/>
                    </a:cubicBezTo>
                    <a:cubicBezTo>
                      <a:pt x="114008" y="34179"/>
                      <a:pt x="110423" y="37764"/>
                      <a:pt x="104926" y="39676"/>
                    </a:cubicBezTo>
                    <a:cubicBezTo>
                      <a:pt x="78156" y="25574"/>
                      <a:pt x="73854" y="61187"/>
                      <a:pt x="39437" y="53060"/>
                    </a:cubicBezTo>
                    <a:cubicBezTo>
                      <a:pt x="31310" y="61426"/>
                      <a:pt x="42066" y="61187"/>
                      <a:pt x="39437" y="75288"/>
                    </a:cubicBezTo>
                    <a:cubicBezTo>
                      <a:pt x="26291" y="74571"/>
                      <a:pt x="29637" y="93214"/>
                      <a:pt x="21989" y="101819"/>
                    </a:cubicBezTo>
                    <a:cubicBezTo>
                      <a:pt x="19121" y="105165"/>
                      <a:pt x="11472" y="101819"/>
                      <a:pt x="8843" y="106360"/>
                    </a:cubicBezTo>
                    <a:cubicBezTo>
                      <a:pt x="3824" y="114964"/>
                      <a:pt x="7409" y="129544"/>
                      <a:pt x="0" y="137431"/>
                    </a:cubicBezTo>
                    <a:cubicBezTo>
                      <a:pt x="9321" y="152967"/>
                      <a:pt x="23184" y="163961"/>
                      <a:pt x="43500" y="168503"/>
                    </a:cubicBezTo>
                    <a:cubicBezTo>
                      <a:pt x="43978" y="176390"/>
                      <a:pt x="39198" y="178780"/>
                      <a:pt x="30354" y="177346"/>
                    </a:cubicBezTo>
                    <a:cubicBezTo>
                      <a:pt x="28203" y="191209"/>
                      <a:pt x="43739" y="187384"/>
                      <a:pt x="38959" y="203876"/>
                    </a:cubicBezTo>
                    <a:cubicBezTo>
                      <a:pt x="52582" y="196945"/>
                      <a:pt x="55451" y="209374"/>
                      <a:pt x="60948" y="203876"/>
                    </a:cubicBezTo>
                    <a:cubicBezTo>
                      <a:pt x="69791" y="194794"/>
                      <a:pt x="95843" y="213198"/>
                      <a:pt x="100145" y="199574"/>
                    </a:cubicBezTo>
                    <a:cubicBezTo>
                      <a:pt x="108033" y="210808"/>
                      <a:pt x="127154" y="210569"/>
                      <a:pt x="135041" y="221563"/>
                    </a:cubicBezTo>
                    <a:cubicBezTo>
                      <a:pt x="135041" y="226104"/>
                      <a:pt x="131456" y="226821"/>
                      <a:pt x="130739" y="230406"/>
                    </a:cubicBezTo>
                    <a:cubicBezTo>
                      <a:pt x="150099" y="218456"/>
                      <a:pt x="157747" y="235904"/>
                      <a:pt x="169937" y="243552"/>
                    </a:cubicBezTo>
                    <a:cubicBezTo>
                      <a:pt x="168503" y="233036"/>
                      <a:pt x="163005" y="226821"/>
                      <a:pt x="165635" y="212481"/>
                    </a:cubicBezTo>
                    <a:cubicBezTo>
                      <a:pt x="148187" y="218934"/>
                      <a:pt x="152489" y="202203"/>
                      <a:pt x="148187" y="199335"/>
                    </a:cubicBezTo>
                    <a:cubicBezTo>
                      <a:pt x="145318" y="197184"/>
                      <a:pt x="138387" y="201247"/>
                      <a:pt x="135041" y="199335"/>
                    </a:cubicBezTo>
                    <a:cubicBezTo>
                      <a:pt x="133846" y="198618"/>
                      <a:pt x="136475" y="191448"/>
                      <a:pt x="135041" y="190492"/>
                    </a:cubicBezTo>
                    <a:cubicBezTo>
                      <a:pt x="125720" y="183321"/>
                      <a:pt x="110423" y="189536"/>
                      <a:pt x="104448" y="177107"/>
                    </a:cubicBezTo>
                    <a:cubicBezTo>
                      <a:pt x="105165" y="172088"/>
                      <a:pt x="111379" y="172327"/>
                      <a:pt x="117593" y="172805"/>
                    </a:cubicBezTo>
                    <a:cubicBezTo>
                      <a:pt x="110901" y="152728"/>
                      <a:pt x="115442" y="148426"/>
                      <a:pt x="130739" y="141733"/>
                    </a:cubicBezTo>
                    <a:cubicBezTo>
                      <a:pt x="112096" y="133846"/>
                      <a:pt x="85805" y="75766"/>
                      <a:pt x="121896" y="66445"/>
                    </a:cubicBezTo>
                    <a:cubicBezTo>
                      <a:pt x="113530" y="94170"/>
                      <a:pt x="154401" y="93214"/>
                      <a:pt x="161093" y="79591"/>
                    </a:cubicBezTo>
                    <a:cubicBezTo>
                      <a:pt x="156074" y="75527"/>
                      <a:pt x="159659" y="71464"/>
                      <a:pt x="156791" y="57363"/>
                    </a:cubicBezTo>
                    <a:cubicBezTo>
                      <a:pt x="171849" y="67162"/>
                      <a:pt x="179736" y="46607"/>
                      <a:pt x="191687" y="43978"/>
                    </a:cubicBezTo>
                    <a:cubicBezTo>
                      <a:pt x="196228" y="43022"/>
                      <a:pt x="198618" y="48280"/>
                      <a:pt x="204832" y="48519"/>
                    </a:cubicBezTo>
                    <a:cubicBezTo>
                      <a:pt x="228494" y="48519"/>
                      <a:pt x="244269" y="42544"/>
                      <a:pt x="261478" y="57363"/>
                    </a:cubicBezTo>
                    <a:cubicBezTo>
                      <a:pt x="267214" y="49953"/>
                      <a:pt x="272950" y="42544"/>
                      <a:pt x="270082" y="2653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0CA5F5D9-AC5D-009A-E69F-017CA8D94531}"/>
                  </a:ext>
                </a:extLst>
              </p:cNvPr>
              <p:cNvSpPr/>
              <p:nvPr/>
            </p:nvSpPr>
            <p:spPr>
              <a:xfrm>
                <a:off x="9654976" y="5240834"/>
                <a:ext cx="5408" cy="4803"/>
              </a:xfrm>
              <a:custGeom>
                <a:avLst/>
                <a:gdLst>
                  <a:gd name="connsiteX0" fmla="*/ 511 w 5408"/>
                  <a:gd name="connsiteY0" fmla="*/ 4553 h 4803"/>
                  <a:gd name="connsiteX1" fmla="*/ 4813 w 5408"/>
                  <a:gd name="connsiteY1" fmla="*/ 251 h 4803"/>
                  <a:gd name="connsiteX2" fmla="*/ 511 w 5408"/>
                  <a:gd name="connsiteY2" fmla="*/ 4553 h 4803"/>
                </a:gdLst>
                <a:ahLst/>
                <a:cxnLst>
                  <a:cxn ang="0">
                    <a:pos x="connsiteX0" y="connsiteY0"/>
                  </a:cxn>
                  <a:cxn ang="0">
                    <a:pos x="connsiteX1" y="connsiteY1"/>
                  </a:cxn>
                  <a:cxn ang="0">
                    <a:pos x="connsiteX2" y="connsiteY2"/>
                  </a:cxn>
                </a:cxnLst>
                <a:rect l="l" t="t" r="r" b="b"/>
                <a:pathLst>
                  <a:path w="5408" h="4803">
                    <a:moveTo>
                      <a:pt x="511" y="4553"/>
                    </a:moveTo>
                    <a:cubicBezTo>
                      <a:pt x="1706" y="5748"/>
                      <a:pt x="7203" y="2402"/>
                      <a:pt x="4813" y="251"/>
                    </a:cubicBezTo>
                    <a:cubicBezTo>
                      <a:pt x="3618" y="-944"/>
                      <a:pt x="-1640" y="2402"/>
                      <a:pt x="511" y="4553"/>
                    </a:cubicBezTo>
                    <a:close/>
                  </a:path>
                </a:pathLst>
              </a:custGeom>
              <a:grpFill/>
              <a:ln w="3175" cap="flat">
                <a:solidFill>
                  <a:schemeClr val="bg1"/>
                </a:solid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B8D9D58-49C8-D7E2-DC6F-1DD611D172DF}"/>
                  </a:ext>
                </a:extLst>
              </p:cNvPr>
              <p:cNvSpPr/>
              <p:nvPr/>
            </p:nvSpPr>
            <p:spPr>
              <a:xfrm>
                <a:off x="9586909" y="5248382"/>
                <a:ext cx="10866" cy="8606"/>
              </a:xfrm>
              <a:custGeom>
                <a:avLst/>
                <a:gdLst>
                  <a:gd name="connsiteX0" fmla="*/ 7630 w 10866"/>
                  <a:gd name="connsiteY0" fmla="*/ 1547 h 8606"/>
                  <a:gd name="connsiteX1" fmla="*/ 7630 w 10866"/>
                  <a:gd name="connsiteY1" fmla="*/ 1547 h 8606"/>
                  <a:gd name="connsiteX2" fmla="*/ 7630 w 10866"/>
                  <a:gd name="connsiteY2" fmla="*/ 1547 h 8606"/>
                </a:gdLst>
                <a:ahLst/>
                <a:cxnLst>
                  <a:cxn ang="0">
                    <a:pos x="connsiteX0" y="connsiteY0"/>
                  </a:cxn>
                  <a:cxn ang="0">
                    <a:pos x="connsiteX1" y="connsiteY1"/>
                  </a:cxn>
                  <a:cxn ang="0">
                    <a:pos x="connsiteX2" y="connsiteY2"/>
                  </a:cxn>
                </a:cxnLst>
                <a:rect l="l" t="t" r="r" b="b"/>
                <a:pathLst>
                  <a:path w="10866" h="8606">
                    <a:moveTo>
                      <a:pt x="7630" y="1547"/>
                    </a:moveTo>
                    <a:cubicBezTo>
                      <a:pt x="-15076" y="20907"/>
                      <a:pt x="21492" y="-6579"/>
                      <a:pt x="7630" y="1547"/>
                    </a:cubicBezTo>
                    <a:lnTo>
                      <a:pt x="7630" y="1547"/>
                    </a:lnTo>
                    <a:close/>
                  </a:path>
                </a:pathLst>
              </a:custGeom>
              <a:grpFill/>
              <a:ln w="3175" cap="flat">
                <a:solidFill>
                  <a:schemeClr val="bg1"/>
                </a:solid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7FA76814-16BB-CDD3-F194-92C459C22004}"/>
                  </a:ext>
                </a:extLst>
              </p:cNvPr>
              <p:cNvSpPr/>
              <p:nvPr/>
            </p:nvSpPr>
            <p:spPr>
              <a:xfrm>
                <a:off x="9574098" y="5311804"/>
                <a:ext cx="21657" cy="22256"/>
              </a:xfrm>
              <a:custGeom>
                <a:avLst/>
                <a:gdLst>
                  <a:gd name="connsiteX0" fmla="*/ 2755 w 21657"/>
                  <a:gd name="connsiteY0" fmla="*/ 13413 h 22256"/>
                  <a:gd name="connsiteX1" fmla="*/ 15900 w 21657"/>
                  <a:gd name="connsiteY1" fmla="*/ 13413 h 22256"/>
                  <a:gd name="connsiteX2" fmla="*/ 11598 w 21657"/>
                  <a:gd name="connsiteY2" fmla="*/ 22257 h 22256"/>
                  <a:gd name="connsiteX3" fmla="*/ 7296 w 21657"/>
                  <a:gd name="connsiteY3" fmla="*/ 29 h 22256"/>
                  <a:gd name="connsiteX4" fmla="*/ 7296 w 21657"/>
                  <a:gd name="connsiteY4" fmla="*/ 4570 h 22256"/>
                  <a:gd name="connsiteX5" fmla="*/ 2994 w 21657"/>
                  <a:gd name="connsiteY5" fmla="*/ 13413 h 2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57" h="22256">
                    <a:moveTo>
                      <a:pt x="2755" y="13413"/>
                    </a:moveTo>
                    <a:cubicBezTo>
                      <a:pt x="2755" y="7677"/>
                      <a:pt x="14944" y="7677"/>
                      <a:pt x="15900" y="13413"/>
                    </a:cubicBezTo>
                    <a:cubicBezTo>
                      <a:pt x="12554" y="14369"/>
                      <a:pt x="10881" y="16999"/>
                      <a:pt x="11598" y="22257"/>
                    </a:cubicBezTo>
                    <a:cubicBezTo>
                      <a:pt x="32631" y="22257"/>
                      <a:pt x="15422" y="-927"/>
                      <a:pt x="7296" y="29"/>
                    </a:cubicBezTo>
                    <a:cubicBezTo>
                      <a:pt x="7057" y="29"/>
                      <a:pt x="7296" y="4331"/>
                      <a:pt x="7296" y="4570"/>
                    </a:cubicBezTo>
                    <a:cubicBezTo>
                      <a:pt x="4428" y="7438"/>
                      <a:pt x="-4655" y="10545"/>
                      <a:pt x="2994" y="13413"/>
                    </a:cubicBezTo>
                    <a:close/>
                  </a:path>
                </a:pathLst>
              </a:custGeom>
              <a:grpFill/>
              <a:ln w="3175" cap="flat">
                <a:solidFill>
                  <a:schemeClr val="bg1"/>
                </a:solid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D1460DEC-51B2-EC00-47E3-6EA133F3C45B}"/>
                  </a:ext>
                </a:extLst>
              </p:cNvPr>
              <p:cNvSpPr/>
              <p:nvPr/>
            </p:nvSpPr>
            <p:spPr>
              <a:xfrm>
                <a:off x="9446382" y="5334060"/>
                <a:ext cx="43324" cy="38179"/>
              </a:xfrm>
              <a:custGeom>
                <a:avLst/>
                <a:gdLst>
                  <a:gd name="connsiteX0" fmla="*/ 3794 w 43324"/>
                  <a:gd name="connsiteY0" fmla="*/ 0 h 38179"/>
                  <a:gd name="connsiteX1" fmla="*/ 16940 w 43324"/>
                  <a:gd name="connsiteY1" fmla="*/ 17687 h 38179"/>
                  <a:gd name="connsiteX2" fmla="*/ 25783 w 43324"/>
                  <a:gd name="connsiteY2" fmla="*/ 35374 h 38179"/>
                  <a:gd name="connsiteX3" fmla="*/ 43231 w 43324"/>
                  <a:gd name="connsiteY3" fmla="*/ 22228 h 38179"/>
                  <a:gd name="connsiteX4" fmla="*/ 4033 w 43324"/>
                  <a:gd name="connsiteY4" fmla="*/ 0 h 38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24" h="38179">
                    <a:moveTo>
                      <a:pt x="3794" y="0"/>
                    </a:moveTo>
                    <a:cubicBezTo>
                      <a:pt x="-6961" y="9082"/>
                      <a:pt x="7618" y="9321"/>
                      <a:pt x="16940" y="17687"/>
                    </a:cubicBezTo>
                    <a:cubicBezTo>
                      <a:pt x="17896" y="18404"/>
                      <a:pt x="25544" y="35374"/>
                      <a:pt x="25783" y="35374"/>
                    </a:cubicBezTo>
                    <a:cubicBezTo>
                      <a:pt x="37734" y="40632"/>
                      <a:pt x="44187" y="39676"/>
                      <a:pt x="43231" y="22228"/>
                    </a:cubicBezTo>
                    <a:cubicBezTo>
                      <a:pt x="18613" y="26769"/>
                      <a:pt x="16223" y="8365"/>
                      <a:pt x="4033" y="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19CAAB61-776E-E05D-243A-8CAE951A0843}"/>
                  </a:ext>
                </a:extLst>
              </p:cNvPr>
              <p:cNvSpPr/>
              <p:nvPr/>
            </p:nvSpPr>
            <p:spPr>
              <a:xfrm>
                <a:off x="9569246" y="5361138"/>
                <a:ext cx="7325" cy="7390"/>
              </a:xfrm>
              <a:custGeom>
                <a:avLst/>
                <a:gdLst>
                  <a:gd name="connsiteX0" fmla="*/ 3304 w 7325"/>
                  <a:gd name="connsiteY0" fmla="*/ 3994 h 7390"/>
                  <a:gd name="connsiteX1" fmla="*/ 3304 w 7325"/>
                  <a:gd name="connsiteY1" fmla="*/ 3994 h 7390"/>
                  <a:gd name="connsiteX2" fmla="*/ 3304 w 7325"/>
                  <a:gd name="connsiteY2" fmla="*/ 3994 h 7390"/>
                </a:gdLst>
                <a:ahLst/>
                <a:cxnLst>
                  <a:cxn ang="0">
                    <a:pos x="connsiteX0" y="connsiteY0"/>
                  </a:cxn>
                  <a:cxn ang="0">
                    <a:pos x="connsiteX1" y="connsiteY1"/>
                  </a:cxn>
                  <a:cxn ang="0">
                    <a:pos x="connsiteX2" y="connsiteY2"/>
                  </a:cxn>
                </a:cxnLst>
                <a:rect l="l" t="t" r="r" b="b"/>
                <a:pathLst>
                  <a:path w="7325" h="7390">
                    <a:moveTo>
                      <a:pt x="3304" y="3994"/>
                    </a:moveTo>
                    <a:cubicBezTo>
                      <a:pt x="16689" y="16184"/>
                      <a:pt x="-8646" y="-9391"/>
                      <a:pt x="3304" y="3994"/>
                    </a:cubicBezTo>
                    <a:lnTo>
                      <a:pt x="3304" y="3994"/>
                    </a:lnTo>
                    <a:close/>
                  </a:path>
                </a:pathLst>
              </a:custGeom>
              <a:grpFill/>
              <a:ln w="3175" cap="flat">
                <a:solidFill>
                  <a:schemeClr val="bg1"/>
                </a:solid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935357EF-CDD3-3C8B-2282-ED717BFE287F}"/>
                  </a:ext>
                </a:extLst>
              </p:cNvPr>
              <p:cNvSpPr/>
              <p:nvPr/>
            </p:nvSpPr>
            <p:spPr>
              <a:xfrm>
                <a:off x="9358874" y="5378277"/>
                <a:ext cx="95843" cy="106359"/>
              </a:xfrm>
              <a:custGeom>
                <a:avLst/>
                <a:gdLst>
                  <a:gd name="connsiteX0" fmla="*/ 95843 w 95843"/>
                  <a:gd name="connsiteY0" fmla="*/ 44217 h 106359"/>
                  <a:gd name="connsiteX1" fmla="*/ 78396 w 95843"/>
                  <a:gd name="connsiteY1" fmla="*/ 17687 h 106359"/>
                  <a:gd name="connsiteX2" fmla="*/ 34896 w 95843"/>
                  <a:gd name="connsiteY2" fmla="*/ 0 h 106359"/>
                  <a:gd name="connsiteX3" fmla="*/ 0 w 95843"/>
                  <a:gd name="connsiteY3" fmla="*/ 26530 h 106359"/>
                  <a:gd name="connsiteX4" fmla="*/ 26052 w 95843"/>
                  <a:gd name="connsiteY4" fmla="*/ 57602 h 106359"/>
                  <a:gd name="connsiteX5" fmla="*/ 30354 w 95843"/>
                  <a:gd name="connsiteY5" fmla="*/ 88673 h 106359"/>
                  <a:gd name="connsiteX6" fmla="*/ 43500 w 95843"/>
                  <a:gd name="connsiteY6" fmla="*/ 75288 h 106359"/>
                  <a:gd name="connsiteX7" fmla="*/ 56645 w 95843"/>
                  <a:gd name="connsiteY7" fmla="*/ 106360 h 106359"/>
                  <a:gd name="connsiteX8" fmla="*/ 78396 w 95843"/>
                  <a:gd name="connsiteY8" fmla="*/ 97516 h 106359"/>
                  <a:gd name="connsiteX9" fmla="*/ 69552 w 95843"/>
                  <a:gd name="connsiteY9" fmla="*/ 39915 h 106359"/>
                  <a:gd name="connsiteX10" fmla="*/ 95843 w 95843"/>
                  <a:gd name="connsiteY10" fmla="*/ 44456 h 106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843" h="106359">
                    <a:moveTo>
                      <a:pt x="95843" y="44217"/>
                    </a:moveTo>
                    <a:cubicBezTo>
                      <a:pt x="80308" y="41349"/>
                      <a:pt x="83415" y="19599"/>
                      <a:pt x="78396" y="17687"/>
                    </a:cubicBezTo>
                    <a:cubicBezTo>
                      <a:pt x="69313" y="23901"/>
                      <a:pt x="45173" y="7170"/>
                      <a:pt x="34896" y="0"/>
                    </a:cubicBezTo>
                    <a:cubicBezTo>
                      <a:pt x="19121" y="4541"/>
                      <a:pt x="6214" y="12190"/>
                      <a:pt x="0" y="26530"/>
                    </a:cubicBezTo>
                    <a:cubicBezTo>
                      <a:pt x="11711" y="33701"/>
                      <a:pt x="20794" y="43739"/>
                      <a:pt x="26052" y="57602"/>
                    </a:cubicBezTo>
                    <a:cubicBezTo>
                      <a:pt x="18404" y="65250"/>
                      <a:pt x="21272" y="84849"/>
                      <a:pt x="30354" y="88673"/>
                    </a:cubicBezTo>
                    <a:cubicBezTo>
                      <a:pt x="29637" y="79113"/>
                      <a:pt x="33940" y="74571"/>
                      <a:pt x="43500" y="75288"/>
                    </a:cubicBezTo>
                    <a:cubicBezTo>
                      <a:pt x="53777" y="79830"/>
                      <a:pt x="48758" y="99429"/>
                      <a:pt x="56645" y="106360"/>
                    </a:cubicBezTo>
                    <a:cubicBezTo>
                      <a:pt x="51626" y="85566"/>
                      <a:pt x="74332" y="84610"/>
                      <a:pt x="78396" y="97516"/>
                    </a:cubicBezTo>
                    <a:cubicBezTo>
                      <a:pt x="89868" y="82459"/>
                      <a:pt x="57124" y="55690"/>
                      <a:pt x="69552" y="39915"/>
                    </a:cubicBezTo>
                    <a:cubicBezTo>
                      <a:pt x="80786" y="40871"/>
                      <a:pt x="90585" y="62621"/>
                      <a:pt x="95843" y="44456"/>
                    </a:cubicBezTo>
                    <a:close/>
                  </a:path>
                </a:pathLst>
              </a:custGeom>
              <a:solidFill>
                <a:schemeClr val="accent1"/>
              </a:solidFill>
              <a:ln w="3175" cap="flat">
                <a:solidFill>
                  <a:schemeClr val="bg1"/>
                </a:solidFill>
                <a:prstDash val="solid"/>
                <a:miter/>
              </a:ln>
            </p:spPr>
            <p:txBody>
              <a:bodyPr rtlCol="0" anchor="ctr"/>
              <a:lstStyle/>
              <a:p>
                <a:endParaRPr lang="en-US"/>
              </a:p>
            </p:txBody>
          </p:sp>
        </p:grpSp>
        <p:sp>
          <p:nvSpPr>
            <p:cNvPr id="128" name="Freeform: Shape 127">
              <a:extLst>
                <a:ext uri="{FF2B5EF4-FFF2-40B4-BE49-F238E27FC236}">
                  <a16:creationId xmlns:a16="http://schemas.microsoft.com/office/drawing/2014/main" id="{E0A95169-C73D-B789-C88E-C1578F067D6F}"/>
                </a:ext>
              </a:extLst>
            </p:cNvPr>
            <p:cNvSpPr/>
            <p:nvPr/>
          </p:nvSpPr>
          <p:spPr>
            <a:xfrm>
              <a:off x="9750613" y="3484116"/>
              <a:ext cx="477" cy="1673"/>
            </a:xfrm>
            <a:custGeom>
              <a:avLst/>
              <a:gdLst>
                <a:gd name="connsiteX0" fmla="*/ 0 w 477"/>
                <a:gd name="connsiteY0" fmla="*/ 0 h 1673"/>
                <a:gd name="connsiteX1" fmla="*/ 478 w 477"/>
                <a:gd name="connsiteY1" fmla="*/ 1673 h 1673"/>
                <a:gd name="connsiteX2" fmla="*/ 0 w 477"/>
                <a:gd name="connsiteY2" fmla="*/ 0 h 1673"/>
              </a:gdLst>
              <a:ahLst/>
              <a:cxnLst>
                <a:cxn ang="0">
                  <a:pos x="connsiteX0" y="connsiteY0"/>
                </a:cxn>
                <a:cxn ang="0">
                  <a:pos x="connsiteX1" y="connsiteY1"/>
                </a:cxn>
                <a:cxn ang="0">
                  <a:pos x="connsiteX2" y="connsiteY2"/>
                </a:cxn>
              </a:cxnLst>
              <a:rect l="l" t="t" r="r" b="b"/>
              <a:pathLst>
                <a:path w="477" h="1673">
                  <a:moveTo>
                    <a:pt x="0" y="0"/>
                  </a:moveTo>
                  <a:cubicBezTo>
                    <a:pt x="0" y="0"/>
                    <a:pt x="478" y="1195"/>
                    <a:pt x="478" y="1673"/>
                  </a:cubicBezTo>
                  <a:cubicBezTo>
                    <a:pt x="478" y="1195"/>
                    <a:pt x="478" y="717"/>
                    <a:pt x="0" y="0"/>
                  </a:cubicBezTo>
                  <a:close/>
                </a:path>
              </a:pathLst>
            </a:custGeom>
            <a:grpFill/>
            <a:ln w="3175" cap="flat">
              <a:solidFill>
                <a:schemeClr val="bg1"/>
              </a:solid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DCAAE76-E8FF-3D9B-4D10-E95F7270332A}"/>
                </a:ext>
              </a:extLst>
            </p:cNvPr>
            <p:cNvSpPr/>
            <p:nvPr/>
          </p:nvSpPr>
          <p:spPr>
            <a:xfrm>
              <a:off x="9747506" y="3478858"/>
              <a:ext cx="1434" cy="2629"/>
            </a:xfrm>
            <a:custGeom>
              <a:avLst/>
              <a:gdLst>
                <a:gd name="connsiteX0" fmla="*/ 1434 w 1434"/>
                <a:gd name="connsiteY0" fmla="*/ 2629 h 2629"/>
                <a:gd name="connsiteX1" fmla="*/ 0 w 1434"/>
                <a:gd name="connsiteY1" fmla="*/ 0 h 2629"/>
                <a:gd name="connsiteX2" fmla="*/ 1434 w 1434"/>
                <a:gd name="connsiteY2" fmla="*/ 2629 h 2629"/>
              </a:gdLst>
              <a:ahLst/>
              <a:cxnLst>
                <a:cxn ang="0">
                  <a:pos x="connsiteX0" y="connsiteY0"/>
                </a:cxn>
                <a:cxn ang="0">
                  <a:pos x="connsiteX1" y="connsiteY1"/>
                </a:cxn>
                <a:cxn ang="0">
                  <a:pos x="connsiteX2" y="connsiteY2"/>
                </a:cxn>
              </a:cxnLst>
              <a:rect l="l" t="t" r="r" b="b"/>
              <a:pathLst>
                <a:path w="1434" h="2629">
                  <a:moveTo>
                    <a:pt x="1434" y="2629"/>
                  </a:moveTo>
                  <a:cubicBezTo>
                    <a:pt x="1434" y="2629"/>
                    <a:pt x="717" y="956"/>
                    <a:pt x="0" y="0"/>
                  </a:cubicBezTo>
                  <a:cubicBezTo>
                    <a:pt x="0" y="478"/>
                    <a:pt x="478" y="1434"/>
                    <a:pt x="1434" y="2629"/>
                  </a:cubicBezTo>
                  <a:close/>
                </a:path>
              </a:pathLst>
            </a:custGeom>
            <a:grpFill/>
            <a:ln w="3175" cap="flat">
              <a:solidFill>
                <a:schemeClr val="bg1"/>
              </a:solid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A5949E28-96EF-B432-FFE7-F35C005AA45E}"/>
                </a:ext>
              </a:extLst>
            </p:cNvPr>
            <p:cNvSpPr/>
            <p:nvPr/>
          </p:nvSpPr>
          <p:spPr>
            <a:xfrm>
              <a:off x="9747267" y="3474317"/>
              <a:ext cx="3585" cy="9799"/>
            </a:xfrm>
            <a:custGeom>
              <a:avLst/>
              <a:gdLst>
                <a:gd name="connsiteX0" fmla="*/ 1673 w 3585"/>
                <a:gd name="connsiteY0" fmla="*/ 7170 h 9799"/>
                <a:gd name="connsiteX1" fmla="*/ 3585 w 3585"/>
                <a:gd name="connsiteY1" fmla="*/ 9799 h 9799"/>
                <a:gd name="connsiteX2" fmla="*/ 0 w 3585"/>
                <a:gd name="connsiteY2" fmla="*/ 0 h 9799"/>
                <a:gd name="connsiteX3" fmla="*/ 239 w 3585"/>
                <a:gd name="connsiteY3" fmla="*/ 4541 h 9799"/>
                <a:gd name="connsiteX4" fmla="*/ 1673 w 3585"/>
                <a:gd name="connsiteY4" fmla="*/ 7170 h 9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 h="9799">
                  <a:moveTo>
                    <a:pt x="1673" y="7170"/>
                  </a:moveTo>
                  <a:cubicBezTo>
                    <a:pt x="1673" y="7170"/>
                    <a:pt x="3107" y="9082"/>
                    <a:pt x="3585" y="9799"/>
                  </a:cubicBezTo>
                  <a:cubicBezTo>
                    <a:pt x="2629" y="6453"/>
                    <a:pt x="1434" y="3107"/>
                    <a:pt x="0" y="0"/>
                  </a:cubicBezTo>
                  <a:cubicBezTo>
                    <a:pt x="0" y="1434"/>
                    <a:pt x="478" y="3107"/>
                    <a:pt x="239" y="4541"/>
                  </a:cubicBezTo>
                  <a:cubicBezTo>
                    <a:pt x="717" y="5258"/>
                    <a:pt x="1195" y="6214"/>
                    <a:pt x="1673" y="7170"/>
                  </a:cubicBezTo>
                  <a:close/>
                </a:path>
              </a:pathLst>
            </a:custGeom>
            <a:grpFill/>
            <a:ln w="3175" cap="flat">
              <a:solidFill>
                <a:schemeClr val="bg1"/>
              </a:solid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E14D48EF-5223-989D-BEBA-4CAA121CC2B3}"/>
                </a:ext>
              </a:extLst>
            </p:cNvPr>
            <p:cNvSpPr/>
            <p:nvPr/>
          </p:nvSpPr>
          <p:spPr>
            <a:xfrm>
              <a:off x="9747267" y="3474317"/>
              <a:ext cx="3585" cy="9799"/>
            </a:xfrm>
            <a:custGeom>
              <a:avLst/>
              <a:gdLst>
                <a:gd name="connsiteX0" fmla="*/ 1673 w 3585"/>
                <a:gd name="connsiteY0" fmla="*/ 7170 h 9799"/>
                <a:gd name="connsiteX1" fmla="*/ 3585 w 3585"/>
                <a:gd name="connsiteY1" fmla="*/ 9799 h 9799"/>
                <a:gd name="connsiteX2" fmla="*/ 0 w 3585"/>
                <a:gd name="connsiteY2" fmla="*/ 0 h 9799"/>
                <a:gd name="connsiteX3" fmla="*/ 239 w 3585"/>
                <a:gd name="connsiteY3" fmla="*/ 4541 h 9799"/>
                <a:gd name="connsiteX4" fmla="*/ 1673 w 3585"/>
                <a:gd name="connsiteY4" fmla="*/ 7170 h 9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 h="9799">
                  <a:moveTo>
                    <a:pt x="1673" y="7170"/>
                  </a:moveTo>
                  <a:cubicBezTo>
                    <a:pt x="1673" y="7170"/>
                    <a:pt x="3107" y="9082"/>
                    <a:pt x="3585" y="9799"/>
                  </a:cubicBezTo>
                  <a:cubicBezTo>
                    <a:pt x="2629" y="6453"/>
                    <a:pt x="1434" y="3107"/>
                    <a:pt x="0" y="0"/>
                  </a:cubicBezTo>
                  <a:cubicBezTo>
                    <a:pt x="0" y="1434"/>
                    <a:pt x="478" y="3107"/>
                    <a:pt x="239" y="4541"/>
                  </a:cubicBezTo>
                  <a:cubicBezTo>
                    <a:pt x="239" y="5019"/>
                    <a:pt x="717" y="5975"/>
                    <a:pt x="1673" y="7170"/>
                  </a:cubicBezTo>
                  <a:close/>
                </a:path>
              </a:pathLst>
            </a:custGeom>
            <a:grpFill/>
            <a:ln w="3175" cap="flat">
              <a:solidFill>
                <a:schemeClr val="bg1"/>
              </a:solid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5EF83202-298B-9E3D-CD71-2E3693981E74}"/>
                </a:ext>
              </a:extLst>
            </p:cNvPr>
            <p:cNvSpPr/>
            <p:nvPr/>
          </p:nvSpPr>
          <p:spPr>
            <a:xfrm>
              <a:off x="9753599" y="3599559"/>
              <a:ext cx="5857" cy="8843"/>
            </a:xfrm>
            <a:custGeom>
              <a:avLst/>
              <a:gdLst>
                <a:gd name="connsiteX0" fmla="*/ 5858 w 5857"/>
                <a:gd name="connsiteY0" fmla="*/ 8843 h 8843"/>
                <a:gd name="connsiteX1" fmla="*/ 1555 w 5857"/>
                <a:gd name="connsiteY1" fmla="*/ 0 h 8843"/>
                <a:gd name="connsiteX2" fmla="*/ 5858 w 5857"/>
                <a:gd name="connsiteY2" fmla="*/ 8843 h 8843"/>
              </a:gdLst>
              <a:ahLst/>
              <a:cxnLst>
                <a:cxn ang="0">
                  <a:pos x="connsiteX0" y="connsiteY0"/>
                </a:cxn>
                <a:cxn ang="0">
                  <a:pos x="connsiteX1" y="connsiteY1"/>
                </a:cxn>
                <a:cxn ang="0">
                  <a:pos x="connsiteX2" y="connsiteY2"/>
                </a:cxn>
              </a:cxnLst>
              <a:rect l="l" t="t" r="r" b="b"/>
              <a:pathLst>
                <a:path w="5857" h="8843">
                  <a:moveTo>
                    <a:pt x="5858" y="8843"/>
                  </a:moveTo>
                  <a:cubicBezTo>
                    <a:pt x="4423" y="6453"/>
                    <a:pt x="2989" y="3346"/>
                    <a:pt x="1555" y="0"/>
                  </a:cubicBezTo>
                  <a:cubicBezTo>
                    <a:pt x="-2030" y="3346"/>
                    <a:pt x="1077" y="5975"/>
                    <a:pt x="5858" y="8843"/>
                  </a:cubicBezTo>
                  <a:close/>
                </a:path>
              </a:pathLst>
            </a:custGeom>
            <a:grpFill/>
            <a:ln w="3175" cap="flat">
              <a:solidFill>
                <a:schemeClr val="bg1"/>
              </a:solid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C35B7AE-62D8-E1B5-AA08-8BF7D7ECCDAD}"/>
                </a:ext>
              </a:extLst>
            </p:cNvPr>
            <p:cNvSpPr/>
            <p:nvPr/>
          </p:nvSpPr>
          <p:spPr>
            <a:xfrm>
              <a:off x="9344726" y="3155715"/>
              <a:ext cx="471137" cy="779653"/>
            </a:xfrm>
            <a:custGeom>
              <a:avLst/>
              <a:gdLst>
                <a:gd name="connsiteX0" fmla="*/ 404932 w 471137"/>
                <a:gd name="connsiteY0" fmla="*/ 407514 h 779653"/>
                <a:gd name="connsiteX1" fmla="*/ 412102 w 471137"/>
                <a:gd name="connsiteY1" fmla="*/ 394129 h 779653"/>
                <a:gd name="connsiteX2" fmla="*/ 415687 w 471137"/>
                <a:gd name="connsiteY2" fmla="*/ 370228 h 779653"/>
                <a:gd name="connsiteX3" fmla="*/ 403976 w 471137"/>
                <a:gd name="connsiteY3" fmla="*/ 325772 h 779653"/>
                <a:gd name="connsiteX4" fmla="*/ 402542 w 471137"/>
                <a:gd name="connsiteY4" fmla="*/ 323143 h 779653"/>
                <a:gd name="connsiteX5" fmla="*/ 402302 w 471137"/>
                <a:gd name="connsiteY5" fmla="*/ 318601 h 779653"/>
                <a:gd name="connsiteX6" fmla="*/ 362866 w 471137"/>
                <a:gd name="connsiteY6" fmla="*/ 252395 h 779653"/>
                <a:gd name="connsiteX7" fmla="*/ 402063 w 471137"/>
                <a:gd name="connsiteY7" fmla="*/ 194794 h 779653"/>
                <a:gd name="connsiteX8" fmla="*/ 345179 w 471137"/>
                <a:gd name="connsiteY8" fmla="*/ 154879 h 779653"/>
                <a:gd name="connsiteX9" fmla="*/ 349481 w 471137"/>
                <a:gd name="connsiteY9" fmla="*/ 101819 h 779653"/>
                <a:gd name="connsiteX10" fmla="*/ 332033 w 471137"/>
                <a:gd name="connsiteY10" fmla="*/ 92975 h 779653"/>
                <a:gd name="connsiteX11" fmla="*/ 354022 w 471137"/>
                <a:gd name="connsiteY11" fmla="*/ 84132 h 779653"/>
                <a:gd name="connsiteX12" fmla="*/ 371470 w 471137"/>
                <a:gd name="connsiteY12" fmla="*/ 35374 h 779653"/>
                <a:gd name="connsiteX13" fmla="*/ 305981 w 471137"/>
                <a:gd name="connsiteY13" fmla="*/ 0 h 779653"/>
                <a:gd name="connsiteX14" fmla="*/ 257940 w 471137"/>
                <a:gd name="connsiteY14" fmla="*/ 13385 h 779653"/>
                <a:gd name="connsiteX15" fmla="*/ 218742 w 471137"/>
                <a:gd name="connsiteY15" fmla="*/ 92975 h 779653"/>
                <a:gd name="connsiteX16" fmla="*/ 179305 w 471137"/>
                <a:gd name="connsiteY16" fmla="*/ 119505 h 779653"/>
                <a:gd name="connsiteX17" fmla="*/ 135566 w 471137"/>
                <a:gd name="connsiteY17" fmla="*/ 106360 h 779653"/>
                <a:gd name="connsiteX18" fmla="*/ 65775 w 471137"/>
                <a:gd name="connsiteY18" fmla="*/ 110662 h 779653"/>
                <a:gd name="connsiteX19" fmla="*/ 17734 w 471137"/>
                <a:gd name="connsiteY19" fmla="*/ 66445 h 779653"/>
                <a:gd name="connsiteX20" fmla="*/ 286 w 471137"/>
                <a:gd name="connsiteY20" fmla="*/ 84132 h 779653"/>
                <a:gd name="connsiteX21" fmla="*/ 17734 w 471137"/>
                <a:gd name="connsiteY21" fmla="*/ 97516 h 779653"/>
                <a:gd name="connsiteX22" fmla="*/ 22036 w 471137"/>
                <a:gd name="connsiteY22" fmla="*/ 106360 h 779653"/>
                <a:gd name="connsiteX23" fmla="*/ 48327 w 471137"/>
                <a:gd name="connsiteY23" fmla="*/ 124047 h 779653"/>
                <a:gd name="connsiteX24" fmla="*/ 83223 w 471137"/>
                <a:gd name="connsiteY24" fmla="*/ 128588 h 779653"/>
                <a:gd name="connsiteX25" fmla="*/ 122660 w 471137"/>
                <a:gd name="connsiteY25" fmla="*/ 168503 h 779653"/>
                <a:gd name="connsiteX26" fmla="*/ 118119 w 471137"/>
                <a:gd name="connsiteY26" fmla="*/ 208417 h 779653"/>
                <a:gd name="connsiteX27" fmla="*/ 131264 w 471137"/>
                <a:gd name="connsiteY27" fmla="*/ 217261 h 779653"/>
                <a:gd name="connsiteX28" fmla="*/ 139869 w 471137"/>
                <a:gd name="connsiteY28" fmla="*/ 261478 h 779653"/>
                <a:gd name="connsiteX29" fmla="*/ 126723 w 471137"/>
                <a:gd name="connsiteY29" fmla="*/ 301393 h 779653"/>
                <a:gd name="connsiteX30" fmla="*/ 148473 w 471137"/>
                <a:gd name="connsiteY30" fmla="*/ 336766 h 779653"/>
                <a:gd name="connsiteX31" fmla="*/ 170223 w 471137"/>
                <a:gd name="connsiteY31" fmla="*/ 332225 h 779653"/>
                <a:gd name="connsiteX32" fmla="*/ 200816 w 471137"/>
                <a:gd name="connsiteY32" fmla="*/ 363296 h 779653"/>
                <a:gd name="connsiteX33" fmla="*/ 196514 w 471137"/>
                <a:gd name="connsiteY33" fmla="*/ 416357 h 779653"/>
                <a:gd name="connsiteX34" fmla="*/ 170462 w 471137"/>
                <a:gd name="connsiteY34" fmla="*/ 416357 h 779653"/>
                <a:gd name="connsiteX35" fmla="*/ 118119 w 471137"/>
                <a:gd name="connsiteY35" fmla="*/ 478261 h 779653"/>
                <a:gd name="connsiteX36" fmla="*/ 74380 w 471137"/>
                <a:gd name="connsiteY36" fmla="*/ 504791 h 779653"/>
                <a:gd name="connsiteX37" fmla="*/ 61234 w 471137"/>
                <a:gd name="connsiteY37" fmla="*/ 535862 h 779653"/>
                <a:gd name="connsiteX38" fmla="*/ 30640 w 471137"/>
                <a:gd name="connsiteY38" fmla="*/ 544706 h 779653"/>
                <a:gd name="connsiteX39" fmla="*/ 13193 w 471137"/>
                <a:gd name="connsiteY39" fmla="*/ 580079 h 779653"/>
                <a:gd name="connsiteX40" fmla="*/ 17495 w 471137"/>
                <a:gd name="connsiteY40" fmla="*/ 628838 h 779653"/>
                <a:gd name="connsiteX41" fmla="*/ 34943 w 471137"/>
                <a:gd name="connsiteY41" fmla="*/ 659909 h 779653"/>
                <a:gd name="connsiteX42" fmla="*/ 26099 w 471137"/>
                <a:gd name="connsiteY42" fmla="*/ 730656 h 779653"/>
                <a:gd name="connsiteX43" fmla="*/ 43547 w 471137"/>
                <a:gd name="connsiteY43" fmla="*/ 730656 h 779653"/>
                <a:gd name="connsiteX44" fmla="*/ 78443 w 471137"/>
                <a:gd name="connsiteY44" fmla="*/ 752884 h 779653"/>
                <a:gd name="connsiteX45" fmla="*/ 74141 w 471137"/>
                <a:gd name="connsiteY45" fmla="*/ 770571 h 779653"/>
                <a:gd name="connsiteX46" fmla="*/ 91588 w 471137"/>
                <a:gd name="connsiteY46" fmla="*/ 757425 h 779653"/>
                <a:gd name="connsiteX47" fmla="*/ 109036 w 471137"/>
                <a:gd name="connsiteY47" fmla="*/ 779653 h 779653"/>
                <a:gd name="connsiteX48" fmla="*/ 139630 w 471137"/>
                <a:gd name="connsiteY48" fmla="*/ 775351 h 779653"/>
                <a:gd name="connsiteX49" fmla="*/ 222566 w 471137"/>
                <a:gd name="connsiteY49" fmla="*/ 753123 h 779653"/>
                <a:gd name="connsiteX50" fmla="*/ 226869 w 471137"/>
                <a:gd name="connsiteY50" fmla="*/ 739739 h 779653"/>
                <a:gd name="connsiteX51" fmla="*/ 257462 w 471137"/>
                <a:gd name="connsiteY51" fmla="*/ 730895 h 779653"/>
                <a:gd name="connsiteX52" fmla="*/ 257462 w 471137"/>
                <a:gd name="connsiteY52" fmla="*/ 744280 h 779653"/>
                <a:gd name="connsiteX53" fmla="*/ 301201 w 471137"/>
                <a:gd name="connsiteY53" fmla="*/ 739739 h 779653"/>
                <a:gd name="connsiteX54" fmla="*/ 427638 w 471137"/>
                <a:gd name="connsiteY54" fmla="*/ 620233 h 779653"/>
                <a:gd name="connsiteX55" fmla="*/ 471138 w 471137"/>
                <a:gd name="connsiteY55" fmla="*/ 558329 h 779653"/>
                <a:gd name="connsiteX56" fmla="*/ 405649 w 471137"/>
                <a:gd name="connsiteY56" fmla="*/ 500728 h 779653"/>
                <a:gd name="connsiteX57" fmla="*/ 427399 w 471137"/>
                <a:gd name="connsiteY57" fmla="*/ 465354 h 779653"/>
                <a:gd name="connsiteX58" fmla="*/ 413536 w 471137"/>
                <a:gd name="connsiteY58" fmla="*/ 452926 h 779653"/>
                <a:gd name="connsiteX59" fmla="*/ 413536 w 471137"/>
                <a:gd name="connsiteY59" fmla="*/ 452926 h 779653"/>
                <a:gd name="connsiteX60" fmla="*/ 413536 w 471137"/>
                <a:gd name="connsiteY60" fmla="*/ 452926 h 779653"/>
                <a:gd name="connsiteX61" fmla="*/ 409234 w 471137"/>
                <a:gd name="connsiteY61" fmla="*/ 444082 h 779653"/>
                <a:gd name="connsiteX62" fmla="*/ 403976 w 471137"/>
                <a:gd name="connsiteY62" fmla="*/ 407514 h 779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71137" h="779653">
                  <a:moveTo>
                    <a:pt x="404932" y="407514"/>
                  </a:moveTo>
                  <a:cubicBezTo>
                    <a:pt x="406844" y="402972"/>
                    <a:pt x="409951" y="398670"/>
                    <a:pt x="412102" y="394129"/>
                  </a:cubicBezTo>
                  <a:cubicBezTo>
                    <a:pt x="415448" y="386720"/>
                    <a:pt x="415926" y="378354"/>
                    <a:pt x="415687" y="370228"/>
                  </a:cubicBezTo>
                  <a:cubicBezTo>
                    <a:pt x="415209" y="354931"/>
                    <a:pt x="411863" y="339395"/>
                    <a:pt x="403976" y="325772"/>
                  </a:cubicBezTo>
                  <a:cubicBezTo>
                    <a:pt x="403259" y="324816"/>
                    <a:pt x="402542" y="323860"/>
                    <a:pt x="402542" y="323143"/>
                  </a:cubicBezTo>
                  <a:cubicBezTo>
                    <a:pt x="402542" y="321709"/>
                    <a:pt x="402542" y="320036"/>
                    <a:pt x="402302" y="318601"/>
                  </a:cubicBezTo>
                  <a:cubicBezTo>
                    <a:pt x="392025" y="294461"/>
                    <a:pt x="373143" y="275340"/>
                    <a:pt x="362866" y="252395"/>
                  </a:cubicBezTo>
                  <a:cubicBezTo>
                    <a:pt x="371470" y="228733"/>
                    <a:pt x="393220" y="218456"/>
                    <a:pt x="402063" y="194794"/>
                  </a:cubicBezTo>
                  <a:cubicBezTo>
                    <a:pt x="387006" y="177585"/>
                    <a:pt x="376967" y="155118"/>
                    <a:pt x="345179" y="154879"/>
                  </a:cubicBezTo>
                  <a:cubicBezTo>
                    <a:pt x="335618" y="133607"/>
                    <a:pt x="335618" y="117593"/>
                    <a:pt x="349481" y="101819"/>
                  </a:cubicBezTo>
                  <a:cubicBezTo>
                    <a:pt x="346852" y="95604"/>
                    <a:pt x="332750" y="101102"/>
                    <a:pt x="332033" y="92975"/>
                  </a:cubicBezTo>
                  <a:cubicBezTo>
                    <a:pt x="337770" y="88434"/>
                    <a:pt x="348286" y="88673"/>
                    <a:pt x="354022" y="84132"/>
                  </a:cubicBezTo>
                  <a:cubicBezTo>
                    <a:pt x="348286" y="56168"/>
                    <a:pt x="377206" y="63577"/>
                    <a:pt x="371470" y="35374"/>
                  </a:cubicBezTo>
                  <a:cubicBezTo>
                    <a:pt x="344701" y="28681"/>
                    <a:pt x="322951" y="16731"/>
                    <a:pt x="305981" y="0"/>
                  </a:cubicBezTo>
                  <a:cubicBezTo>
                    <a:pt x="288533" y="10038"/>
                    <a:pt x="282558" y="19838"/>
                    <a:pt x="257940" y="13385"/>
                  </a:cubicBezTo>
                  <a:cubicBezTo>
                    <a:pt x="232127" y="27247"/>
                    <a:pt x="218025" y="52343"/>
                    <a:pt x="218742" y="92975"/>
                  </a:cubicBezTo>
                  <a:cubicBezTo>
                    <a:pt x="197470" y="93453"/>
                    <a:pt x="197231" y="115442"/>
                    <a:pt x="179305" y="119505"/>
                  </a:cubicBezTo>
                  <a:cubicBezTo>
                    <a:pt x="162814" y="117115"/>
                    <a:pt x="150624" y="110184"/>
                    <a:pt x="135566" y="106360"/>
                  </a:cubicBezTo>
                  <a:cubicBezTo>
                    <a:pt x="112382" y="123569"/>
                    <a:pt x="97086" y="113291"/>
                    <a:pt x="65775" y="110662"/>
                  </a:cubicBezTo>
                  <a:cubicBezTo>
                    <a:pt x="53825" y="91780"/>
                    <a:pt x="43786" y="70986"/>
                    <a:pt x="17734" y="66445"/>
                  </a:cubicBezTo>
                  <a:cubicBezTo>
                    <a:pt x="7935" y="68357"/>
                    <a:pt x="20124" y="92497"/>
                    <a:pt x="286" y="84132"/>
                  </a:cubicBezTo>
                  <a:cubicBezTo>
                    <a:pt x="-2343" y="97038"/>
                    <a:pt x="13910" y="95843"/>
                    <a:pt x="17734" y="97516"/>
                  </a:cubicBezTo>
                  <a:cubicBezTo>
                    <a:pt x="19168" y="98233"/>
                    <a:pt x="20602" y="105404"/>
                    <a:pt x="22036" y="106360"/>
                  </a:cubicBezTo>
                  <a:cubicBezTo>
                    <a:pt x="30163" y="111857"/>
                    <a:pt x="44503" y="113291"/>
                    <a:pt x="48327" y="124047"/>
                  </a:cubicBezTo>
                  <a:cubicBezTo>
                    <a:pt x="62429" y="123091"/>
                    <a:pt x="66731" y="131934"/>
                    <a:pt x="83223" y="128588"/>
                  </a:cubicBezTo>
                  <a:cubicBezTo>
                    <a:pt x="95174" y="143168"/>
                    <a:pt x="111187" y="153445"/>
                    <a:pt x="122660" y="168503"/>
                  </a:cubicBezTo>
                  <a:cubicBezTo>
                    <a:pt x="114533" y="184755"/>
                    <a:pt x="125528" y="193121"/>
                    <a:pt x="118119" y="208417"/>
                  </a:cubicBezTo>
                  <a:cubicBezTo>
                    <a:pt x="125767" y="208417"/>
                    <a:pt x="129352" y="211764"/>
                    <a:pt x="131264" y="217261"/>
                  </a:cubicBezTo>
                  <a:cubicBezTo>
                    <a:pt x="114055" y="235187"/>
                    <a:pt x="136283" y="241640"/>
                    <a:pt x="139869" y="261478"/>
                  </a:cubicBezTo>
                  <a:cubicBezTo>
                    <a:pt x="137239" y="276536"/>
                    <a:pt x="127918" y="284662"/>
                    <a:pt x="126723" y="301393"/>
                  </a:cubicBezTo>
                  <a:cubicBezTo>
                    <a:pt x="134849" y="312148"/>
                    <a:pt x="143215" y="322904"/>
                    <a:pt x="148473" y="336766"/>
                  </a:cubicBezTo>
                  <a:cubicBezTo>
                    <a:pt x="160902" y="340351"/>
                    <a:pt x="159706" y="330552"/>
                    <a:pt x="170223" y="332225"/>
                  </a:cubicBezTo>
                  <a:cubicBezTo>
                    <a:pt x="158033" y="353736"/>
                    <a:pt x="193407" y="348717"/>
                    <a:pt x="200816" y="363296"/>
                  </a:cubicBezTo>
                  <a:cubicBezTo>
                    <a:pt x="193407" y="386003"/>
                    <a:pt x="204401" y="403211"/>
                    <a:pt x="196514" y="416357"/>
                  </a:cubicBezTo>
                  <a:cubicBezTo>
                    <a:pt x="183847" y="412294"/>
                    <a:pt x="183130" y="412294"/>
                    <a:pt x="170462" y="416357"/>
                  </a:cubicBezTo>
                  <a:cubicBezTo>
                    <a:pt x="152775" y="436673"/>
                    <a:pt x="137956" y="460574"/>
                    <a:pt x="118119" y="478261"/>
                  </a:cubicBezTo>
                  <a:cubicBezTo>
                    <a:pt x="106646" y="488538"/>
                    <a:pt x="92544" y="501923"/>
                    <a:pt x="74380" y="504791"/>
                  </a:cubicBezTo>
                  <a:cubicBezTo>
                    <a:pt x="70316" y="515546"/>
                    <a:pt x="66492" y="526302"/>
                    <a:pt x="61234" y="535862"/>
                  </a:cubicBezTo>
                  <a:cubicBezTo>
                    <a:pt x="57649" y="545423"/>
                    <a:pt x="33509" y="534189"/>
                    <a:pt x="30640" y="544706"/>
                  </a:cubicBezTo>
                  <a:cubicBezTo>
                    <a:pt x="41635" y="556178"/>
                    <a:pt x="11281" y="563349"/>
                    <a:pt x="13193" y="580079"/>
                  </a:cubicBezTo>
                  <a:cubicBezTo>
                    <a:pt x="10086" y="600395"/>
                    <a:pt x="32075" y="610912"/>
                    <a:pt x="17495" y="628838"/>
                  </a:cubicBezTo>
                  <a:cubicBezTo>
                    <a:pt x="26816" y="635530"/>
                    <a:pt x="30163" y="648436"/>
                    <a:pt x="34943" y="659909"/>
                  </a:cubicBezTo>
                  <a:cubicBezTo>
                    <a:pt x="31119" y="684766"/>
                    <a:pt x="16778" y="704843"/>
                    <a:pt x="26099" y="730656"/>
                  </a:cubicBezTo>
                  <a:cubicBezTo>
                    <a:pt x="34704" y="738066"/>
                    <a:pt x="31597" y="730178"/>
                    <a:pt x="43547" y="730656"/>
                  </a:cubicBezTo>
                  <a:cubicBezTo>
                    <a:pt x="44742" y="748582"/>
                    <a:pt x="73423" y="738544"/>
                    <a:pt x="78443" y="752884"/>
                  </a:cubicBezTo>
                  <a:cubicBezTo>
                    <a:pt x="71989" y="756708"/>
                    <a:pt x="79638" y="759577"/>
                    <a:pt x="74141" y="770571"/>
                  </a:cubicBezTo>
                  <a:cubicBezTo>
                    <a:pt x="88242" y="774395"/>
                    <a:pt x="80116" y="755991"/>
                    <a:pt x="91588" y="757425"/>
                  </a:cubicBezTo>
                  <a:cubicBezTo>
                    <a:pt x="94457" y="767703"/>
                    <a:pt x="102822" y="772722"/>
                    <a:pt x="109036" y="779653"/>
                  </a:cubicBezTo>
                  <a:cubicBezTo>
                    <a:pt x="118596" y="770571"/>
                    <a:pt x="129352" y="777024"/>
                    <a:pt x="139630" y="775351"/>
                  </a:cubicBezTo>
                  <a:cubicBezTo>
                    <a:pt x="167355" y="770571"/>
                    <a:pt x="189822" y="751928"/>
                    <a:pt x="222566" y="753123"/>
                  </a:cubicBezTo>
                  <a:cubicBezTo>
                    <a:pt x="232366" y="746670"/>
                    <a:pt x="217069" y="742368"/>
                    <a:pt x="226869" y="739739"/>
                  </a:cubicBezTo>
                  <a:cubicBezTo>
                    <a:pt x="244794" y="750972"/>
                    <a:pt x="243360" y="734480"/>
                    <a:pt x="257462" y="730895"/>
                  </a:cubicBezTo>
                  <a:cubicBezTo>
                    <a:pt x="259135" y="738544"/>
                    <a:pt x="251009" y="742129"/>
                    <a:pt x="257462" y="744280"/>
                  </a:cubicBezTo>
                  <a:cubicBezTo>
                    <a:pt x="266066" y="733763"/>
                    <a:pt x="287816" y="733763"/>
                    <a:pt x="301201" y="739739"/>
                  </a:cubicBezTo>
                  <a:cubicBezTo>
                    <a:pt x="344223" y="704843"/>
                    <a:pt x="387006" y="661104"/>
                    <a:pt x="427638" y="620233"/>
                  </a:cubicBezTo>
                  <a:cubicBezTo>
                    <a:pt x="445802" y="602068"/>
                    <a:pt x="470660" y="588684"/>
                    <a:pt x="471138" y="558329"/>
                  </a:cubicBezTo>
                  <a:cubicBezTo>
                    <a:pt x="456080" y="532277"/>
                    <a:pt x="424291" y="523195"/>
                    <a:pt x="405649" y="500728"/>
                  </a:cubicBezTo>
                  <a:cubicBezTo>
                    <a:pt x="410190" y="486148"/>
                    <a:pt x="429789" y="486865"/>
                    <a:pt x="427399" y="465354"/>
                  </a:cubicBezTo>
                  <a:cubicBezTo>
                    <a:pt x="427160" y="460096"/>
                    <a:pt x="419272" y="456511"/>
                    <a:pt x="413536" y="452926"/>
                  </a:cubicBezTo>
                  <a:cubicBezTo>
                    <a:pt x="413536" y="452926"/>
                    <a:pt x="413536" y="452926"/>
                    <a:pt x="413536" y="452926"/>
                  </a:cubicBezTo>
                  <a:cubicBezTo>
                    <a:pt x="413536" y="452926"/>
                    <a:pt x="413536" y="452926"/>
                    <a:pt x="413536" y="452926"/>
                  </a:cubicBezTo>
                  <a:cubicBezTo>
                    <a:pt x="408756" y="450057"/>
                    <a:pt x="405649" y="447428"/>
                    <a:pt x="409234" y="444082"/>
                  </a:cubicBezTo>
                  <a:cubicBezTo>
                    <a:pt x="404215" y="432371"/>
                    <a:pt x="400390" y="416596"/>
                    <a:pt x="403976" y="407514"/>
                  </a:cubicBezTo>
                  <a:close/>
                </a:path>
              </a:pathLst>
            </a:custGeom>
            <a:grpFill/>
            <a:ln w="3175" cap="flat">
              <a:solidFill>
                <a:schemeClr val="bg1"/>
              </a:solidFill>
              <a:prstDash val="solid"/>
              <a:miter/>
            </a:ln>
          </p:spPr>
          <p:txBody>
            <a:bodyPr rtlCol="0" anchor="ctr"/>
            <a:lstStyle/>
            <a:p>
              <a:endParaRPr lang="en-US"/>
            </a:p>
          </p:txBody>
        </p:sp>
      </p:grpSp>
      <p:grpSp>
        <p:nvGrpSpPr>
          <p:cNvPr id="181" name="Group 180">
            <a:extLst>
              <a:ext uri="{FF2B5EF4-FFF2-40B4-BE49-F238E27FC236}">
                <a16:creationId xmlns:a16="http://schemas.microsoft.com/office/drawing/2014/main" id="{2150BF3E-1EE7-EDE1-D705-203C51EFB023}"/>
              </a:ext>
            </a:extLst>
          </p:cNvPr>
          <p:cNvGrpSpPr/>
          <p:nvPr/>
        </p:nvGrpSpPr>
        <p:grpSpPr>
          <a:xfrm>
            <a:off x="2808935" y="2928963"/>
            <a:ext cx="1844343" cy="1815882"/>
            <a:chOff x="1629824" y="2362579"/>
            <a:chExt cx="1844343" cy="1815882"/>
          </a:xfrm>
        </p:grpSpPr>
        <p:sp>
          <p:nvSpPr>
            <p:cNvPr id="168" name="TextBox 167">
              <a:extLst>
                <a:ext uri="{FF2B5EF4-FFF2-40B4-BE49-F238E27FC236}">
                  <a16:creationId xmlns:a16="http://schemas.microsoft.com/office/drawing/2014/main" id="{D89523B4-8DC1-0333-04AD-6BE413474A96}"/>
                </a:ext>
              </a:extLst>
            </p:cNvPr>
            <p:cNvSpPr txBox="1"/>
            <p:nvPr/>
          </p:nvSpPr>
          <p:spPr bwMode="auto">
            <a:xfrm>
              <a:off x="1780177" y="2362579"/>
              <a:ext cx="169399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400" b="0" dirty="0">
                  <a:solidFill>
                    <a:schemeClr val="bg1"/>
                  </a:solidFill>
                  <a:latin typeface="Calibri" panose="020F0502020204030204" pitchFamily="34" charset="0"/>
                </a:rPr>
                <a:t>&gt;95%</a:t>
              </a:r>
            </a:p>
            <a:p>
              <a:pPr>
                <a:spcBef>
                  <a:spcPts val="0"/>
                </a:spcBef>
              </a:pPr>
              <a:r>
                <a:rPr lang="en-US" sz="1400" b="0" dirty="0">
                  <a:solidFill>
                    <a:schemeClr val="bg1"/>
                  </a:solidFill>
                  <a:latin typeface="Calibri" panose="020F0502020204030204" pitchFamily="34" charset="0"/>
                </a:rPr>
                <a:t>90%-94%</a:t>
              </a:r>
            </a:p>
            <a:p>
              <a:pPr>
                <a:spcBef>
                  <a:spcPts val="0"/>
                </a:spcBef>
              </a:pPr>
              <a:r>
                <a:rPr lang="en-US" sz="1400" b="0" dirty="0">
                  <a:solidFill>
                    <a:schemeClr val="bg1"/>
                  </a:solidFill>
                  <a:latin typeface="Calibri" panose="020F0502020204030204" pitchFamily="34" charset="0"/>
                </a:rPr>
                <a:t>85%-89%</a:t>
              </a:r>
            </a:p>
            <a:p>
              <a:pPr>
                <a:spcBef>
                  <a:spcPts val="0"/>
                </a:spcBef>
              </a:pPr>
              <a:r>
                <a:rPr lang="en-US" sz="1400" b="0" dirty="0">
                  <a:solidFill>
                    <a:schemeClr val="bg1"/>
                  </a:solidFill>
                  <a:latin typeface="Calibri" panose="020F0502020204030204" pitchFamily="34" charset="0"/>
                </a:rPr>
                <a:t>80%-89%</a:t>
              </a:r>
            </a:p>
            <a:p>
              <a:pPr>
                <a:spcBef>
                  <a:spcPts val="0"/>
                </a:spcBef>
              </a:pPr>
              <a:r>
                <a:rPr lang="en-US" sz="1400" b="0" dirty="0">
                  <a:solidFill>
                    <a:schemeClr val="bg1"/>
                  </a:solidFill>
                  <a:latin typeface="Calibri" panose="020F0502020204030204" pitchFamily="34" charset="0"/>
                </a:rPr>
                <a:t>80%-84%</a:t>
              </a:r>
            </a:p>
            <a:p>
              <a:pPr>
                <a:spcBef>
                  <a:spcPts val="0"/>
                </a:spcBef>
              </a:pPr>
              <a:r>
                <a:rPr lang="en-US" sz="1400" b="0" dirty="0">
                  <a:solidFill>
                    <a:schemeClr val="bg1"/>
                  </a:solidFill>
                  <a:latin typeface="Calibri" panose="020F0502020204030204" pitchFamily="34" charset="0"/>
                </a:rPr>
                <a:t>&lt;80%</a:t>
              </a:r>
            </a:p>
            <a:p>
              <a:pPr>
                <a:spcBef>
                  <a:spcPts val="0"/>
                </a:spcBef>
              </a:pPr>
              <a:r>
                <a:rPr lang="en-US" sz="1400" b="0" dirty="0">
                  <a:solidFill>
                    <a:schemeClr val="bg1"/>
                  </a:solidFill>
                  <a:latin typeface="Calibri" panose="020F0502020204030204" pitchFamily="34" charset="0"/>
                </a:rPr>
                <a:t>No data</a:t>
              </a:r>
            </a:p>
            <a:p>
              <a:pPr>
                <a:spcBef>
                  <a:spcPts val="0"/>
                </a:spcBef>
              </a:pPr>
              <a:r>
                <a:rPr lang="en-US" sz="1400" b="0" dirty="0">
                  <a:solidFill>
                    <a:schemeClr val="bg1"/>
                  </a:solidFill>
                  <a:latin typeface="Calibri" panose="020F0502020204030204" pitchFamily="34" charset="0"/>
                </a:rPr>
                <a:t>No recommendation</a:t>
              </a:r>
            </a:p>
          </p:txBody>
        </p:sp>
        <p:sp>
          <p:nvSpPr>
            <p:cNvPr id="169" name="Rectangle 168">
              <a:extLst>
                <a:ext uri="{FF2B5EF4-FFF2-40B4-BE49-F238E27FC236}">
                  <a16:creationId xmlns:a16="http://schemas.microsoft.com/office/drawing/2014/main" id="{ACA1AFEE-1968-30C4-B363-A3A2BEA0816A}"/>
                </a:ext>
              </a:extLst>
            </p:cNvPr>
            <p:cNvSpPr/>
            <p:nvPr/>
          </p:nvSpPr>
          <p:spPr bwMode="auto">
            <a:xfrm>
              <a:off x="1629824" y="2425382"/>
              <a:ext cx="153665" cy="15366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23DCC976-0346-FFF7-34C6-F0248222F13A}"/>
                </a:ext>
              </a:extLst>
            </p:cNvPr>
            <p:cNvSpPr/>
            <p:nvPr/>
          </p:nvSpPr>
          <p:spPr bwMode="auto">
            <a:xfrm>
              <a:off x="1629824" y="2641106"/>
              <a:ext cx="153665" cy="15366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2F17ACDD-682A-63ED-04A6-A18959861B5B}"/>
                </a:ext>
              </a:extLst>
            </p:cNvPr>
            <p:cNvSpPr/>
            <p:nvPr/>
          </p:nvSpPr>
          <p:spPr bwMode="auto">
            <a:xfrm>
              <a:off x="1629824" y="2856830"/>
              <a:ext cx="153665" cy="15366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B3EA0B16-1BDF-32B9-54B1-FC1A7AEC9124}"/>
                </a:ext>
              </a:extLst>
            </p:cNvPr>
            <p:cNvSpPr/>
            <p:nvPr/>
          </p:nvSpPr>
          <p:spPr bwMode="auto">
            <a:xfrm>
              <a:off x="1629824" y="3072554"/>
              <a:ext cx="153665" cy="1536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C8CA0585-D823-DC51-9B02-C8B695E827F7}"/>
                </a:ext>
              </a:extLst>
            </p:cNvPr>
            <p:cNvSpPr/>
            <p:nvPr/>
          </p:nvSpPr>
          <p:spPr bwMode="auto">
            <a:xfrm>
              <a:off x="1629824" y="3288278"/>
              <a:ext cx="153665" cy="153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6382CFF6-1B96-D189-966F-3CCE346122B6}"/>
                </a:ext>
              </a:extLst>
            </p:cNvPr>
            <p:cNvSpPr/>
            <p:nvPr/>
          </p:nvSpPr>
          <p:spPr bwMode="auto">
            <a:xfrm>
              <a:off x="1629824" y="3504002"/>
              <a:ext cx="153665" cy="153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DD37A347-91A3-C633-FA72-6C03790FF8AD}"/>
                </a:ext>
              </a:extLst>
            </p:cNvPr>
            <p:cNvSpPr/>
            <p:nvPr/>
          </p:nvSpPr>
          <p:spPr bwMode="auto">
            <a:xfrm>
              <a:off x="1629824" y="3719726"/>
              <a:ext cx="153665" cy="153665"/>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CF069BCD-1886-1C08-8A5E-6923EDFD8E0E}"/>
                </a:ext>
              </a:extLst>
            </p:cNvPr>
            <p:cNvSpPr/>
            <p:nvPr/>
          </p:nvSpPr>
          <p:spPr bwMode="auto">
            <a:xfrm>
              <a:off x="1629824" y="3935450"/>
              <a:ext cx="153665" cy="1536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82" name="TextBox 181">
            <a:extLst>
              <a:ext uri="{FF2B5EF4-FFF2-40B4-BE49-F238E27FC236}">
                <a16:creationId xmlns:a16="http://schemas.microsoft.com/office/drawing/2014/main" id="{9DD5D3AD-A413-4A3F-9ACB-FBC179638EEA}"/>
              </a:ext>
            </a:extLst>
          </p:cNvPr>
          <p:cNvSpPr txBox="1"/>
          <p:nvPr/>
        </p:nvSpPr>
        <p:spPr bwMode="auto">
          <a:xfrm>
            <a:off x="5247145" y="3817090"/>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48%</a:t>
            </a:r>
          </a:p>
        </p:txBody>
      </p:sp>
      <p:sp>
        <p:nvSpPr>
          <p:cNvPr id="183" name="TextBox 182">
            <a:extLst>
              <a:ext uri="{FF2B5EF4-FFF2-40B4-BE49-F238E27FC236}">
                <a16:creationId xmlns:a16="http://schemas.microsoft.com/office/drawing/2014/main" id="{B172B701-1F4F-46F9-7DF2-5F5AA5F0AA28}"/>
              </a:ext>
            </a:extLst>
          </p:cNvPr>
          <p:cNvSpPr txBox="1"/>
          <p:nvPr/>
        </p:nvSpPr>
        <p:spPr bwMode="auto">
          <a:xfrm>
            <a:off x="5630507" y="4519082"/>
            <a:ext cx="47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6%</a:t>
            </a:r>
          </a:p>
        </p:txBody>
      </p:sp>
      <p:sp>
        <p:nvSpPr>
          <p:cNvPr id="184" name="TextBox 183">
            <a:extLst>
              <a:ext uri="{FF2B5EF4-FFF2-40B4-BE49-F238E27FC236}">
                <a16:creationId xmlns:a16="http://schemas.microsoft.com/office/drawing/2014/main" id="{EF9ACBB9-877B-D21D-DA39-2ED179C5B298}"/>
              </a:ext>
            </a:extLst>
          </p:cNvPr>
          <p:cNvSpPr txBox="1"/>
          <p:nvPr/>
        </p:nvSpPr>
        <p:spPr bwMode="auto">
          <a:xfrm>
            <a:off x="5160509" y="5353271"/>
            <a:ext cx="47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9%</a:t>
            </a:r>
          </a:p>
        </p:txBody>
      </p:sp>
      <p:sp>
        <p:nvSpPr>
          <p:cNvPr id="185" name="TextBox 184">
            <a:extLst>
              <a:ext uri="{FF2B5EF4-FFF2-40B4-BE49-F238E27FC236}">
                <a16:creationId xmlns:a16="http://schemas.microsoft.com/office/drawing/2014/main" id="{E5727B06-5ED6-BB3A-2496-67992EB2777E}"/>
              </a:ext>
            </a:extLst>
          </p:cNvPr>
          <p:cNvSpPr txBox="1"/>
          <p:nvPr/>
        </p:nvSpPr>
        <p:spPr bwMode="auto">
          <a:xfrm>
            <a:off x="4228381" y="539051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cxnSp>
        <p:nvCxnSpPr>
          <p:cNvPr id="187" name="Straight Connector 186">
            <a:extLst>
              <a:ext uri="{FF2B5EF4-FFF2-40B4-BE49-F238E27FC236}">
                <a16:creationId xmlns:a16="http://schemas.microsoft.com/office/drawing/2014/main" id="{1834A372-3662-867E-14BD-2E181EBD3BDF}"/>
              </a:ext>
            </a:extLst>
          </p:cNvPr>
          <p:cNvCxnSpPr/>
          <p:nvPr/>
        </p:nvCxnSpPr>
        <p:spPr bwMode="auto">
          <a:xfrm>
            <a:off x="4732448" y="5549673"/>
            <a:ext cx="249764" cy="0"/>
          </a:xfrm>
          <a:prstGeom prst="line">
            <a:avLst/>
          </a:prstGeom>
          <a:noFill/>
          <a:ln w="28575" cap="flat" cmpd="sng" algn="ctr">
            <a:solidFill>
              <a:schemeClr val="bg1"/>
            </a:solidFill>
            <a:prstDash val="solid"/>
            <a:round/>
            <a:headEnd type="none" w="med" len="med"/>
            <a:tailEnd type="none" w="med" len="med"/>
          </a:ln>
          <a:effectLst/>
        </p:spPr>
      </p:cxnSp>
      <p:sp>
        <p:nvSpPr>
          <p:cNvPr id="188" name="TextBox 187">
            <a:extLst>
              <a:ext uri="{FF2B5EF4-FFF2-40B4-BE49-F238E27FC236}">
                <a16:creationId xmlns:a16="http://schemas.microsoft.com/office/drawing/2014/main" id="{FC3945EE-53FB-A742-B112-C7C70660C6B5}"/>
              </a:ext>
            </a:extLst>
          </p:cNvPr>
          <p:cNvSpPr txBox="1"/>
          <p:nvPr/>
        </p:nvSpPr>
        <p:spPr bwMode="auto">
          <a:xfrm>
            <a:off x="6305165" y="4740137"/>
            <a:ext cx="47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5%</a:t>
            </a:r>
          </a:p>
        </p:txBody>
      </p:sp>
      <p:sp>
        <p:nvSpPr>
          <p:cNvPr id="189" name="TextBox 188">
            <a:extLst>
              <a:ext uri="{FF2B5EF4-FFF2-40B4-BE49-F238E27FC236}">
                <a16:creationId xmlns:a16="http://schemas.microsoft.com/office/drawing/2014/main" id="{200A61B0-3A5A-5057-4737-64631070939E}"/>
              </a:ext>
            </a:extLst>
          </p:cNvPr>
          <p:cNvSpPr txBox="1"/>
          <p:nvPr/>
        </p:nvSpPr>
        <p:spPr bwMode="auto">
          <a:xfrm>
            <a:off x="6692549" y="444663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11%</a:t>
            </a:r>
          </a:p>
        </p:txBody>
      </p:sp>
      <p:sp>
        <p:nvSpPr>
          <p:cNvPr id="190" name="TextBox 189">
            <a:extLst>
              <a:ext uri="{FF2B5EF4-FFF2-40B4-BE49-F238E27FC236}">
                <a16:creationId xmlns:a16="http://schemas.microsoft.com/office/drawing/2014/main" id="{1B1C0424-77B4-E3E8-93A0-A5540E5D1A53}"/>
              </a:ext>
            </a:extLst>
          </p:cNvPr>
          <p:cNvSpPr txBox="1"/>
          <p:nvPr/>
        </p:nvSpPr>
        <p:spPr bwMode="auto">
          <a:xfrm>
            <a:off x="6762023" y="4179674"/>
            <a:ext cx="47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4%</a:t>
            </a:r>
          </a:p>
        </p:txBody>
      </p:sp>
      <p:sp>
        <p:nvSpPr>
          <p:cNvPr id="191" name="TextBox 190">
            <a:extLst>
              <a:ext uri="{FF2B5EF4-FFF2-40B4-BE49-F238E27FC236}">
                <a16:creationId xmlns:a16="http://schemas.microsoft.com/office/drawing/2014/main" id="{AE0DE2BB-6596-DF65-DC3B-89A677EB0D20}"/>
              </a:ext>
            </a:extLst>
          </p:cNvPr>
          <p:cNvSpPr txBox="1"/>
          <p:nvPr/>
        </p:nvSpPr>
        <p:spPr bwMode="auto">
          <a:xfrm>
            <a:off x="6231422" y="400216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25%</a:t>
            </a:r>
          </a:p>
        </p:txBody>
      </p:sp>
      <p:sp>
        <p:nvSpPr>
          <p:cNvPr id="193" name="TextBox 192">
            <a:extLst>
              <a:ext uri="{FF2B5EF4-FFF2-40B4-BE49-F238E27FC236}">
                <a16:creationId xmlns:a16="http://schemas.microsoft.com/office/drawing/2014/main" id="{4F818F8A-01CB-40A3-5A19-45361DE09086}"/>
              </a:ext>
            </a:extLst>
          </p:cNvPr>
          <p:cNvSpPr txBox="1"/>
          <p:nvPr/>
        </p:nvSpPr>
        <p:spPr bwMode="auto">
          <a:xfrm>
            <a:off x="7033541" y="573634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21%</a:t>
            </a:r>
          </a:p>
        </p:txBody>
      </p:sp>
      <p:cxnSp>
        <p:nvCxnSpPr>
          <p:cNvPr id="194" name="Straight Connector 193">
            <a:extLst>
              <a:ext uri="{FF2B5EF4-FFF2-40B4-BE49-F238E27FC236}">
                <a16:creationId xmlns:a16="http://schemas.microsoft.com/office/drawing/2014/main" id="{9DBE4AFA-745F-FE41-DEEA-6B4780961E9E}"/>
              </a:ext>
            </a:extLst>
          </p:cNvPr>
          <p:cNvCxnSpPr>
            <a:cxnSpLocks/>
          </p:cNvCxnSpPr>
          <p:nvPr/>
        </p:nvCxnSpPr>
        <p:spPr bwMode="auto">
          <a:xfrm flipV="1">
            <a:off x="7282191" y="5600084"/>
            <a:ext cx="235224" cy="17130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236954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re 1"/>
          <p:cNvSpPr>
            <a:spLocks noGrp="1"/>
          </p:cNvSpPr>
          <p:nvPr>
            <p:ph type="title"/>
          </p:nvPr>
        </p:nvSpPr>
        <p:spPr/>
        <p:txBody>
          <a:bodyPr>
            <a:normAutofit/>
          </a:bodyPr>
          <a:lstStyle/>
          <a:p>
            <a:r>
              <a:rPr lang="fr-FR" dirty="0"/>
              <a:t>Pneumococcal Vaccine Coverage of </a:t>
            </a:r>
            <a:r>
              <a:rPr lang="fr-FR" dirty="0" err="1"/>
              <a:t>Older</a:t>
            </a:r>
            <a:r>
              <a:rPr lang="fr-FR" dirty="0"/>
              <a:t> </a:t>
            </a:r>
            <a:r>
              <a:rPr lang="fr-FR" dirty="0" err="1"/>
              <a:t>Adults</a:t>
            </a:r>
            <a:endParaRPr lang="fr-FR" dirty="0"/>
          </a:p>
        </p:txBody>
      </p:sp>
      <p:sp>
        <p:nvSpPr>
          <p:cNvPr id="2" name="ZoneTexte 3">
            <a:extLst>
              <a:ext uri="{FF2B5EF4-FFF2-40B4-BE49-F238E27FC236}">
                <a16:creationId xmlns:a16="http://schemas.microsoft.com/office/drawing/2014/main" id="{59BA4AB6-4E6F-72BF-5266-0B9DC7E75DAF}"/>
              </a:ext>
            </a:extLst>
          </p:cNvPr>
          <p:cNvSpPr txBox="1"/>
          <p:nvPr/>
        </p:nvSpPr>
        <p:spPr>
          <a:xfrm>
            <a:off x="393859" y="6378573"/>
            <a:ext cx="234968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pneumoniaatlas.org/#map-tabs|1.</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3F6EA5A6-BD26-73C2-1D50-1EEFDB388DA8}"/>
              </a:ext>
            </a:extLst>
          </p:cNvPr>
          <p:cNvGrpSpPr/>
          <p:nvPr/>
        </p:nvGrpSpPr>
        <p:grpSpPr>
          <a:xfrm>
            <a:off x="3605921" y="1341440"/>
            <a:ext cx="5889311" cy="4814281"/>
            <a:chOff x="7319551" y="3070824"/>
            <a:chExt cx="3090732" cy="2526552"/>
          </a:xfrm>
          <a:solidFill>
            <a:schemeClr val="tx1">
              <a:lumMod val="85000"/>
            </a:schemeClr>
          </a:solidFill>
        </p:grpSpPr>
        <p:sp>
          <p:nvSpPr>
            <p:cNvPr id="19" name="Freeform: Shape 18">
              <a:extLst>
                <a:ext uri="{FF2B5EF4-FFF2-40B4-BE49-F238E27FC236}">
                  <a16:creationId xmlns:a16="http://schemas.microsoft.com/office/drawing/2014/main" id="{6BF6F40B-1089-372A-1330-DB0CE2B0D97C}"/>
                </a:ext>
              </a:extLst>
            </p:cNvPr>
            <p:cNvSpPr/>
            <p:nvPr/>
          </p:nvSpPr>
          <p:spPr>
            <a:xfrm>
              <a:off x="8075118" y="4268741"/>
              <a:ext cx="17476" cy="11759"/>
            </a:xfrm>
            <a:custGeom>
              <a:avLst/>
              <a:gdLst>
                <a:gd name="connsiteX0" fmla="*/ 29 w 17476"/>
                <a:gd name="connsiteY0" fmla="*/ 11760 h 11759"/>
                <a:gd name="connsiteX1" fmla="*/ 17476 w 17476"/>
                <a:gd name="connsiteY1" fmla="*/ 2916 h 11759"/>
                <a:gd name="connsiteX2" fmla="*/ 29 w 17476"/>
                <a:gd name="connsiteY2" fmla="*/ 11760 h 11759"/>
              </a:gdLst>
              <a:ahLst/>
              <a:cxnLst>
                <a:cxn ang="0">
                  <a:pos x="connsiteX0" y="connsiteY0"/>
                </a:cxn>
                <a:cxn ang="0">
                  <a:pos x="connsiteX1" y="connsiteY1"/>
                </a:cxn>
                <a:cxn ang="0">
                  <a:pos x="connsiteX2" y="connsiteY2"/>
                </a:cxn>
              </a:cxnLst>
              <a:rect l="l" t="t" r="r" b="b"/>
              <a:pathLst>
                <a:path w="17476" h="11759">
                  <a:moveTo>
                    <a:pt x="29" y="11760"/>
                  </a:moveTo>
                  <a:cubicBezTo>
                    <a:pt x="8155" y="11043"/>
                    <a:pt x="14608" y="8892"/>
                    <a:pt x="17476" y="2916"/>
                  </a:cubicBezTo>
                  <a:cubicBezTo>
                    <a:pt x="12218" y="-2581"/>
                    <a:pt x="-688" y="-669"/>
                    <a:pt x="29" y="11760"/>
                  </a:cubicBezTo>
                  <a:close/>
                </a:path>
              </a:pathLst>
            </a:custGeom>
            <a:grpFill/>
            <a:ln w="3175" cap="flat">
              <a:solidFill>
                <a:schemeClr val="bg1"/>
              </a:solid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A21769C-F88B-03C4-5694-ADD47571CFF9}"/>
                </a:ext>
              </a:extLst>
            </p:cNvPr>
            <p:cNvSpPr/>
            <p:nvPr/>
          </p:nvSpPr>
          <p:spPr>
            <a:xfrm>
              <a:off x="8092428" y="3762325"/>
              <a:ext cx="17614" cy="11871"/>
            </a:xfrm>
            <a:custGeom>
              <a:avLst/>
              <a:gdLst>
                <a:gd name="connsiteX0" fmla="*/ 17615 w 17614"/>
                <a:gd name="connsiteY0" fmla="*/ 4541 h 11871"/>
                <a:gd name="connsiteX1" fmla="*/ 167 w 17614"/>
                <a:gd name="connsiteY1" fmla="*/ 0 h 11871"/>
                <a:gd name="connsiteX2" fmla="*/ 17615 w 17614"/>
                <a:gd name="connsiteY2" fmla="*/ 4541 h 11871"/>
              </a:gdLst>
              <a:ahLst/>
              <a:cxnLst>
                <a:cxn ang="0">
                  <a:pos x="connsiteX0" y="connsiteY0"/>
                </a:cxn>
                <a:cxn ang="0">
                  <a:pos x="connsiteX1" y="connsiteY1"/>
                </a:cxn>
                <a:cxn ang="0">
                  <a:pos x="connsiteX2" y="connsiteY2"/>
                </a:cxn>
              </a:cxnLst>
              <a:rect l="l" t="t" r="r" b="b"/>
              <a:pathLst>
                <a:path w="17614" h="11871">
                  <a:moveTo>
                    <a:pt x="17615" y="4541"/>
                  </a:moveTo>
                  <a:cubicBezTo>
                    <a:pt x="9966" y="4780"/>
                    <a:pt x="3991" y="3585"/>
                    <a:pt x="167" y="0"/>
                  </a:cubicBezTo>
                  <a:cubicBezTo>
                    <a:pt x="-1745" y="16492"/>
                    <a:pt x="13313" y="13624"/>
                    <a:pt x="17615" y="4541"/>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B64F560B-8933-A6AF-33AC-12F351FF4A96}"/>
                </a:ext>
              </a:extLst>
            </p:cNvPr>
            <p:cNvSpPr/>
            <p:nvPr/>
          </p:nvSpPr>
          <p:spPr>
            <a:xfrm>
              <a:off x="8079688" y="4131365"/>
              <a:ext cx="4302" cy="5722"/>
            </a:xfrm>
            <a:custGeom>
              <a:avLst/>
              <a:gdLst>
                <a:gd name="connsiteX0" fmla="*/ 4302 w 4302"/>
                <a:gd name="connsiteY0" fmla="*/ 2861 h 5722"/>
                <a:gd name="connsiteX1" fmla="*/ 0 w 4302"/>
                <a:gd name="connsiteY1" fmla="*/ 2861 h 5722"/>
                <a:gd name="connsiteX2" fmla="*/ 4302 w 4302"/>
                <a:gd name="connsiteY2" fmla="*/ 2861 h 5722"/>
              </a:gdLst>
              <a:ahLst/>
              <a:cxnLst>
                <a:cxn ang="0">
                  <a:pos x="connsiteX0" y="connsiteY0"/>
                </a:cxn>
                <a:cxn ang="0">
                  <a:pos x="connsiteX1" y="connsiteY1"/>
                </a:cxn>
                <a:cxn ang="0">
                  <a:pos x="connsiteX2" y="connsiteY2"/>
                </a:cxn>
              </a:cxnLst>
              <a:rect l="l" t="t" r="r" b="b"/>
              <a:pathLst>
                <a:path w="4302" h="5722">
                  <a:moveTo>
                    <a:pt x="4302" y="2861"/>
                  </a:moveTo>
                  <a:cubicBezTo>
                    <a:pt x="4302" y="471"/>
                    <a:pt x="717" y="-2158"/>
                    <a:pt x="0" y="2861"/>
                  </a:cubicBezTo>
                  <a:cubicBezTo>
                    <a:pt x="0" y="5251"/>
                    <a:pt x="3585" y="7880"/>
                    <a:pt x="4302" y="2861"/>
                  </a:cubicBezTo>
                  <a:close/>
                </a:path>
              </a:pathLst>
            </a:custGeom>
            <a:grpFill/>
            <a:ln w="3175" cap="flat">
              <a:solidFill>
                <a:schemeClr val="bg1"/>
              </a:solid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C1F225D0-2D42-B94A-3DAE-6CAF19B76412}"/>
                </a:ext>
              </a:extLst>
            </p:cNvPr>
            <p:cNvSpPr/>
            <p:nvPr/>
          </p:nvSpPr>
          <p:spPr>
            <a:xfrm>
              <a:off x="8079449" y="4103394"/>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346" y="3585"/>
                    <a:pt x="8604" y="4541"/>
                    <a:pt x="8843" y="0"/>
                  </a:cubicBezTo>
                  <a:close/>
                </a:path>
              </a:pathLst>
            </a:custGeom>
            <a:grpFill/>
            <a:ln w="3175" cap="flat">
              <a:solidFill>
                <a:schemeClr val="bg1"/>
              </a:solid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711531C-6DA7-CE85-880C-A19B52C3EF52}"/>
                </a:ext>
              </a:extLst>
            </p:cNvPr>
            <p:cNvSpPr/>
            <p:nvPr/>
          </p:nvSpPr>
          <p:spPr>
            <a:xfrm>
              <a:off x="8110043" y="4103394"/>
              <a:ext cx="26291" cy="31071"/>
            </a:xfrm>
            <a:custGeom>
              <a:avLst/>
              <a:gdLst>
                <a:gd name="connsiteX0" fmla="*/ 0 w 26291"/>
                <a:gd name="connsiteY0" fmla="*/ 17687 h 31071"/>
                <a:gd name="connsiteX1" fmla="*/ 26291 w 26291"/>
                <a:gd name="connsiteY1" fmla="*/ 31071 h 31071"/>
                <a:gd name="connsiteX2" fmla="*/ 17448 w 26291"/>
                <a:gd name="connsiteY2" fmla="*/ 0 h 31071"/>
                <a:gd name="connsiteX3" fmla="*/ 0 w 26291"/>
                <a:gd name="connsiteY3" fmla="*/ 17687 h 31071"/>
              </a:gdLst>
              <a:ahLst/>
              <a:cxnLst>
                <a:cxn ang="0">
                  <a:pos x="connsiteX0" y="connsiteY0"/>
                </a:cxn>
                <a:cxn ang="0">
                  <a:pos x="connsiteX1" y="connsiteY1"/>
                </a:cxn>
                <a:cxn ang="0">
                  <a:pos x="connsiteX2" y="connsiteY2"/>
                </a:cxn>
                <a:cxn ang="0">
                  <a:pos x="connsiteX3" y="connsiteY3"/>
                </a:cxn>
              </a:cxnLst>
              <a:rect l="l" t="t" r="r" b="b"/>
              <a:pathLst>
                <a:path w="26291" h="31071">
                  <a:moveTo>
                    <a:pt x="0" y="17687"/>
                  </a:moveTo>
                  <a:cubicBezTo>
                    <a:pt x="16970" y="13862"/>
                    <a:pt x="15536" y="28442"/>
                    <a:pt x="26291" y="31071"/>
                  </a:cubicBezTo>
                  <a:cubicBezTo>
                    <a:pt x="21033" y="23184"/>
                    <a:pt x="25574" y="5258"/>
                    <a:pt x="17448" y="0"/>
                  </a:cubicBezTo>
                  <a:cubicBezTo>
                    <a:pt x="13385" y="7887"/>
                    <a:pt x="1434" y="7409"/>
                    <a:pt x="0" y="1768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55E0C0-1B46-6155-05AB-37EE8E202B3B}"/>
                </a:ext>
              </a:extLst>
            </p:cNvPr>
            <p:cNvSpPr/>
            <p:nvPr/>
          </p:nvSpPr>
          <p:spPr>
            <a:xfrm>
              <a:off x="8096768" y="4045660"/>
              <a:ext cx="35263" cy="40046"/>
            </a:xfrm>
            <a:custGeom>
              <a:avLst/>
              <a:gdLst>
                <a:gd name="connsiteX0" fmla="*/ 368 w 35263"/>
                <a:gd name="connsiteY0" fmla="*/ 17818 h 40046"/>
                <a:gd name="connsiteX1" fmla="*/ 13514 w 35263"/>
                <a:gd name="connsiteY1" fmla="*/ 40046 h 40046"/>
                <a:gd name="connsiteX2" fmla="*/ 35264 w 35263"/>
                <a:gd name="connsiteY2" fmla="*/ 132 h 40046"/>
                <a:gd name="connsiteX3" fmla="*/ 368 w 35263"/>
                <a:gd name="connsiteY3" fmla="*/ 17818 h 40046"/>
              </a:gdLst>
              <a:ahLst/>
              <a:cxnLst>
                <a:cxn ang="0">
                  <a:pos x="connsiteX0" y="connsiteY0"/>
                </a:cxn>
                <a:cxn ang="0">
                  <a:pos x="connsiteX1" y="connsiteY1"/>
                </a:cxn>
                <a:cxn ang="0">
                  <a:pos x="connsiteX2" y="connsiteY2"/>
                </a:cxn>
                <a:cxn ang="0">
                  <a:pos x="connsiteX3" y="connsiteY3"/>
                </a:cxn>
              </a:cxnLst>
              <a:rect l="l" t="t" r="r" b="b"/>
              <a:pathLst>
                <a:path w="35263" h="40046">
                  <a:moveTo>
                    <a:pt x="368" y="17818"/>
                  </a:moveTo>
                  <a:cubicBezTo>
                    <a:pt x="-1783" y="31681"/>
                    <a:pt x="5866" y="35983"/>
                    <a:pt x="13514" y="40046"/>
                  </a:cubicBezTo>
                  <a:cubicBezTo>
                    <a:pt x="20923" y="24750"/>
                    <a:pt x="24269" y="18535"/>
                    <a:pt x="35264" y="132"/>
                  </a:cubicBezTo>
                  <a:cubicBezTo>
                    <a:pt x="16143" y="-2258"/>
                    <a:pt x="14470" y="28813"/>
                    <a:pt x="368" y="17818"/>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A57C553-7FC8-F098-CCA4-5FCB676FD73A}"/>
                </a:ext>
              </a:extLst>
            </p:cNvPr>
            <p:cNvSpPr/>
            <p:nvPr/>
          </p:nvSpPr>
          <p:spPr>
            <a:xfrm>
              <a:off x="8140352" y="4129924"/>
              <a:ext cx="13429" cy="8854"/>
            </a:xfrm>
            <a:custGeom>
              <a:avLst/>
              <a:gdLst>
                <a:gd name="connsiteX0" fmla="*/ 13429 w 13429"/>
                <a:gd name="connsiteY0" fmla="*/ 0 h 8854"/>
                <a:gd name="connsiteX1" fmla="*/ 284 w 13429"/>
                <a:gd name="connsiteY1" fmla="*/ 8843 h 8854"/>
                <a:gd name="connsiteX2" fmla="*/ 13429 w 13429"/>
                <a:gd name="connsiteY2" fmla="*/ 0 h 8854"/>
              </a:gdLst>
              <a:ahLst/>
              <a:cxnLst>
                <a:cxn ang="0">
                  <a:pos x="connsiteX0" y="connsiteY0"/>
                </a:cxn>
                <a:cxn ang="0">
                  <a:pos x="connsiteX1" y="connsiteY1"/>
                </a:cxn>
                <a:cxn ang="0">
                  <a:pos x="connsiteX2" y="connsiteY2"/>
                </a:cxn>
              </a:cxnLst>
              <a:rect l="l" t="t" r="r" b="b"/>
              <a:pathLst>
                <a:path w="13429" h="8854">
                  <a:moveTo>
                    <a:pt x="13429" y="0"/>
                  </a:moveTo>
                  <a:cubicBezTo>
                    <a:pt x="6498" y="478"/>
                    <a:pt x="-1628" y="-478"/>
                    <a:pt x="284" y="8843"/>
                  </a:cubicBezTo>
                  <a:cubicBezTo>
                    <a:pt x="7932" y="9083"/>
                    <a:pt x="11517" y="5497"/>
                    <a:pt x="13429" y="0"/>
                  </a:cubicBezTo>
                  <a:close/>
                </a:path>
              </a:pathLst>
            </a:custGeom>
            <a:grpFill/>
            <a:ln w="3175" cap="flat">
              <a:solidFill>
                <a:schemeClr val="bg1"/>
              </a:solid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F793F3E-3273-DF8D-603F-ADE227939322}"/>
                </a:ext>
              </a:extLst>
            </p:cNvPr>
            <p:cNvSpPr/>
            <p:nvPr/>
          </p:nvSpPr>
          <p:spPr>
            <a:xfrm>
              <a:off x="8022804" y="4275932"/>
              <a:ext cx="51776" cy="44515"/>
            </a:xfrm>
            <a:custGeom>
              <a:avLst/>
              <a:gdLst>
                <a:gd name="connsiteX0" fmla="*/ 26291 w 51776"/>
                <a:gd name="connsiteY0" fmla="*/ 39942 h 44515"/>
                <a:gd name="connsiteX1" fmla="*/ 21989 w 51776"/>
                <a:gd name="connsiteY1" fmla="*/ 44483 h 44515"/>
                <a:gd name="connsiteX2" fmla="*/ 30593 w 51776"/>
                <a:gd name="connsiteY2" fmla="*/ 31099 h 44515"/>
                <a:gd name="connsiteX3" fmla="*/ 48041 w 51776"/>
                <a:gd name="connsiteY3" fmla="*/ 13412 h 44515"/>
                <a:gd name="connsiteX4" fmla="*/ 43739 w 51776"/>
                <a:gd name="connsiteY4" fmla="*/ 27 h 44515"/>
                <a:gd name="connsiteX5" fmla="*/ 13146 w 51776"/>
                <a:gd name="connsiteY5" fmla="*/ 8870 h 44515"/>
                <a:gd name="connsiteX6" fmla="*/ 0 w 51776"/>
                <a:gd name="connsiteY6" fmla="*/ 35401 h 44515"/>
                <a:gd name="connsiteX7" fmla="*/ 26291 w 51776"/>
                <a:gd name="connsiteY7" fmla="*/ 39703 h 4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76" h="44515">
                  <a:moveTo>
                    <a:pt x="26291" y="39942"/>
                  </a:moveTo>
                  <a:cubicBezTo>
                    <a:pt x="23662" y="40181"/>
                    <a:pt x="21033" y="40659"/>
                    <a:pt x="21989" y="44483"/>
                  </a:cubicBezTo>
                  <a:cubicBezTo>
                    <a:pt x="29876" y="44961"/>
                    <a:pt x="32266" y="40181"/>
                    <a:pt x="30593" y="31099"/>
                  </a:cubicBezTo>
                  <a:cubicBezTo>
                    <a:pt x="43500" y="34923"/>
                    <a:pt x="59036" y="19148"/>
                    <a:pt x="48041" y="13412"/>
                  </a:cubicBezTo>
                  <a:cubicBezTo>
                    <a:pt x="44456" y="27513"/>
                    <a:pt x="42305" y="5524"/>
                    <a:pt x="43739" y="27"/>
                  </a:cubicBezTo>
                  <a:cubicBezTo>
                    <a:pt x="30115" y="-451"/>
                    <a:pt x="22945" y="5524"/>
                    <a:pt x="13146" y="8870"/>
                  </a:cubicBezTo>
                  <a:cubicBezTo>
                    <a:pt x="17687" y="26557"/>
                    <a:pt x="6214" y="28469"/>
                    <a:pt x="0" y="35401"/>
                  </a:cubicBezTo>
                  <a:cubicBezTo>
                    <a:pt x="7648" y="38030"/>
                    <a:pt x="25574" y="29903"/>
                    <a:pt x="26291" y="39703"/>
                  </a:cubicBezTo>
                  <a:close/>
                </a:path>
              </a:pathLst>
            </a:custGeom>
            <a:grpFill/>
            <a:ln w="3175" cap="flat">
              <a:solidFill>
                <a:schemeClr val="bg1"/>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54D63B3-827E-BC5C-E34D-2E858984AAEA}"/>
                </a:ext>
              </a:extLst>
            </p:cNvPr>
            <p:cNvSpPr/>
            <p:nvPr/>
          </p:nvSpPr>
          <p:spPr>
            <a:xfrm>
              <a:off x="7947544" y="4324479"/>
              <a:ext cx="188579" cy="203876"/>
            </a:xfrm>
            <a:custGeom>
              <a:avLst/>
              <a:gdLst>
                <a:gd name="connsiteX0" fmla="*/ 36062 w 188579"/>
                <a:gd name="connsiteY0" fmla="*/ 181648 h 203876"/>
                <a:gd name="connsiteX1" fmla="*/ 22916 w 188579"/>
                <a:gd name="connsiteY1" fmla="*/ 190492 h 203876"/>
                <a:gd name="connsiteX2" fmla="*/ 40364 w 188579"/>
                <a:gd name="connsiteY2" fmla="*/ 190492 h 203876"/>
                <a:gd name="connsiteX3" fmla="*/ 48968 w 188579"/>
                <a:gd name="connsiteY3" fmla="*/ 203876 h 203876"/>
                <a:gd name="connsiteX4" fmla="*/ 88166 w 188579"/>
                <a:gd name="connsiteY4" fmla="*/ 181648 h 203876"/>
                <a:gd name="connsiteX5" fmla="*/ 88166 w 188579"/>
                <a:gd name="connsiteY5" fmla="*/ 177346 h 203876"/>
                <a:gd name="connsiteX6" fmla="*/ 101312 w 188579"/>
                <a:gd name="connsiteY6" fmla="*/ 181648 h 203876"/>
                <a:gd name="connsiteX7" fmla="*/ 171103 w 188579"/>
                <a:gd name="connsiteY7" fmla="*/ 155118 h 203876"/>
                <a:gd name="connsiteX8" fmla="*/ 188551 w 188579"/>
                <a:gd name="connsiteY8" fmla="*/ 97516 h 203876"/>
                <a:gd name="connsiteX9" fmla="*/ 175405 w 188579"/>
                <a:gd name="connsiteY9" fmla="*/ 31071 h 203876"/>
                <a:gd name="connsiteX10" fmla="*/ 144812 w 188579"/>
                <a:gd name="connsiteY10" fmla="*/ 8843 h 203876"/>
                <a:gd name="connsiteX11" fmla="*/ 127364 w 188579"/>
                <a:gd name="connsiteY11" fmla="*/ 26530 h 203876"/>
                <a:gd name="connsiteX12" fmla="*/ 92468 w 188579"/>
                <a:gd name="connsiteY12" fmla="*/ 0 h 203876"/>
                <a:gd name="connsiteX13" fmla="*/ 75021 w 188579"/>
                <a:gd name="connsiteY13" fmla="*/ 21989 h 203876"/>
                <a:gd name="connsiteX14" fmla="*/ 48729 w 188579"/>
                <a:gd name="connsiteY14" fmla="*/ 21989 h 203876"/>
                <a:gd name="connsiteX15" fmla="*/ 18136 w 188579"/>
                <a:gd name="connsiteY15" fmla="*/ 17687 h 203876"/>
                <a:gd name="connsiteX16" fmla="*/ 35584 w 188579"/>
                <a:gd name="connsiteY16" fmla="*/ 44217 h 203876"/>
                <a:gd name="connsiteX17" fmla="*/ 13834 w 188579"/>
                <a:gd name="connsiteY17" fmla="*/ 70747 h 203876"/>
                <a:gd name="connsiteX18" fmla="*/ 61875 w 188579"/>
                <a:gd name="connsiteY18" fmla="*/ 88434 h 203876"/>
                <a:gd name="connsiteX19" fmla="*/ 35584 w 188579"/>
                <a:gd name="connsiteY19" fmla="*/ 123808 h 203876"/>
                <a:gd name="connsiteX20" fmla="*/ 70479 w 188579"/>
                <a:gd name="connsiteY20" fmla="*/ 123808 h 203876"/>
                <a:gd name="connsiteX21" fmla="*/ 22438 w 188579"/>
                <a:gd name="connsiteY21" fmla="*/ 141494 h 203876"/>
                <a:gd name="connsiteX22" fmla="*/ 22438 w 188579"/>
                <a:gd name="connsiteY22" fmla="*/ 154879 h 203876"/>
                <a:gd name="connsiteX23" fmla="*/ 9293 w 188579"/>
                <a:gd name="connsiteY23" fmla="*/ 154879 h 203876"/>
                <a:gd name="connsiteX24" fmla="*/ 18136 w 188579"/>
                <a:gd name="connsiteY24" fmla="*/ 163722 h 203876"/>
                <a:gd name="connsiteX25" fmla="*/ 688 w 188579"/>
                <a:gd name="connsiteY25" fmla="*/ 181409 h 203876"/>
                <a:gd name="connsiteX26" fmla="*/ 35584 w 188579"/>
                <a:gd name="connsiteY26" fmla="*/ 181409 h 203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579" h="203876">
                  <a:moveTo>
                    <a:pt x="36062" y="181648"/>
                  </a:moveTo>
                  <a:cubicBezTo>
                    <a:pt x="28652" y="181409"/>
                    <a:pt x="24828" y="184994"/>
                    <a:pt x="22916" y="190492"/>
                  </a:cubicBezTo>
                  <a:lnTo>
                    <a:pt x="40364" y="190492"/>
                  </a:lnTo>
                  <a:cubicBezTo>
                    <a:pt x="31521" y="199574"/>
                    <a:pt x="42037" y="199335"/>
                    <a:pt x="48968" y="203876"/>
                  </a:cubicBezTo>
                  <a:cubicBezTo>
                    <a:pt x="59963" y="194555"/>
                    <a:pt x="79323" y="193360"/>
                    <a:pt x="88166" y="181648"/>
                  </a:cubicBezTo>
                  <a:cubicBezTo>
                    <a:pt x="85776" y="181648"/>
                    <a:pt x="83147" y="178063"/>
                    <a:pt x="88166" y="177346"/>
                  </a:cubicBezTo>
                  <a:cubicBezTo>
                    <a:pt x="94141" y="177346"/>
                    <a:pt x="97727" y="179497"/>
                    <a:pt x="101312" y="181648"/>
                  </a:cubicBezTo>
                  <a:cubicBezTo>
                    <a:pt x="117325" y="162527"/>
                    <a:pt x="143139" y="150099"/>
                    <a:pt x="171103" y="155118"/>
                  </a:cubicBezTo>
                  <a:cubicBezTo>
                    <a:pt x="175405" y="134802"/>
                    <a:pt x="187595" y="120222"/>
                    <a:pt x="188551" y="97516"/>
                  </a:cubicBezTo>
                  <a:cubicBezTo>
                    <a:pt x="189268" y="76244"/>
                    <a:pt x="176122" y="53538"/>
                    <a:pt x="175405" y="31071"/>
                  </a:cubicBezTo>
                  <a:cubicBezTo>
                    <a:pt x="155567" y="33461"/>
                    <a:pt x="157957" y="13385"/>
                    <a:pt x="144812" y="8843"/>
                  </a:cubicBezTo>
                  <a:cubicBezTo>
                    <a:pt x="147680" y="23662"/>
                    <a:pt x="137402" y="25096"/>
                    <a:pt x="127364" y="26530"/>
                  </a:cubicBezTo>
                  <a:cubicBezTo>
                    <a:pt x="108243" y="25096"/>
                    <a:pt x="102507" y="10516"/>
                    <a:pt x="92468" y="0"/>
                  </a:cubicBezTo>
                  <a:cubicBezTo>
                    <a:pt x="76455" y="6931"/>
                    <a:pt x="87927" y="16014"/>
                    <a:pt x="75021" y="21989"/>
                  </a:cubicBezTo>
                  <a:cubicBezTo>
                    <a:pt x="70718" y="9560"/>
                    <a:pt x="56378" y="23184"/>
                    <a:pt x="48729" y="21989"/>
                  </a:cubicBezTo>
                  <a:cubicBezTo>
                    <a:pt x="46339" y="6931"/>
                    <a:pt x="27696" y="15297"/>
                    <a:pt x="18136" y="17687"/>
                  </a:cubicBezTo>
                  <a:cubicBezTo>
                    <a:pt x="18136" y="32266"/>
                    <a:pt x="25784" y="39437"/>
                    <a:pt x="35584" y="44217"/>
                  </a:cubicBezTo>
                  <a:cubicBezTo>
                    <a:pt x="18136" y="51865"/>
                    <a:pt x="32477" y="64533"/>
                    <a:pt x="13834" y="70747"/>
                  </a:cubicBezTo>
                  <a:cubicBezTo>
                    <a:pt x="29369" y="76961"/>
                    <a:pt x="44427" y="83893"/>
                    <a:pt x="61875" y="88434"/>
                  </a:cubicBezTo>
                  <a:cubicBezTo>
                    <a:pt x="45144" y="92258"/>
                    <a:pt x="42754" y="110423"/>
                    <a:pt x="35584" y="123808"/>
                  </a:cubicBezTo>
                  <a:cubicBezTo>
                    <a:pt x="56378" y="128349"/>
                    <a:pt x="59485" y="105643"/>
                    <a:pt x="70479" y="123808"/>
                  </a:cubicBezTo>
                  <a:cubicBezTo>
                    <a:pt x="62592" y="137909"/>
                    <a:pt x="31760" y="128827"/>
                    <a:pt x="22438" y="141494"/>
                  </a:cubicBezTo>
                  <a:cubicBezTo>
                    <a:pt x="20765" y="149143"/>
                    <a:pt x="28891" y="152728"/>
                    <a:pt x="22438" y="154879"/>
                  </a:cubicBezTo>
                  <a:cubicBezTo>
                    <a:pt x="18136" y="155357"/>
                    <a:pt x="13595" y="154401"/>
                    <a:pt x="9293" y="154879"/>
                  </a:cubicBezTo>
                  <a:cubicBezTo>
                    <a:pt x="-11262" y="157269"/>
                    <a:pt x="16941" y="158703"/>
                    <a:pt x="18136" y="163722"/>
                  </a:cubicBezTo>
                  <a:cubicBezTo>
                    <a:pt x="19809" y="170415"/>
                    <a:pt x="-4331" y="173522"/>
                    <a:pt x="688" y="181409"/>
                  </a:cubicBezTo>
                  <a:cubicBezTo>
                    <a:pt x="15985" y="187623"/>
                    <a:pt x="28652" y="168981"/>
                    <a:pt x="35584" y="181409"/>
                  </a:cubicBezTo>
                  <a:close/>
                </a:path>
              </a:pathLst>
            </a:custGeom>
            <a:grpFill/>
            <a:ln w="3175" cap="flat">
              <a:solidFill>
                <a:schemeClr val="bg1"/>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79B481F-A9E2-F81A-ED27-15BC4C1CB18D}"/>
                </a:ext>
              </a:extLst>
            </p:cNvPr>
            <p:cNvSpPr/>
            <p:nvPr/>
          </p:nvSpPr>
          <p:spPr>
            <a:xfrm>
              <a:off x="8136334" y="4178682"/>
              <a:ext cx="11515" cy="17710"/>
            </a:xfrm>
            <a:custGeom>
              <a:avLst/>
              <a:gdLst>
                <a:gd name="connsiteX0" fmla="*/ 0 w 11515"/>
                <a:gd name="connsiteY0" fmla="*/ 0 h 17710"/>
                <a:gd name="connsiteX1" fmla="*/ 0 w 11515"/>
                <a:gd name="connsiteY1" fmla="*/ 17687 h 17710"/>
                <a:gd name="connsiteX2" fmla="*/ 0 w 11515"/>
                <a:gd name="connsiteY2" fmla="*/ 0 h 17710"/>
              </a:gdLst>
              <a:ahLst/>
              <a:cxnLst>
                <a:cxn ang="0">
                  <a:pos x="connsiteX0" y="connsiteY0"/>
                </a:cxn>
                <a:cxn ang="0">
                  <a:pos x="connsiteX1" y="connsiteY1"/>
                </a:cxn>
                <a:cxn ang="0">
                  <a:pos x="connsiteX2" y="connsiteY2"/>
                </a:cxn>
              </a:cxnLst>
              <a:rect l="l" t="t" r="r" b="b"/>
              <a:pathLst>
                <a:path w="11515" h="17710">
                  <a:moveTo>
                    <a:pt x="0" y="0"/>
                  </a:moveTo>
                  <a:lnTo>
                    <a:pt x="0" y="17687"/>
                  </a:lnTo>
                  <a:cubicBezTo>
                    <a:pt x="19360" y="18404"/>
                    <a:pt x="10756" y="2868"/>
                    <a:pt x="0" y="0"/>
                  </a:cubicBezTo>
                  <a:close/>
                </a:path>
              </a:pathLst>
            </a:custGeom>
            <a:grpFill/>
            <a:ln w="3175" cap="flat">
              <a:solidFill>
                <a:schemeClr val="bg1"/>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027B879-8D8A-0DD0-EDD8-F81001C64E06}"/>
                </a:ext>
              </a:extLst>
            </p:cNvPr>
            <p:cNvSpPr/>
            <p:nvPr/>
          </p:nvSpPr>
          <p:spPr>
            <a:xfrm>
              <a:off x="8131947" y="4228569"/>
              <a:ext cx="4470" cy="10410"/>
            </a:xfrm>
            <a:custGeom>
              <a:avLst/>
              <a:gdLst>
                <a:gd name="connsiteX0" fmla="*/ 4387 w 4470"/>
                <a:gd name="connsiteY0" fmla="*/ 7476 h 10410"/>
                <a:gd name="connsiteX1" fmla="*/ 84 w 4470"/>
                <a:gd name="connsiteY1" fmla="*/ 2935 h 10410"/>
                <a:gd name="connsiteX2" fmla="*/ 4387 w 4470"/>
                <a:gd name="connsiteY2" fmla="*/ 7476 h 10410"/>
              </a:gdLst>
              <a:ahLst/>
              <a:cxnLst>
                <a:cxn ang="0">
                  <a:pos x="connsiteX0" y="connsiteY0"/>
                </a:cxn>
                <a:cxn ang="0">
                  <a:pos x="connsiteX1" y="connsiteY1"/>
                </a:cxn>
                <a:cxn ang="0">
                  <a:pos x="connsiteX2" y="connsiteY2"/>
                </a:cxn>
              </a:cxnLst>
              <a:rect l="l" t="t" r="r" b="b"/>
              <a:pathLst>
                <a:path w="4470" h="10410">
                  <a:moveTo>
                    <a:pt x="4387" y="7476"/>
                  </a:moveTo>
                  <a:cubicBezTo>
                    <a:pt x="5104" y="2935"/>
                    <a:pt x="1040" y="-3997"/>
                    <a:pt x="84" y="2935"/>
                  </a:cubicBezTo>
                  <a:cubicBezTo>
                    <a:pt x="-633" y="7476"/>
                    <a:pt x="3430" y="14407"/>
                    <a:pt x="4387" y="7476"/>
                  </a:cubicBezTo>
                  <a:close/>
                </a:path>
              </a:pathLst>
            </a:custGeom>
            <a:grpFill/>
            <a:ln w="3175" cap="flat">
              <a:solidFill>
                <a:schemeClr val="bg1"/>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86EC8015-9B29-1C2B-77BE-F333572439EC}"/>
                </a:ext>
              </a:extLst>
            </p:cNvPr>
            <p:cNvSpPr/>
            <p:nvPr/>
          </p:nvSpPr>
          <p:spPr>
            <a:xfrm>
              <a:off x="8048856" y="4275556"/>
              <a:ext cx="109466" cy="75691"/>
            </a:xfrm>
            <a:custGeom>
              <a:avLst/>
              <a:gdLst>
                <a:gd name="connsiteX0" fmla="*/ 48280 w 109466"/>
                <a:gd name="connsiteY0" fmla="*/ 53464 h 75691"/>
                <a:gd name="connsiteX1" fmla="*/ 65728 w 109466"/>
                <a:gd name="connsiteY1" fmla="*/ 75692 h 75691"/>
                <a:gd name="connsiteX2" fmla="*/ 109467 w 109466"/>
                <a:gd name="connsiteY2" fmla="*/ 58005 h 75691"/>
                <a:gd name="connsiteX3" fmla="*/ 109467 w 109466"/>
                <a:gd name="connsiteY3" fmla="*/ 40318 h 75691"/>
                <a:gd name="connsiteX4" fmla="*/ 96321 w 109466"/>
                <a:gd name="connsiteY4" fmla="*/ 36016 h 75691"/>
                <a:gd name="connsiteX5" fmla="*/ 87478 w 109466"/>
                <a:gd name="connsiteY5" fmla="*/ 642 h 75691"/>
                <a:gd name="connsiteX6" fmla="*/ 30593 w 109466"/>
                <a:gd name="connsiteY6" fmla="*/ 14027 h 75691"/>
                <a:gd name="connsiteX7" fmla="*/ 0 w 109466"/>
                <a:gd name="connsiteY7" fmla="*/ 53942 h 75691"/>
                <a:gd name="connsiteX8" fmla="*/ 34896 w 109466"/>
                <a:gd name="connsiteY8" fmla="*/ 71628 h 75691"/>
                <a:gd name="connsiteX9" fmla="*/ 48041 w 109466"/>
                <a:gd name="connsiteY9" fmla="*/ 53942 h 7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466" h="75691">
                  <a:moveTo>
                    <a:pt x="48280" y="53464"/>
                  </a:moveTo>
                  <a:cubicBezTo>
                    <a:pt x="55451" y="59439"/>
                    <a:pt x="63338" y="64697"/>
                    <a:pt x="65728" y="75692"/>
                  </a:cubicBezTo>
                  <a:cubicBezTo>
                    <a:pt x="87717" y="75214"/>
                    <a:pt x="95126" y="73062"/>
                    <a:pt x="109467" y="58005"/>
                  </a:cubicBezTo>
                  <a:cubicBezTo>
                    <a:pt x="98712" y="57288"/>
                    <a:pt x="108272" y="42947"/>
                    <a:pt x="109467" y="40318"/>
                  </a:cubicBezTo>
                  <a:cubicBezTo>
                    <a:pt x="104448" y="39601"/>
                    <a:pt x="97038" y="41035"/>
                    <a:pt x="96321" y="36016"/>
                  </a:cubicBezTo>
                  <a:cubicBezTo>
                    <a:pt x="108750" y="22153"/>
                    <a:pt x="85805" y="17373"/>
                    <a:pt x="87478" y="642"/>
                  </a:cubicBezTo>
                  <a:cubicBezTo>
                    <a:pt x="52582" y="-2704"/>
                    <a:pt x="57363" y="7813"/>
                    <a:pt x="30593" y="14027"/>
                  </a:cubicBezTo>
                  <a:cubicBezTo>
                    <a:pt x="28681" y="35777"/>
                    <a:pt x="14341" y="44859"/>
                    <a:pt x="0" y="53942"/>
                  </a:cubicBezTo>
                  <a:cubicBezTo>
                    <a:pt x="9799" y="61590"/>
                    <a:pt x="15775" y="73541"/>
                    <a:pt x="34896" y="71628"/>
                  </a:cubicBezTo>
                  <a:cubicBezTo>
                    <a:pt x="33701" y="60156"/>
                    <a:pt x="36569" y="52508"/>
                    <a:pt x="48041" y="5394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C0367516-E746-F2E0-1226-956935382A68}"/>
                </a:ext>
              </a:extLst>
            </p:cNvPr>
            <p:cNvSpPr/>
            <p:nvPr/>
          </p:nvSpPr>
          <p:spPr>
            <a:xfrm>
              <a:off x="8476685" y="5109875"/>
              <a:ext cx="4302" cy="5722"/>
            </a:xfrm>
            <a:custGeom>
              <a:avLst/>
              <a:gdLst>
                <a:gd name="connsiteX0" fmla="*/ 0 w 4302"/>
                <a:gd name="connsiteY0" fmla="*/ 2861 h 5722"/>
                <a:gd name="connsiteX1" fmla="*/ 4302 w 4302"/>
                <a:gd name="connsiteY1" fmla="*/ 2861 h 5722"/>
                <a:gd name="connsiteX2" fmla="*/ 0 w 4302"/>
                <a:gd name="connsiteY2" fmla="*/ 2861 h 5722"/>
              </a:gdLst>
              <a:ahLst/>
              <a:cxnLst>
                <a:cxn ang="0">
                  <a:pos x="connsiteX0" y="connsiteY0"/>
                </a:cxn>
                <a:cxn ang="0">
                  <a:pos x="connsiteX1" y="connsiteY1"/>
                </a:cxn>
                <a:cxn ang="0">
                  <a:pos x="connsiteX2" y="connsiteY2"/>
                </a:cxn>
              </a:cxnLst>
              <a:rect l="l" t="t" r="r" b="b"/>
              <a:pathLst>
                <a:path w="4302" h="5722">
                  <a:moveTo>
                    <a:pt x="0" y="2861"/>
                  </a:moveTo>
                  <a:cubicBezTo>
                    <a:pt x="0" y="5251"/>
                    <a:pt x="3585" y="7880"/>
                    <a:pt x="4302" y="2861"/>
                  </a:cubicBezTo>
                  <a:cubicBezTo>
                    <a:pt x="4302" y="471"/>
                    <a:pt x="717" y="-2158"/>
                    <a:pt x="0" y="2861"/>
                  </a:cubicBezTo>
                  <a:close/>
                </a:path>
              </a:pathLst>
            </a:custGeom>
            <a:grpFill/>
            <a:ln w="3175" cap="flat">
              <a:solidFill>
                <a:schemeClr val="bg1"/>
              </a:solid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5A841EB-5398-F679-9D76-C9DC2EB6CDC1}"/>
                </a:ext>
              </a:extLst>
            </p:cNvPr>
            <p:cNvSpPr/>
            <p:nvPr/>
          </p:nvSpPr>
          <p:spPr>
            <a:xfrm>
              <a:off x="8210050" y="4400006"/>
              <a:ext cx="8555" cy="12560"/>
            </a:xfrm>
            <a:custGeom>
              <a:avLst/>
              <a:gdLst>
                <a:gd name="connsiteX0" fmla="*/ 377 w 8555"/>
                <a:gd name="connsiteY0" fmla="*/ 0 h 12560"/>
                <a:gd name="connsiteX1" fmla="*/ 377 w 8555"/>
                <a:gd name="connsiteY1" fmla="*/ 0 h 12560"/>
                <a:gd name="connsiteX2" fmla="*/ 377 w 8555"/>
                <a:gd name="connsiteY2" fmla="*/ 0 h 12560"/>
              </a:gdLst>
              <a:ahLst/>
              <a:cxnLst>
                <a:cxn ang="0">
                  <a:pos x="connsiteX0" y="connsiteY0"/>
                </a:cxn>
                <a:cxn ang="0">
                  <a:pos x="connsiteX1" y="connsiteY1"/>
                </a:cxn>
                <a:cxn ang="0">
                  <a:pos x="connsiteX2" y="connsiteY2"/>
                </a:cxn>
              </a:cxnLst>
              <a:rect l="l" t="t" r="r" b="b"/>
              <a:pathLst>
                <a:path w="8555" h="12560">
                  <a:moveTo>
                    <a:pt x="377" y="0"/>
                  </a:moveTo>
                  <a:cubicBezTo>
                    <a:pt x="-3208" y="26769"/>
                    <a:pt x="20454" y="2868"/>
                    <a:pt x="377" y="0"/>
                  </a:cubicBezTo>
                  <a:lnTo>
                    <a:pt x="377" y="0"/>
                  </a:lnTo>
                  <a:close/>
                </a:path>
              </a:pathLst>
            </a:custGeom>
            <a:grpFill/>
            <a:ln w="3175" cap="flat">
              <a:solidFill>
                <a:schemeClr val="bg1"/>
              </a:solid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872FB29-936A-8B0B-C323-F77DC3C4951D}"/>
                </a:ext>
              </a:extLst>
            </p:cNvPr>
            <p:cNvSpPr/>
            <p:nvPr/>
          </p:nvSpPr>
          <p:spPr>
            <a:xfrm>
              <a:off x="8202455" y="4337863"/>
              <a:ext cx="7234" cy="13384"/>
            </a:xfrm>
            <a:custGeom>
              <a:avLst/>
              <a:gdLst>
                <a:gd name="connsiteX0" fmla="*/ 3670 w 7234"/>
                <a:gd name="connsiteY0" fmla="*/ 0 h 13384"/>
                <a:gd name="connsiteX1" fmla="*/ 3670 w 7234"/>
                <a:gd name="connsiteY1" fmla="*/ 13385 h 13384"/>
                <a:gd name="connsiteX2" fmla="*/ 3670 w 7234"/>
                <a:gd name="connsiteY2" fmla="*/ 0 h 13384"/>
              </a:gdLst>
              <a:ahLst/>
              <a:cxnLst>
                <a:cxn ang="0">
                  <a:pos x="connsiteX0" y="connsiteY0"/>
                </a:cxn>
                <a:cxn ang="0">
                  <a:pos x="connsiteX1" y="connsiteY1"/>
                </a:cxn>
                <a:cxn ang="0">
                  <a:pos x="connsiteX2" y="connsiteY2"/>
                </a:cxn>
              </a:cxnLst>
              <a:rect l="l" t="t" r="r" b="b"/>
              <a:pathLst>
                <a:path w="7234" h="13384">
                  <a:moveTo>
                    <a:pt x="3670" y="0"/>
                  </a:moveTo>
                  <a:cubicBezTo>
                    <a:pt x="2953" y="5258"/>
                    <a:pt x="-4217" y="10038"/>
                    <a:pt x="3670" y="13385"/>
                  </a:cubicBezTo>
                  <a:cubicBezTo>
                    <a:pt x="4387" y="8126"/>
                    <a:pt x="11319" y="3346"/>
                    <a:pt x="3670" y="0"/>
                  </a:cubicBezTo>
                  <a:close/>
                </a:path>
              </a:pathLst>
            </a:custGeom>
            <a:grpFill/>
            <a:ln w="3175" cap="flat">
              <a:solidFill>
                <a:schemeClr val="bg1"/>
              </a:solid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1604596-06C9-A0B0-26DD-7B76510ACC2F}"/>
                </a:ext>
              </a:extLst>
            </p:cNvPr>
            <p:cNvSpPr/>
            <p:nvPr/>
          </p:nvSpPr>
          <p:spPr>
            <a:xfrm>
              <a:off x="8170008" y="4240586"/>
              <a:ext cx="10064" cy="14026"/>
            </a:xfrm>
            <a:custGeom>
              <a:avLst/>
              <a:gdLst>
                <a:gd name="connsiteX0" fmla="*/ 10065 w 10064"/>
                <a:gd name="connsiteY0" fmla="*/ 8843 h 14026"/>
                <a:gd name="connsiteX1" fmla="*/ 1221 w 10064"/>
                <a:gd name="connsiteY1" fmla="*/ 0 h 14026"/>
                <a:gd name="connsiteX2" fmla="*/ 10065 w 10064"/>
                <a:gd name="connsiteY2" fmla="*/ 8843 h 14026"/>
              </a:gdLst>
              <a:ahLst/>
              <a:cxnLst>
                <a:cxn ang="0">
                  <a:pos x="connsiteX0" y="connsiteY0"/>
                </a:cxn>
                <a:cxn ang="0">
                  <a:pos x="connsiteX1" y="connsiteY1"/>
                </a:cxn>
                <a:cxn ang="0">
                  <a:pos x="connsiteX2" y="connsiteY2"/>
                </a:cxn>
              </a:cxnLst>
              <a:rect l="l" t="t" r="r" b="b"/>
              <a:pathLst>
                <a:path w="10064" h="14026">
                  <a:moveTo>
                    <a:pt x="10065" y="8843"/>
                  </a:moveTo>
                  <a:cubicBezTo>
                    <a:pt x="4328" y="8843"/>
                    <a:pt x="6001" y="1195"/>
                    <a:pt x="1221" y="0"/>
                  </a:cubicBezTo>
                  <a:cubicBezTo>
                    <a:pt x="-3798" y="9082"/>
                    <a:pt x="8153" y="21033"/>
                    <a:pt x="10065" y="8843"/>
                  </a:cubicBezTo>
                  <a:close/>
                </a:path>
              </a:pathLst>
            </a:custGeom>
            <a:grpFill/>
            <a:ln w="3175" cap="flat">
              <a:solidFill>
                <a:schemeClr val="bg1"/>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D23F4AD-998F-75F9-64F4-6E7F037583E8}"/>
                </a:ext>
              </a:extLst>
            </p:cNvPr>
            <p:cNvSpPr/>
            <p:nvPr/>
          </p:nvSpPr>
          <p:spPr>
            <a:xfrm>
              <a:off x="8262771" y="3997802"/>
              <a:ext cx="8843" cy="6537"/>
            </a:xfrm>
            <a:custGeom>
              <a:avLst/>
              <a:gdLst>
                <a:gd name="connsiteX0" fmla="*/ 8843 w 8843"/>
                <a:gd name="connsiteY0" fmla="*/ 3773 h 6537"/>
                <a:gd name="connsiteX1" fmla="*/ 0 w 8843"/>
                <a:gd name="connsiteY1" fmla="*/ 3773 h 6537"/>
                <a:gd name="connsiteX2" fmla="*/ 8843 w 8843"/>
                <a:gd name="connsiteY2" fmla="*/ 3773 h 6537"/>
              </a:gdLst>
              <a:ahLst/>
              <a:cxnLst>
                <a:cxn ang="0">
                  <a:pos x="connsiteX0" y="connsiteY0"/>
                </a:cxn>
                <a:cxn ang="0">
                  <a:pos x="connsiteX1" y="connsiteY1"/>
                </a:cxn>
                <a:cxn ang="0">
                  <a:pos x="connsiteX2" y="connsiteY2"/>
                </a:cxn>
              </a:cxnLst>
              <a:rect l="l" t="t" r="r" b="b"/>
              <a:pathLst>
                <a:path w="8843" h="6537">
                  <a:moveTo>
                    <a:pt x="8843" y="3773"/>
                  </a:moveTo>
                  <a:cubicBezTo>
                    <a:pt x="8843" y="-768"/>
                    <a:pt x="1195" y="-1724"/>
                    <a:pt x="0" y="3773"/>
                  </a:cubicBezTo>
                  <a:cubicBezTo>
                    <a:pt x="5019" y="3295"/>
                    <a:pt x="6931" y="10226"/>
                    <a:pt x="8843" y="3773"/>
                  </a:cubicBezTo>
                  <a:close/>
                </a:path>
              </a:pathLst>
            </a:custGeom>
            <a:grpFill/>
            <a:ln w="3175" cap="flat">
              <a:solidFill>
                <a:schemeClr val="bg1"/>
              </a:solid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FE6F645B-F4CE-6FD3-6F7F-75F5340F7416}"/>
                </a:ext>
              </a:extLst>
            </p:cNvPr>
            <p:cNvSpPr/>
            <p:nvPr/>
          </p:nvSpPr>
          <p:spPr>
            <a:xfrm>
              <a:off x="8349653" y="4581165"/>
              <a:ext cx="5493" cy="5041"/>
            </a:xfrm>
            <a:custGeom>
              <a:avLst/>
              <a:gdLst>
                <a:gd name="connsiteX0" fmla="*/ 4898 w 5493"/>
                <a:gd name="connsiteY0" fmla="*/ 250 h 5041"/>
                <a:gd name="connsiteX1" fmla="*/ 596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6" y="4791"/>
                  </a:cubicBezTo>
                  <a:cubicBezTo>
                    <a:pt x="1791" y="5986"/>
                    <a:pt x="7288" y="2640"/>
                    <a:pt x="4898" y="250"/>
                  </a:cubicBezTo>
                  <a:close/>
                </a:path>
              </a:pathLst>
            </a:custGeom>
            <a:grpFill/>
            <a:ln w="3175" cap="flat">
              <a:solidFill>
                <a:schemeClr val="bg1"/>
              </a:solid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36E9FBF-C2C2-5E6A-8D62-BED5AAD8ACE5}"/>
                </a:ext>
              </a:extLst>
            </p:cNvPr>
            <p:cNvSpPr/>
            <p:nvPr/>
          </p:nvSpPr>
          <p:spPr>
            <a:xfrm>
              <a:off x="8000529" y="5037926"/>
              <a:ext cx="552738" cy="474436"/>
            </a:xfrm>
            <a:custGeom>
              <a:avLst/>
              <a:gdLst>
                <a:gd name="connsiteX0" fmla="*/ 284231 w 552738"/>
                <a:gd name="connsiteY0" fmla="*/ 21750 h 474436"/>
                <a:gd name="connsiteX1" fmla="*/ 266783 w 552738"/>
                <a:gd name="connsiteY1" fmla="*/ 26291 h 474436"/>
                <a:gd name="connsiteX2" fmla="*/ 245033 w 552738"/>
                <a:gd name="connsiteY2" fmla="*/ 17448 h 474436"/>
                <a:gd name="connsiteX3" fmla="*/ 218742 w 552738"/>
                <a:gd name="connsiteY3" fmla="*/ 21989 h 474436"/>
                <a:gd name="connsiteX4" fmla="*/ 144409 w 552738"/>
                <a:gd name="connsiteY4" fmla="*/ 8604 h 474436"/>
                <a:gd name="connsiteX5" fmla="*/ 87525 w 552738"/>
                <a:gd name="connsiteY5" fmla="*/ 13145 h 474436"/>
                <a:gd name="connsiteX6" fmla="*/ 61234 w 552738"/>
                <a:gd name="connsiteY6" fmla="*/ 0 h 474436"/>
                <a:gd name="connsiteX7" fmla="*/ 48088 w 552738"/>
                <a:gd name="connsiteY7" fmla="*/ 4302 h 474436"/>
                <a:gd name="connsiteX8" fmla="*/ 34943 w 552738"/>
                <a:gd name="connsiteY8" fmla="*/ 26530 h 474436"/>
                <a:gd name="connsiteX9" fmla="*/ 47 w 552738"/>
                <a:gd name="connsiteY9" fmla="*/ 44217 h 474436"/>
                <a:gd name="connsiteX10" fmla="*/ 13193 w 552738"/>
                <a:gd name="connsiteY10" fmla="*/ 61904 h 474436"/>
                <a:gd name="connsiteX11" fmla="*/ 17495 w 552738"/>
                <a:gd name="connsiteY11" fmla="*/ 70747 h 474436"/>
                <a:gd name="connsiteX12" fmla="*/ 21797 w 552738"/>
                <a:gd name="connsiteY12" fmla="*/ 88434 h 474436"/>
                <a:gd name="connsiteX13" fmla="*/ 17495 w 552738"/>
                <a:gd name="connsiteY13" fmla="*/ 110662 h 474436"/>
                <a:gd name="connsiteX14" fmla="*/ 43786 w 552738"/>
                <a:gd name="connsiteY14" fmla="*/ 97516 h 474436"/>
                <a:gd name="connsiteX15" fmla="*/ 48088 w 552738"/>
                <a:gd name="connsiteY15" fmla="*/ 119744 h 474436"/>
                <a:gd name="connsiteX16" fmla="*/ 78681 w 552738"/>
                <a:gd name="connsiteY16" fmla="*/ 119744 h 474436"/>
                <a:gd name="connsiteX17" fmla="*/ 82984 w 552738"/>
                <a:gd name="connsiteY17" fmla="*/ 110901 h 474436"/>
                <a:gd name="connsiteX18" fmla="*/ 100431 w 552738"/>
                <a:gd name="connsiteY18" fmla="*/ 110901 h 474436"/>
                <a:gd name="connsiteX19" fmla="*/ 117879 w 552738"/>
                <a:gd name="connsiteY19" fmla="*/ 110901 h 474436"/>
                <a:gd name="connsiteX20" fmla="*/ 135327 w 552738"/>
                <a:gd name="connsiteY20" fmla="*/ 141972 h 474436"/>
                <a:gd name="connsiteX21" fmla="*/ 117879 w 552738"/>
                <a:gd name="connsiteY21" fmla="*/ 155357 h 474436"/>
                <a:gd name="connsiteX22" fmla="*/ 104734 w 552738"/>
                <a:gd name="connsiteY22" fmla="*/ 212959 h 474436"/>
                <a:gd name="connsiteX23" fmla="*/ 95890 w 552738"/>
                <a:gd name="connsiteY23" fmla="*/ 226343 h 474436"/>
                <a:gd name="connsiteX24" fmla="*/ 100192 w 552738"/>
                <a:gd name="connsiteY24" fmla="*/ 235187 h 474436"/>
                <a:gd name="connsiteX25" fmla="*/ 100192 w 552738"/>
                <a:gd name="connsiteY25" fmla="*/ 248571 h 474436"/>
                <a:gd name="connsiteX26" fmla="*/ 95890 w 552738"/>
                <a:gd name="connsiteY26" fmla="*/ 257415 h 474436"/>
                <a:gd name="connsiteX27" fmla="*/ 78442 w 552738"/>
                <a:gd name="connsiteY27" fmla="*/ 257415 h 474436"/>
                <a:gd name="connsiteX28" fmla="*/ 95890 w 552738"/>
                <a:gd name="connsiteY28" fmla="*/ 297329 h 474436"/>
                <a:gd name="connsiteX29" fmla="*/ 82745 w 552738"/>
                <a:gd name="connsiteY29" fmla="*/ 332703 h 474436"/>
                <a:gd name="connsiteX30" fmla="*/ 100192 w 552738"/>
                <a:gd name="connsiteY30" fmla="*/ 350390 h 474436"/>
                <a:gd name="connsiteX31" fmla="*/ 78442 w 552738"/>
                <a:gd name="connsiteY31" fmla="*/ 403450 h 474436"/>
                <a:gd name="connsiteX32" fmla="*/ 104734 w 552738"/>
                <a:gd name="connsiteY32" fmla="*/ 403450 h 474436"/>
                <a:gd name="connsiteX33" fmla="*/ 131025 w 552738"/>
                <a:gd name="connsiteY33" fmla="*/ 425678 h 474436"/>
                <a:gd name="connsiteX34" fmla="*/ 157077 w 552738"/>
                <a:gd name="connsiteY34" fmla="*/ 474437 h 474436"/>
                <a:gd name="connsiteX35" fmla="*/ 183368 w 552738"/>
                <a:gd name="connsiteY35" fmla="*/ 447906 h 474436"/>
                <a:gd name="connsiteX36" fmla="*/ 218264 w 552738"/>
                <a:gd name="connsiteY36" fmla="*/ 434522 h 474436"/>
                <a:gd name="connsiteX37" fmla="*/ 314346 w 552738"/>
                <a:gd name="connsiteY37" fmla="*/ 429980 h 474436"/>
                <a:gd name="connsiteX38" fmla="*/ 371231 w 552738"/>
                <a:gd name="connsiteY38" fmla="*/ 381222 h 474436"/>
                <a:gd name="connsiteX39" fmla="*/ 414970 w 552738"/>
                <a:gd name="connsiteY39" fmla="*/ 310475 h 474436"/>
                <a:gd name="connsiteX40" fmla="*/ 393220 w 552738"/>
                <a:gd name="connsiteY40" fmla="*/ 261717 h 474436"/>
                <a:gd name="connsiteX41" fmla="*/ 410668 w 552738"/>
                <a:gd name="connsiteY41" fmla="*/ 230646 h 474436"/>
                <a:gd name="connsiteX42" fmla="*/ 445563 w 552738"/>
                <a:gd name="connsiteY42" fmla="*/ 186428 h 474436"/>
                <a:gd name="connsiteX43" fmla="*/ 436720 w 552738"/>
                <a:gd name="connsiteY43" fmla="*/ 181887 h 474436"/>
                <a:gd name="connsiteX44" fmla="*/ 502209 w 552738"/>
                <a:gd name="connsiteY44" fmla="*/ 155357 h 474436"/>
                <a:gd name="connsiteX45" fmla="*/ 515354 w 552738"/>
                <a:gd name="connsiteY45" fmla="*/ 137670 h 474436"/>
                <a:gd name="connsiteX46" fmla="*/ 550250 w 552738"/>
                <a:gd name="connsiteY46" fmla="*/ 119983 h 474436"/>
                <a:gd name="connsiteX47" fmla="*/ 550250 w 552738"/>
                <a:gd name="connsiteY47" fmla="*/ 84610 h 474436"/>
                <a:gd name="connsiteX48" fmla="*/ 519657 w 552738"/>
                <a:gd name="connsiteY48" fmla="*/ 93453 h 474436"/>
                <a:gd name="connsiteX49" fmla="*/ 471615 w 552738"/>
                <a:gd name="connsiteY49" fmla="*/ 84610 h 474436"/>
                <a:gd name="connsiteX50" fmla="*/ 441022 w 552738"/>
                <a:gd name="connsiteY50" fmla="*/ 58080 h 474436"/>
                <a:gd name="connsiteX51" fmla="*/ 432418 w 552738"/>
                <a:gd name="connsiteY51" fmla="*/ 71464 h 474436"/>
                <a:gd name="connsiteX52" fmla="*/ 345179 w 552738"/>
                <a:gd name="connsiteY52" fmla="*/ 49236 h 474436"/>
                <a:gd name="connsiteX53" fmla="*/ 332033 w 552738"/>
                <a:gd name="connsiteY53" fmla="*/ 25813 h 474436"/>
                <a:gd name="connsiteX54" fmla="*/ 283992 w 552738"/>
                <a:gd name="connsiteY54" fmla="*/ 22706 h 47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52738" h="474436">
                  <a:moveTo>
                    <a:pt x="284231" y="21750"/>
                  </a:moveTo>
                  <a:cubicBezTo>
                    <a:pt x="276344" y="21750"/>
                    <a:pt x="274192" y="27247"/>
                    <a:pt x="266783" y="26291"/>
                  </a:cubicBezTo>
                  <a:cubicBezTo>
                    <a:pt x="258896" y="25096"/>
                    <a:pt x="253159" y="17687"/>
                    <a:pt x="245033" y="17448"/>
                  </a:cubicBezTo>
                  <a:cubicBezTo>
                    <a:pt x="236907" y="16970"/>
                    <a:pt x="227585" y="21272"/>
                    <a:pt x="218742" y="21989"/>
                  </a:cubicBezTo>
                  <a:cubicBezTo>
                    <a:pt x="193885" y="23423"/>
                    <a:pt x="171418" y="10038"/>
                    <a:pt x="144409" y="8604"/>
                  </a:cubicBezTo>
                  <a:cubicBezTo>
                    <a:pt x="127440" y="7887"/>
                    <a:pt x="107124" y="18404"/>
                    <a:pt x="87525" y="13145"/>
                  </a:cubicBezTo>
                  <a:cubicBezTo>
                    <a:pt x="80833" y="6692"/>
                    <a:pt x="70555" y="3824"/>
                    <a:pt x="61234" y="0"/>
                  </a:cubicBezTo>
                  <a:cubicBezTo>
                    <a:pt x="60517" y="5258"/>
                    <a:pt x="54302" y="4780"/>
                    <a:pt x="48088" y="4302"/>
                  </a:cubicBezTo>
                  <a:cubicBezTo>
                    <a:pt x="41635" y="9560"/>
                    <a:pt x="41396" y="21033"/>
                    <a:pt x="34943" y="26530"/>
                  </a:cubicBezTo>
                  <a:cubicBezTo>
                    <a:pt x="16061" y="25096"/>
                    <a:pt x="3393" y="29876"/>
                    <a:pt x="47" y="44217"/>
                  </a:cubicBezTo>
                  <a:cubicBezTo>
                    <a:pt x="-670" y="58319"/>
                    <a:pt x="6978" y="54016"/>
                    <a:pt x="13193" y="61904"/>
                  </a:cubicBezTo>
                  <a:cubicBezTo>
                    <a:pt x="11280" y="59514"/>
                    <a:pt x="10802" y="70030"/>
                    <a:pt x="17495" y="70747"/>
                  </a:cubicBezTo>
                  <a:cubicBezTo>
                    <a:pt x="16539" y="79113"/>
                    <a:pt x="22514" y="80547"/>
                    <a:pt x="21797" y="88434"/>
                  </a:cubicBezTo>
                  <a:cubicBezTo>
                    <a:pt x="26577" y="99667"/>
                    <a:pt x="2915" y="103970"/>
                    <a:pt x="17495" y="110662"/>
                  </a:cubicBezTo>
                  <a:cubicBezTo>
                    <a:pt x="19885" y="99907"/>
                    <a:pt x="33986" y="100863"/>
                    <a:pt x="43786" y="97516"/>
                  </a:cubicBezTo>
                  <a:cubicBezTo>
                    <a:pt x="51195" y="108750"/>
                    <a:pt x="38767" y="113052"/>
                    <a:pt x="48088" y="119744"/>
                  </a:cubicBezTo>
                  <a:cubicBezTo>
                    <a:pt x="60278" y="106121"/>
                    <a:pt x="69360" y="120939"/>
                    <a:pt x="78681" y="119744"/>
                  </a:cubicBezTo>
                  <a:cubicBezTo>
                    <a:pt x="78681" y="119744"/>
                    <a:pt x="82745" y="111379"/>
                    <a:pt x="82984" y="110901"/>
                  </a:cubicBezTo>
                  <a:cubicBezTo>
                    <a:pt x="89915" y="103731"/>
                    <a:pt x="92066" y="109706"/>
                    <a:pt x="100431" y="110901"/>
                  </a:cubicBezTo>
                  <a:cubicBezTo>
                    <a:pt x="106168" y="111857"/>
                    <a:pt x="112143" y="110184"/>
                    <a:pt x="117879" y="110901"/>
                  </a:cubicBezTo>
                  <a:cubicBezTo>
                    <a:pt x="106168" y="129066"/>
                    <a:pt x="135805" y="128349"/>
                    <a:pt x="135327" y="141972"/>
                  </a:cubicBezTo>
                  <a:cubicBezTo>
                    <a:pt x="135327" y="144841"/>
                    <a:pt x="118596" y="154401"/>
                    <a:pt x="117879" y="155357"/>
                  </a:cubicBezTo>
                  <a:cubicBezTo>
                    <a:pt x="101388" y="172566"/>
                    <a:pt x="107602" y="187623"/>
                    <a:pt x="104734" y="212959"/>
                  </a:cubicBezTo>
                  <a:cubicBezTo>
                    <a:pt x="104017" y="219412"/>
                    <a:pt x="96846" y="220368"/>
                    <a:pt x="95890" y="226343"/>
                  </a:cubicBezTo>
                  <a:cubicBezTo>
                    <a:pt x="95890" y="224909"/>
                    <a:pt x="99953" y="232557"/>
                    <a:pt x="100192" y="235187"/>
                  </a:cubicBezTo>
                  <a:cubicBezTo>
                    <a:pt x="100670" y="239489"/>
                    <a:pt x="99714" y="244030"/>
                    <a:pt x="100192" y="248571"/>
                  </a:cubicBezTo>
                  <a:cubicBezTo>
                    <a:pt x="96846" y="249527"/>
                    <a:pt x="95173" y="252156"/>
                    <a:pt x="95890" y="257415"/>
                  </a:cubicBezTo>
                  <a:lnTo>
                    <a:pt x="78442" y="257415"/>
                  </a:lnTo>
                  <a:cubicBezTo>
                    <a:pt x="79398" y="275579"/>
                    <a:pt x="93261" y="280838"/>
                    <a:pt x="95890" y="297329"/>
                  </a:cubicBezTo>
                  <a:cubicBezTo>
                    <a:pt x="93739" y="311192"/>
                    <a:pt x="82984" y="316689"/>
                    <a:pt x="82745" y="332703"/>
                  </a:cubicBezTo>
                  <a:cubicBezTo>
                    <a:pt x="87764" y="339395"/>
                    <a:pt x="93739" y="345132"/>
                    <a:pt x="100192" y="350390"/>
                  </a:cubicBezTo>
                  <a:cubicBezTo>
                    <a:pt x="86091" y="364013"/>
                    <a:pt x="68165" y="377398"/>
                    <a:pt x="78442" y="403450"/>
                  </a:cubicBezTo>
                  <a:lnTo>
                    <a:pt x="104734" y="403450"/>
                  </a:lnTo>
                  <a:cubicBezTo>
                    <a:pt x="108080" y="419225"/>
                    <a:pt x="126484" y="422571"/>
                    <a:pt x="131025" y="425678"/>
                  </a:cubicBezTo>
                  <a:cubicBezTo>
                    <a:pt x="122181" y="443843"/>
                    <a:pt x="134371" y="473959"/>
                    <a:pt x="157077" y="474437"/>
                  </a:cubicBezTo>
                  <a:cubicBezTo>
                    <a:pt x="170940" y="470612"/>
                    <a:pt x="169506" y="451731"/>
                    <a:pt x="183368" y="447906"/>
                  </a:cubicBezTo>
                  <a:cubicBezTo>
                    <a:pt x="198187" y="452926"/>
                    <a:pt x="205118" y="437629"/>
                    <a:pt x="218264" y="434522"/>
                  </a:cubicBezTo>
                  <a:cubicBezTo>
                    <a:pt x="247901" y="427590"/>
                    <a:pt x="283514" y="436673"/>
                    <a:pt x="314346" y="429980"/>
                  </a:cubicBezTo>
                  <a:cubicBezTo>
                    <a:pt x="326775" y="407035"/>
                    <a:pt x="332033" y="377159"/>
                    <a:pt x="371231" y="381222"/>
                  </a:cubicBezTo>
                  <a:cubicBezTo>
                    <a:pt x="370036" y="341785"/>
                    <a:pt x="394415" y="327923"/>
                    <a:pt x="414970" y="310475"/>
                  </a:cubicBezTo>
                  <a:cubicBezTo>
                    <a:pt x="393459" y="301154"/>
                    <a:pt x="391308" y="277492"/>
                    <a:pt x="393220" y="261717"/>
                  </a:cubicBezTo>
                  <a:cubicBezTo>
                    <a:pt x="393937" y="256220"/>
                    <a:pt x="402541" y="243313"/>
                    <a:pt x="410668" y="230646"/>
                  </a:cubicBezTo>
                  <a:cubicBezTo>
                    <a:pt x="421901" y="212959"/>
                    <a:pt x="435525" y="194316"/>
                    <a:pt x="445563" y="186428"/>
                  </a:cubicBezTo>
                  <a:cubicBezTo>
                    <a:pt x="442217" y="185472"/>
                    <a:pt x="436959" y="186428"/>
                    <a:pt x="436720" y="181887"/>
                  </a:cubicBezTo>
                  <a:cubicBezTo>
                    <a:pt x="452733" y="167308"/>
                    <a:pt x="470898" y="154401"/>
                    <a:pt x="502209" y="155357"/>
                  </a:cubicBezTo>
                  <a:cubicBezTo>
                    <a:pt x="501492" y="144363"/>
                    <a:pt x="508901" y="141494"/>
                    <a:pt x="515354" y="137670"/>
                  </a:cubicBezTo>
                  <a:cubicBezTo>
                    <a:pt x="528978" y="133846"/>
                    <a:pt x="535670" y="122852"/>
                    <a:pt x="550250" y="119983"/>
                  </a:cubicBezTo>
                  <a:cubicBezTo>
                    <a:pt x="546426" y="103014"/>
                    <a:pt x="557420" y="91780"/>
                    <a:pt x="550250" y="84610"/>
                  </a:cubicBezTo>
                  <a:cubicBezTo>
                    <a:pt x="532085" y="79591"/>
                    <a:pt x="533280" y="93931"/>
                    <a:pt x="519657" y="93453"/>
                  </a:cubicBezTo>
                  <a:cubicBezTo>
                    <a:pt x="507228" y="86761"/>
                    <a:pt x="489541" y="85566"/>
                    <a:pt x="471615" y="84610"/>
                  </a:cubicBezTo>
                  <a:cubicBezTo>
                    <a:pt x="473049" y="64055"/>
                    <a:pt x="451538" y="66684"/>
                    <a:pt x="441022" y="58080"/>
                  </a:cubicBezTo>
                  <a:cubicBezTo>
                    <a:pt x="441261" y="65728"/>
                    <a:pt x="437676" y="69552"/>
                    <a:pt x="432418" y="71464"/>
                  </a:cubicBezTo>
                  <a:cubicBezTo>
                    <a:pt x="402063" y="70508"/>
                    <a:pt x="381508" y="54494"/>
                    <a:pt x="345179" y="49236"/>
                  </a:cubicBezTo>
                  <a:cubicBezTo>
                    <a:pt x="342071" y="42305"/>
                    <a:pt x="337769" y="31549"/>
                    <a:pt x="332033" y="25813"/>
                  </a:cubicBezTo>
                  <a:cubicBezTo>
                    <a:pt x="319365" y="32266"/>
                    <a:pt x="298093" y="22467"/>
                    <a:pt x="283992" y="2270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DBF62C5-AB99-73D3-31E2-DC2C0BE4E947}"/>
                </a:ext>
              </a:extLst>
            </p:cNvPr>
            <p:cNvSpPr/>
            <p:nvPr/>
          </p:nvSpPr>
          <p:spPr>
            <a:xfrm>
              <a:off x="8201584" y="4559187"/>
              <a:ext cx="567699" cy="561914"/>
            </a:xfrm>
            <a:custGeom>
              <a:avLst/>
              <a:gdLst>
                <a:gd name="connsiteX0" fmla="*/ 506703 w 567699"/>
                <a:gd name="connsiteY0" fmla="*/ 128588 h 561914"/>
                <a:gd name="connsiteX1" fmla="*/ 493557 w 567699"/>
                <a:gd name="connsiteY1" fmla="*/ 106360 h 561914"/>
                <a:gd name="connsiteX2" fmla="*/ 454360 w 567699"/>
                <a:gd name="connsiteY2" fmla="*/ 106360 h 561914"/>
                <a:gd name="connsiteX3" fmla="*/ 445755 w 567699"/>
                <a:gd name="connsiteY3" fmla="*/ 93214 h 561914"/>
                <a:gd name="connsiteX4" fmla="*/ 423766 w 567699"/>
                <a:gd name="connsiteY4" fmla="*/ 75527 h 561914"/>
                <a:gd name="connsiteX5" fmla="*/ 393173 w 567699"/>
                <a:gd name="connsiteY5" fmla="*/ 75527 h 561914"/>
                <a:gd name="connsiteX6" fmla="*/ 393173 w 567699"/>
                <a:gd name="connsiteY6" fmla="*/ 53299 h 561914"/>
                <a:gd name="connsiteX7" fmla="*/ 371423 w 567699"/>
                <a:gd name="connsiteY7" fmla="*/ 53299 h 561914"/>
                <a:gd name="connsiteX8" fmla="*/ 349673 w 567699"/>
                <a:gd name="connsiteY8" fmla="*/ 22228 h 561914"/>
                <a:gd name="connsiteX9" fmla="*/ 314777 w 567699"/>
                <a:gd name="connsiteY9" fmla="*/ 0 h 561914"/>
                <a:gd name="connsiteX10" fmla="*/ 293027 w 567699"/>
                <a:gd name="connsiteY10" fmla="*/ 4302 h 561914"/>
                <a:gd name="connsiteX11" fmla="*/ 279882 w 567699"/>
                <a:gd name="connsiteY11" fmla="*/ 21989 h 561914"/>
                <a:gd name="connsiteX12" fmla="*/ 279882 w 567699"/>
                <a:gd name="connsiteY12" fmla="*/ 57362 h 561914"/>
                <a:gd name="connsiteX13" fmla="*/ 262434 w 567699"/>
                <a:gd name="connsiteY13" fmla="*/ 75049 h 561914"/>
                <a:gd name="connsiteX14" fmla="*/ 218695 w 567699"/>
                <a:gd name="connsiteY14" fmla="*/ 97277 h 561914"/>
                <a:gd name="connsiteX15" fmla="*/ 231841 w 567699"/>
                <a:gd name="connsiteY15" fmla="*/ 110662 h 561914"/>
                <a:gd name="connsiteX16" fmla="*/ 201247 w 567699"/>
                <a:gd name="connsiteY16" fmla="*/ 119505 h 561914"/>
                <a:gd name="connsiteX17" fmla="*/ 157508 w 567699"/>
                <a:gd name="connsiteY17" fmla="*/ 114964 h 561914"/>
                <a:gd name="connsiteX18" fmla="*/ 140060 w 567699"/>
                <a:gd name="connsiteY18" fmla="*/ 92736 h 561914"/>
                <a:gd name="connsiteX19" fmla="*/ 126915 w 567699"/>
                <a:gd name="connsiteY19" fmla="*/ 92736 h 561914"/>
                <a:gd name="connsiteX20" fmla="*/ 148665 w 567699"/>
                <a:gd name="connsiteY20" fmla="*/ 163483 h 561914"/>
                <a:gd name="connsiteX21" fmla="*/ 100624 w 567699"/>
                <a:gd name="connsiteY21" fmla="*/ 158942 h 561914"/>
                <a:gd name="connsiteX22" fmla="*/ 87478 w 567699"/>
                <a:gd name="connsiteY22" fmla="*/ 167786 h 561914"/>
                <a:gd name="connsiteX23" fmla="*/ 61187 w 567699"/>
                <a:gd name="connsiteY23" fmla="*/ 150099 h 561914"/>
                <a:gd name="connsiteX24" fmla="*/ 34896 w 567699"/>
                <a:gd name="connsiteY24" fmla="*/ 158942 h 561914"/>
                <a:gd name="connsiteX25" fmla="*/ 0 w 567699"/>
                <a:gd name="connsiteY25" fmla="*/ 176629 h 561914"/>
                <a:gd name="connsiteX26" fmla="*/ 21750 w 567699"/>
                <a:gd name="connsiteY26" fmla="*/ 185472 h 561914"/>
                <a:gd name="connsiteX27" fmla="*/ 17448 w 567699"/>
                <a:gd name="connsiteY27" fmla="*/ 194316 h 561914"/>
                <a:gd name="connsiteX28" fmla="*/ 13146 w 567699"/>
                <a:gd name="connsiteY28" fmla="*/ 207461 h 561914"/>
                <a:gd name="connsiteX29" fmla="*/ 96082 w 567699"/>
                <a:gd name="connsiteY29" fmla="*/ 229689 h 561914"/>
                <a:gd name="connsiteX30" fmla="*/ 100385 w 567699"/>
                <a:gd name="connsiteY30" fmla="*/ 247376 h 561914"/>
                <a:gd name="connsiteX31" fmla="*/ 130978 w 567699"/>
                <a:gd name="connsiteY31" fmla="*/ 256219 h 561914"/>
                <a:gd name="connsiteX32" fmla="*/ 113530 w 567699"/>
                <a:gd name="connsiteY32" fmla="*/ 256219 h 561914"/>
                <a:gd name="connsiteX33" fmla="*/ 157269 w 567699"/>
                <a:gd name="connsiteY33" fmla="*/ 313821 h 561914"/>
                <a:gd name="connsiteX34" fmla="*/ 161571 w 567699"/>
                <a:gd name="connsiteY34" fmla="*/ 353736 h 561914"/>
                <a:gd name="connsiteX35" fmla="*/ 179019 w 567699"/>
                <a:gd name="connsiteY35" fmla="*/ 397953 h 561914"/>
                <a:gd name="connsiteX36" fmla="*/ 161571 w 567699"/>
                <a:gd name="connsiteY36" fmla="*/ 371423 h 561914"/>
                <a:gd name="connsiteX37" fmla="*/ 161571 w 567699"/>
                <a:gd name="connsiteY37" fmla="*/ 415640 h 561914"/>
                <a:gd name="connsiteX38" fmla="*/ 135280 w 567699"/>
                <a:gd name="connsiteY38" fmla="*/ 499772 h 561914"/>
                <a:gd name="connsiteX39" fmla="*/ 135041 w 567699"/>
                <a:gd name="connsiteY39" fmla="*/ 500011 h 561914"/>
                <a:gd name="connsiteX40" fmla="*/ 152728 w 567699"/>
                <a:gd name="connsiteY40" fmla="*/ 522000 h 561914"/>
                <a:gd name="connsiteX41" fmla="*/ 183321 w 567699"/>
                <a:gd name="connsiteY41" fmla="*/ 531560 h 561914"/>
                <a:gd name="connsiteX42" fmla="*/ 209374 w 567699"/>
                <a:gd name="connsiteY42" fmla="*/ 544228 h 561914"/>
                <a:gd name="connsiteX43" fmla="*/ 231363 w 567699"/>
                <a:gd name="connsiteY43" fmla="*/ 539925 h 561914"/>
                <a:gd name="connsiteX44" fmla="*/ 244508 w 567699"/>
                <a:gd name="connsiteY44" fmla="*/ 531082 h 561914"/>
                <a:gd name="connsiteX45" fmla="*/ 283706 w 567699"/>
                <a:gd name="connsiteY45" fmla="*/ 544228 h 561914"/>
                <a:gd name="connsiteX46" fmla="*/ 301154 w 567699"/>
                <a:gd name="connsiteY46" fmla="*/ 561914 h 561914"/>
                <a:gd name="connsiteX47" fmla="*/ 344893 w 567699"/>
                <a:gd name="connsiteY47" fmla="*/ 557612 h 561914"/>
                <a:gd name="connsiteX48" fmla="*/ 388632 w 567699"/>
                <a:gd name="connsiteY48" fmla="*/ 486865 h 561914"/>
                <a:gd name="connsiteX49" fmla="*/ 480173 w 567699"/>
                <a:gd name="connsiteY49" fmla="*/ 517936 h 561914"/>
                <a:gd name="connsiteX50" fmla="*/ 497621 w 567699"/>
                <a:gd name="connsiteY50" fmla="*/ 513395 h 561914"/>
                <a:gd name="connsiteX51" fmla="*/ 545662 w 567699"/>
                <a:gd name="connsiteY51" fmla="*/ 455794 h 561914"/>
                <a:gd name="connsiteX52" fmla="*/ 510766 w 567699"/>
                <a:gd name="connsiteY52" fmla="*/ 429263 h 561914"/>
                <a:gd name="connsiteX53" fmla="*/ 519371 w 567699"/>
                <a:gd name="connsiteY53" fmla="*/ 411577 h 561914"/>
                <a:gd name="connsiteX54" fmla="*/ 501923 w 567699"/>
                <a:gd name="connsiteY54" fmla="*/ 385047 h 561914"/>
                <a:gd name="connsiteX55" fmla="*/ 523673 w 567699"/>
                <a:gd name="connsiteY55" fmla="*/ 380505 h 561914"/>
                <a:gd name="connsiteX56" fmla="*/ 510527 w 567699"/>
                <a:gd name="connsiteY56" fmla="*/ 345132 h 561914"/>
                <a:gd name="connsiteX57" fmla="*/ 510527 w 567699"/>
                <a:gd name="connsiteY57" fmla="*/ 322904 h 561914"/>
                <a:gd name="connsiteX58" fmla="*/ 501923 w 567699"/>
                <a:gd name="connsiteY58" fmla="*/ 309758 h 561914"/>
                <a:gd name="connsiteX59" fmla="*/ 471329 w 567699"/>
                <a:gd name="connsiteY59" fmla="*/ 318601 h 561914"/>
                <a:gd name="connsiteX60" fmla="*/ 480173 w 567699"/>
                <a:gd name="connsiteY60" fmla="*/ 314299 h 561914"/>
                <a:gd name="connsiteX61" fmla="*/ 493318 w 567699"/>
                <a:gd name="connsiteY61" fmla="*/ 283228 h 561914"/>
                <a:gd name="connsiteX62" fmla="*/ 493318 w 567699"/>
                <a:gd name="connsiteY62" fmla="*/ 269843 h 561914"/>
                <a:gd name="connsiteX63" fmla="*/ 510766 w 567699"/>
                <a:gd name="connsiteY63" fmla="*/ 256459 h 561914"/>
                <a:gd name="connsiteX64" fmla="*/ 523912 w 567699"/>
                <a:gd name="connsiteY64" fmla="*/ 234231 h 561914"/>
                <a:gd name="connsiteX65" fmla="*/ 541360 w 567699"/>
                <a:gd name="connsiteY65" fmla="*/ 234231 h 561914"/>
                <a:gd name="connsiteX66" fmla="*/ 554505 w 567699"/>
                <a:gd name="connsiteY66" fmla="*/ 158942 h 561914"/>
                <a:gd name="connsiteX67" fmla="*/ 567651 w 567699"/>
                <a:gd name="connsiteY67" fmla="*/ 141255 h 561914"/>
                <a:gd name="connsiteX68" fmla="*/ 506464 w 567699"/>
                <a:gd name="connsiteY68" fmla="*/ 128110 h 5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67699" h="561914">
                  <a:moveTo>
                    <a:pt x="506703" y="128588"/>
                  </a:moveTo>
                  <a:cubicBezTo>
                    <a:pt x="504074" y="119266"/>
                    <a:pt x="497621" y="114247"/>
                    <a:pt x="493557" y="106360"/>
                  </a:cubicBezTo>
                  <a:cubicBezTo>
                    <a:pt x="472763" y="114008"/>
                    <a:pt x="472286" y="99189"/>
                    <a:pt x="454360" y="106360"/>
                  </a:cubicBezTo>
                  <a:cubicBezTo>
                    <a:pt x="449818" y="105404"/>
                    <a:pt x="448623" y="95126"/>
                    <a:pt x="445755" y="93214"/>
                  </a:cubicBezTo>
                  <a:cubicBezTo>
                    <a:pt x="434283" y="85327"/>
                    <a:pt x="416357" y="93931"/>
                    <a:pt x="423766" y="75527"/>
                  </a:cubicBezTo>
                  <a:lnTo>
                    <a:pt x="393173" y="75527"/>
                  </a:lnTo>
                  <a:lnTo>
                    <a:pt x="393173" y="53299"/>
                  </a:lnTo>
                  <a:cubicBezTo>
                    <a:pt x="382417" y="52821"/>
                    <a:pt x="379549" y="44934"/>
                    <a:pt x="371423" y="53299"/>
                  </a:cubicBezTo>
                  <a:cubicBezTo>
                    <a:pt x="374769" y="32266"/>
                    <a:pt x="342264" y="47563"/>
                    <a:pt x="349673" y="22228"/>
                  </a:cubicBezTo>
                  <a:cubicBezTo>
                    <a:pt x="326728" y="37047"/>
                    <a:pt x="327684" y="8126"/>
                    <a:pt x="314777" y="0"/>
                  </a:cubicBezTo>
                  <a:cubicBezTo>
                    <a:pt x="315494" y="9560"/>
                    <a:pt x="299242" y="1912"/>
                    <a:pt x="293027" y="4302"/>
                  </a:cubicBezTo>
                  <a:cubicBezTo>
                    <a:pt x="288725" y="10277"/>
                    <a:pt x="285857" y="17687"/>
                    <a:pt x="279882" y="21989"/>
                  </a:cubicBezTo>
                  <a:lnTo>
                    <a:pt x="279882" y="57362"/>
                  </a:lnTo>
                  <a:cubicBezTo>
                    <a:pt x="272233" y="61426"/>
                    <a:pt x="272711" y="73615"/>
                    <a:pt x="262434" y="75049"/>
                  </a:cubicBezTo>
                  <a:cubicBezTo>
                    <a:pt x="246659" y="81264"/>
                    <a:pt x="222280" y="78873"/>
                    <a:pt x="218695" y="97277"/>
                  </a:cubicBezTo>
                  <a:cubicBezTo>
                    <a:pt x="219173" y="105643"/>
                    <a:pt x="233036" y="100384"/>
                    <a:pt x="231841" y="110662"/>
                  </a:cubicBezTo>
                  <a:cubicBezTo>
                    <a:pt x="217500" y="106838"/>
                    <a:pt x="210808" y="118549"/>
                    <a:pt x="201247" y="119505"/>
                  </a:cubicBezTo>
                  <a:cubicBezTo>
                    <a:pt x="188580" y="120700"/>
                    <a:pt x="177107" y="109945"/>
                    <a:pt x="157508" y="114964"/>
                  </a:cubicBezTo>
                  <a:cubicBezTo>
                    <a:pt x="148426" y="110662"/>
                    <a:pt x="153923" y="92258"/>
                    <a:pt x="140060" y="92736"/>
                  </a:cubicBezTo>
                  <a:lnTo>
                    <a:pt x="126915" y="92736"/>
                  </a:lnTo>
                  <a:cubicBezTo>
                    <a:pt x="136236" y="114247"/>
                    <a:pt x="139821" y="141733"/>
                    <a:pt x="148665" y="163483"/>
                  </a:cubicBezTo>
                  <a:cubicBezTo>
                    <a:pt x="125003" y="161810"/>
                    <a:pt x="114725" y="172327"/>
                    <a:pt x="100624" y="158942"/>
                  </a:cubicBezTo>
                  <a:cubicBezTo>
                    <a:pt x="98950" y="164439"/>
                    <a:pt x="94887" y="168025"/>
                    <a:pt x="87478" y="167786"/>
                  </a:cubicBezTo>
                  <a:cubicBezTo>
                    <a:pt x="75766" y="165156"/>
                    <a:pt x="76722" y="149382"/>
                    <a:pt x="61187" y="150099"/>
                  </a:cubicBezTo>
                  <a:cubicBezTo>
                    <a:pt x="48519" y="148904"/>
                    <a:pt x="47802" y="160137"/>
                    <a:pt x="34896" y="158942"/>
                  </a:cubicBezTo>
                  <a:cubicBezTo>
                    <a:pt x="16970" y="158464"/>
                    <a:pt x="478" y="159659"/>
                    <a:pt x="0" y="176629"/>
                  </a:cubicBezTo>
                  <a:cubicBezTo>
                    <a:pt x="10756" y="175912"/>
                    <a:pt x="21272" y="175912"/>
                    <a:pt x="21750" y="185472"/>
                  </a:cubicBezTo>
                  <a:cubicBezTo>
                    <a:pt x="9082" y="183321"/>
                    <a:pt x="18643" y="191448"/>
                    <a:pt x="17448" y="194316"/>
                  </a:cubicBezTo>
                  <a:cubicBezTo>
                    <a:pt x="15775" y="198618"/>
                    <a:pt x="4063" y="201486"/>
                    <a:pt x="13146" y="207461"/>
                  </a:cubicBezTo>
                  <a:cubicBezTo>
                    <a:pt x="35374" y="207461"/>
                    <a:pt x="67162" y="222997"/>
                    <a:pt x="96082" y="229689"/>
                  </a:cubicBezTo>
                  <a:cubicBezTo>
                    <a:pt x="97516" y="235665"/>
                    <a:pt x="102297" y="238055"/>
                    <a:pt x="100385" y="247376"/>
                  </a:cubicBezTo>
                  <a:cubicBezTo>
                    <a:pt x="113530" y="241162"/>
                    <a:pt x="127154" y="242118"/>
                    <a:pt x="130978" y="256219"/>
                  </a:cubicBezTo>
                  <a:cubicBezTo>
                    <a:pt x="122852" y="260522"/>
                    <a:pt x="116398" y="243074"/>
                    <a:pt x="113530" y="256219"/>
                  </a:cubicBezTo>
                  <a:cubicBezTo>
                    <a:pt x="116876" y="286813"/>
                    <a:pt x="134324" y="303066"/>
                    <a:pt x="157269" y="313821"/>
                  </a:cubicBezTo>
                  <a:cubicBezTo>
                    <a:pt x="158942" y="326967"/>
                    <a:pt x="168025" y="345849"/>
                    <a:pt x="161571" y="353736"/>
                  </a:cubicBezTo>
                  <a:cubicBezTo>
                    <a:pt x="173761" y="359233"/>
                    <a:pt x="188341" y="385524"/>
                    <a:pt x="179019" y="397953"/>
                  </a:cubicBezTo>
                  <a:cubicBezTo>
                    <a:pt x="171610" y="390783"/>
                    <a:pt x="177346" y="370228"/>
                    <a:pt x="161571" y="371423"/>
                  </a:cubicBezTo>
                  <a:cubicBezTo>
                    <a:pt x="154879" y="379549"/>
                    <a:pt x="154879" y="407752"/>
                    <a:pt x="161571" y="415640"/>
                  </a:cubicBezTo>
                  <a:cubicBezTo>
                    <a:pt x="145080" y="435717"/>
                    <a:pt x="155357" y="483041"/>
                    <a:pt x="135280" y="499772"/>
                  </a:cubicBezTo>
                  <a:cubicBezTo>
                    <a:pt x="135280" y="499772"/>
                    <a:pt x="135041" y="499772"/>
                    <a:pt x="135041" y="500011"/>
                  </a:cubicBezTo>
                  <a:cubicBezTo>
                    <a:pt x="145558" y="502162"/>
                    <a:pt x="148665" y="515068"/>
                    <a:pt x="152728" y="522000"/>
                  </a:cubicBezTo>
                  <a:cubicBezTo>
                    <a:pt x="165396" y="515785"/>
                    <a:pt x="175195" y="528214"/>
                    <a:pt x="183321" y="531560"/>
                  </a:cubicBezTo>
                  <a:cubicBezTo>
                    <a:pt x="193838" y="535862"/>
                    <a:pt x="203159" y="532277"/>
                    <a:pt x="209374" y="544228"/>
                  </a:cubicBezTo>
                  <a:cubicBezTo>
                    <a:pt x="208656" y="534667"/>
                    <a:pt x="224909" y="542316"/>
                    <a:pt x="231363" y="539925"/>
                  </a:cubicBezTo>
                  <a:cubicBezTo>
                    <a:pt x="238294" y="539448"/>
                    <a:pt x="234709" y="528692"/>
                    <a:pt x="244508" y="531082"/>
                  </a:cubicBezTo>
                  <a:cubicBezTo>
                    <a:pt x="256459" y="536579"/>
                    <a:pt x="266736" y="543989"/>
                    <a:pt x="283706" y="544228"/>
                  </a:cubicBezTo>
                  <a:cubicBezTo>
                    <a:pt x="286335" y="553549"/>
                    <a:pt x="292071" y="559285"/>
                    <a:pt x="301154" y="561914"/>
                  </a:cubicBezTo>
                  <a:cubicBezTo>
                    <a:pt x="309997" y="557612"/>
                    <a:pt x="327206" y="562393"/>
                    <a:pt x="344893" y="557612"/>
                  </a:cubicBezTo>
                  <a:cubicBezTo>
                    <a:pt x="330074" y="517697"/>
                    <a:pt x="362819" y="499055"/>
                    <a:pt x="388632" y="486865"/>
                  </a:cubicBezTo>
                  <a:cubicBezTo>
                    <a:pt x="420420" y="495948"/>
                    <a:pt x="454599" y="502401"/>
                    <a:pt x="480173" y="517936"/>
                  </a:cubicBezTo>
                  <a:cubicBezTo>
                    <a:pt x="486148" y="516502"/>
                    <a:pt x="488538" y="511722"/>
                    <a:pt x="497621" y="513395"/>
                  </a:cubicBezTo>
                  <a:cubicBezTo>
                    <a:pt x="507181" y="487582"/>
                    <a:pt x="540165" y="485909"/>
                    <a:pt x="545662" y="455794"/>
                  </a:cubicBezTo>
                  <a:cubicBezTo>
                    <a:pt x="524629" y="456272"/>
                    <a:pt x="516741" y="443843"/>
                    <a:pt x="510766" y="429263"/>
                  </a:cubicBezTo>
                  <a:cubicBezTo>
                    <a:pt x="513156" y="422810"/>
                    <a:pt x="517220" y="418030"/>
                    <a:pt x="519371" y="411577"/>
                  </a:cubicBezTo>
                  <a:cubicBezTo>
                    <a:pt x="511244" y="405123"/>
                    <a:pt x="500011" y="401777"/>
                    <a:pt x="501923" y="385047"/>
                  </a:cubicBezTo>
                  <a:cubicBezTo>
                    <a:pt x="512200" y="386481"/>
                    <a:pt x="518654" y="384329"/>
                    <a:pt x="523673" y="380505"/>
                  </a:cubicBezTo>
                  <a:cubicBezTo>
                    <a:pt x="526541" y="361623"/>
                    <a:pt x="509571" y="362579"/>
                    <a:pt x="510527" y="345132"/>
                  </a:cubicBezTo>
                  <a:cubicBezTo>
                    <a:pt x="522000" y="333181"/>
                    <a:pt x="515307" y="332703"/>
                    <a:pt x="510527" y="322904"/>
                  </a:cubicBezTo>
                  <a:cubicBezTo>
                    <a:pt x="507659" y="317167"/>
                    <a:pt x="512917" y="306651"/>
                    <a:pt x="501923" y="309758"/>
                  </a:cubicBezTo>
                  <a:cubicBezTo>
                    <a:pt x="495470" y="296373"/>
                    <a:pt x="485192" y="339634"/>
                    <a:pt x="471329" y="318601"/>
                  </a:cubicBezTo>
                  <a:cubicBezTo>
                    <a:pt x="474676" y="310236"/>
                    <a:pt x="489494" y="323860"/>
                    <a:pt x="480173" y="314299"/>
                  </a:cubicBezTo>
                  <a:cubicBezTo>
                    <a:pt x="466071" y="299959"/>
                    <a:pt x="491884" y="286335"/>
                    <a:pt x="493318" y="283228"/>
                  </a:cubicBezTo>
                  <a:cubicBezTo>
                    <a:pt x="494992" y="279882"/>
                    <a:pt x="491406" y="272950"/>
                    <a:pt x="493318" y="269843"/>
                  </a:cubicBezTo>
                  <a:cubicBezTo>
                    <a:pt x="496665" y="264824"/>
                    <a:pt x="506703" y="262434"/>
                    <a:pt x="510766" y="256459"/>
                  </a:cubicBezTo>
                  <a:cubicBezTo>
                    <a:pt x="516981" y="248093"/>
                    <a:pt x="512200" y="236860"/>
                    <a:pt x="523912" y="234231"/>
                  </a:cubicBezTo>
                  <a:cubicBezTo>
                    <a:pt x="535862" y="233753"/>
                    <a:pt x="532755" y="241640"/>
                    <a:pt x="541360" y="234231"/>
                  </a:cubicBezTo>
                  <a:cubicBezTo>
                    <a:pt x="543033" y="217500"/>
                    <a:pt x="551159" y="186667"/>
                    <a:pt x="554505" y="158942"/>
                  </a:cubicBezTo>
                  <a:cubicBezTo>
                    <a:pt x="560959" y="155118"/>
                    <a:pt x="568368" y="152250"/>
                    <a:pt x="567651" y="141255"/>
                  </a:cubicBezTo>
                  <a:cubicBezTo>
                    <a:pt x="544228" y="130261"/>
                    <a:pt x="533233" y="131217"/>
                    <a:pt x="506464" y="128110"/>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7168744-58FF-AC8F-6343-9975F96B196C}"/>
                </a:ext>
              </a:extLst>
            </p:cNvPr>
            <p:cNvSpPr/>
            <p:nvPr/>
          </p:nvSpPr>
          <p:spPr>
            <a:xfrm>
              <a:off x="8329694" y="5059556"/>
              <a:ext cx="7170" cy="3226"/>
            </a:xfrm>
            <a:custGeom>
              <a:avLst/>
              <a:gdLst>
                <a:gd name="connsiteX0" fmla="*/ 3107 w 7170"/>
                <a:gd name="connsiteY0" fmla="*/ 3227 h 3226"/>
                <a:gd name="connsiteX1" fmla="*/ 7170 w 7170"/>
                <a:gd name="connsiteY1" fmla="*/ 358 h 3226"/>
                <a:gd name="connsiteX2" fmla="*/ 0 w 7170"/>
                <a:gd name="connsiteY2" fmla="*/ 358 h 3226"/>
                <a:gd name="connsiteX3" fmla="*/ 3107 w 7170"/>
                <a:gd name="connsiteY3" fmla="*/ 3227 h 3226"/>
              </a:gdLst>
              <a:ahLst/>
              <a:cxnLst>
                <a:cxn ang="0">
                  <a:pos x="connsiteX0" y="connsiteY0"/>
                </a:cxn>
                <a:cxn ang="0">
                  <a:pos x="connsiteX1" y="connsiteY1"/>
                </a:cxn>
                <a:cxn ang="0">
                  <a:pos x="connsiteX2" y="connsiteY2"/>
                </a:cxn>
                <a:cxn ang="0">
                  <a:pos x="connsiteX3" y="connsiteY3"/>
                </a:cxn>
              </a:cxnLst>
              <a:rect l="l" t="t" r="r" b="b"/>
              <a:pathLst>
                <a:path w="7170" h="3226">
                  <a:moveTo>
                    <a:pt x="3107" y="3227"/>
                  </a:moveTo>
                  <a:cubicBezTo>
                    <a:pt x="4541" y="2509"/>
                    <a:pt x="5975" y="1554"/>
                    <a:pt x="7170" y="358"/>
                  </a:cubicBezTo>
                  <a:cubicBezTo>
                    <a:pt x="5019" y="-119"/>
                    <a:pt x="2868" y="-119"/>
                    <a:pt x="0" y="358"/>
                  </a:cubicBezTo>
                  <a:cubicBezTo>
                    <a:pt x="1195" y="1075"/>
                    <a:pt x="2151" y="2271"/>
                    <a:pt x="3107" y="3227"/>
                  </a:cubicBezTo>
                  <a:close/>
                </a:path>
              </a:pathLst>
            </a:custGeom>
            <a:grpFill/>
            <a:ln w="3175" cap="flat">
              <a:solidFill>
                <a:schemeClr val="bg1"/>
              </a:solid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A0E6E148-BF1D-F5F2-9431-E55DF66BD072}"/>
                </a:ext>
              </a:extLst>
            </p:cNvPr>
            <p:cNvSpPr/>
            <p:nvPr/>
          </p:nvSpPr>
          <p:spPr>
            <a:xfrm>
              <a:off x="9393461" y="4036539"/>
              <a:ext cx="52413" cy="25069"/>
            </a:xfrm>
            <a:custGeom>
              <a:avLst/>
              <a:gdLst>
                <a:gd name="connsiteX0" fmla="*/ 70 w 52413"/>
                <a:gd name="connsiteY0" fmla="*/ 22398 h 25069"/>
                <a:gd name="connsiteX1" fmla="*/ 52413 w 52413"/>
                <a:gd name="connsiteY1" fmla="*/ 4711 h 25069"/>
                <a:gd name="connsiteX2" fmla="*/ 70 w 52413"/>
                <a:gd name="connsiteY2" fmla="*/ 22398 h 25069"/>
              </a:gdLst>
              <a:ahLst/>
              <a:cxnLst>
                <a:cxn ang="0">
                  <a:pos x="connsiteX0" y="connsiteY0"/>
                </a:cxn>
                <a:cxn ang="0">
                  <a:pos x="connsiteX1" y="connsiteY1"/>
                </a:cxn>
                <a:cxn ang="0">
                  <a:pos x="connsiteX2" y="connsiteY2"/>
                </a:cxn>
              </a:cxnLst>
              <a:rect l="l" t="t" r="r" b="b"/>
              <a:pathLst>
                <a:path w="52413" h="25069">
                  <a:moveTo>
                    <a:pt x="70" y="22398"/>
                  </a:moveTo>
                  <a:cubicBezTo>
                    <a:pt x="16323" y="31002"/>
                    <a:pt x="42853" y="17140"/>
                    <a:pt x="52413" y="4711"/>
                  </a:cubicBezTo>
                  <a:cubicBezTo>
                    <a:pt x="35922" y="-4132"/>
                    <a:pt x="-1842" y="-1742"/>
                    <a:pt x="70" y="22398"/>
                  </a:cubicBezTo>
                  <a:close/>
                </a:path>
              </a:pathLst>
            </a:custGeom>
            <a:grpFill/>
            <a:ln w="3175" cap="flat">
              <a:solidFill>
                <a:schemeClr val="bg1"/>
              </a:solid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CB889C9-4874-1797-78A8-B90640BC4200}"/>
                </a:ext>
              </a:extLst>
            </p:cNvPr>
            <p:cNvSpPr/>
            <p:nvPr/>
          </p:nvSpPr>
          <p:spPr>
            <a:xfrm>
              <a:off x="8764337" y="3678181"/>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799205F4-5404-8121-9C12-27E474E9B287}"/>
                </a:ext>
              </a:extLst>
            </p:cNvPr>
            <p:cNvSpPr/>
            <p:nvPr/>
          </p:nvSpPr>
          <p:spPr>
            <a:xfrm>
              <a:off x="8913253" y="3240086"/>
              <a:ext cx="573028" cy="1021242"/>
            </a:xfrm>
            <a:custGeom>
              <a:avLst/>
              <a:gdLst>
                <a:gd name="connsiteX0" fmla="*/ 489122 w 573028"/>
                <a:gd name="connsiteY0" fmla="*/ 48758 h 1021242"/>
                <a:gd name="connsiteX1" fmla="*/ 406185 w 573028"/>
                <a:gd name="connsiteY1" fmla="*/ 0 h 1021242"/>
                <a:gd name="connsiteX2" fmla="*/ 397580 w 573028"/>
                <a:gd name="connsiteY2" fmla="*/ 35374 h 1021242"/>
                <a:gd name="connsiteX3" fmla="*/ 393278 w 573028"/>
                <a:gd name="connsiteY3" fmla="*/ 53060 h 1021242"/>
                <a:gd name="connsiteX4" fmla="*/ 314644 w 573028"/>
                <a:gd name="connsiteY4" fmla="*/ 39915 h 1021242"/>
                <a:gd name="connsiteX5" fmla="*/ 297196 w 573028"/>
                <a:gd name="connsiteY5" fmla="*/ 88673 h 1021242"/>
                <a:gd name="connsiteX6" fmla="*/ 271144 w 573028"/>
                <a:gd name="connsiteY6" fmla="*/ 79830 h 1021242"/>
                <a:gd name="connsiteX7" fmla="*/ 223102 w 573028"/>
                <a:gd name="connsiteY7" fmla="*/ 124047 h 1021242"/>
                <a:gd name="connsiteX8" fmla="*/ 236248 w 573028"/>
                <a:gd name="connsiteY8" fmla="*/ 155118 h 1021242"/>
                <a:gd name="connsiteX9" fmla="*/ 192509 w 573028"/>
                <a:gd name="connsiteY9" fmla="*/ 221563 h 1021242"/>
                <a:gd name="connsiteX10" fmla="*/ 153311 w 573028"/>
                <a:gd name="connsiteY10" fmla="*/ 230406 h 1021242"/>
                <a:gd name="connsiteX11" fmla="*/ 131322 w 573028"/>
                <a:gd name="connsiteY11" fmla="*/ 318840 h 1021242"/>
                <a:gd name="connsiteX12" fmla="*/ 113874 w 573028"/>
                <a:gd name="connsiteY12" fmla="*/ 349912 h 1021242"/>
                <a:gd name="connsiteX13" fmla="*/ 122479 w 573028"/>
                <a:gd name="connsiteY13" fmla="*/ 394129 h 1021242"/>
                <a:gd name="connsiteX14" fmla="*/ 39542 w 573028"/>
                <a:gd name="connsiteY14" fmla="*/ 451730 h 1021242"/>
                <a:gd name="connsiteX15" fmla="*/ 43844 w 573028"/>
                <a:gd name="connsiteY15" fmla="*/ 469417 h 1021242"/>
                <a:gd name="connsiteX16" fmla="*/ 39542 w 573028"/>
                <a:gd name="connsiteY16" fmla="*/ 482802 h 1021242"/>
                <a:gd name="connsiteX17" fmla="*/ 43844 w 573028"/>
                <a:gd name="connsiteY17" fmla="*/ 491645 h 1021242"/>
                <a:gd name="connsiteX18" fmla="*/ 43844 w 573028"/>
                <a:gd name="connsiteY18" fmla="*/ 566934 h 1021242"/>
                <a:gd name="connsiteX19" fmla="*/ 74438 w 573028"/>
                <a:gd name="connsiteY19" fmla="*/ 598005 h 1021242"/>
                <a:gd name="connsiteX20" fmla="*/ 48146 w 573028"/>
                <a:gd name="connsiteY20" fmla="*/ 624535 h 1021242"/>
                <a:gd name="connsiteX21" fmla="*/ 56990 w 573028"/>
                <a:gd name="connsiteY21" fmla="*/ 690980 h 1021242"/>
                <a:gd name="connsiteX22" fmla="*/ 22094 w 573028"/>
                <a:gd name="connsiteY22" fmla="*/ 722052 h 1021242"/>
                <a:gd name="connsiteX23" fmla="*/ 26396 w 573028"/>
                <a:gd name="connsiteY23" fmla="*/ 757425 h 1021242"/>
                <a:gd name="connsiteX24" fmla="*/ 13251 w 573028"/>
                <a:gd name="connsiteY24" fmla="*/ 775112 h 1021242"/>
                <a:gd name="connsiteX25" fmla="*/ 105 w 573028"/>
                <a:gd name="connsiteY25" fmla="*/ 761728 h 1021242"/>
                <a:gd name="connsiteX26" fmla="*/ 48146 w 573028"/>
                <a:gd name="connsiteY26" fmla="*/ 907763 h 1021242"/>
                <a:gd name="connsiteX27" fmla="*/ 78740 w 573028"/>
                <a:gd name="connsiteY27" fmla="*/ 943137 h 1021242"/>
                <a:gd name="connsiteX28" fmla="*/ 61292 w 573028"/>
                <a:gd name="connsiteY28" fmla="*/ 969667 h 1021242"/>
                <a:gd name="connsiteX29" fmla="*/ 78740 w 573028"/>
                <a:gd name="connsiteY29" fmla="*/ 1018425 h 1021242"/>
                <a:gd name="connsiteX30" fmla="*/ 135385 w 573028"/>
                <a:gd name="connsiteY30" fmla="*/ 1013884 h 1021242"/>
                <a:gd name="connsiteX31" fmla="*/ 209718 w 573028"/>
                <a:gd name="connsiteY31" fmla="*/ 965126 h 1021242"/>
                <a:gd name="connsiteX32" fmla="*/ 231468 w 573028"/>
                <a:gd name="connsiteY32" fmla="*/ 920909 h 1021242"/>
                <a:gd name="connsiteX33" fmla="*/ 235770 w 573028"/>
                <a:gd name="connsiteY33" fmla="*/ 845620 h 1021242"/>
                <a:gd name="connsiteX34" fmla="*/ 248916 w 573028"/>
                <a:gd name="connsiteY34" fmla="*/ 796862 h 1021242"/>
                <a:gd name="connsiteX35" fmla="*/ 218322 w 573028"/>
                <a:gd name="connsiteY35" fmla="*/ 788019 h 1021242"/>
                <a:gd name="connsiteX36" fmla="*/ 257520 w 573028"/>
                <a:gd name="connsiteY36" fmla="*/ 788019 h 1021242"/>
                <a:gd name="connsiteX37" fmla="*/ 288113 w 573028"/>
                <a:gd name="connsiteY37" fmla="*/ 766030 h 1021242"/>
                <a:gd name="connsiteX38" fmla="*/ 318707 w 573028"/>
                <a:gd name="connsiteY38" fmla="*/ 743802 h 1021242"/>
                <a:gd name="connsiteX39" fmla="*/ 270666 w 573028"/>
                <a:gd name="connsiteY39" fmla="*/ 748104 h 1021242"/>
                <a:gd name="connsiteX40" fmla="*/ 214020 w 573028"/>
                <a:gd name="connsiteY40" fmla="*/ 730417 h 1021242"/>
                <a:gd name="connsiteX41" fmla="*/ 292655 w 573028"/>
                <a:gd name="connsiteY41" fmla="*/ 717033 h 1021242"/>
                <a:gd name="connsiteX42" fmla="*/ 305800 w 573028"/>
                <a:gd name="connsiteY42" fmla="*/ 734719 h 1021242"/>
                <a:gd name="connsiteX43" fmla="*/ 344998 w 573028"/>
                <a:gd name="connsiteY43" fmla="*/ 699346 h 1021242"/>
                <a:gd name="connsiteX44" fmla="*/ 301259 w 573028"/>
                <a:gd name="connsiteY44" fmla="*/ 655129 h 1021242"/>
                <a:gd name="connsiteX45" fmla="*/ 266363 w 573028"/>
                <a:gd name="connsiteY45" fmla="*/ 641983 h 1021242"/>
                <a:gd name="connsiteX46" fmla="*/ 262061 w 573028"/>
                <a:gd name="connsiteY46" fmla="*/ 571236 h 1021242"/>
                <a:gd name="connsiteX47" fmla="*/ 274968 w 573028"/>
                <a:gd name="connsiteY47" fmla="*/ 549008 h 1021242"/>
                <a:gd name="connsiteX48" fmla="*/ 270666 w 573028"/>
                <a:gd name="connsiteY48" fmla="*/ 509093 h 1021242"/>
                <a:gd name="connsiteX49" fmla="*/ 296718 w 573028"/>
                <a:gd name="connsiteY49" fmla="*/ 504552 h 1021242"/>
                <a:gd name="connsiteX50" fmla="*/ 296718 w 573028"/>
                <a:gd name="connsiteY50" fmla="*/ 478022 h 1021242"/>
                <a:gd name="connsiteX51" fmla="*/ 318707 w 573028"/>
                <a:gd name="connsiteY51" fmla="*/ 473480 h 1021242"/>
                <a:gd name="connsiteX52" fmla="*/ 314405 w 573028"/>
                <a:gd name="connsiteY52" fmla="*/ 464637 h 1021242"/>
                <a:gd name="connsiteX53" fmla="*/ 353841 w 573028"/>
                <a:gd name="connsiteY53" fmla="*/ 446950 h 1021242"/>
                <a:gd name="connsiteX54" fmla="*/ 362685 w 573028"/>
                <a:gd name="connsiteY54" fmla="*/ 433805 h 1021242"/>
                <a:gd name="connsiteX55" fmla="*/ 380133 w 573028"/>
                <a:gd name="connsiteY55" fmla="*/ 424961 h 1021242"/>
                <a:gd name="connsiteX56" fmla="*/ 388976 w 573028"/>
                <a:gd name="connsiteY56" fmla="*/ 420420 h 1021242"/>
                <a:gd name="connsiteX57" fmla="*/ 423872 w 573028"/>
                <a:gd name="connsiteY57" fmla="*/ 402733 h 1021242"/>
                <a:gd name="connsiteX58" fmla="*/ 458767 w 573028"/>
                <a:gd name="connsiteY58" fmla="*/ 358516 h 1021242"/>
                <a:gd name="connsiteX59" fmla="*/ 441319 w 573028"/>
                <a:gd name="connsiteY59" fmla="*/ 327445 h 1021242"/>
                <a:gd name="connsiteX60" fmla="*/ 458767 w 573028"/>
                <a:gd name="connsiteY60" fmla="*/ 283228 h 1021242"/>
                <a:gd name="connsiteX61" fmla="*/ 476215 w 573028"/>
                <a:gd name="connsiteY61" fmla="*/ 283228 h 1021242"/>
                <a:gd name="connsiteX62" fmla="*/ 493663 w 573028"/>
                <a:gd name="connsiteY62" fmla="*/ 265541 h 1021242"/>
                <a:gd name="connsiteX63" fmla="*/ 502506 w 573028"/>
                <a:gd name="connsiteY63" fmla="*/ 247854 h 1021242"/>
                <a:gd name="connsiteX64" fmla="*/ 515652 w 573028"/>
                <a:gd name="connsiteY64" fmla="*/ 247854 h 1021242"/>
                <a:gd name="connsiteX65" fmla="*/ 533100 w 573028"/>
                <a:gd name="connsiteY65" fmla="*/ 256698 h 1021242"/>
                <a:gd name="connsiteX66" fmla="*/ 572297 w 573028"/>
                <a:gd name="connsiteY66" fmla="*/ 252156 h 1021242"/>
                <a:gd name="connsiteX67" fmla="*/ 554850 w 573028"/>
                <a:gd name="connsiteY67" fmla="*/ 216783 h 1021242"/>
                <a:gd name="connsiteX68" fmla="*/ 567756 w 573028"/>
                <a:gd name="connsiteY68" fmla="*/ 172566 h 1021242"/>
                <a:gd name="connsiteX69" fmla="*/ 550308 w 573028"/>
                <a:gd name="connsiteY69" fmla="*/ 146036 h 1021242"/>
                <a:gd name="connsiteX70" fmla="*/ 559152 w 573028"/>
                <a:gd name="connsiteY70" fmla="*/ 128349 h 1021242"/>
                <a:gd name="connsiteX71" fmla="*/ 550308 w 573028"/>
                <a:gd name="connsiteY71" fmla="*/ 84132 h 1021242"/>
                <a:gd name="connsiteX72" fmla="*/ 489361 w 573028"/>
                <a:gd name="connsiteY72" fmla="*/ 48758 h 1021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73028" h="1021242">
                  <a:moveTo>
                    <a:pt x="489122" y="48758"/>
                  </a:moveTo>
                  <a:cubicBezTo>
                    <a:pt x="459962" y="34179"/>
                    <a:pt x="440124" y="10038"/>
                    <a:pt x="406185" y="0"/>
                  </a:cubicBezTo>
                  <a:cubicBezTo>
                    <a:pt x="418852" y="21033"/>
                    <a:pt x="400927" y="26291"/>
                    <a:pt x="397580" y="35374"/>
                  </a:cubicBezTo>
                  <a:cubicBezTo>
                    <a:pt x="395907" y="39676"/>
                    <a:pt x="408575" y="54972"/>
                    <a:pt x="393278" y="53060"/>
                  </a:cubicBezTo>
                  <a:cubicBezTo>
                    <a:pt x="361729" y="54016"/>
                    <a:pt x="344042" y="41110"/>
                    <a:pt x="314644" y="39915"/>
                  </a:cubicBezTo>
                  <a:cubicBezTo>
                    <a:pt x="307234" y="54494"/>
                    <a:pt x="313210" y="82698"/>
                    <a:pt x="297196" y="88673"/>
                  </a:cubicBezTo>
                  <a:cubicBezTo>
                    <a:pt x="288113" y="86044"/>
                    <a:pt x="284767" y="77679"/>
                    <a:pt x="271144" y="79830"/>
                  </a:cubicBezTo>
                  <a:cubicBezTo>
                    <a:pt x="246525" y="85805"/>
                    <a:pt x="248916" y="119266"/>
                    <a:pt x="223102" y="124047"/>
                  </a:cubicBezTo>
                  <a:cubicBezTo>
                    <a:pt x="223102" y="138865"/>
                    <a:pt x="237443" y="139104"/>
                    <a:pt x="236248" y="155118"/>
                  </a:cubicBezTo>
                  <a:cubicBezTo>
                    <a:pt x="219278" y="174717"/>
                    <a:pt x="193465" y="185472"/>
                    <a:pt x="192509" y="221563"/>
                  </a:cubicBezTo>
                  <a:cubicBezTo>
                    <a:pt x="177929" y="222997"/>
                    <a:pt x="173149" y="234470"/>
                    <a:pt x="153311" y="230406"/>
                  </a:cubicBezTo>
                  <a:cubicBezTo>
                    <a:pt x="156179" y="274384"/>
                    <a:pt x="143512" y="299481"/>
                    <a:pt x="131322" y="318840"/>
                  </a:cubicBezTo>
                  <a:cubicBezTo>
                    <a:pt x="124869" y="329357"/>
                    <a:pt x="116982" y="338917"/>
                    <a:pt x="113874" y="349912"/>
                  </a:cubicBezTo>
                  <a:cubicBezTo>
                    <a:pt x="134429" y="345371"/>
                    <a:pt x="138493" y="389349"/>
                    <a:pt x="122479" y="394129"/>
                  </a:cubicBezTo>
                  <a:cubicBezTo>
                    <a:pt x="72287" y="378354"/>
                    <a:pt x="45039" y="411816"/>
                    <a:pt x="39542" y="451730"/>
                  </a:cubicBezTo>
                  <a:cubicBezTo>
                    <a:pt x="38347" y="459857"/>
                    <a:pt x="43366" y="461769"/>
                    <a:pt x="43844" y="469417"/>
                  </a:cubicBezTo>
                  <a:cubicBezTo>
                    <a:pt x="44083" y="474915"/>
                    <a:pt x="39303" y="475632"/>
                    <a:pt x="39542" y="482802"/>
                  </a:cubicBezTo>
                  <a:cubicBezTo>
                    <a:pt x="39542" y="482802"/>
                    <a:pt x="43366" y="487582"/>
                    <a:pt x="43844" y="491645"/>
                  </a:cubicBezTo>
                  <a:cubicBezTo>
                    <a:pt x="47191" y="519371"/>
                    <a:pt x="51493" y="541121"/>
                    <a:pt x="43844" y="566934"/>
                  </a:cubicBezTo>
                  <a:cubicBezTo>
                    <a:pt x="57229" y="574104"/>
                    <a:pt x="73960" y="577689"/>
                    <a:pt x="74438" y="598005"/>
                  </a:cubicBezTo>
                  <a:cubicBezTo>
                    <a:pt x="76111" y="617365"/>
                    <a:pt x="59380" y="618082"/>
                    <a:pt x="48146" y="624535"/>
                  </a:cubicBezTo>
                  <a:cubicBezTo>
                    <a:pt x="61292" y="639115"/>
                    <a:pt x="64638" y="667557"/>
                    <a:pt x="56990" y="690980"/>
                  </a:cubicBezTo>
                  <a:cubicBezTo>
                    <a:pt x="43127" y="699107"/>
                    <a:pt x="29265" y="707233"/>
                    <a:pt x="22094" y="722052"/>
                  </a:cubicBezTo>
                  <a:cubicBezTo>
                    <a:pt x="24723" y="732568"/>
                    <a:pt x="28309" y="742129"/>
                    <a:pt x="26396" y="757425"/>
                  </a:cubicBezTo>
                  <a:cubicBezTo>
                    <a:pt x="17314" y="758620"/>
                    <a:pt x="25440" y="777024"/>
                    <a:pt x="13251" y="775112"/>
                  </a:cubicBezTo>
                  <a:cubicBezTo>
                    <a:pt x="3212" y="776546"/>
                    <a:pt x="8471" y="762206"/>
                    <a:pt x="105" y="761728"/>
                  </a:cubicBezTo>
                  <a:cubicBezTo>
                    <a:pt x="-2285" y="829129"/>
                    <a:pt x="36674" y="854464"/>
                    <a:pt x="48146" y="907763"/>
                  </a:cubicBezTo>
                  <a:cubicBezTo>
                    <a:pt x="62726" y="915173"/>
                    <a:pt x="68462" y="931664"/>
                    <a:pt x="78740" y="943137"/>
                  </a:cubicBezTo>
                  <a:cubicBezTo>
                    <a:pt x="65594" y="944571"/>
                    <a:pt x="73721" y="967516"/>
                    <a:pt x="61292" y="969667"/>
                  </a:cubicBezTo>
                  <a:cubicBezTo>
                    <a:pt x="72287" y="980662"/>
                    <a:pt x="83042" y="991895"/>
                    <a:pt x="78740" y="1018425"/>
                  </a:cubicBezTo>
                  <a:cubicBezTo>
                    <a:pt x="94276" y="1024878"/>
                    <a:pt x="118655" y="1018903"/>
                    <a:pt x="135385" y="1013884"/>
                  </a:cubicBezTo>
                  <a:cubicBezTo>
                    <a:pt x="118655" y="971101"/>
                    <a:pt x="164784" y="959629"/>
                    <a:pt x="209718" y="965126"/>
                  </a:cubicBezTo>
                  <a:cubicBezTo>
                    <a:pt x="213064" y="946483"/>
                    <a:pt x="220234" y="931664"/>
                    <a:pt x="231468" y="920909"/>
                  </a:cubicBezTo>
                  <a:cubicBezTo>
                    <a:pt x="228839" y="883384"/>
                    <a:pt x="241984" y="879321"/>
                    <a:pt x="235770" y="845620"/>
                  </a:cubicBezTo>
                  <a:cubicBezTo>
                    <a:pt x="257759" y="837733"/>
                    <a:pt x="227644" y="804272"/>
                    <a:pt x="248916" y="796862"/>
                  </a:cubicBezTo>
                  <a:cubicBezTo>
                    <a:pt x="236487" y="796145"/>
                    <a:pt x="219039" y="800686"/>
                    <a:pt x="218322" y="788019"/>
                  </a:cubicBezTo>
                  <a:lnTo>
                    <a:pt x="257520" y="788019"/>
                  </a:lnTo>
                  <a:cubicBezTo>
                    <a:pt x="266841" y="779892"/>
                    <a:pt x="279031" y="774395"/>
                    <a:pt x="288113" y="766030"/>
                  </a:cubicBezTo>
                  <a:cubicBezTo>
                    <a:pt x="301976" y="762206"/>
                    <a:pt x="314883" y="757903"/>
                    <a:pt x="318707" y="743802"/>
                  </a:cubicBezTo>
                  <a:cubicBezTo>
                    <a:pt x="312014" y="737348"/>
                    <a:pt x="291459" y="754079"/>
                    <a:pt x="270666" y="748104"/>
                  </a:cubicBezTo>
                  <a:cubicBezTo>
                    <a:pt x="262300" y="731373"/>
                    <a:pt x="230034" y="739022"/>
                    <a:pt x="214020" y="730417"/>
                  </a:cubicBezTo>
                  <a:cubicBezTo>
                    <a:pt x="236248" y="708906"/>
                    <a:pt x="266363" y="732807"/>
                    <a:pt x="292655" y="717033"/>
                  </a:cubicBezTo>
                  <a:cubicBezTo>
                    <a:pt x="299586" y="720379"/>
                    <a:pt x="291699" y="738783"/>
                    <a:pt x="305800" y="734719"/>
                  </a:cubicBezTo>
                  <a:cubicBezTo>
                    <a:pt x="320619" y="724920"/>
                    <a:pt x="338306" y="717511"/>
                    <a:pt x="344998" y="699346"/>
                  </a:cubicBezTo>
                  <a:cubicBezTo>
                    <a:pt x="329940" y="685244"/>
                    <a:pt x="315361" y="670186"/>
                    <a:pt x="301259" y="655129"/>
                  </a:cubicBezTo>
                  <a:cubicBezTo>
                    <a:pt x="283094" y="657280"/>
                    <a:pt x="277358" y="647002"/>
                    <a:pt x="266363" y="641983"/>
                  </a:cubicBezTo>
                  <a:cubicBezTo>
                    <a:pt x="268514" y="614736"/>
                    <a:pt x="258476" y="599678"/>
                    <a:pt x="262061" y="571236"/>
                  </a:cubicBezTo>
                  <a:cubicBezTo>
                    <a:pt x="263734" y="566934"/>
                    <a:pt x="273056" y="556178"/>
                    <a:pt x="274968" y="549008"/>
                  </a:cubicBezTo>
                  <a:cubicBezTo>
                    <a:pt x="281899" y="526541"/>
                    <a:pt x="275446" y="523912"/>
                    <a:pt x="270666" y="509093"/>
                  </a:cubicBezTo>
                  <a:cubicBezTo>
                    <a:pt x="275924" y="504074"/>
                    <a:pt x="286201" y="504074"/>
                    <a:pt x="296718" y="504552"/>
                  </a:cubicBezTo>
                  <a:cubicBezTo>
                    <a:pt x="301976" y="492840"/>
                    <a:pt x="288352" y="478500"/>
                    <a:pt x="296718" y="478022"/>
                  </a:cubicBezTo>
                  <a:cubicBezTo>
                    <a:pt x="307951" y="480412"/>
                    <a:pt x="312014" y="483997"/>
                    <a:pt x="318707" y="473480"/>
                  </a:cubicBezTo>
                  <a:cubicBezTo>
                    <a:pt x="315122" y="472524"/>
                    <a:pt x="313688" y="469656"/>
                    <a:pt x="314405" y="464637"/>
                  </a:cubicBezTo>
                  <a:cubicBezTo>
                    <a:pt x="333048" y="464637"/>
                    <a:pt x="328984" y="441214"/>
                    <a:pt x="353841" y="446950"/>
                  </a:cubicBezTo>
                  <a:cubicBezTo>
                    <a:pt x="355993" y="441931"/>
                    <a:pt x="358144" y="436673"/>
                    <a:pt x="362685" y="433805"/>
                  </a:cubicBezTo>
                  <a:cubicBezTo>
                    <a:pt x="379894" y="422332"/>
                    <a:pt x="372962" y="441214"/>
                    <a:pt x="380133" y="424961"/>
                  </a:cubicBezTo>
                  <a:cubicBezTo>
                    <a:pt x="380372" y="424483"/>
                    <a:pt x="388020" y="421137"/>
                    <a:pt x="388976" y="420420"/>
                  </a:cubicBezTo>
                  <a:cubicBezTo>
                    <a:pt x="400927" y="412533"/>
                    <a:pt x="412638" y="412055"/>
                    <a:pt x="423872" y="402733"/>
                  </a:cubicBezTo>
                  <a:cubicBezTo>
                    <a:pt x="429608" y="381939"/>
                    <a:pt x="445622" y="371662"/>
                    <a:pt x="458767" y="358516"/>
                  </a:cubicBezTo>
                  <a:cubicBezTo>
                    <a:pt x="448490" y="352541"/>
                    <a:pt x="446339" y="338678"/>
                    <a:pt x="441319" y="327445"/>
                  </a:cubicBezTo>
                  <a:cubicBezTo>
                    <a:pt x="455660" y="314299"/>
                    <a:pt x="459006" y="301871"/>
                    <a:pt x="458767" y="283228"/>
                  </a:cubicBezTo>
                  <a:lnTo>
                    <a:pt x="476215" y="283228"/>
                  </a:lnTo>
                  <a:cubicBezTo>
                    <a:pt x="476693" y="271994"/>
                    <a:pt x="482429" y="266019"/>
                    <a:pt x="493663" y="265541"/>
                  </a:cubicBezTo>
                  <a:cubicBezTo>
                    <a:pt x="492468" y="255503"/>
                    <a:pt x="494619" y="248810"/>
                    <a:pt x="502506" y="247854"/>
                  </a:cubicBezTo>
                  <a:cubicBezTo>
                    <a:pt x="503223" y="257415"/>
                    <a:pt x="512784" y="247376"/>
                    <a:pt x="515652" y="247854"/>
                  </a:cubicBezTo>
                  <a:cubicBezTo>
                    <a:pt x="523061" y="249049"/>
                    <a:pt x="523539" y="256459"/>
                    <a:pt x="533100" y="256698"/>
                  </a:cubicBezTo>
                  <a:cubicBezTo>
                    <a:pt x="532861" y="256698"/>
                    <a:pt x="567517" y="247376"/>
                    <a:pt x="572297" y="252156"/>
                  </a:cubicBezTo>
                  <a:cubicBezTo>
                    <a:pt x="577317" y="229450"/>
                    <a:pt x="554850" y="234231"/>
                    <a:pt x="554850" y="216783"/>
                  </a:cubicBezTo>
                  <a:cubicBezTo>
                    <a:pt x="553654" y="196467"/>
                    <a:pt x="565605" y="189297"/>
                    <a:pt x="567756" y="172566"/>
                  </a:cubicBezTo>
                  <a:cubicBezTo>
                    <a:pt x="559152" y="166830"/>
                    <a:pt x="553177" y="157986"/>
                    <a:pt x="550308" y="146036"/>
                  </a:cubicBezTo>
                  <a:cubicBezTo>
                    <a:pt x="550308" y="137192"/>
                    <a:pt x="562259" y="140299"/>
                    <a:pt x="559152" y="128349"/>
                  </a:cubicBezTo>
                  <a:cubicBezTo>
                    <a:pt x="535968" y="134802"/>
                    <a:pt x="546723" y="91063"/>
                    <a:pt x="550308" y="84132"/>
                  </a:cubicBezTo>
                  <a:cubicBezTo>
                    <a:pt x="527602" y="74810"/>
                    <a:pt x="526407" y="43500"/>
                    <a:pt x="489361" y="48758"/>
                  </a:cubicBezTo>
                  <a:close/>
                </a:path>
              </a:pathLst>
            </a:custGeom>
            <a:grpFill/>
            <a:ln w="3175" cap="flat">
              <a:solidFill>
                <a:schemeClr val="bg1"/>
              </a:solid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F8C4B39F-1713-671C-0FC9-7E715D9E1295}"/>
                </a:ext>
              </a:extLst>
            </p:cNvPr>
            <p:cNvSpPr/>
            <p:nvPr/>
          </p:nvSpPr>
          <p:spPr>
            <a:xfrm>
              <a:off x="9353934" y="4077768"/>
              <a:ext cx="314698" cy="162578"/>
            </a:xfrm>
            <a:custGeom>
              <a:avLst/>
              <a:gdLst>
                <a:gd name="connsiteX0" fmla="*/ 4701 w 314698"/>
                <a:gd name="connsiteY0" fmla="*/ 131746 h 162578"/>
                <a:gd name="connsiteX1" fmla="*/ 170575 w 314698"/>
                <a:gd name="connsiteY1" fmla="*/ 109518 h 162578"/>
                <a:gd name="connsiteX2" fmla="*/ 183720 w 314698"/>
                <a:gd name="connsiteY2" fmla="*/ 127205 h 162578"/>
                <a:gd name="connsiteX3" fmla="*/ 240605 w 314698"/>
                <a:gd name="connsiteY3" fmla="*/ 162578 h 162578"/>
                <a:gd name="connsiteX4" fmla="*/ 288646 w 314698"/>
                <a:gd name="connsiteY4" fmla="*/ 153735 h 162578"/>
                <a:gd name="connsiteX5" fmla="*/ 314698 w 314698"/>
                <a:gd name="connsiteY5" fmla="*/ 118361 h 162578"/>
                <a:gd name="connsiteX6" fmla="*/ 288646 w 314698"/>
                <a:gd name="connsiteY6" fmla="*/ 78447 h 162578"/>
                <a:gd name="connsiteX7" fmla="*/ 297490 w 314698"/>
                <a:gd name="connsiteY7" fmla="*/ 47375 h 162578"/>
                <a:gd name="connsiteX8" fmla="*/ 236303 w 314698"/>
                <a:gd name="connsiteY8" fmla="*/ 33990 h 162578"/>
                <a:gd name="connsiteX9" fmla="*/ 144762 w 314698"/>
                <a:gd name="connsiteY9" fmla="*/ 16304 h 162578"/>
                <a:gd name="connsiteX10" fmla="*/ 153605 w 314698"/>
                <a:gd name="connsiteY10" fmla="*/ 51677 h 162578"/>
                <a:gd name="connsiteX11" fmla="*/ 105564 w 314698"/>
                <a:gd name="connsiteY11" fmla="*/ 73905 h 162578"/>
                <a:gd name="connsiteX12" fmla="*/ 96720 w 314698"/>
                <a:gd name="connsiteY12" fmla="*/ 69603 h 162578"/>
                <a:gd name="connsiteX13" fmla="*/ 66127 w 314698"/>
                <a:gd name="connsiteY13" fmla="*/ 20845 h 162578"/>
                <a:gd name="connsiteX14" fmla="*/ 26929 w 314698"/>
                <a:gd name="connsiteY14" fmla="*/ 34229 h 162578"/>
                <a:gd name="connsiteX15" fmla="*/ 5179 w 314698"/>
                <a:gd name="connsiteY15" fmla="*/ 131746 h 16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4698" h="162578">
                  <a:moveTo>
                    <a:pt x="4701" y="131746"/>
                  </a:moveTo>
                  <a:cubicBezTo>
                    <a:pt x="35056" y="83705"/>
                    <a:pt x="126836" y="134375"/>
                    <a:pt x="170575" y="109518"/>
                  </a:cubicBezTo>
                  <a:cubicBezTo>
                    <a:pt x="171770" y="118600"/>
                    <a:pt x="179418" y="121229"/>
                    <a:pt x="183720" y="127205"/>
                  </a:cubicBezTo>
                  <a:cubicBezTo>
                    <a:pt x="215748" y="125771"/>
                    <a:pt x="222201" y="150150"/>
                    <a:pt x="240605" y="162578"/>
                  </a:cubicBezTo>
                  <a:cubicBezTo>
                    <a:pt x="259965" y="158037"/>
                    <a:pt x="265462" y="143696"/>
                    <a:pt x="288646" y="153735"/>
                  </a:cubicBezTo>
                  <a:cubicBezTo>
                    <a:pt x="290080" y="134614"/>
                    <a:pt x="312547" y="136765"/>
                    <a:pt x="314698" y="118361"/>
                  </a:cubicBezTo>
                  <a:cubicBezTo>
                    <a:pt x="310396" y="100675"/>
                    <a:pt x="303704" y="85139"/>
                    <a:pt x="288646" y="78447"/>
                  </a:cubicBezTo>
                  <a:cubicBezTo>
                    <a:pt x="295099" y="71754"/>
                    <a:pt x="295577" y="59087"/>
                    <a:pt x="297490" y="47375"/>
                  </a:cubicBezTo>
                  <a:cubicBezTo>
                    <a:pt x="280998" y="33751"/>
                    <a:pt x="263072" y="26581"/>
                    <a:pt x="236303" y="33990"/>
                  </a:cubicBezTo>
                  <a:cubicBezTo>
                    <a:pt x="214553" y="4831"/>
                    <a:pt x="174638" y="-15963"/>
                    <a:pt x="144762" y="16304"/>
                  </a:cubicBezTo>
                  <a:cubicBezTo>
                    <a:pt x="151215" y="24430"/>
                    <a:pt x="153127" y="37337"/>
                    <a:pt x="153605" y="51677"/>
                  </a:cubicBezTo>
                  <a:cubicBezTo>
                    <a:pt x="143328" y="64823"/>
                    <a:pt x="130899" y="75817"/>
                    <a:pt x="105564" y="73905"/>
                  </a:cubicBezTo>
                  <a:cubicBezTo>
                    <a:pt x="104608" y="70559"/>
                    <a:pt x="101740" y="68886"/>
                    <a:pt x="96720" y="69603"/>
                  </a:cubicBezTo>
                  <a:cubicBezTo>
                    <a:pt x="98632" y="41161"/>
                    <a:pt x="70668" y="43073"/>
                    <a:pt x="66127" y="20845"/>
                  </a:cubicBezTo>
                  <a:cubicBezTo>
                    <a:pt x="52025" y="24191"/>
                    <a:pt x="39119" y="28971"/>
                    <a:pt x="26929" y="34229"/>
                  </a:cubicBezTo>
                  <a:cubicBezTo>
                    <a:pt x="20237" y="64345"/>
                    <a:pt x="-12508" y="91353"/>
                    <a:pt x="5179" y="131746"/>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1130E8C-EA65-B809-7AAC-CE25D0DD9D6D}"/>
                </a:ext>
              </a:extLst>
            </p:cNvPr>
            <p:cNvSpPr/>
            <p:nvPr/>
          </p:nvSpPr>
          <p:spPr>
            <a:xfrm>
              <a:off x="9462784" y="3962966"/>
              <a:ext cx="201545" cy="144729"/>
            </a:xfrm>
            <a:custGeom>
              <a:avLst/>
              <a:gdLst>
                <a:gd name="connsiteX0" fmla="*/ 131755 w 201545"/>
                <a:gd name="connsiteY0" fmla="*/ 144729 h 144729"/>
                <a:gd name="connsiteX1" fmla="*/ 170952 w 201545"/>
                <a:gd name="connsiteY1" fmla="*/ 144729 h 144729"/>
                <a:gd name="connsiteX2" fmla="*/ 184098 w 201545"/>
                <a:gd name="connsiteY2" fmla="*/ 122501 h 144729"/>
                <a:gd name="connsiteX3" fmla="*/ 170952 w 201545"/>
                <a:gd name="connsiteY3" fmla="*/ 56056 h 144729"/>
                <a:gd name="connsiteX4" fmla="*/ 201546 w 201545"/>
                <a:gd name="connsiteY4" fmla="*/ 11839 h 144729"/>
                <a:gd name="connsiteX5" fmla="*/ 79172 w 201545"/>
                <a:gd name="connsiteY5" fmla="*/ 7298 h 144729"/>
                <a:gd name="connsiteX6" fmla="*/ 538 w 201545"/>
                <a:gd name="connsiteY6" fmla="*/ 29526 h 144729"/>
                <a:gd name="connsiteX7" fmla="*/ 9381 w 201545"/>
                <a:gd name="connsiteY7" fmla="*/ 60597 h 144729"/>
                <a:gd name="connsiteX8" fmla="*/ 13683 w 201545"/>
                <a:gd name="connsiteY8" fmla="*/ 87128 h 144729"/>
                <a:gd name="connsiteX9" fmla="*/ 48579 w 201545"/>
                <a:gd name="connsiteY9" fmla="*/ 87128 h 144729"/>
                <a:gd name="connsiteX10" fmla="*/ 39974 w 201545"/>
                <a:gd name="connsiteY10" fmla="*/ 118199 h 144729"/>
                <a:gd name="connsiteX11" fmla="*/ 131755 w 201545"/>
                <a:gd name="connsiteY11" fmla="*/ 144729 h 14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1545" h="144729">
                  <a:moveTo>
                    <a:pt x="131755" y="144729"/>
                  </a:moveTo>
                  <a:cubicBezTo>
                    <a:pt x="144183" y="139232"/>
                    <a:pt x="158763" y="139232"/>
                    <a:pt x="170952" y="144729"/>
                  </a:cubicBezTo>
                  <a:cubicBezTo>
                    <a:pt x="172386" y="134452"/>
                    <a:pt x="175493" y="125608"/>
                    <a:pt x="184098" y="122501"/>
                  </a:cubicBezTo>
                  <a:cubicBezTo>
                    <a:pt x="175016" y="105293"/>
                    <a:pt x="175255" y="78045"/>
                    <a:pt x="170952" y="56056"/>
                  </a:cubicBezTo>
                  <a:cubicBezTo>
                    <a:pt x="183381" y="43628"/>
                    <a:pt x="190551" y="25702"/>
                    <a:pt x="201546" y="11839"/>
                  </a:cubicBezTo>
                  <a:cubicBezTo>
                    <a:pt x="150875" y="21639"/>
                    <a:pt x="115263" y="-14930"/>
                    <a:pt x="79172" y="7298"/>
                  </a:cubicBezTo>
                  <a:cubicBezTo>
                    <a:pt x="40930" y="2518"/>
                    <a:pt x="28024" y="23312"/>
                    <a:pt x="538" y="29526"/>
                  </a:cubicBezTo>
                  <a:cubicBezTo>
                    <a:pt x="-896" y="44345"/>
                    <a:pt x="60" y="56773"/>
                    <a:pt x="9381" y="60597"/>
                  </a:cubicBezTo>
                  <a:cubicBezTo>
                    <a:pt x="-8784" y="65856"/>
                    <a:pt x="12727" y="75655"/>
                    <a:pt x="13683" y="87128"/>
                  </a:cubicBezTo>
                  <a:cubicBezTo>
                    <a:pt x="30175" y="99556"/>
                    <a:pt x="34955" y="75416"/>
                    <a:pt x="48579" y="87128"/>
                  </a:cubicBezTo>
                  <a:cubicBezTo>
                    <a:pt x="45472" y="97166"/>
                    <a:pt x="44755" y="109834"/>
                    <a:pt x="39974" y="118199"/>
                  </a:cubicBezTo>
                  <a:cubicBezTo>
                    <a:pt x="76065" y="95732"/>
                    <a:pt x="114307" y="121545"/>
                    <a:pt x="131755" y="144729"/>
                  </a:cubicBezTo>
                  <a:close/>
                </a:path>
              </a:pathLst>
            </a:custGeom>
            <a:grpFill/>
            <a:ln w="3175" cap="flat">
              <a:solidFill>
                <a:schemeClr val="bg1"/>
              </a:solid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47F58C3-5E84-DE1D-7E83-41221F87397E}"/>
                </a:ext>
              </a:extLst>
            </p:cNvPr>
            <p:cNvSpPr/>
            <p:nvPr/>
          </p:nvSpPr>
          <p:spPr>
            <a:xfrm>
              <a:off x="9415537" y="4001575"/>
              <a:ext cx="21824" cy="22228"/>
            </a:xfrm>
            <a:custGeom>
              <a:avLst/>
              <a:gdLst>
                <a:gd name="connsiteX0" fmla="*/ 21732 w 21824"/>
                <a:gd name="connsiteY0" fmla="*/ 8843 h 22228"/>
                <a:gd name="connsiteX1" fmla="*/ 4285 w 21824"/>
                <a:gd name="connsiteY1" fmla="*/ 0 h 22228"/>
                <a:gd name="connsiteX2" fmla="*/ 8587 w 21824"/>
                <a:gd name="connsiteY2" fmla="*/ 22228 h 22228"/>
                <a:gd name="connsiteX3" fmla="*/ 21732 w 21824"/>
                <a:gd name="connsiteY3" fmla="*/ 8843 h 22228"/>
              </a:gdLst>
              <a:ahLst/>
              <a:cxnLst>
                <a:cxn ang="0">
                  <a:pos x="connsiteX0" y="connsiteY0"/>
                </a:cxn>
                <a:cxn ang="0">
                  <a:pos x="connsiteX1" y="connsiteY1"/>
                </a:cxn>
                <a:cxn ang="0">
                  <a:pos x="connsiteX2" y="connsiteY2"/>
                </a:cxn>
                <a:cxn ang="0">
                  <a:pos x="connsiteX3" y="connsiteY3"/>
                </a:cxn>
              </a:cxnLst>
              <a:rect l="l" t="t" r="r" b="b"/>
              <a:pathLst>
                <a:path w="21824" h="22228">
                  <a:moveTo>
                    <a:pt x="21732" y="8843"/>
                  </a:moveTo>
                  <a:cubicBezTo>
                    <a:pt x="15279" y="6453"/>
                    <a:pt x="10738" y="2390"/>
                    <a:pt x="4285" y="0"/>
                  </a:cubicBezTo>
                  <a:cubicBezTo>
                    <a:pt x="-1691" y="5736"/>
                    <a:pt x="-2408" y="21750"/>
                    <a:pt x="8587" y="22228"/>
                  </a:cubicBezTo>
                  <a:cubicBezTo>
                    <a:pt x="1655" y="6453"/>
                    <a:pt x="23405" y="19599"/>
                    <a:pt x="21732" y="8843"/>
                  </a:cubicBezTo>
                  <a:close/>
                </a:path>
              </a:pathLst>
            </a:custGeom>
            <a:grpFill/>
            <a:ln w="3175" cap="flat">
              <a:solidFill>
                <a:schemeClr val="bg1"/>
              </a:solid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59D4C02F-9516-932B-8849-C24A4E507924}"/>
                </a:ext>
              </a:extLst>
            </p:cNvPr>
            <p:cNvSpPr/>
            <p:nvPr/>
          </p:nvSpPr>
          <p:spPr>
            <a:xfrm>
              <a:off x="9401779" y="3908349"/>
              <a:ext cx="5493" cy="5041"/>
            </a:xfrm>
            <a:custGeom>
              <a:avLst/>
              <a:gdLst>
                <a:gd name="connsiteX0" fmla="*/ 4898 w 5493"/>
                <a:gd name="connsiteY0" fmla="*/ 250 h 5041"/>
                <a:gd name="connsiteX1" fmla="*/ 595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5" y="4791"/>
                  </a:cubicBezTo>
                  <a:cubicBezTo>
                    <a:pt x="1790" y="5986"/>
                    <a:pt x="7288" y="2640"/>
                    <a:pt x="4898" y="250"/>
                  </a:cubicBezTo>
                  <a:close/>
                </a:path>
              </a:pathLst>
            </a:custGeom>
            <a:grpFill/>
            <a:ln w="3175" cap="flat">
              <a:solidFill>
                <a:schemeClr val="bg1"/>
              </a:solid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E5D77AE2-BFA0-0C72-2675-BC30EA7D8F42}"/>
                </a:ext>
              </a:extLst>
            </p:cNvPr>
            <p:cNvSpPr/>
            <p:nvPr/>
          </p:nvSpPr>
          <p:spPr>
            <a:xfrm>
              <a:off x="9397477" y="4072072"/>
              <a:ext cx="5408" cy="5041"/>
            </a:xfrm>
            <a:custGeom>
              <a:avLst/>
              <a:gdLst>
                <a:gd name="connsiteX0" fmla="*/ 595 w 5408"/>
                <a:gd name="connsiteY0" fmla="*/ 4791 h 5041"/>
                <a:gd name="connsiteX1" fmla="*/ 4898 w 5408"/>
                <a:gd name="connsiteY1" fmla="*/ 250 h 5041"/>
                <a:gd name="connsiteX2" fmla="*/ 595 w 5408"/>
                <a:gd name="connsiteY2" fmla="*/ 4791 h 5041"/>
              </a:gdLst>
              <a:ahLst/>
              <a:cxnLst>
                <a:cxn ang="0">
                  <a:pos x="connsiteX0" y="connsiteY0"/>
                </a:cxn>
                <a:cxn ang="0">
                  <a:pos x="connsiteX1" y="connsiteY1"/>
                </a:cxn>
                <a:cxn ang="0">
                  <a:pos x="connsiteX2" y="connsiteY2"/>
                </a:cxn>
              </a:cxnLst>
              <a:rect l="l" t="t" r="r" b="b"/>
              <a:pathLst>
                <a:path w="5408" h="5041">
                  <a:moveTo>
                    <a:pt x="595" y="4791"/>
                  </a:moveTo>
                  <a:cubicBezTo>
                    <a:pt x="1790" y="5986"/>
                    <a:pt x="7049"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19F6F628-C6EC-AD7F-4FB9-9736E7EE097B}"/>
                </a:ext>
              </a:extLst>
            </p:cNvPr>
            <p:cNvSpPr/>
            <p:nvPr/>
          </p:nvSpPr>
          <p:spPr>
            <a:xfrm>
              <a:off x="8900212" y="3563229"/>
              <a:ext cx="8604" cy="4302"/>
            </a:xfrm>
            <a:custGeom>
              <a:avLst/>
              <a:gdLst>
                <a:gd name="connsiteX0" fmla="*/ 0 w 8604"/>
                <a:gd name="connsiteY0" fmla="*/ 4302 h 4302"/>
                <a:gd name="connsiteX1" fmla="*/ 8604 w 8604"/>
                <a:gd name="connsiteY1" fmla="*/ 0 h 4302"/>
                <a:gd name="connsiteX2" fmla="*/ 0 w 8604"/>
                <a:gd name="connsiteY2" fmla="*/ 4302 h 4302"/>
              </a:gdLst>
              <a:ahLst/>
              <a:cxnLst>
                <a:cxn ang="0">
                  <a:pos x="connsiteX0" y="connsiteY0"/>
                </a:cxn>
                <a:cxn ang="0">
                  <a:pos x="connsiteX1" y="connsiteY1"/>
                </a:cxn>
                <a:cxn ang="0">
                  <a:pos x="connsiteX2" y="connsiteY2"/>
                </a:cxn>
              </a:cxnLst>
              <a:rect l="l" t="t" r="r" b="b"/>
              <a:pathLst>
                <a:path w="8604" h="4302">
                  <a:moveTo>
                    <a:pt x="0" y="4302"/>
                  </a:moveTo>
                  <a:cubicBezTo>
                    <a:pt x="3346" y="3346"/>
                    <a:pt x="8604" y="4302"/>
                    <a:pt x="8604" y="0"/>
                  </a:cubicBezTo>
                  <a:cubicBezTo>
                    <a:pt x="5258" y="956"/>
                    <a:pt x="0" y="0"/>
                    <a:pt x="0" y="4302"/>
                  </a:cubicBezTo>
                  <a:close/>
                </a:path>
              </a:pathLst>
            </a:custGeom>
            <a:grpFill/>
            <a:ln w="3175" cap="flat">
              <a:solidFill>
                <a:schemeClr val="bg1"/>
              </a:solid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B99A867-00AC-DAA0-83F1-8CCF324C7520}"/>
                </a:ext>
              </a:extLst>
            </p:cNvPr>
            <p:cNvSpPr/>
            <p:nvPr/>
          </p:nvSpPr>
          <p:spPr>
            <a:xfrm>
              <a:off x="9310833" y="5072821"/>
              <a:ext cx="69791" cy="79829"/>
            </a:xfrm>
            <a:custGeom>
              <a:avLst/>
              <a:gdLst>
                <a:gd name="connsiteX0" fmla="*/ 26052 w 69791"/>
                <a:gd name="connsiteY0" fmla="*/ 0 h 79829"/>
                <a:gd name="connsiteX1" fmla="*/ 0 w 69791"/>
                <a:gd name="connsiteY1" fmla="*/ 31071 h 79829"/>
                <a:gd name="connsiteX2" fmla="*/ 26052 w 69791"/>
                <a:gd name="connsiteY2" fmla="*/ 79830 h 79829"/>
                <a:gd name="connsiteX3" fmla="*/ 26052 w 69791"/>
                <a:gd name="connsiteY3" fmla="*/ 66445 h 79829"/>
                <a:gd name="connsiteX4" fmla="*/ 69791 w 69791"/>
                <a:gd name="connsiteY4" fmla="*/ 35374 h 79829"/>
                <a:gd name="connsiteX5" fmla="*/ 26052 w 69791"/>
                <a:gd name="connsiteY5" fmla="*/ 0 h 7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91" h="79829">
                  <a:moveTo>
                    <a:pt x="26052" y="0"/>
                  </a:moveTo>
                  <a:cubicBezTo>
                    <a:pt x="22467" y="15536"/>
                    <a:pt x="13863" y="26052"/>
                    <a:pt x="0" y="31071"/>
                  </a:cubicBezTo>
                  <a:cubicBezTo>
                    <a:pt x="3107" y="53060"/>
                    <a:pt x="22228" y="58797"/>
                    <a:pt x="26052" y="79830"/>
                  </a:cubicBezTo>
                  <a:lnTo>
                    <a:pt x="26052" y="66445"/>
                  </a:lnTo>
                  <a:cubicBezTo>
                    <a:pt x="48041" y="63577"/>
                    <a:pt x="65489" y="56407"/>
                    <a:pt x="69791" y="35374"/>
                  </a:cubicBezTo>
                  <a:cubicBezTo>
                    <a:pt x="48041" y="30832"/>
                    <a:pt x="47802" y="4541"/>
                    <a:pt x="26052" y="0"/>
                  </a:cubicBezTo>
                  <a:close/>
                </a:path>
              </a:pathLst>
            </a:custGeom>
            <a:grpFill/>
            <a:ln w="3175" cap="flat">
              <a:solidFill>
                <a:schemeClr val="bg1"/>
              </a:solid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FE0CED0-E21E-ACCD-E27B-DC0F0D14B0F8}"/>
                </a:ext>
              </a:extLst>
            </p:cNvPr>
            <p:cNvSpPr/>
            <p:nvPr/>
          </p:nvSpPr>
          <p:spPr>
            <a:xfrm>
              <a:off x="9114366" y="4944283"/>
              <a:ext cx="170175" cy="163912"/>
            </a:xfrm>
            <a:custGeom>
              <a:avLst/>
              <a:gdLst>
                <a:gd name="connsiteX0" fmla="*/ 169937 w 170175"/>
                <a:gd name="connsiteY0" fmla="*/ 70937 h 163912"/>
                <a:gd name="connsiteX1" fmla="*/ 157030 w 170175"/>
                <a:gd name="connsiteY1" fmla="*/ 22179 h 163912"/>
                <a:gd name="connsiteX2" fmla="*/ 150577 w 170175"/>
                <a:gd name="connsiteY2" fmla="*/ 24330 h 163912"/>
                <a:gd name="connsiteX3" fmla="*/ 148904 w 170175"/>
                <a:gd name="connsiteY3" fmla="*/ 24330 h 163912"/>
                <a:gd name="connsiteX4" fmla="*/ 145319 w 170175"/>
                <a:gd name="connsiteY4" fmla="*/ 24330 h 163912"/>
                <a:gd name="connsiteX5" fmla="*/ 143646 w 170175"/>
                <a:gd name="connsiteY5" fmla="*/ 23852 h 163912"/>
                <a:gd name="connsiteX6" fmla="*/ 141016 w 170175"/>
                <a:gd name="connsiteY6" fmla="*/ 22657 h 163912"/>
                <a:gd name="connsiteX7" fmla="*/ 139821 w 170175"/>
                <a:gd name="connsiteY7" fmla="*/ 21701 h 163912"/>
                <a:gd name="connsiteX8" fmla="*/ 137670 w 170175"/>
                <a:gd name="connsiteY8" fmla="*/ 19789 h 163912"/>
                <a:gd name="connsiteX9" fmla="*/ 136714 w 170175"/>
                <a:gd name="connsiteY9" fmla="*/ 18594 h 163912"/>
                <a:gd name="connsiteX10" fmla="*/ 135041 w 170175"/>
                <a:gd name="connsiteY10" fmla="*/ 16443 h 163912"/>
                <a:gd name="connsiteX11" fmla="*/ 134324 w 170175"/>
                <a:gd name="connsiteY11" fmla="*/ 15486 h 163912"/>
                <a:gd name="connsiteX12" fmla="*/ 133129 w 170175"/>
                <a:gd name="connsiteY12" fmla="*/ 13096 h 163912"/>
                <a:gd name="connsiteX13" fmla="*/ 132173 w 170175"/>
                <a:gd name="connsiteY13" fmla="*/ 10945 h 163912"/>
                <a:gd name="connsiteX14" fmla="*/ 91541 w 170175"/>
                <a:gd name="connsiteY14" fmla="*/ 8794 h 163912"/>
                <a:gd name="connsiteX15" fmla="*/ 30593 w 170175"/>
                <a:gd name="connsiteY15" fmla="*/ 13335 h 163912"/>
                <a:gd name="connsiteX16" fmla="*/ 4302 w 170175"/>
                <a:gd name="connsiteY16" fmla="*/ 190 h 163912"/>
                <a:gd name="connsiteX17" fmla="*/ 0 w 170175"/>
                <a:gd name="connsiteY17" fmla="*/ 26720 h 163912"/>
                <a:gd name="connsiteX18" fmla="*/ 21750 w 170175"/>
                <a:gd name="connsiteY18" fmla="*/ 62094 h 163912"/>
                <a:gd name="connsiteX19" fmla="*/ 69791 w 170175"/>
                <a:gd name="connsiteY19" fmla="*/ 110852 h 163912"/>
                <a:gd name="connsiteX20" fmla="*/ 122135 w 170175"/>
                <a:gd name="connsiteY20" fmla="*/ 163912 h 163912"/>
                <a:gd name="connsiteX21" fmla="*/ 117832 w 170175"/>
                <a:gd name="connsiteY21" fmla="*/ 137382 h 163912"/>
                <a:gd name="connsiteX22" fmla="*/ 126437 w 170175"/>
                <a:gd name="connsiteY22" fmla="*/ 123997 h 163912"/>
                <a:gd name="connsiteX23" fmla="*/ 144124 w 170175"/>
                <a:gd name="connsiteY23" fmla="*/ 110613 h 163912"/>
                <a:gd name="connsiteX24" fmla="*/ 148426 w 170175"/>
                <a:gd name="connsiteY24" fmla="*/ 101769 h 163912"/>
                <a:gd name="connsiteX25" fmla="*/ 165874 w 170175"/>
                <a:gd name="connsiteY25" fmla="*/ 97467 h 163912"/>
                <a:gd name="connsiteX26" fmla="*/ 152967 w 170175"/>
                <a:gd name="connsiteY26" fmla="*/ 75239 h 163912"/>
                <a:gd name="connsiteX27" fmla="*/ 170176 w 170175"/>
                <a:gd name="connsiteY27" fmla="*/ 70937 h 16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0175" h="163912">
                  <a:moveTo>
                    <a:pt x="169937" y="70937"/>
                  </a:moveTo>
                  <a:cubicBezTo>
                    <a:pt x="143646" y="68547"/>
                    <a:pt x="146753" y="40105"/>
                    <a:pt x="157030" y="22179"/>
                  </a:cubicBezTo>
                  <a:cubicBezTo>
                    <a:pt x="154640" y="23374"/>
                    <a:pt x="152489" y="24091"/>
                    <a:pt x="150577" y="24330"/>
                  </a:cubicBezTo>
                  <a:cubicBezTo>
                    <a:pt x="150099" y="24330"/>
                    <a:pt x="149382" y="24330"/>
                    <a:pt x="148904" y="24330"/>
                  </a:cubicBezTo>
                  <a:cubicBezTo>
                    <a:pt x="147709" y="24330"/>
                    <a:pt x="146514" y="24330"/>
                    <a:pt x="145319" y="24330"/>
                  </a:cubicBezTo>
                  <a:cubicBezTo>
                    <a:pt x="144841" y="24330"/>
                    <a:pt x="144124" y="24091"/>
                    <a:pt x="143646" y="23852"/>
                  </a:cubicBezTo>
                  <a:cubicBezTo>
                    <a:pt x="142690" y="23613"/>
                    <a:pt x="141733" y="23135"/>
                    <a:pt x="141016" y="22657"/>
                  </a:cubicBezTo>
                  <a:cubicBezTo>
                    <a:pt x="140539" y="22418"/>
                    <a:pt x="140060" y="22179"/>
                    <a:pt x="139821" y="21701"/>
                  </a:cubicBezTo>
                  <a:cubicBezTo>
                    <a:pt x="139104" y="21223"/>
                    <a:pt x="138387" y="20506"/>
                    <a:pt x="137670" y="19789"/>
                  </a:cubicBezTo>
                  <a:cubicBezTo>
                    <a:pt x="137192" y="19311"/>
                    <a:pt x="136953" y="19072"/>
                    <a:pt x="136714" y="18594"/>
                  </a:cubicBezTo>
                  <a:cubicBezTo>
                    <a:pt x="136236" y="17877"/>
                    <a:pt x="135758" y="17160"/>
                    <a:pt x="135041" y="16443"/>
                  </a:cubicBezTo>
                  <a:cubicBezTo>
                    <a:pt x="135041" y="15965"/>
                    <a:pt x="134563" y="15726"/>
                    <a:pt x="134324" y="15486"/>
                  </a:cubicBezTo>
                  <a:cubicBezTo>
                    <a:pt x="133846" y="14530"/>
                    <a:pt x="133368" y="13813"/>
                    <a:pt x="133129" y="13096"/>
                  </a:cubicBezTo>
                  <a:cubicBezTo>
                    <a:pt x="132651" y="12140"/>
                    <a:pt x="132412" y="11423"/>
                    <a:pt x="132173" y="10945"/>
                  </a:cubicBezTo>
                  <a:cubicBezTo>
                    <a:pt x="118788" y="7360"/>
                    <a:pt x="98950" y="9511"/>
                    <a:pt x="91541" y="8794"/>
                  </a:cubicBezTo>
                  <a:cubicBezTo>
                    <a:pt x="60709" y="6404"/>
                    <a:pt x="30832" y="-12239"/>
                    <a:pt x="30593" y="13335"/>
                  </a:cubicBezTo>
                  <a:cubicBezTo>
                    <a:pt x="13624" y="17160"/>
                    <a:pt x="15058" y="2580"/>
                    <a:pt x="4302" y="190"/>
                  </a:cubicBezTo>
                  <a:cubicBezTo>
                    <a:pt x="4780" y="10945"/>
                    <a:pt x="5019" y="21462"/>
                    <a:pt x="0" y="26720"/>
                  </a:cubicBezTo>
                  <a:cubicBezTo>
                    <a:pt x="10277" y="35563"/>
                    <a:pt x="24857" y="39866"/>
                    <a:pt x="21750" y="62094"/>
                  </a:cubicBezTo>
                  <a:cubicBezTo>
                    <a:pt x="41827" y="74283"/>
                    <a:pt x="49475" y="98901"/>
                    <a:pt x="69791" y="110852"/>
                  </a:cubicBezTo>
                  <a:cubicBezTo>
                    <a:pt x="81503" y="134514"/>
                    <a:pt x="97994" y="153157"/>
                    <a:pt x="122135" y="163912"/>
                  </a:cubicBezTo>
                  <a:cubicBezTo>
                    <a:pt x="122135" y="153396"/>
                    <a:pt x="114486" y="151006"/>
                    <a:pt x="117832" y="137382"/>
                  </a:cubicBezTo>
                  <a:cubicBezTo>
                    <a:pt x="129544" y="140967"/>
                    <a:pt x="122852" y="129017"/>
                    <a:pt x="126437" y="123997"/>
                  </a:cubicBezTo>
                  <a:cubicBezTo>
                    <a:pt x="130978" y="118022"/>
                    <a:pt x="138865" y="118022"/>
                    <a:pt x="144124" y="110613"/>
                  </a:cubicBezTo>
                  <a:cubicBezTo>
                    <a:pt x="142450" y="113003"/>
                    <a:pt x="139582" y="100574"/>
                    <a:pt x="148426" y="101769"/>
                  </a:cubicBezTo>
                  <a:cubicBezTo>
                    <a:pt x="154879" y="101052"/>
                    <a:pt x="164678" y="103442"/>
                    <a:pt x="165874" y="97467"/>
                  </a:cubicBezTo>
                  <a:cubicBezTo>
                    <a:pt x="158225" y="93404"/>
                    <a:pt x="157986" y="81931"/>
                    <a:pt x="152967" y="75239"/>
                  </a:cubicBezTo>
                  <a:cubicBezTo>
                    <a:pt x="159420" y="74522"/>
                    <a:pt x="168981" y="76912"/>
                    <a:pt x="170176" y="70937"/>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BC9CB111-B0D8-300B-8172-59A76992D169}"/>
                </a:ext>
              </a:extLst>
            </p:cNvPr>
            <p:cNvSpPr/>
            <p:nvPr/>
          </p:nvSpPr>
          <p:spPr>
            <a:xfrm>
              <a:off x="9018284" y="4860068"/>
              <a:ext cx="244030" cy="205138"/>
            </a:xfrm>
            <a:custGeom>
              <a:avLst/>
              <a:gdLst>
                <a:gd name="connsiteX0" fmla="*/ 232557 w 244030"/>
                <a:gd name="connsiteY0" fmla="*/ 97312 h 205138"/>
                <a:gd name="connsiteX1" fmla="*/ 235665 w 244030"/>
                <a:gd name="connsiteY1" fmla="*/ 98268 h 205138"/>
                <a:gd name="connsiteX2" fmla="*/ 236860 w 244030"/>
                <a:gd name="connsiteY2" fmla="*/ 98268 h 205138"/>
                <a:gd name="connsiteX3" fmla="*/ 239489 w 244030"/>
                <a:gd name="connsiteY3" fmla="*/ 97551 h 205138"/>
                <a:gd name="connsiteX4" fmla="*/ 240684 w 244030"/>
                <a:gd name="connsiteY4" fmla="*/ 97073 h 205138"/>
                <a:gd name="connsiteX5" fmla="*/ 244030 w 244030"/>
                <a:gd name="connsiteY5" fmla="*/ 93009 h 205138"/>
                <a:gd name="connsiteX6" fmla="*/ 239728 w 244030"/>
                <a:gd name="connsiteY6" fmla="*/ 75323 h 205138"/>
                <a:gd name="connsiteX7" fmla="*/ 235426 w 244030"/>
                <a:gd name="connsiteY7" fmla="*/ 44251 h 205138"/>
                <a:gd name="connsiteX8" fmla="*/ 183082 w 244030"/>
                <a:gd name="connsiteY8" fmla="*/ 48792 h 205138"/>
                <a:gd name="connsiteX9" fmla="*/ 130739 w 244030"/>
                <a:gd name="connsiteY9" fmla="*/ 34 h 205138"/>
                <a:gd name="connsiteX10" fmla="*/ 113291 w 244030"/>
                <a:gd name="connsiteY10" fmla="*/ 13419 h 205138"/>
                <a:gd name="connsiteX11" fmla="*/ 91541 w 244030"/>
                <a:gd name="connsiteY11" fmla="*/ 26564 h 205138"/>
                <a:gd name="connsiteX12" fmla="*/ 95843 w 244030"/>
                <a:gd name="connsiteY12" fmla="*/ 44251 h 205138"/>
                <a:gd name="connsiteX13" fmla="*/ 74093 w 244030"/>
                <a:gd name="connsiteY13" fmla="*/ 70781 h 205138"/>
                <a:gd name="connsiteX14" fmla="*/ 39198 w 244030"/>
                <a:gd name="connsiteY14" fmla="*/ 61938 h 205138"/>
                <a:gd name="connsiteX15" fmla="*/ 0 w 244030"/>
                <a:gd name="connsiteY15" fmla="*/ 66479 h 205138"/>
                <a:gd name="connsiteX16" fmla="*/ 17448 w 244030"/>
                <a:gd name="connsiteY16" fmla="*/ 101853 h 205138"/>
                <a:gd name="connsiteX17" fmla="*/ 34896 w 244030"/>
                <a:gd name="connsiteY17" fmla="*/ 70781 h 205138"/>
                <a:gd name="connsiteX18" fmla="*/ 61187 w 244030"/>
                <a:gd name="connsiteY18" fmla="*/ 119540 h 205138"/>
                <a:gd name="connsiteX19" fmla="*/ 87239 w 244030"/>
                <a:gd name="connsiteY19" fmla="*/ 146070 h 205138"/>
                <a:gd name="connsiteX20" fmla="*/ 74093 w 244030"/>
                <a:gd name="connsiteY20" fmla="*/ 150611 h 205138"/>
                <a:gd name="connsiteX21" fmla="*/ 108989 w 244030"/>
                <a:gd name="connsiteY21" fmla="*/ 190526 h 205138"/>
                <a:gd name="connsiteX22" fmla="*/ 130739 w 244030"/>
                <a:gd name="connsiteY22" fmla="*/ 185985 h 205138"/>
                <a:gd name="connsiteX23" fmla="*/ 161332 w 244030"/>
                <a:gd name="connsiteY23" fmla="*/ 199369 h 205138"/>
                <a:gd name="connsiteX24" fmla="*/ 113291 w 244030"/>
                <a:gd name="connsiteY24" fmla="*/ 146309 h 205138"/>
                <a:gd name="connsiteX25" fmla="*/ 108989 w 244030"/>
                <a:gd name="connsiteY25" fmla="*/ 128622 h 205138"/>
                <a:gd name="connsiteX26" fmla="*/ 91541 w 244030"/>
                <a:gd name="connsiteY26" fmla="*/ 106394 h 205138"/>
                <a:gd name="connsiteX27" fmla="*/ 100145 w 244030"/>
                <a:gd name="connsiteY27" fmla="*/ 79864 h 205138"/>
                <a:gd name="connsiteX28" fmla="*/ 121896 w 244030"/>
                <a:gd name="connsiteY28" fmla="*/ 93248 h 205138"/>
                <a:gd name="connsiteX29" fmla="*/ 135041 w 244030"/>
                <a:gd name="connsiteY29" fmla="*/ 79864 h 205138"/>
                <a:gd name="connsiteX30" fmla="*/ 191687 w 244030"/>
                <a:gd name="connsiteY30" fmla="*/ 88707 h 205138"/>
                <a:gd name="connsiteX31" fmla="*/ 209135 w 244030"/>
                <a:gd name="connsiteY31" fmla="*/ 84166 h 205138"/>
                <a:gd name="connsiteX32" fmla="*/ 216544 w 244030"/>
                <a:gd name="connsiteY32" fmla="*/ 87273 h 205138"/>
                <a:gd name="connsiteX33" fmla="*/ 218456 w 244030"/>
                <a:gd name="connsiteY33" fmla="*/ 88468 h 205138"/>
                <a:gd name="connsiteX34" fmla="*/ 223236 w 244030"/>
                <a:gd name="connsiteY34" fmla="*/ 91575 h 205138"/>
                <a:gd name="connsiteX35" fmla="*/ 228494 w 244030"/>
                <a:gd name="connsiteY35" fmla="*/ 94922 h 205138"/>
                <a:gd name="connsiteX36" fmla="*/ 231601 w 244030"/>
                <a:gd name="connsiteY36" fmla="*/ 96595 h 205138"/>
                <a:gd name="connsiteX37" fmla="*/ 232557 w 244030"/>
                <a:gd name="connsiteY37" fmla="*/ 97073 h 20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44030" h="205138">
                  <a:moveTo>
                    <a:pt x="232557" y="97312"/>
                  </a:moveTo>
                  <a:cubicBezTo>
                    <a:pt x="232557" y="97312"/>
                    <a:pt x="234709" y="98029"/>
                    <a:pt x="235665" y="98268"/>
                  </a:cubicBezTo>
                  <a:cubicBezTo>
                    <a:pt x="236143" y="98268"/>
                    <a:pt x="236621" y="98268"/>
                    <a:pt x="236860" y="98268"/>
                  </a:cubicBezTo>
                  <a:cubicBezTo>
                    <a:pt x="237816" y="98268"/>
                    <a:pt x="238533" y="98029"/>
                    <a:pt x="239489" y="97551"/>
                  </a:cubicBezTo>
                  <a:cubicBezTo>
                    <a:pt x="239967" y="97551"/>
                    <a:pt x="240445" y="97551"/>
                    <a:pt x="240684" y="97073"/>
                  </a:cubicBezTo>
                  <a:cubicBezTo>
                    <a:pt x="241879" y="96356"/>
                    <a:pt x="243074" y="94922"/>
                    <a:pt x="244030" y="93009"/>
                  </a:cubicBezTo>
                  <a:cubicBezTo>
                    <a:pt x="243552" y="87990"/>
                    <a:pt x="241162" y="83688"/>
                    <a:pt x="239728" y="75323"/>
                  </a:cubicBezTo>
                  <a:cubicBezTo>
                    <a:pt x="238294" y="66718"/>
                    <a:pt x="235187" y="55724"/>
                    <a:pt x="235426" y="44251"/>
                  </a:cubicBezTo>
                  <a:cubicBezTo>
                    <a:pt x="226343" y="39471"/>
                    <a:pt x="206983" y="54768"/>
                    <a:pt x="183082" y="48792"/>
                  </a:cubicBezTo>
                  <a:cubicBezTo>
                    <a:pt x="165395" y="32779"/>
                    <a:pt x="148665" y="15570"/>
                    <a:pt x="130739" y="34"/>
                  </a:cubicBezTo>
                  <a:cubicBezTo>
                    <a:pt x="119745" y="-683"/>
                    <a:pt x="120222" y="10073"/>
                    <a:pt x="113291" y="13419"/>
                  </a:cubicBezTo>
                  <a:cubicBezTo>
                    <a:pt x="107794" y="19633"/>
                    <a:pt x="92019" y="15331"/>
                    <a:pt x="91541" y="26564"/>
                  </a:cubicBezTo>
                  <a:cubicBezTo>
                    <a:pt x="97994" y="27281"/>
                    <a:pt x="95604" y="37320"/>
                    <a:pt x="95843" y="44251"/>
                  </a:cubicBezTo>
                  <a:cubicBezTo>
                    <a:pt x="73854" y="47358"/>
                    <a:pt x="85327" y="57158"/>
                    <a:pt x="74093" y="70781"/>
                  </a:cubicBezTo>
                  <a:cubicBezTo>
                    <a:pt x="55690" y="66718"/>
                    <a:pt x="55690" y="69586"/>
                    <a:pt x="39198" y="61938"/>
                  </a:cubicBezTo>
                  <a:cubicBezTo>
                    <a:pt x="29637" y="67196"/>
                    <a:pt x="8843" y="74367"/>
                    <a:pt x="0" y="66479"/>
                  </a:cubicBezTo>
                  <a:cubicBezTo>
                    <a:pt x="1195" y="82971"/>
                    <a:pt x="5019" y="96834"/>
                    <a:pt x="17448" y="101853"/>
                  </a:cubicBezTo>
                  <a:cubicBezTo>
                    <a:pt x="25574" y="93965"/>
                    <a:pt x="22706" y="74606"/>
                    <a:pt x="34896" y="70781"/>
                  </a:cubicBezTo>
                  <a:cubicBezTo>
                    <a:pt x="53299" y="77235"/>
                    <a:pt x="64533" y="90858"/>
                    <a:pt x="61187" y="119540"/>
                  </a:cubicBezTo>
                  <a:cubicBezTo>
                    <a:pt x="69791" y="128383"/>
                    <a:pt x="83415" y="132446"/>
                    <a:pt x="87239" y="146070"/>
                  </a:cubicBezTo>
                  <a:cubicBezTo>
                    <a:pt x="81981" y="146787"/>
                    <a:pt x="74810" y="145353"/>
                    <a:pt x="74093" y="150611"/>
                  </a:cubicBezTo>
                  <a:cubicBezTo>
                    <a:pt x="83176" y="166386"/>
                    <a:pt x="103492" y="170927"/>
                    <a:pt x="108989" y="190526"/>
                  </a:cubicBezTo>
                  <a:cubicBezTo>
                    <a:pt x="119505" y="192199"/>
                    <a:pt x="118549" y="182399"/>
                    <a:pt x="130739" y="185985"/>
                  </a:cubicBezTo>
                  <a:cubicBezTo>
                    <a:pt x="140060" y="187897"/>
                    <a:pt x="160376" y="217295"/>
                    <a:pt x="161332" y="199369"/>
                  </a:cubicBezTo>
                  <a:cubicBezTo>
                    <a:pt x="144124" y="183834"/>
                    <a:pt x="126676" y="167342"/>
                    <a:pt x="113291" y="146309"/>
                  </a:cubicBezTo>
                  <a:cubicBezTo>
                    <a:pt x="109467" y="140095"/>
                    <a:pt x="113291" y="133402"/>
                    <a:pt x="108989" y="128622"/>
                  </a:cubicBezTo>
                  <a:cubicBezTo>
                    <a:pt x="102297" y="121452"/>
                    <a:pt x="95843" y="113325"/>
                    <a:pt x="91541" y="106394"/>
                  </a:cubicBezTo>
                  <a:cubicBezTo>
                    <a:pt x="100145" y="103287"/>
                    <a:pt x="90346" y="81776"/>
                    <a:pt x="100145" y="79864"/>
                  </a:cubicBezTo>
                  <a:cubicBezTo>
                    <a:pt x="113769" y="77713"/>
                    <a:pt x="111857" y="91814"/>
                    <a:pt x="121896" y="93248"/>
                  </a:cubicBezTo>
                  <a:cubicBezTo>
                    <a:pt x="126437" y="89185"/>
                    <a:pt x="123330" y="76996"/>
                    <a:pt x="135041" y="79864"/>
                  </a:cubicBezTo>
                  <a:cubicBezTo>
                    <a:pt x="155835" y="77235"/>
                    <a:pt x="175195" y="89185"/>
                    <a:pt x="191687" y="88707"/>
                  </a:cubicBezTo>
                  <a:cubicBezTo>
                    <a:pt x="193838" y="88707"/>
                    <a:pt x="200769" y="82493"/>
                    <a:pt x="209135" y="84166"/>
                  </a:cubicBezTo>
                  <a:cubicBezTo>
                    <a:pt x="211525" y="84644"/>
                    <a:pt x="214154" y="85839"/>
                    <a:pt x="216544" y="87273"/>
                  </a:cubicBezTo>
                  <a:cubicBezTo>
                    <a:pt x="217261" y="87751"/>
                    <a:pt x="217739" y="87990"/>
                    <a:pt x="218456" y="88468"/>
                  </a:cubicBezTo>
                  <a:cubicBezTo>
                    <a:pt x="220129" y="89424"/>
                    <a:pt x="221563" y="90619"/>
                    <a:pt x="223236" y="91575"/>
                  </a:cubicBezTo>
                  <a:cubicBezTo>
                    <a:pt x="223714" y="92053"/>
                    <a:pt x="227060" y="94205"/>
                    <a:pt x="228494" y="94922"/>
                  </a:cubicBezTo>
                  <a:cubicBezTo>
                    <a:pt x="229450" y="95639"/>
                    <a:pt x="230646" y="96117"/>
                    <a:pt x="231601" y="96595"/>
                  </a:cubicBezTo>
                  <a:cubicBezTo>
                    <a:pt x="231840" y="96595"/>
                    <a:pt x="232319" y="96834"/>
                    <a:pt x="232557" y="97073"/>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DE27A9AA-84C6-58A4-5B8E-0C3CB4F82FB3}"/>
                </a:ext>
              </a:extLst>
            </p:cNvPr>
            <p:cNvSpPr/>
            <p:nvPr/>
          </p:nvSpPr>
          <p:spPr>
            <a:xfrm>
              <a:off x="9246061" y="4954750"/>
              <a:ext cx="1434" cy="717"/>
            </a:xfrm>
            <a:custGeom>
              <a:avLst/>
              <a:gdLst>
                <a:gd name="connsiteX0" fmla="*/ 956 w 1434"/>
                <a:gd name="connsiteY0" fmla="*/ 478 h 717"/>
                <a:gd name="connsiteX1" fmla="*/ 0 w 1434"/>
                <a:gd name="connsiteY1" fmla="*/ 0 h 717"/>
                <a:gd name="connsiteX2" fmla="*/ 239 w 1434"/>
                <a:gd name="connsiteY2" fmla="*/ 717 h 717"/>
                <a:gd name="connsiteX3" fmla="*/ 1434 w 1434"/>
                <a:gd name="connsiteY3" fmla="*/ 717 h 717"/>
                <a:gd name="connsiteX4" fmla="*/ 956 w 1434"/>
                <a:gd name="connsiteY4" fmla="*/ 239 h 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4" h="717">
                  <a:moveTo>
                    <a:pt x="956" y="478"/>
                  </a:moveTo>
                  <a:cubicBezTo>
                    <a:pt x="956" y="478"/>
                    <a:pt x="478" y="239"/>
                    <a:pt x="0" y="0"/>
                  </a:cubicBezTo>
                  <a:cubicBezTo>
                    <a:pt x="0" y="0"/>
                    <a:pt x="0" y="478"/>
                    <a:pt x="239" y="717"/>
                  </a:cubicBezTo>
                  <a:cubicBezTo>
                    <a:pt x="478" y="717"/>
                    <a:pt x="956" y="717"/>
                    <a:pt x="1434" y="717"/>
                  </a:cubicBezTo>
                  <a:cubicBezTo>
                    <a:pt x="1434" y="717"/>
                    <a:pt x="956" y="717"/>
                    <a:pt x="956" y="239"/>
                  </a:cubicBezTo>
                  <a:close/>
                </a:path>
              </a:pathLst>
            </a:custGeom>
            <a:grpFill/>
            <a:ln w="3175" cap="flat">
              <a:solidFill>
                <a:schemeClr val="bg1"/>
              </a:solid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D726123-64B0-548C-06D7-D47F681F56E9}"/>
                </a:ext>
              </a:extLst>
            </p:cNvPr>
            <p:cNvSpPr/>
            <p:nvPr/>
          </p:nvSpPr>
          <p:spPr>
            <a:xfrm>
              <a:off x="9275699" y="5112736"/>
              <a:ext cx="74332" cy="176868"/>
            </a:xfrm>
            <a:custGeom>
              <a:avLst/>
              <a:gdLst>
                <a:gd name="connsiteX0" fmla="*/ 0 w 74332"/>
                <a:gd name="connsiteY0" fmla="*/ 17687 h 176868"/>
                <a:gd name="connsiteX1" fmla="*/ 12907 w 74332"/>
                <a:gd name="connsiteY1" fmla="*/ 53060 h 176868"/>
                <a:gd name="connsiteX2" fmla="*/ 4302 w 74332"/>
                <a:gd name="connsiteY2" fmla="*/ 132651 h 176868"/>
                <a:gd name="connsiteX3" fmla="*/ 4302 w 74332"/>
                <a:gd name="connsiteY3" fmla="*/ 141494 h 176868"/>
                <a:gd name="connsiteX4" fmla="*/ 39437 w 74332"/>
                <a:gd name="connsiteY4" fmla="*/ 176868 h 176868"/>
                <a:gd name="connsiteX5" fmla="*/ 39437 w 74332"/>
                <a:gd name="connsiteY5" fmla="*/ 159181 h 176868"/>
                <a:gd name="connsiteX6" fmla="*/ 56885 w 74332"/>
                <a:gd name="connsiteY6" fmla="*/ 150338 h 176868"/>
                <a:gd name="connsiteX7" fmla="*/ 61187 w 74332"/>
                <a:gd name="connsiteY7" fmla="*/ 132651 h 176868"/>
                <a:gd name="connsiteX8" fmla="*/ 74332 w 74332"/>
                <a:gd name="connsiteY8" fmla="*/ 119505 h 176868"/>
                <a:gd name="connsiteX9" fmla="*/ 70030 w 74332"/>
                <a:gd name="connsiteY9" fmla="*/ 106121 h 176868"/>
                <a:gd name="connsiteX10" fmla="*/ 48280 w 74332"/>
                <a:gd name="connsiteY10" fmla="*/ 79591 h 176868"/>
                <a:gd name="connsiteX11" fmla="*/ 52583 w 74332"/>
                <a:gd name="connsiteY11" fmla="*/ 30832 h 176868"/>
                <a:gd name="connsiteX12" fmla="*/ 39676 w 74332"/>
                <a:gd name="connsiteY12" fmla="*/ 13146 h 176868"/>
                <a:gd name="connsiteX13" fmla="*/ 13385 w 74332"/>
                <a:gd name="connsiteY13" fmla="*/ 0 h 176868"/>
                <a:gd name="connsiteX14" fmla="*/ 478 w 74332"/>
                <a:gd name="connsiteY14" fmla="*/ 17687 h 17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332" h="176868">
                  <a:moveTo>
                    <a:pt x="0" y="17687"/>
                  </a:moveTo>
                  <a:cubicBezTo>
                    <a:pt x="956" y="32745"/>
                    <a:pt x="8126" y="41827"/>
                    <a:pt x="12907" y="53060"/>
                  </a:cubicBezTo>
                  <a:cubicBezTo>
                    <a:pt x="2868" y="74093"/>
                    <a:pt x="11234" y="101341"/>
                    <a:pt x="4302" y="132651"/>
                  </a:cubicBezTo>
                  <a:cubicBezTo>
                    <a:pt x="9560" y="133607"/>
                    <a:pt x="6931" y="137670"/>
                    <a:pt x="4302" y="141494"/>
                  </a:cubicBezTo>
                  <a:cubicBezTo>
                    <a:pt x="22467" y="146753"/>
                    <a:pt x="26291" y="166352"/>
                    <a:pt x="39437" y="176868"/>
                  </a:cubicBezTo>
                  <a:cubicBezTo>
                    <a:pt x="45651" y="174956"/>
                    <a:pt x="37047" y="163484"/>
                    <a:pt x="39437" y="159181"/>
                  </a:cubicBezTo>
                  <a:cubicBezTo>
                    <a:pt x="42544" y="153206"/>
                    <a:pt x="51865" y="155835"/>
                    <a:pt x="56885" y="150338"/>
                  </a:cubicBezTo>
                  <a:cubicBezTo>
                    <a:pt x="60470" y="146275"/>
                    <a:pt x="58319" y="137192"/>
                    <a:pt x="61187" y="132651"/>
                  </a:cubicBezTo>
                  <a:cubicBezTo>
                    <a:pt x="66445" y="124286"/>
                    <a:pt x="73615" y="129066"/>
                    <a:pt x="74332" y="119505"/>
                  </a:cubicBezTo>
                  <a:cubicBezTo>
                    <a:pt x="69313" y="118788"/>
                    <a:pt x="69552" y="112574"/>
                    <a:pt x="70030" y="106121"/>
                  </a:cubicBezTo>
                  <a:cubicBezTo>
                    <a:pt x="55212" y="103014"/>
                    <a:pt x="50431" y="91302"/>
                    <a:pt x="48280" y="79591"/>
                  </a:cubicBezTo>
                  <a:cubicBezTo>
                    <a:pt x="44934" y="62860"/>
                    <a:pt x="56168" y="41827"/>
                    <a:pt x="52583" y="30832"/>
                  </a:cubicBezTo>
                  <a:cubicBezTo>
                    <a:pt x="50431" y="24140"/>
                    <a:pt x="41588" y="15297"/>
                    <a:pt x="39676" y="13146"/>
                  </a:cubicBezTo>
                  <a:cubicBezTo>
                    <a:pt x="27725" y="478"/>
                    <a:pt x="26530" y="14341"/>
                    <a:pt x="13385" y="0"/>
                  </a:cubicBezTo>
                  <a:cubicBezTo>
                    <a:pt x="9083" y="5975"/>
                    <a:pt x="9321" y="16492"/>
                    <a:pt x="478" y="17687"/>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22D3863F-A45F-76C2-5F15-6D91BDD47642}"/>
                </a:ext>
              </a:extLst>
            </p:cNvPr>
            <p:cNvSpPr/>
            <p:nvPr/>
          </p:nvSpPr>
          <p:spPr>
            <a:xfrm>
              <a:off x="9013982" y="4837943"/>
              <a:ext cx="126770" cy="88842"/>
            </a:xfrm>
            <a:custGeom>
              <a:avLst/>
              <a:gdLst>
                <a:gd name="connsiteX0" fmla="*/ 126437 w 126770"/>
                <a:gd name="connsiteY0" fmla="*/ 4711 h 88842"/>
                <a:gd name="connsiteX1" fmla="*/ 113291 w 126770"/>
                <a:gd name="connsiteY1" fmla="*/ 170 h 88842"/>
                <a:gd name="connsiteX2" fmla="*/ 113291 w 126770"/>
                <a:gd name="connsiteY2" fmla="*/ 13554 h 88842"/>
                <a:gd name="connsiteX3" fmla="*/ 69791 w 126770"/>
                <a:gd name="connsiteY3" fmla="*/ 13554 h 88842"/>
                <a:gd name="connsiteX4" fmla="*/ 43739 w 126770"/>
                <a:gd name="connsiteY4" fmla="*/ 31241 h 88842"/>
                <a:gd name="connsiteX5" fmla="*/ 0 w 126770"/>
                <a:gd name="connsiteY5" fmla="*/ 31241 h 88842"/>
                <a:gd name="connsiteX6" fmla="*/ 17448 w 126770"/>
                <a:gd name="connsiteY6" fmla="*/ 79999 h 88842"/>
                <a:gd name="connsiteX7" fmla="*/ 17448 w 126770"/>
                <a:gd name="connsiteY7" fmla="*/ 88843 h 88842"/>
                <a:gd name="connsiteX8" fmla="*/ 78635 w 126770"/>
                <a:gd name="connsiteY8" fmla="*/ 88843 h 88842"/>
                <a:gd name="connsiteX9" fmla="*/ 96082 w 126770"/>
                <a:gd name="connsiteY9" fmla="*/ 62313 h 88842"/>
                <a:gd name="connsiteX10" fmla="*/ 91780 w 126770"/>
                <a:gd name="connsiteY10" fmla="*/ 40085 h 88842"/>
                <a:gd name="connsiteX11" fmla="*/ 126676 w 126770"/>
                <a:gd name="connsiteY11" fmla="*/ 4711 h 8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770" h="88842">
                  <a:moveTo>
                    <a:pt x="126437" y="4711"/>
                  </a:moveTo>
                  <a:cubicBezTo>
                    <a:pt x="120939" y="4472"/>
                    <a:pt x="120462" y="-1025"/>
                    <a:pt x="113291" y="170"/>
                  </a:cubicBezTo>
                  <a:lnTo>
                    <a:pt x="113291" y="13554"/>
                  </a:lnTo>
                  <a:cubicBezTo>
                    <a:pt x="100384" y="7579"/>
                    <a:pt x="90824" y="16423"/>
                    <a:pt x="69791" y="13554"/>
                  </a:cubicBezTo>
                  <a:cubicBezTo>
                    <a:pt x="60470" y="19052"/>
                    <a:pt x="57124" y="30285"/>
                    <a:pt x="43739" y="31241"/>
                  </a:cubicBezTo>
                  <a:cubicBezTo>
                    <a:pt x="28920" y="26222"/>
                    <a:pt x="8843" y="18096"/>
                    <a:pt x="0" y="31241"/>
                  </a:cubicBezTo>
                  <a:cubicBezTo>
                    <a:pt x="9799" y="47972"/>
                    <a:pt x="6214" y="59683"/>
                    <a:pt x="17448" y="79999"/>
                  </a:cubicBezTo>
                  <a:cubicBezTo>
                    <a:pt x="17926" y="85019"/>
                    <a:pt x="10994" y="86931"/>
                    <a:pt x="17448" y="88843"/>
                  </a:cubicBezTo>
                  <a:cubicBezTo>
                    <a:pt x="40871" y="75458"/>
                    <a:pt x="54734" y="76892"/>
                    <a:pt x="78635" y="88843"/>
                  </a:cubicBezTo>
                  <a:cubicBezTo>
                    <a:pt x="73615" y="69005"/>
                    <a:pt x="84610" y="65420"/>
                    <a:pt x="96082" y="62313"/>
                  </a:cubicBezTo>
                  <a:cubicBezTo>
                    <a:pt x="97755" y="51557"/>
                    <a:pt x="88195" y="52752"/>
                    <a:pt x="91780" y="40085"/>
                  </a:cubicBezTo>
                  <a:cubicBezTo>
                    <a:pt x="107555" y="32436"/>
                    <a:pt x="128349" y="29807"/>
                    <a:pt x="126676" y="4711"/>
                  </a:cubicBezTo>
                  <a:close/>
                </a:path>
              </a:pathLst>
            </a:custGeom>
            <a:grpFill/>
            <a:ln w="3175" cap="flat">
              <a:solidFill>
                <a:schemeClr val="bg1"/>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F069165D-145D-11B9-E6CA-163FA15B973F}"/>
                </a:ext>
              </a:extLst>
            </p:cNvPr>
            <p:cNvSpPr/>
            <p:nvPr/>
          </p:nvSpPr>
          <p:spPr>
            <a:xfrm>
              <a:off x="9293146" y="5286982"/>
              <a:ext cx="4302" cy="5722"/>
            </a:xfrm>
            <a:custGeom>
              <a:avLst/>
              <a:gdLst>
                <a:gd name="connsiteX0" fmla="*/ 0 w 4302"/>
                <a:gd name="connsiteY0" fmla="*/ 2861 h 5722"/>
                <a:gd name="connsiteX1" fmla="*/ 4302 w 4302"/>
                <a:gd name="connsiteY1" fmla="*/ 2861 h 5722"/>
                <a:gd name="connsiteX2" fmla="*/ 0 w 4302"/>
                <a:gd name="connsiteY2" fmla="*/ 2861 h 5722"/>
              </a:gdLst>
              <a:ahLst/>
              <a:cxnLst>
                <a:cxn ang="0">
                  <a:pos x="connsiteX0" y="connsiteY0"/>
                </a:cxn>
                <a:cxn ang="0">
                  <a:pos x="connsiteX1" y="connsiteY1"/>
                </a:cxn>
                <a:cxn ang="0">
                  <a:pos x="connsiteX2" y="connsiteY2"/>
                </a:cxn>
              </a:cxnLst>
              <a:rect l="l" t="t" r="r" b="b"/>
              <a:pathLst>
                <a:path w="4302" h="5722">
                  <a:moveTo>
                    <a:pt x="0" y="2861"/>
                  </a:moveTo>
                  <a:cubicBezTo>
                    <a:pt x="0" y="5251"/>
                    <a:pt x="3585" y="7880"/>
                    <a:pt x="4302" y="2861"/>
                  </a:cubicBezTo>
                  <a:cubicBezTo>
                    <a:pt x="4302" y="471"/>
                    <a:pt x="717" y="-2158"/>
                    <a:pt x="0" y="2861"/>
                  </a:cubicBezTo>
                  <a:close/>
                </a:path>
              </a:pathLst>
            </a:custGeom>
            <a:grpFill/>
            <a:ln w="3175" cap="flat">
              <a:solidFill>
                <a:schemeClr val="bg1"/>
              </a:solid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E4301A4-1F35-6DCF-2A78-08B931BBA5D0}"/>
                </a:ext>
              </a:extLst>
            </p:cNvPr>
            <p:cNvSpPr/>
            <p:nvPr/>
          </p:nvSpPr>
          <p:spPr>
            <a:xfrm>
              <a:off x="9061290" y="4948763"/>
              <a:ext cx="5529" cy="4803"/>
            </a:xfrm>
            <a:custGeom>
              <a:avLst/>
              <a:gdLst>
                <a:gd name="connsiteX0" fmla="*/ 494 w 5529"/>
                <a:gd name="connsiteY0" fmla="*/ 4553 h 4803"/>
                <a:gd name="connsiteX1" fmla="*/ 5035 w 5529"/>
                <a:gd name="connsiteY1" fmla="*/ 251 h 4803"/>
                <a:gd name="connsiteX2" fmla="*/ 494 w 5529"/>
                <a:gd name="connsiteY2" fmla="*/ 4553 h 4803"/>
              </a:gdLst>
              <a:ahLst/>
              <a:cxnLst>
                <a:cxn ang="0">
                  <a:pos x="connsiteX0" y="connsiteY0"/>
                </a:cxn>
                <a:cxn ang="0">
                  <a:pos x="connsiteX1" y="connsiteY1"/>
                </a:cxn>
                <a:cxn ang="0">
                  <a:pos x="connsiteX2" y="connsiteY2"/>
                </a:cxn>
              </a:cxnLst>
              <a:rect l="l" t="t" r="r" b="b"/>
              <a:pathLst>
                <a:path w="5529" h="4803">
                  <a:moveTo>
                    <a:pt x="494" y="4553"/>
                  </a:moveTo>
                  <a:cubicBezTo>
                    <a:pt x="1689" y="5748"/>
                    <a:pt x="7186" y="2402"/>
                    <a:pt x="5035" y="251"/>
                  </a:cubicBezTo>
                  <a:cubicBezTo>
                    <a:pt x="3840" y="-944"/>
                    <a:pt x="-1657" y="2402"/>
                    <a:pt x="494" y="4553"/>
                  </a:cubicBezTo>
                  <a:close/>
                </a:path>
              </a:pathLst>
            </a:custGeom>
            <a:grpFill/>
            <a:ln w="3175" cap="flat">
              <a:solidFill>
                <a:schemeClr val="bg1"/>
              </a:solid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9C263635-D2E4-DC55-F7D4-C703552A0D83}"/>
                </a:ext>
              </a:extLst>
            </p:cNvPr>
            <p:cNvSpPr/>
            <p:nvPr/>
          </p:nvSpPr>
          <p:spPr>
            <a:xfrm>
              <a:off x="9882547" y="5555384"/>
              <a:ext cx="48041" cy="18013"/>
            </a:xfrm>
            <a:custGeom>
              <a:avLst/>
              <a:gdLst>
                <a:gd name="connsiteX0" fmla="*/ 26052 w 48041"/>
                <a:gd name="connsiteY0" fmla="*/ 8843 h 18013"/>
                <a:gd name="connsiteX1" fmla="*/ 34896 w 48041"/>
                <a:gd name="connsiteY1" fmla="*/ 17687 h 18013"/>
                <a:gd name="connsiteX2" fmla="*/ 48041 w 48041"/>
                <a:gd name="connsiteY2" fmla="*/ 0 h 18013"/>
                <a:gd name="connsiteX3" fmla="*/ 0 w 48041"/>
                <a:gd name="connsiteY3" fmla="*/ 13384 h 18013"/>
                <a:gd name="connsiteX4" fmla="*/ 26052 w 48041"/>
                <a:gd name="connsiteY4" fmla="*/ 8843 h 18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41" h="18013">
                  <a:moveTo>
                    <a:pt x="26052" y="8843"/>
                  </a:moveTo>
                  <a:cubicBezTo>
                    <a:pt x="26769" y="14341"/>
                    <a:pt x="27486" y="19360"/>
                    <a:pt x="34896" y="17687"/>
                  </a:cubicBezTo>
                  <a:cubicBezTo>
                    <a:pt x="43978" y="16492"/>
                    <a:pt x="43739" y="5736"/>
                    <a:pt x="48041" y="0"/>
                  </a:cubicBezTo>
                  <a:cubicBezTo>
                    <a:pt x="37047" y="9560"/>
                    <a:pt x="3824" y="-3585"/>
                    <a:pt x="0" y="13384"/>
                  </a:cubicBezTo>
                  <a:cubicBezTo>
                    <a:pt x="10277" y="13384"/>
                    <a:pt x="12907" y="5736"/>
                    <a:pt x="26052" y="8843"/>
                  </a:cubicBezTo>
                  <a:close/>
                </a:path>
              </a:pathLst>
            </a:custGeom>
            <a:grpFill/>
            <a:ln w="3175" cap="flat">
              <a:solidFill>
                <a:schemeClr val="bg1"/>
              </a:solid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A69012FA-1926-623D-9EBA-EE692824793B}"/>
                </a:ext>
              </a:extLst>
            </p:cNvPr>
            <p:cNvSpPr/>
            <p:nvPr/>
          </p:nvSpPr>
          <p:spPr>
            <a:xfrm>
              <a:off x="9860558" y="5570611"/>
              <a:ext cx="52343" cy="26765"/>
            </a:xfrm>
            <a:custGeom>
              <a:avLst/>
              <a:gdLst>
                <a:gd name="connsiteX0" fmla="*/ 0 w 52343"/>
                <a:gd name="connsiteY0" fmla="*/ 15845 h 26765"/>
                <a:gd name="connsiteX1" fmla="*/ 52343 w 52343"/>
                <a:gd name="connsiteY1" fmla="*/ 7002 h 26765"/>
                <a:gd name="connsiteX2" fmla="*/ 0 w 52343"/>
                <a:gd name="connsiteY2" fmla="*/ 15845 h 26765"/>
              </a:gdLst>
              <a:ahLst/>
              <a:cxnLst>
                <a:cxn ang="0">
                  <a:pos x="connsiteX0" y="connsiteY0"/>
                </a:cxn>
                <a:cxn ang="0">
                  <a:pos x="connsiteX1" y="connsiteY1"/>
                </a:cxn>
                <a:cxn ang="0">
                  <a:pos x="connsiteX2" y="connsiteY2"/>
                </a:cxn>
              </a:cxnLst>
              <a:rect l="l" t="t" r="r" b="b"/>
              <a:pathLst>
                <a:path w="52343" h="26765">
                  <a:moveTo>
                    <a:pt x="0" y="15845"/>
                  </a:moveTo>
                  <a:cubicBezTo>
                    <a:pt x="13863" y="36161"/>
                    <a:pt x="43261" y="25166"/>
                    <a:pt x="52343" y="7002"/>
                  </a:cubicBezTo>
                  <a:cubicBezTo>
                    <a:pt x="40871" y="-1125"/>
                    <a:pt x="4780" y="-6383"/>
                    <a:pt x="0" y="15845"/>
                  </a:cubicBezTo>
                  <a:close/>
                </a:path>
              </a:pathLst>
            </a:custGeom>
            <a:grpFill/>
            <a:ln w="3175" cap="flat">
              <a:solidFill>
                <a:schemeClr val="bg1"/>
              </a:solid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5035B189-0D44-AFC4-4F37-869ED67AE6DC}"/>
                </a:ext>
              </a:extLst>
            </p:cNvPr>
            <p:cNvSpPr/>
            <p:nvPr/>
          </p:nvSpPr>
          <p:spPr>
            <a:xfrm>
              <a:off x="8969123" y="5382580"/>
              <a:ext cx="130795" cy="89180"/>
            </a:xfrm>
            <a:custGeom>
              <a:avLst/>
              <a:gdLst>
                <a:gd name="connsiteX0" fmla="*/ 123254 w 130795"/>
                <a:gd name="connsiteY0" fmla="*/ 239 h 89180"/>
                <a:gd name="connsiteX1" fmla="*/ 53463 w 130795"/>
                <a:gd name="connsiteY1" fmla="*/ 17926 h 89180"/>
                <a:gd name="connsiteX2" fmla="*/ 31713 w 130795"/>
                <a:gd name="connsiteY2" fmla="*/ 4541 h 89180"/>
                <a:gd name="connsiteX3" fmla="*/ 1119 w 130795"/>
                <a:gd name="connsiteY3" fmla="*/ 13385 h 89180"/>
                <a:gd name="connsiteX4" fmla="*/ 31713 w 130795"/>
                <a:gd name="connsiteY4" fmla="*/ 39915 h 89180"/>
                <a:gd name="connsiteX5" fmla="*/ 58004 w 130795"/>
                <a:gd name="connsiteY5" fmla="*/ 66445 h 89180"/>
                <a:gd name="connsiteX6" fmla="*/ 79754 w 130795"/>
                <a:gd name="connsiteY6" fmla="*/ 66445 h 89180"/>
                <a:gd name="connsiteX7" fmla="*/ 114649 w 130795"/>
                <a:gd name="connsiteY7" fmla="*/ 88673 h 89180"/>
                <a:gd name="connsiteX8" fmla="*/ 114649 w 130795"/>
                <a:gd name="connsiteY8" fmla="*/ 39915 h 89180"/>
                <a:gd name="connsiteX9" fmla="*/ 123493 w 130795"/>
                <a:gd name="connsiteY9" fmla="*/ 0 h 8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0795" h="89180">
                  <a:moveTo>
                    <a:pt x="123254" y="239"/>
                  </a:moveTo>
                  <a:cubicBezTo>
                    <a:pt x="103894" y="10277"/>
                    <a:pt x="77364" y="12907"/>
                    <a:pt x="53463" y="17926"/>
                  </a:cubicBezTo>
                  <a:cubicBezTo>
                    <a:pt x="47009" y="12668"/>
                    <a:pt x="42707" y="5019"/>
                    <a:pt x="31713" y="4541"/>
                  </a:cubicBezTo>
                  <a:cubicBezTo>
                    <a:pt x="22391" y="18404"/>
                    <a:pt x="12353" y="5497"/>
                    <a:pt x="1119" y="13385"/>
                  </a:cubicBezTo>
                  <a:cubicBezTo>
                    <a:pt x="-5334" y="38959"/>
                    <a:pt x="17611" y="34896"/>
                    <a:pt x="31713" y="39915"/>
                  </a:cubicBezTo>
                  <a:cubicBezTo>
                    <a:pt x="35298" y="54017"/>
                    <a:pt x="54180" y="52582"/>
                    <a:pt x="58004" y="66445"/>
                  </a:cubicBezTo>
                  <a:lnTo>
                    <a:pt x="79754" y="66445"/>
                  </a:lnTo>
                  <a:cubicBezTo>
                    <a:pt x="87163" y="78156"/>
                    <a:pt x="92421" y="92019"/>
                    <a:pt x="114649" y="88673"/>
                  </a:cubicBezTo>
                  <a:cubicBezTo>
                    <a:pt x="126361" y="67640"/>
                    <a:pt x="116083" y="65967"/>
                    <a:pt x="114649" y="39915"/>
                  </a:cubicBezTo>
                  <a:cubicBezTo>
                    <a:pt x="115366" y="27964"/>
                    <a:pt x="143809" y="4780"/>
                    <a:pt x="123493" y="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9644DF72-0783-50CA-262C-EC18F662637B}"/>
                </a:ext>
              </a:extLst>
            </p:cNvPr>
            <p:cNvSpPr/>
            <p:nvPr/>
          </p:nvSpPr>
          <p:spPr>
            <a:xfrm>
              <a:off x="8624754" y="3846206"/>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47D31645-B899-D407-AA25-FB98A05FA110}"/>
                </a:ext>
              </a:extLst>
            </p:cNvPr>
            <p:cNvSpPr/>
            <p:nvPr/>
          </p:nvSpPr>
          <p:spPr>
            <a:xfrm>
              <a:off x="9554507" y="4342153"/>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B674649-29A2-CDB5-14EE-64716131E401}"/>
                </a:ext>
              </a:extLst>
            </p:cNvPr>
            <p:cNvSpPr/>
            <p:nvPr/>
          </p:nvSpPr>
          <p:spPr>
            <a:xfrm>
              <a:off x="9353406" y="4191532"/>
              <a:ext cx="245196" cy="168559"/>
            </a:xfrm>
            <a:custGeom>
              <a:avLst/>
              <a:gdLst>
                <a:gd name="connsiteX0" fmla="*/ 75021 w 245196"/>
                <a:gd name="connsiteY0" fmla="*/ 137488 h 168559"/>
                <a:gd name="connsiteX1" fmla="*/ 109916 w 245196"/>
                <a:gd name="connsiteY1" fmla="*/ 168559 h 168559"/>
                <a:gd name="connsiteX2" fmla="*/ 157957 w 245196"/>
                <a:gd name="connsiteY2" fmla="*/ 168559 h 168559"/>
                <a:gd name="connsiteX3" fmla="*/ 197155 w 245196"/>
                <a:gd name="connsiteY3" fmla="*/ 146331 h 168559"/>
                <a:gd name="connsiteX4" fmla="*/ 210301 w 245196"/>
                <a:gd name="connsiteY4" fmla="*/ 97573 h 168559"/>
                <a:gd name="connsiteX5" fmla="*/ 227749 w 245196"/>
                <a:gd name="connsiteY5" fmla="*/ 88730 h 168559"/>
                <a:gd name="connsiteX6" fmla="*/ 245196 w 245196"/>
                <a:gd name="connsiteY6" fmla="*/ 79886 h 168559"/>
                <a:gd name="connsiteX7" fmla="*/ 179707 w 245196"/>
                <a:gd name="connsiteY7" fmla="*/ 17982 h 168559"/>
                <a:gd name="connsiteX8" fmla="*/ 157957 w 245196"/>
                <a:gd name="connsiteY8" fmla="*/ 4598 h 168559"/>
                <a:gd name="connsiteX9" fmla="*/ 70479 w 245196"/>
                <a:gd name="connsiteY9" fmla="*/ 296 h 168559"/>
                <a:gd name="connsiteX10" fmla="*/ 57334 w 245196"/>
                <a:gd name="connsiteY10" fmla="*/ 4598 h 168559"/>
                <a:gd name="connsiteX11" fmla="*/ 44427 w 245196"/>
                <a:gd name="connsiteY11" fmla="*/ 296 h 168559"/>
                <a:gd name="connsiteX12" fmla="*/ 688 w 245196"/>
                <a:gd name="connsiteY12" fmla="*/ 22524 h 168559"/>
                <a:gd name="connsiteX13" fmla="*/ 9532 w 245196"/>
                <a:gd name="connsiteY13" fmla="*/ 75584 h 168559"/>
                <a:gd name="connsiteX14" fmla="*/ 66177 w 245196"/>
                <a:gd name="connsiteY14" fmla="*/ 88969 h 168559"/>
                <a:gd name="connsiteX15" fmla="*/ 79323 w 245196"/>
                <a:gd name="connsiteY15" fmla="*/ 106655 h 168559"/>
                <a:gd name="connsiteX16" fmla="*/ 75021 w 245196"/>
                <a:gd name="connsiteY16" fmla="*/ 137727 h 16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5196" h="168559">
                  <a:moveTo>
                    <a:pt x="75021" y="137488"/>
                  </a:moveTo>
                  <a:cubicBezTo>
                    <a:pt x="93425" y="141073"/>
                    <a:pt x="109438" y="146809"/>
                    <a:pt x="109916" y="168559"/>
                  </a:cubicBezTo>
                  <a:lnTo>
                    <a:pt x="157957" y="168559"/>
                  </a:lnTo>
                  <a:cubicBezTo>
                    <a:pt x="166801" y="157087"/>
                    <a:pt x="178990" y="148482"/>
                    <a:pt x="197155" y="146331"/>
                  </a:cubicBezTo>
                  <a:cubicBezTo>
                    <a:pt x="200023" y="128644"/>
                    <a:pt x="208628" y="116694"/>
                    <a:pt x="210301" y="97573"/>
                  </a:cubicBezTo>
                  <a:cubicBezTo>
                    <a:pt x="221295" y="103548"/>
                    <a:pt x="223685" y="91120"/>
                    <a:pt x="227749" y="88730"/>
                  </a:cubicBezTo>
                  <a:cubicBezTo>
                    <a:pt x="232290" y="86100"/>
                    <a:pt x="240177" y="84427"/>
                    <a:pt x="245196" y="79886"/>
                  </a:cubicBezTo>
                  <a:cubicBezTo>
                    <a:pt x="237548" y="44991"/>
                    <a:pt x="218905" y="20851"/>
                    <a:pt x="179707" y="17982"/>
                  </a:cubicBezTo>
                  <a:cubicBezTo>
                    <a:pt x="174449" y="10573"/>
                    <a:pt x="167040" y="-4724"/>
                    <a:pt x="157957" y="4598"/>
                  </a:cubicBezTo>
                  <a:cubicBezTo>
                    <a:pt x="129276" y="14397"/>
                    <a:pt x="99161" y="2208"/>
                    <a:pt x="70479" y="296"/>
                  </a:cubicBezTo>
                  <a:cubicBezTo>
                    <a:pt x="64265" y="-182"/>
                    <a:pt x="60919" y="4837"/>
                    <a:pt x="57334" y="4598"/>
                  </a:cubicBezTo>
                  <a:cubicBezTo>
                    <a:pt x="55422" y="4598"/>
                    <a:pt x="51836" y="-1377"/>
                    <a:pt x="44427" y="296"/>
                  </a:cubicBezTo>
                  <a:cubicBezTo>
                    <a:pt x="27218" y="3642"/>
                    <a:pt x="17658" y="17743"/>
                    <a:pt x="688" y="22524"/>
                  </a:cubicBezTo>
                  <a:cubicBezTo>
                    <a:pt x="-3614" y="47620"/>
                    <a:pt x="13834" y="50488"/>
                    <a:pt x="9532" y="75584"/>
                  </a:cubicBezTo>
                  <a:cubicBezTo>
                    <a:pt x="26501" y="82037"/>
                    <a:pt x="39169" y="92793"/>
                    <a:pt x="66177" y="88969"/>
                  </a:cubicBezTo>
                  <a:cubicBezTo>
                    <a:pt x="67372" y="98051"/>
                    <a:pt x="78128" y="97573"/>
                    <a:pt x="79323" y="106655"/>
                  </a:cubicBezTo>
                  <a:cubicBezTo>
                    <a:pt x="81474" y="120757"/>
                    <a:pt x="71436" y="122191"/>
                    <a:pt x="75021" y="137727"/>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F05C89D2-3E64-99D8-0845-A63CED255507}"/>
                </a:ext>
              </a:extLst>
            </p:cNvPr>
            <p:cNvSpPr/>
            <p:nvPr/>
          </p:nvSpPr>
          <p:spPr>
            <a:xfrm>
              <a:off x="9297446" y="4273125"/>
              <a:ext cx="130980" cy="56146"/>
            </a:xfrm>
            <a:custGeom>
              <a:avLst/>
              <a:gdLst>
                <a:gd name="connsiteX0" fmla="*/ 126679 w 130980"/>
                <a:gd name="connsiteY0" fmla="*/ 55895 h 56146"/>
                <a:gd name="connsiteX1" fmla="*/ 130981 w 130980"/>
                <a:gd name="connsiteY1" fmla="*/ 24824 h 56146"/>
                <a:gd name="connsiteX2" fmla="*/ 70033 w 130980"/>
                <a:gd name="connsiteY2" fmla="*/ 2596 h 56146"/>
                <a:gd name="connsiteX3" fmla="*/ 56888 w 130980"/>
                <a:gd name="connsiteY3" fmla="*/ 24824 h 56146"/>
                <a:gd name="connsiteX4" fmla="*/ 8846 w 130980"/>
                <a:gd name="connsiteY4" fmla="*/ 20283 h 56146"/>
                <a:gd name="connsiteX5" fmla="*/ 3 w 130980"/>
                <a:gd name="connsiteY5" fmla="*/ 51354 h 56146"/>
                <a:gd name="connsiteX6" fmla="*/ 126679 w 130980"/>
                <a:gd name="connsiteY6" fmla="*/ 55895 h 5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80" h="56146">
                  <a:moveTo>
                    <a:pt x="126679" y="55895"/>
                  </a:moveTo>
                  <a:cubicBezTo>
                    <a:pt x="124050" y="41555"/>
                    <a:pt x="129547" y="35340"/>
                    <a:pt x="130981" y="24824"/>
                  </a:cubicBezTo>
                  <a:cubicBezTo>
                    <a:pt x="115684" y="12395"/>
                    <a:pt x="88437" y="11917"/>
                    <a:pt x="70033" y="2596"/>
                  </a:cubicBezTo>
                  <a:cubicBezTo>
                    <a:pt x="63102" y="-9833"/>
                    <a:pt x="67882" y="26497"/>
                    <a:pt x="56888" y="24824"/>
                  </a:cubicBezTo>
                  <a:cubicBezTo>
                    <a:pt x="41591" y="22673"/>
                    <a:pt x="28445" y="18131"/>
                    <a:pt x="8846" y="20283"/>
                  </a:cubicBezTo>
                  <a:cubicBezTo>
                    <a:pt x="13866" y="38686"/>
                    <a:pt x="-236" y="37491"/>
                    <a:pt x="3" y="51354"/>
                  </a:cubicBezTo>
                  <a:cubicBezTo>
                    <a:pt x="35377" y="59719"/>
                    <a:pt x="84613" y="54222"/>
                    <a:pt x="126679" y="55895"/>
                  </a:cubicBezTo>
                  <a:close/>
                </a:path>
              </a:pathLst>
            </a:custGeom>
            <a:grpFill/>
            <a:ln w="3175"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525444C5-DC41-2935-6CB0-04148F887BE4}"/>
                </a:ext>
              </a:extLst>
            </p:cNvPr>
            <p:cNvSpPr/>
            <p:nvPr/>
          </p:nvSpPr>
          <p:spPr>
            <a:xfrm>
              <a:off x="9297802" y="3908216"/>
              <a:ext cx="12792" cy="18070"/>
            </a:xfrm>
            <a:custGeom>
              <a:avLst/>
              <a:gdLst>
                <a:gd name="connsiteX0" fmla="*/ 12792 w 12792"/>
                <a:gd name="connsiteY0" fmla="*/ 384 h 18070"/>
                <a:gd name="connsiteX1" fmla="*/ 3949 w 12792"/>
                <a:gd name="connsiteY1" fmla="*/ 18070 h 18070"/>
                <a:gd name="connsiteX2" fmla="*/ 12792 w 12792"/>
                <a:gd name="connsiteY2" fmla="*/ 384 h 18070"/>
              </a:gdLst>
              <a:ahLst/>
              <a:cxnLst>
                <a:cxn ang="0">
                  <a:pos x="connsiteX0" y="connsiteY0"/>
                </a:cxn>
                <a:cxn ang="0">
                  <a:pos x="connsiteX1" y="connsiteY1"/>
                </a:cxn>
                <a:cxn ang="0">
                  <a:pos x="connsiteX2" y="connsiteY2"/>
                </a:cxn>
              </a:cxnLst>
              <a:rect l="l" t="t" r="r" b="b"/>
              <a:pathLst>
                <a:path w="12792" h="18070">
                  <a:moveTo>
                    <a:pt x="12792" y="384"/>
                  </a:moveTo>
                  <a:cubicBezTo>
                    <a:pt x="2993" y="-2962"/>
                    <a:pt x="-5134" y="16636"/>
                    <a:pt x="3949" y="18070"/>
                  </a:cubicBezTo>
                  <a:cubicBezTo>
                    <a:pt x="6100" y="11617"/>
                    <a:pt x="10402" y="6837"/>
                    <a:pt x="12792" y="384"/>
                  </a:cubicBezTo>
                  <a:close/>
                </a:path>
              </a:pathLst>
            </a:custGeom>
            <a:grpFill/>
            <a:ln w="3175"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FD849828-D819-E978-EB9C-0531F1E7B831}"/>
                </a:ext>
              </a:extLst>
            </p:cNvPr>
            <p:cNvSpPr/>
            <p:nvPr/>
          </p:nvSpPr>
          <p:spPr>
            <a:xfrm>
              <a:off x="8589532" y="4398217"/>
              <a:ext cx="140392" cy="157125"/>
            </a:xfrm>
            <a:custGeom>
              <a:avLst/>
              <a:gdLst>
                <a:gd name="connsiteX0" fmla="*/ 53027 w 140392"/>
                <a:gd name="connsiteY0" fmla="*/ 143283 h 157125"/>
                <a:gd name="connsiteX1" fmla="*/ 70475 w 140392"/>
                <a:gd name="connsiteY1" fmla="*/ 143283 h 157125"/>
                <a:gd name="connsiteX2" fmla="*/ 92225 w 140392"/>
                <a:gd name="connsiteY2" fmla="*/ 156668 h 157125"/>
                <a:gd name="connsiteX3" fmla="*/ 83382 w 140392"/>
                <a:gd name="connsiteY3" fmla="*/ 107910 h 157125"/>
                <a:gd name="connsiteX4" fmla="*/ 118277 w 140392"/>
                <a:gd name="connsiteY4" fmla="*/ 103607 h 157125"/>
                <a:gd name="connsiteX5" fmla="*/ 131423 w 140392"/>
                <a:gd name="connsiteY5" fmla="*/ 72536 h 157125"/>
                <a:gd name="connsiteX6" fmla="*/ 118277 w 140392"/>
                <a:gd name="connsiteY6" fmla="*/ 54849 h 157125"/>
                <a:gd name="connsiteX7" fmla="*/ 140027 w 140392"/>
                <a:gd name="connsiteY7" fmla="*/ 10632 h 157125"/>
                <a:gd name="connsiteX8" fmla="*/ 126881 w 140392"/>
                <a:gd name="connsiteY8" fmla="*/ 1789 h 157125"/>
                <a:gd name="connsiteX9" fmla="*/ 43945 w 140392"/>
                <a:gd name="connsiteY9" fmla="*/ 37163 h 157125"/>
                <a:gd name="connsiteX10" fmla="*/ 30799 w 140392"/>
                <a:gd name="connsiteY10" fmla="*/ 37163 h 157125"/>
                <a:gd name="connsiteX11" fmla="*/ 206 w 140392"/>
                <a:gd name="connsiteY11" fmla="*/ 103607 h 157125"/>
                <a:gd name="connsiteX12" fmla="*/ 8810 w 140392"/>
                <a:gd name="connsiteY12" fmla="*/ 130138 h 157125"/>
                <a:gd name="connsiteX13" fmla="*/ 35101 w 140392"/>
                <a:gd name="connsiteY13" fmla="*/ 134679 h 157125"/>
                <a:gd name="connsiteX14" fmla="*/ 52549 w 140392"/>
                <a:gd name="connsiteY14" fmla="*/ 143522 h 15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0392" h="157125">
                  <a:moveTo>
                    <a:pt x="53027" y="143283"/>
                  </a:moveTo>
                  <a:cubicBezTo>
                    <a:pt x="57807" y="145434"/>
                    <a:pt x="65456" y="141849"/>
                    <a:pt x="70475" y="143283"/>
                  </a:cubicBezTo>
                  <a:cubicBezTo>
                    <a:pt x="80035" y="146151"/>
                    <a:pt x="81947" y="159775"/>
                    <a:pt x="92225" y="156668"/>
                  </a:cubicBezTo>
                  <a:cubicBezTo>
                    <a:pt x="97483" y="128465"/>
                    <a:pt x="90074" y="129899"/>
                    <a:pt x="83382" y="107910"/>
                  </a:cubicBezTo>
                  <a:cubicBezTo>
                    <a:pt x="89835" y="100978"/>
                    <a:pt x="105848" y="104085"/>
                    <a:pt x="118277" y="103607"/>
                  </a:cubicBezTo>
                  <a:cubicBezTo>
                    <a:pt x="111107" y="81619"/>
                    <a:pt x="133574" y="89506"/>
                    <a:pt x="131423" y="72536"/>
                  </a:cubicBezTo>
                  <a:cubicBezTo>
                    <a:pt x="129750" y="63932"/>
                    <a:pt x="111585" y="72058"/>
                    <a:pt x="118277" y="54849"/>
                  </a:cubicBezTo>
                  <a:cubicBezTo>
                    <a:pt x="132857" y="47679"/>
                    <a:pt x="142417" y="35011"/>
                    <a:pt x="140027" y="10632"/>
                  </a:cubicBezTo>
                  <a:cubicBezTo>
                    <a:pt x="132618" y="10871"/>
                    <a:pt x="128794" y="7286"/>
                    <a:pt x="126881" y="1789"/>
                  </a:cubicBezTo>
                  <a:cubicBezTo>
                    <a:pt x="77406" y="-7533"/>
                    <a:pt x="71431" y="21866"/>
                    <a:pt x="43945" y="37163"/>
                  </a:cubicBezTo>
                  <a:cubicBezTo>
                    <a:pt x="40599" y="39074"/>
                    <a:pt x="34384" y="35728"/>
                    <a:pt x="30799" y="37163"/>
                  </a:cubicBezTo>
                  <a:cubicBezTo>
                    <a:pt x="27214" y="65844"/>
                    <a:pt x="21478" y="92613"/>
                    <a:pt x="206" y="103607"/>
                  </a:cubicBezTo>
                  <a:cubicBezTo>
                    <a:pt x="-1945" y="117470"/>
                    <a:pt x="13590" y="113646"/>
                    <a:pt x="8810" y="130138"/>
                  </a:cubicBezTo>
                  <a:cubicBezTo>
                    <a:pt x="16458" y="132767"/>
                    <a:pt x="34384" y="124879"/>
                    <a:pt x="35101" y="134679"/>
                  </a:cubicBezTo>
                  <a:cubicBezTo>
                    <a:pt x="47530" y="120816"/>
                    <a:pt x="48008" y="141371"/>
                    <a:pt x="52549" y="143522"/>
                  </a:cubicBezTo>
                  <a:close/>
                </a:path>
              </a:pathLst>
            </a:custGeom>
            <a:grpFill/>
            <a:ln w="3175"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62BB70A-DF2D-68F5-60BA-6A9DBF88FB58}"/>
                </a:ext>
              </a:extLst>
            </p:cNvPr>
            <p:cNvSpPr/>
            <p:nvPr/>
          </p:nvSpPr>
          <p:spPr>
            <a:xfrm>
              <a:off x="8524726" y="4532657"/>
              <a:ext cx="165873" cy="124881"/>
            </a:xfrm>
            <a:custGeom>
              <a:avLst/>
              <a:gdLst>
                <a:gd name="connsiteX0" fmla="*/ 30593 w 165873"/>
                <a:gd name="connsiteY0" fmla="*/ 44456 h 124881"/>
                <a:gd name="connsiteX1" fmla="*/ 34896 w 165873"/>
                <a:gd name="connsiteY1" fmla="*/ 62143 h 124881"/>
                <a:gd name="connsiteX2" fmla="*/ 74093 w 165873"/>
                <a:gd name="connsiteY2" fmla="*/ 79830 h 124881"/>
                <a:gd name="connsiteX3" fmla="*/ 74093 w 165873"/>
                <a:gd name="connsiteY3" fmla="*/ 97516 h 124881"/>
                <a:gd name="connsiteX4" fmla="*/ 104687 w 165873"/>
                <a:gd name="connsiteY4" fmla="*/ 84132 h 124881"/>
                <a:gd name="connsiteX5" fmla="*/ 104687 w 165873"/>
                <a:gd name="connsiteY5" fmla="*/ 110662 h 124881"/>
                <a:gd name="connsiteX6" fmla="*/ 143885 w 165873"/>
                <a:gd name="connsiteY6" fmla="*/ 123808 h 124881"/>
                <a:gd name="connsiteX7" fmla="*/ 165874 w 165873"/>
                <a:gd name="connsiteY7" fmla="*/ 66206 h 124881"/>
                <a:gd name="connsiteX8" fmla="*/ 152728 w 165873"/>
                <a:gd name="connsiteY8" fmla="*/ 48519 h 124881"/>
                <a:gd name="connsiteX9" fmla="*/ 135280 w 165873"/>
                <a:gd name="connsiteY9" fmla="*/ 44217 h 124881"/>
                <a:gd name="connsiteX10" fmla="*/ 139821 w 165873"/>
                <a:gd name="connsiteY10" fmla="*/ 17687 h 124881"/>
                <a:gd name="connsiteX11" fmla="*/ 100385 w 165873"/>
                <a:gd name="connsiteY11" fmla="*/ 0 h 124881"/>
                <a:gd name="connsiteX12" fmla="*/ 82937 w 165873"/>
                <a:gd name="connsiteY12" fmla="*/ 0 h 124881"/>
                <a:gd name="connsiteX13" fmla="*/ 61187 w 165873"/>
                <a:gd name="connsiteY13" fmla="*/ 17687 h 124881"/>
                <a:gd name="connsiteX14" fmla="*/ 34896 w 165873"/>
                <a:gd name="connsiteY14" fmla="*/ 8843 h 124881"/>
                <a:gd name="connsiteX15" fmla="*/ 0 w 165873"/>
                <a:gd name="connsiteY15" fmla="*/ 22228 h 124881"/>
                <a:gd name="connsiteX16" fmla="*/ 30593 w 165873"/>
                <a:gd name="connsiteY16" fmla="*/ 44456 h 12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5873" h="124881">
                  <a:moveTo>
                    <a:pt x="30593" y="44456"/>
                  </a:moveTo>
                  <a:cubicBezTo>
                    <a:pt x="30354" y="52104"/>
                    <a:pt x="31549" y="58319"/>
                    <a:pt x="34896" y="62143"/>
                  </a:cubicBezTo>
                  <a:cubicBezTo>
                    <a:pt x="51626" y="64533"/>
                    <a:pt x="63099" y="71942"/>
                    <a:pt x="74093" y="79830"/>
                  </a:cubicBezTo>
                  <a:lnTo>
                    <a:pt x="74093" y="97516"/>
                  </a:lnTo>
                  <a:cubicBezTo>
                    <a:pt x="95843" y="104687"/>
                    <a:pt x="87956" y="82220"/>
                    <a:pt x="104687" y="84132"/>
                  </a:cubicBezTo>
                  <a:lnTo>
                    <a:pt x="104687" y="110662"/>
                  </a:lnTo>
                  <a:cubicBezTo>
                    <a:pt x="125720" y="107077"/>
                    <a:pt x="120462" y="130022"/>
                    <a:pt x="143885" y="123808"/>
                  </a:cubicBezTo>
                  <a:cubicBezTo>
                    <a:pt x="126915" y="93453"/>
                    <a:pt x="159659" y="87000"/>
                    <a:pt x="165874" y="66206"/>
                  </a:cubicBezTo>
                  <a:cubicBezTo>
                    <a:pt x="152011" y="69552"/>
                    <a:pt x="159181" y="52582"/>
                    <a:pt x="152728" y="48519"/>
                  </a:cubicBezTo>
                  <a:cubicBezTo>
                    <a:pt x="147709" y="45412"/>
                    <a:pt x="135519" y="51865"/>
                    <a:pt x="135280" y="44217"/>
                  </a:cubicBezTo>
                  <a:cubicBezTo>
                    <a:pt x="135280" y="33700"/>
                    <a:pt x="142928" y="31071"/>
                    <a:pt x="139821" y="17687"/>
                  </a:cubicBezTo>
                  <a:cubicBezTo>
                    <a:pt x="124286" y="14102"/>
                    <a:pt x="108272" y="11234"/>
                    <a:pt x="100385" y="0"/>
                  </a:cubicBezTo>
                  <a:cubicBezTo>
                    <a:pt x="93931" y="5019"/>
                    <a:pt x="89390" y="5019"/>
                    <a:pt x="82937" y="0"/>
                  </a:cubicBezTo>
                  <a:cubicBezTo>
                    <a:pt x="83893" y="14102"/>
                    <a:pt x="67401" y="10755"/>
                    <a:pt x="61187" y="17687"/>
                  </a:cubicBezTo>
                  <a:cubicBezTo>
                    <a:pt x="50431" y="6931"/>
                    <a:pt x="36091" y="27247"/>
                    <a:pt x="34896" y="8843"/>
                  </a:cubicBezTo>
                  <a:cubicBezTo>
                    <a:pt x="19599" y="9560"/>
                    <a:pt x="15297" y="21511"/>
                    <a:pt x="0" y="22228"/>
                  </a:cubicBezTo>
                  <a:cubicBezTo>
                    <a:pt x="1195" y="38720"/>
                    <a:pt x="9321" y="48041"/>
                    <a:pt x="30593" y="4445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1F013DF5-3C1F-9A92-B990-82E166A6C92D}"/>
                </a:ext>
              </a:extLst>
            </p:cNvPr>
            <p:cNvSpPr/>
            <p:nvPr/>
          </p:nvSpPr>
          <p:spPr>
            <a:xfrm>
              <a:off x="8664325" y="4565103"/>
              <a:ext cx="13352" cy="12010"/>
            </a:xfrm>
            <a:custGeom>
              <a:avLst/>
              <a:gdLst>
                <a:gd name="connsiteX0" fmla="*/ 223 w 13352"/>
                <a:gd name="connsiteY0" fmla="*/ 12010 h 12010"/>
                <a:gd name="connsiteX1" fmla="*/ 13129 w 13352"/>
                <a:gd name="connsiteY1" fmla="*/ 12010 h 12010"/>
                <a:gd name="connsiteX2" fmla="*/ 223 w 13352"/>
                <a:gd name="connsiteY2" fmla="*/ 12010 h 12010"/>
              </a:gdLst>
              <a:ahLst/>
              <a:cxnLst>
                <a:cxn ang="0">
                  <a:pos x="connsiteX0" y="connsiteY0"/>
                </a:cxn>
                <a:cxn ang="0">
                  <a:pos x="connsiteX1" y="connsiteY1"/>
                </a:cxn>
                <a:cxn ang="0">
                  <a:pos x="connsiteX2" y="connsiteY2"/>
                </a:cxn>
              </a:cxnLst>
              <a:rect l="l" t="t" r="r" b="b"/>
              <a:pathLst>
                <a:path w="13352" h="12010">
                  <a:moveTo>
                    <a:pt x="223" y="12010"/>
                  </a:moveTo>
                  <a:lnTo>
                    <a:pt x="13129" y="12010"/>
                  </a:lnTo>
                  <a:cubicBezTo>
                    <a:pt x="15519" y="-4003"/>
                    <a:pt x="-2167" y="-4003"/>
                    <a:pt x="223" y="12010"/>
                  </a:cubicBezTo>
                  <a:close/>
                </a:path>
              </a:pathLst>
            </a:custGeom>
            <a:grpFill/>
            <a:ln w="3175" cap="flat">
              <a:solidFill>
                <a:schemeClr val="bg1"/>
              </a:solid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FB0D9FBE-6D8D-CD40-612C-56EC297F37FB}"/>
                </a:ext>
              </a:extLst>
            </p:cNvPr>
            <p:cNvSpPr/>
            <p:nvPr/>
          </p:nvSpPr>
          <p:spPr>
            <a:xfrm>
              <a:off x="8563924" y="4537198"/>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346" y="3585"/>
                    <a:pt x="8604" y="4541"/>
                    <a:pt x="8843" y="0"/>
                  </a:cubicBezTo>
                  <a:close/>
                </a:path>
              </a:pathLst>
            </a:custGeom>
            <a:grpFill/>
            <a:ln w="3175" cap="flat">
              <a:solidFill>
                <a:schemeClr val="bg1"/>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AB45CF1-9F89-967C-F184-01DB412DA5BA}"/>
                </a:ext>
              </a:extLst>
            </p:cNvPr>
            <p:cNvSpPr/>
            <p:nvPr/>
          </p:nvSpPr>
          <p:spPr>
            <a:xfrm>
              <a:off x="8568465" y="4523192"/>
              <a:ext cx="17447" cy="10326"/>
            </a:xfrm>
            <a:custGeom>
              <a:avLst/>
              <a:gdLst>
                <a:gd name="connsiteX0" fmla="*/ 17448 w 17447"/>
                <a:gd name="connsiteY0" fmla="*/ 5163 h 10326"/>
                <a:gd name="connsiteX1" fmla="*/ 0 w 17447"/>
                <a:gd name="connsiteY1" fmla="*/ 5163 h 10326"/>
                <a:gd name="connsiteX2" fmla="*/ 17448 w 17447"/>
                <a:gd name="connsiteY2" fmla="*/ 5163 h 10326"/>
              </a:gdLst>
              <a:ahLst/>
              <a:cxnLst>
                <a:cxn ang="0">
                  <a:pos x="connsiteX0" y="connsiteY0"/>
                </a:cxn>
                <a:cxn ang="0">
                  <a:pos x="connsiteX1" y="connsiteY1"/>
                </a:cxn>
                <a:cxn ang="0">
                  <a:pos x="connsiteX2" y="connsiteY2"/>
                </a:cxn>
              </a:cxnLst>
              <a:rect l="l" t="t" r="r" b="b"/>
              <a:pathLst>
                <a:path w="17447" h="10326">
                  <a:moveTo>
                    <a:pt x="17448" y="5163"/>
                  </a:moveTo>
                  <a:cubicBezTo>
                    <a:pt x="14580" y="3968"/>
                    <a:pt x="478" y="-5831"/>
                    <a:pt x="0" y="5163"/>
                  </a:cubicBezTo>
                  <a:cubicBezTo>
                    <a:pt x="2629" y="6358"/>
                    <a:pt x="16731" y="16158"/>
                    <a:pt x="17448" y="5163"/>
                  </a:cubicBezTo>
                  <a:close/>
                </a:path>
              </a:pathLst>
            </a:custGeom>
            <a:grpFill/>
            <a:ln w="3175" cap="flat">
              <a:solidFill>
                <a:schemeClr val="bg1"/>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55F40685-7B06-1AF9-1508-E8DDF885FAC3}"/>
                </a:ext>
              </a:extLst>
            </p:cNvPr>
            <p:cNvSpPr/>
            <p:nvPr/>
          </p:nvSpPr>
          <p:spPr>
            <a:xfrm>
              <a:off x="8581117" y="4541250"/>
              <a:ext cx="5529" cy="5041"/>
            </a:xfrm>
            <a:custGeom>
              <a:avLst/>
              <a:gdLst>
                <a:gd name="connsiteX0" fmla="*/ 494 w 5529"/>
                <a:gd name="connsiteY0" fmla="*/ 4791 h 5041"/>
                <a:gd name="connsiteX1" fmla="*/ 5035 w 5529"/>
                <a:gd name="connsiteY1" fmla="*/ 250 h 5041"/>
                <a:gd name="connsiteX2" fmla="*/ 494 w 5529"/>
                <a:gd name="connsiteY2" fmla="*/ 4791 h 5041"/>
              </a:gdLst>
              <a:ahLst/>
              <a:cxnLst>
                <a:cxn ang="0">
                  <a:pos x="connsiteX0" y="connsiteY0"/>
                </a:cxn>
                <a:cxn ang="0">
                  <a:pos x="connsiteX1" y="connsiteY1"/>
                </a:cxn>
                <a:cxn ang="0">
                  <a:pos x="connsiteX2" y="connsiteY2"/>
                </a:cxn>
              </a:cxnLst>
              <a:rect l="l" t="t" r="r" b="b"/>
              <a:pathLst>
                <a:path w="5529" h="5041">
                  <a:moveTo>
                    <a:pt x="494" y="4791"/>
                  </a:moveTo>
                  <a:cubicBezTo>
                    <a:pt x="1689" y="5987"/>
                    <a:pt x="7186" y="2640"/>
                    <a:pt x="5035" y="250"/>
                  </a:cubicBezTo>
                  <a:cubicBezTo>
                    <a:pt x="3840" y="-945"/>
                    <a:pt x="-1657" y="2401"/>
                    <a:pt x="494" y="4791"/>
                  </a:cubicBezTo>
                  <a:close/>
                </a:path>
              </a:pathLst>
            </a:custGeom>
            <a:grpFill/>
            <a:ln w="3175" cap="flat">
              <a:solidFill>
                <a:schemeClr val="bg1"/>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681253BE-8A24-E488-3773-1CBEA502343A}"/>
                </a:ext>
              </a:extLst>
            </p:cNvPr>
            <p:cNvSpPr/>
            <p:nvPr/>
          </p:nvSpPr>
          <p:spPr>
            <a:xfrm>
              <a:off x="9069769" y="4271657"/>
              <a:ext cx="13764" cy="13498"/>
            </a:xfrm>
            <a:custGeom>
              <a:avLst/>
              <a:gdLst>
                <a:gd name="connsiteX0" fmla="*/ 13765 w 13764"/>
                <a:gd name="connsiteY0" fmla="*/ 8843 h 13498"/>
                <a:gd name="connsiteX1" fmla="*/ 619 w 13764"/>
                <a:gd name="connsiteY1" fmla="*/ 0 h 13498"/>
                <a:gd name="connsiteX2" fmla="*/ 13765 w 13764"/>
                <a:gd name="connsiteY2" fmla="*/ 8843 h 13498"/>
              </a:gdLst>
              <a:ahLst/>
              <a:cxnLst>
                <a:cxn ang="0">
                  <a:pos x="connsiteX0" y="connsiteY0"/>
                </a:cxn>
                <a:cxn ang="0">
                  <a:pos x="connsiteX1" y="connsiteY1"/>
                </a:cxn>
                <a:cxn ang="0">
                  <a:pos x="connsiteX2" y="connsiteY2"/>
                </a:cxn>
              </a:cxnLst>
              <a:rect l="l" t="t" r="r" b="b"/>
              <a:pathLst>
                <a:path w="13764" h="13498">
                  <a:moveTo>
                    <a:pt x="13765" y="8843"/>
                  </a:moveTo>
                  <a:cubicBezTo>
                    <a:pt x="7551" y="7887"/>
                    <a:pt x="6356" y="1434"/>
                    <a:pt x="619" y="0"/>
                  </a:cubicBezTo>
                  <a:cubicBezTo>
                    <a:pt x="-3205" y="9083"/>
                    <a:pt x="11853" y="19838"/>
                    <a:pt x="13765" y="8843"/>
                  </a:cubicBezTo>
                  <a:close/>
                </a:path>
              </a:pathLst>
            </a:custGeom>
            <a:grpFill/>
            <a:ln w="3175" cap="flat">
              <a:solidFill>
                <a:schemeClr val="bg1"/>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8DB894E6-2DD0-B6AA-2B93-DBAF1E4C6EA9}"/>
                </a:ext>
              </a:extLst>
            </p:cNvPr>
            <p:cNvSpPr/>
            <p:nvPr/>
          </p:nvSpPr>
          <p:spPr>
            <a:xfrm>
              <a:off x="8799828" y="5103667"/>
              <a:ext cx="34830" cy="75513"/>
            </a:xfrm>
            <a:custGeom>
              <a:avLst/>
              <a:gdLst>
                <a:gd name="connsiteX0" fmla="*/ 21750 w 34830"/>
                <a:gd name="connsiteY0" fmla="*/ 75514 h 75513"/>
                <a:gd name="connsiteX1" fmla="*/ 30593 w 34830"/>
                <a:gd name="connsiteY1" fmla="*/ 225 h 75513"/>
                <a:gd name="connsiteX2" fmla="*/ 0 w 34830"/>
                <a:gd name="connsiteY2" fmla="*/ 13610 h 75513"/>
                <a:gd name="connsiteX3" fmla="*/ 21750 w 34830"/>
                <a:gd name="connsiteY3" fmla="*/ 75514 h 75513"/>
              </a:gdLst>
              <a:ahLst/>
              <a:cxnLst>
                <a:cxn ang="0">
                  <a:pos x="connsiteX0" y="connsiteY0"/>
                </a:cxn>
                <a:cxn ang="0">
                  <a:pos x="connsiteX1" y="connsiteY1"/>
                </a:cxn>
                <a:cxn ang="0">
                  <a:pos x="connsiteX2" y="connsiteY2"/>
                </a:cxn>
                <a:cxn ang="0">
                  <a:pos x="connsiteX3" y="connsiteY3"/>
                </a:cxn>
              </a:cxnLst>
              <a:rect l="l" t="t" r="r" b="b"/>
              <a:pathLst>
                <a:path w="34830" h="75513">
                  <a:moveTo>
                    <a:pt x="21750" y="75514"/>
                  </a:moveTo>
                  <a:cubicBezTo>
                    <a:pt x="26530" y="52569"/>
                    <a:pt x="42305" y="26756"/>
                    <a:pt x="30593" y="225"/>
                  </a:cubicBezTo>
                  <a:cubicBezTo>
                    <a:pt x="14102" y="-1687"/>
                    <a:pt x="10039" y="9069"/>
                    <a:pt x="0" y="13610"/>
                  </a:cubicBezTo>
                  <a:cubicBezTo>
                    <a:pt x="717" y="40857"/>
                    <a:pt x="717" y="68822"/>
                    <a:pt x="21750" y="75514"/>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E4C69FAB-E887-8FCD-3961-08CA1E224F8B}"/>
                </a:ext>
              </a:extLst>
            </p:cNvPr>
            <p:cNvSpPr/>
            <p:nvPr/>
          </p:nvSpPr>
          <p:spPr>
            <a:xfrm>
              <a:off x="8778078" y="5201157"/>
              <a:ext cx="70269" cy="137444"/>
            </a:xfrm>
            <a:custGeom>
              <a:avLst/>
              <a:gdLst>
                <a:gd name="connsiteX0" fmla="*/ 52343 w 70269"/>
                <a:gd name="connsiteY0" fmla="*/ 13 h 137444"/>
                <a:gd name="connsiteX1" fmla="*/ 0 w 70269"/>
                <a:gd name="connsiteY1" fmla="*/ 22241 h 137444"/>
                <a:gd name="connsiteX2" fmla="*/ 8843 w 70269"/>
                <a:gd name="connsiteY2" fmla="*/ 119758 h 137444"/>
                <a:gd name="connsiteX3" fmla="*/ 30593 w 70269"/>
                <a:gd name="connsiteY3" fmla="*/ 137445 h 137444"/>
                <a:gd name="connsiteX4" fmla="*/ 39437 w 70269"/>
                <a:gd name="connsiteY4" fmla="*/ 115217 h 137444"/>
                <a:gd name="connsiteX5" fmla="*/ 61426 w 70269"/>
                <a:gd name="connsiteY5" fmla="*/ 115217 h 137444"/>
                <a:gd name="connsiteX6" fmla="*/ 70269 w 70269"/>
                <a:gd name="connsiteY6" fmla="*/ 35626 h 137444"/>
                <a:gd name="connsiteX7" fmla="*/ 52821 w 70269"/>
                <a:gd name="connsiteY7" fmla="*/ 252 h 13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269" h="137444">
                  <a:moveTo>
                    <a:pt x="52343" y="13"/>
                  </a:moveTo>
                  <a:cubicBezTo>
                    <a:pt x="26769" y="-704"/>
                    <a:pt x="30115" y="27739"/>
                    <a:pt x="0" y="22241"/>
                  </a:cubicBezTo>
                  <a:cubicBezTo>
                    <a:pt x="13863" y="51162"/>
                    <a:pt x="20316" y="86296"/>
                    <a:pt x="8843" y="119758"/>
                  </a:cubicBezTo>
                  <a:cubicBezTo>
                    <a:pt x="15058" y="126689"/>
                    <a:pt x="19838" y="135054"/>
                    <a:pt x="30593" y="137445"/>
                  </a:cubicBezTo>
                  <a:cubicBezTo>
                    <a:pt x="32984" y="129557"/>
                    <a:pt x="32745" y="119041"/>
                    <a:pt x="39437" y="115217"/>
                  </a:cubicBezTo>
                  <a:cubicBezTo>
                    <a:pt x="50431" y="115695"/>
                    <a:pt x="53060" y="123582"/>
                    <a:pt x="61426" y="115217"/>
                  </a:cubicBezTo>
                  <a:cubicBezTo>
                    <a:pt x="64055" y="78648"/>
                    <a:pt x="56646" y="58093"/>
                    <a:pt x="70269" y="35626"/>
                  </a:cubicBezTo>
                  <a:cubicBezTo>
                    <a:pt x="62621" y="25588"/>
                    <a:pt x="57841" y="12681"/>
                    <a:pt x="52821" y="25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5C9D2CE3-5632-FAF3-0811-CAD20DE253B5}"/>
                </a:ext>
              </a:extLst>
            </p:cNvPr>
            <p:cNvSpPr/>
            <p:nvPr/>
          </p:nvSpPr>
          <p:spPr>
            <a:xfrm>
              <a:off x="9166372" y="4661006"/>
              <a:ext cx="248670" cy="116011"/>
            </a:xfrm>
            <a:custGeom>
              <a:avLst/>
              <a:gdLst>
                <a:gd name="connsiteX0" fmla="*/ 214014 w 248670"/>
                <a:gd name="connsiteY0" fmla="*/ 9083 h 116011"/>
                <a:gd name="connsiteX1" fmla="*/ 174816 w 248670"/>
                <a:gd name="connsiteY1" fmla="*/ 17926 h 116011"/>
                <a:gd name="connsiteX2" fmla="*/ 153066 w 248670"/>
                <a:gd name="connsiteY2" fmla="*/ 13385 h 116011"/>
                <a:gd name="connsiteX3" fmla="*/ 126775 w 248670"/>
                <a:gd name="connsiteY3" fmla="*/ 26530 h 116011"/>
                <a:gd name="connsiteX4" fmla="*/ 109327 w 248670"/>
                <a:gd name="connsiteY4" fmla="*/ 0 h 116011"/>
                <a:gd name="connsiteX5" fmla="*/ 105025 w 248670"/>
                <a:gd name="connsiteY5" fmla="*/ 8843 h 116011"/>
                <a:gd name="connsiteX6" fmla="*/ 74431 w 248670"/>
                <a:gd name="connsiteY6" fmla="*/ 4302 h 116011"/>
                <a:gd name="connsiteX7" fmla="*/ 8942 w 248670"/>
                <a:gd name="connsiteY7" fmla="*/ 48519 h 116011"/>
                <a:gd name="connsiteX8" fmla="*/ 99 w 248670"/>
                <a:gd name="connsiteY8" fmla="*/ 79591 h 116011"/>
                <a:gd name="connsiteX9" fmla="*/ 13244 w 248670"/>
                <a:gd name="connsiteY9" fmla="*/ 97277 h 116011"/>
                <a:gd name="connsiteX10" fmla="*/ 39297 w 248670"/>
                <a:gd name="connsiteY10" fmla="*/ 114964 h 116011"/>
                <a:gd name="connsiteX11" fmla="*/ 78494 w 248670"/>
                <a:gd name="connsiteY11" fmla="*/ 114964 h 116011"/>
                <a:gd name="connsiteX12" fmla="*/ 91640 w 248670"/>
                <a:gd name="connsiteY12" fmla="*/ 92975 h 116011"/>
                <a:gd name="connsiteX13" fmla="*/ 117692 w 248670"/>
                <a:gd name="connsiteY13" fmla="*/ 84132 h 116011"/>
                <a:gd name="connsiteX14" fmla="*/ 139681 w 248670"/>
                <a:gd name="connsiteY14" fmla="*/ 88673 h 116011"/>
                <a:gd name="connsiteX15" fmla="*/ 170275 w 248670"/>
                <a:gd name="connsiteY15" fmla="*/ 62143 h 116011"/>
                <a:gd name="connsiteX16" fmla="*/ 205170 w 248670"/>
                <a:gd name="connsiteY16" fmla="*/ 62143 h 116011"/>
                <a:gd name="connsiteX17" fmla="*/ 222618 w 248670"/>
                <a:gd name="connsiteY17" fmla="*/ 75288 h 116011"/>
                <a:gd name="connsiteX18" fmla="*/ 248670 w 248670"/>
                <a:gd name="connsiteY18" fmla="*/ 31071 h 116011"/>
                <a:gd name="connsiteX19" fmla="*/ 213775 w 248670"/>
                <a:gd name="connsiteY19" fmla="*/ 9083 h 11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670" h="116011">
                  <a:moveTo>
                    <a:pt x="214014" y="9083"/>
                  </a:moveTo>
                  <a:cubicBezTo>
                    <a:pt x="193698" y="4780"/>
                    <a:pt x="187722" y="14819"/>
                    <a:pt x="174816" y="17926"/>
                  </a:cubicBezTo>
                  <a:cubicBezTo>
                    <a:pt x="169796" y="14102"/>
                    <a:pt x="163104" y="11951"/>
                    <a:pt x="153066" y="13385"/>
                  </a:cubicBezTo>
                  <a:cubicBezTo>
                    <a:pt x="146374" y="19838"/>
                    <a:pt x="136096" y="22706"/>
                    <a:pt x="126775" y="26530"/>
                  </a:cubicBezTo>
                  <a:cubicBezTo>
                    <a:pt x="124863" y="7170"/>
                    <a:pt x="118887" y="2868"/>
                    <a:pt x="109327" y="0"/>
                  </a:cubicBezTo>
                  <a:cubicBezTo>
                    <a:pt x="110283" y="239"/>
                    <a:pt x="105025" y="8843"/>
                    <a:pt x="105025" y="8843"/>
                  </a:cubicBezTo>
                  <a:cubicBezTo>
                    <a:pt x="91640" y="21272"/>
                    <a:pt x="86860" y="-2868"/>
                    <a:pt x="74431" y="4302"/>
                  </a:cubicBezTo>
                  <a:cubicBezTo>
                    <a:pt x="56744" y="23184"/>
                    <a:pt x="51247" y="54494"/>
                    <a:pt x="8942" y="48519"/>
                  </a:cubicBezTo>
                  <a:cubicBezTo>
                    <a:pt x="8942" y="60470"/>
                    <a:pt x="-1096" y="70269"/>
                    <a:pt x="99" y="79591"/>
                  </a:cubicBezTo>
                  <a:cubicBezTo>
                    <a:pt x="99" y="80547"/>
                    <a:pt x="11332" y="97277"/>
                    <a:pt x="13244" y="97277"/>
                  </a:cubicBezTo>
                  <a:cubicBezTo>
                    <a:pt x="23761" y="97277"/>
                    <a:pt x="36667" y="114247"/>
                    <a:pt x="39297" y="114964"/>
                  </a:cubicBezTo>
                  <a:cubicBezTo>
                    <a:pt x="51725" y="118310"/>
                    <a:pt x="67500" y="112335"/>
                    <a:pt x="78494" y="114964"/>
                  </a:cubicBezTo>
                  <a:cubicBezTo>
                    <a:pt x="76343" y="101102"/>
                    <a:pt x="83992" y="96799"/>
                    <a:pt x="91640" y="92975"/>
                  </a:cubicBezTo>
                  <a:cubicBezTo>
                    <a:pt x="105742" y="95365"/>
                    <a:pt x="113390" y="91541"/>
                    <a:pt x="117692" y="84132"/>
                  </a:cubicBezTo>
                  <a:cubicBezTo>
                    <a:pt x="128209" y="82220"/>
                    <a:pt x="127253" y="92258"/>
                    <a:pt x="139681" y="88673"/>
                  </a:cubicBezTo>
                  <a:cubicBezTo>
                    <a:pt x="153544" y="83415"/>
                    <a:pt x="152110" y="62860"/>
                    <a:pt x="170275" y="62143"/>
                  </a:cubicBezTo>
                  <a:cubicBezTo>
                    <a:pt x="187722" y="65250"/>
                    <a:pt x="187722" y="65250"/>
                    <a:pt x="205170" y="62143"/>
                  </a:cubicBezTo>
                  <a:cubicBezTo>
                    <a:pt x="212102" y="65489"/>
                    <a:pt x="211623" y="76245"/>
                    <a:pt x="222618" y="75288"/>
                  </a:cubicBezTo>
                  <a:cubicBezTo>
                    <a:pt x="235047" y="64533"/>
                    <a:pt x="239827" y="45412"/>
                    <a:pt x="248670" y="31071"/>
                  </a:cubicBezTo>
                  <a:cubicBezTo>
                    <a:pt x="231461" y="29398"/>
                    <a:pt x="225008" y="16731"/>
                    <a:pt x="213775" y="9083"/>
                  </a:cubicBezTo>
                  <a:close/>
                </a:path>
              </a:pathLst>
            </a:custGeom>
            <a:grpFill/>
            <a:ln w="3175" cap="flat">
              <a:solidFill>
                <a:schemeClr val="bg1"/>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70202A05-A7F9-C6C0-B6D8-4982F2BEBF2B}"/>
                </a:ext>
              </a:extLst>
            </p:cNvPr>
            <p:cNvSpPr/>
            <p:nvPr/>
          </p:nvSpPr>
          <p:spPr>
            <a:xfrm>
              <a:off x="9327003" y="5126121"/>
              <a:ext cx="110267" cy="89680"/>
            </a:xfrm>
            <a:custGeom>
              <a:avLst/>
              <a:gdLst>
                <a:gd name="connsiteX0" fmla="*/ 1039 w 110267"/>
                <a:gd name="connsiteY0" fmla="*/ 39676 h 89680"/>
                <a:gd name="connsiteX1" fmla="*/ 9883 w 110267"/>
                <a:gd name="connsiteY1" fmla="*/ 88434 h 89680"/>
                <a:gd name="connsiteX2" fmla="*/ 75372 w 110267"/>
                <a:gd name="connsiteY2" fmla="*/ 70747 h 89680"/>
                <a:gd name="connsiteX3" fmla="*/ 92819 w 110267"/>
                <a:gd name="connsiteY3" fmla="*/ 75288 h 89680"/>
                <a:gd name="connsiteX4" fmla="*/ 110267 w 110267"/>
                <a:gd name="connsiteY4" fmla="*/ 35374 h 89680"/>
                <a:gd name="connsiteX5" fmla="*/ 75372 w 110267"/>
                <a:gd name="connsiteY5" fmla="*/ 0 h 89680"/>
                <a:gd name="connsiteX6" fmla="*/ 14185 w 110267"/>
                <a:gd name="connsiteY6" fmla="*/ 17687 h 89680"/>
                <a:gd name="connsiteX7" fmla="*/ 1039 w 110267"/>
                <a:gd name="connsiteY7" fmla="*/ 39915 h 8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267" h="89680">
                  <a:moveTo>
                    <a:pt x="1039" y="39676"/>
                  </a:moveTo>
                  <a:cubicBezTo>
                    <a:pt x="-3502" y="57363"/>
                    <a:pt x="8210" y="69552"/>
                    <a:pt x="9883" y="88434"/>
                  </a:cubicBezTo>
                  <a:cubicBezTo>
                    <a:pt x="42627" y="93453"/>
                    <a:pt x="59358" y="82459"/>
                    <a:pt x="75372" y="70747"/>
                  </a:cubicBezTo>
                  <a:cubicBezTo>
                    <a:pt x="83737" y="69791"/>
                    <a:pt x="84932" y="75767"/>
                    <a:pt x="92819" y="75288"/>
                  </a:cubicBezTo>
                  <a:cubicBezTo>
                    <a:pt x="99751" y="63099"/>
                    <a:pt x="109311" y="53539"/>
                    <a:pt x="110267" y="35374"/>
                  </a:cubicBezTo>
                  <a:cubicBezTo>
                    <a:pt x="100229" y="21989"/>
                    <a:pt x="86127" y="12429"/>
                    <a:pt x="75372" y="0"/>
                  </a:cubicBezTo>
                  <a:cubicBezTo>
                    <a:pt x="50515" y="8126"/>
                    <a:pt x="35457" y="15297"/>
                    <a:pt x="14185" y="17687"/>
                  </a:cubicBezTo>
                  <a:cubicBezTo>
                    <a:pt x="20638" y="31071"/>
                    <a:pt x="3429" y="30115"/>
                    <a:pt x="1039" y="39915"/>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D57097D7-7B3E-D4D2-EA64-94163C07EDC2}"/>
                </a:ext>
              </a:extLst>
            </p:cNvPr>
            <p:cNvSpPr/>
            <p:nvPr/>
          </p:nvSpPr>
          <p:spPr>
            <a:xfrm>
              <a:off x="7987669" y="5143012"/>
              <a:ext cx="140060" cy="310554"/>
            </a:xfrm>
            <a:custGeom>
              <a:avLst/>
              <a:gdLst>
                <a:gd name="connsiteX0" fmla="*/ 35135 w 140060"/>
                <a:gd name="connsiteY0" fmla="*/ 53856 h 310554"/>
                <a:gd name="connsiteX1" fmla="*/ 26291 w 140060"/>
                <a:gd name="connsiteY1" fmla="*/ 106917 h 310554"/>
                <a:gd name="connsiteX2" fmla="*/ 26291 w 140060"/>
                <a:gd name="connsiteY2" fmla="*/ 133447 h 310554"/>
                <a:gd name="connsiteX3" fmla="*/ 13146 w 140060"/>
                <a:gd name="connsiteY3" fmla="*/ 164518 h 310554"/>
                <a:gd name="connsiteX4" fmla="*/ 4302 w 140060"/>
                <a:gd name="connsiteY4" fmla="*/ 168821 h 310554"/>
                <a:gd name="connsiteX5" fmla="*/ 0 w 140060"/>
                <a:gd name="connsiteY5" fmla="*/ 208735 h 310554"/>
                <a:gd name="connsiteX6" fmla="*/ 30593 w 140060"/>
                <a:gd name="connsiteY6" fmla="*/ 186746 h 310554"/>
                <a:gd name="connsiteX7" fmla="*/ 8843 w 140060"/>
                <a:gd name="connsiteY7" fmla="*/ 217818 h 310554"/>
                <a:gd name="connsiteX8" fmla="*/ 35135 w 140060"/>
                <a:gd name="connsiteY8" fmla="*/ 226661 h 310554"/>
                <a:gd name="connsiteX9" fmla="*/ 26291 w 140060"/>
                <a:gd name="connsiteY9" fmla="*/ 306252 h 310554"/>
                <a:gd name="connsiteX10" fmla="*/ 74332 w 140060"/>
                <a:gd name="connsiteY10" fmla="*/ 310554 h 310554"/>
                <a:gd name="connsiteX11" fmla="*/ 87478 w 140060"/>
                <a:gd name="connsiteY11" fmla="*/ 301711 h 310554"/>
                <a:gd name="connsiteX12" fmla="*/ 104926 w 140060"/>
                <a:gd name="connsiteY12" fmla="*/ 244109 h 310554"/>
                <a:gd name="connsiteX13" fmla="*/ 104926 w 140060"/>
                <a:gd name="connsiteY13" fmla="*/ 191049 h 310554"/>
                <a:gd name="connsiteX14" fmla="*/ 83176 w 140060"/>
                <a:gd name="connsiteY14" fmla="*/ 146832 h 310554"/>
                <a:gd name="connsiteX15" fmla="*/ 109467 w 140060"/>
                <a:gd name="connsiteY15" fmla="*/ 142529 h 310554"/>
                <a:gd name="connsiteX16" fmla="*/ 109467 w 140060"/>
                <a:gd name="connsiteY16" fmla="*/ 67241 h 310554"/>
                <a:gd name="connsiteX17" fmla="*/ 140060 w 140060"/>
                <a:gd name="connsiteY17" fmla="*/ 27326 h 310554"/>
                <a:gd name="connsiteX18" fmla="*/ 126915 w 140060"/>
                <a:gd name="connsiteY18" fmla="*/ 9639 h 310554"/>
                <a:gd name="connsiteX19" fmla="*/ 87717 w 140060"/>
                <a:gd name="connsiteY19" fmla="*/ 18483 h 310554"/>
                <a:gd name="connsiteX20" fmla="*/ 52821 w 140060"/>
                <a:gd name="connsiteY20" fmla="*/ 18483 h 310554"/>
                <a:gd name="connsiteX21" fmla="*/ 52821 w 140060"/>
                <a:gd name="connsiteY21" fmla="*/ 796 h 310554"/>
                <a:gd name="connsiteX22" fmla="*/ 31071 w 140060"/>
                <a:gd name="connsiteY22" fmla="*/ 5098 h 310554"/>
                <a:gd name="connsiteX23" fmla="*/ 35374 w 140060"/>
                <a:gd name="connsiteY23" fmla="*/ 53856 h 31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0060" h="310554">
                  <a:moveTo>
                    <a:pt x="35135" y="53856"/>
                  </a:moveTo>
                  <a:cubicBezTo>
                    <a:pt x="35613" y="80626"/>
                    <a:pt x="28920" y="91859"/>
                    <a:pt x="26291" y="106917"/>
                  </a:cubicBezTo>
                  <a:cubicBezTo>
                    <a:pt x="24857" y="115760"/>
                    <a:pt x="28681" y="125799"/>
                    <a:pt x="26291" y="133447"/>
                  </a:cubicBezTo>
                  <a:cubicBezTo>
                    <a:pt x="23423" y="143486"/>
                    <a:pt x="16253" y="157587"/>
                    <a:pt x="13146" y="164518"/>
                  </a:cubicBezTo>
                  <a:cubicBezTo>
                    <a:pt x="12429" y="166191"/>
                    <a:pt x="5258" y="166908"/>
                    <a:pt x="4302" y="168821"/>
                  </a:cubicBezTo>
                  <a:cubicBezTo>
                    <a:pt x="-239" y="182444"/>
                    <a:pt x="3585" y="197024"/>
                    <a:pt x="0" y="208735"/>
                  </a:cubicBezTo>
                  <a:cubicBezTo>
                    <a:pt x="17448" y="211604"/>
                    <a:pt x="17209" y="173362"/>
                    <a:pt x="30593" y="186746"/>
                  </a:cubicBezTo>
                  <a:cubicBezTo>
                    <a:pt x="22706" y="196307"/>
                    <a:pt x="20794" y="212321"/>
                    <a:pt x="8843" y="217818"/>
                  </a:cubicBezTo>
                  <a:cubicBezTo>
                    <a:pt x="16970" y="229051"/>
                    <a:pt x="31549" y="208496"/>
                    <a:pt x="35135" y="226661"/>
                  </a:cubicBezTo>
                  <a:cubicBezTo>
                    <a:pt x="21033" y="248650"/>
                    <a:pt x="37047" y="277810"/>
                    <a:pt x="26291" y="306252"/>
                  </a:cubicBezTo>
                  <a:cubicBezTo>
                    <a:pt x="45890" y="304101"/>
                    <a:pt x="59036" y="308403"/>
                    <a:pt x="74332" y="310554"/>
                  </a:cubicBezTo>
                  <a:cubicBezTo>
                    <a:pt x="76005" y="305057"/>
                    <a:pt x="80069" y="301472"/>
                    <a:pt x="87478" y="301711"/>
                  </a:cubicBezTo>
                  <a:cubicBezTo>
                    <a:pt x="78157" y="276615"/>
                    <a:pt x="88195" y="255104"/>
                    <a:pt x="104926" y="244109"/>
                  </a:cubicBezTo>
                  <a:cubicBezTo>
                    <a:pt x="81981" y="233593"/>
                    <a:pt x="96799" y="206106"/>
                    <a:pt x="104926" y="191049"/>
                  </a:cubicBezTo>
                  <a:cubicBezTo>
                    <a:pt x="95604" y="178381"/>
                    <a:pt x="89151" y="162845"/>
                    <a:pt x="83176" y="146832"/>
                  </a:cubicBezTo>
                  <a:cubicBezTo>
                    <a:pt x="93931" y="147549"/>
                    <a:pt x="104209" y="147549"/>
                    <a:pt x="109467" y="142529"/>
                  </a:cubicBezTo>
                  <a:cubicBezTo>
                    <a:pt x="99190" y="114326"/>
                    <a:pt x="123808" y="97356"/>
                    <a:pt x="109467" y="67241"/>
                  </a:cubicBezTo>
                  <a:cubicBezTo>
                    <a:pt x="116398" y="50749"/>
                    <a:pt x="136714" y="47642"/>
                    <a:pt x="140060" y="27326"/>
                  </a:cubicBezTo>
                  <a:cubicBezTo>
                    <a:pt x="125481" y="31867"/>
                    <a:pt x="125720" y="21112"/>
                    <a:pt x="126915" y="9639"/>
                  </a:cubicBezTo>
                  <a:cubicBezTo>
                    <a:pt x="108511" y="4142"/>
                    <a:pt x="98711" y="17049"/>
                    <a:pt x="87717" y="18483"/>
                  </a:cubicBezTo>
                  <a:cubicBezTo>
                    <a:pt x="77679" y="19678"/>
                    <a:pt x="67401" y="10834"/>
                    <a:pt x="52821" y="18483"/>
                  </a:cubicBezTo>
                  <a:lnTo>
                    <a:pt x="52821" y="796"/>
                  </a:lnTo>
                  <a:cubicBezTo>
                    <a:pt x="40632" y="-2789"/>
                    <a:pt x="41588" y="7010"/>
                    <a:pt x="31071" y="5098"/>
                  </a:cubicBezTo>
                  <a:cubicBezTo>
                    <a:pt x="24857" y="23741"/>
                    <a:pt x="35135" y="37604"/>
                    <a:pt x="35374" y="53856"/>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E8C9C3C3-47F4-7762-DC7C-19D660005850}"/>
                </a:ext>
              </a:extLst>
            </p:cNvPr>
            <p:cNvSpPr/>
            <p:nvPr/>
          </p:nvSpPr>
          <p:spPr>
            <a:xfrm>
              <a:off x="8685482" y="4782937"/>
              <a:ext cx="189185" cy="113142"/>
            </a:xfrm>
            <a:custGeom>
              <a:avLst/>
              <a:gdLst>
                <a:gd name="connsiteX0" fmla="*/ 40013 w 189185"/>
                <a:gd name="connsiteY0" fmla="*/ 112778 h 113142"/>
                <a:gd name="connsiteX1" fmla="*/ 79450 w 189185"/>
                <a:gd name="connsiteY1" fmla="*/ 108476 h 113142"/>
                <a:gd name="connsiteX2" fmla="*/ 105741 w 189185"/>
                <a:gd name="connsiteY2" fmla="*/ 77404 h 113142"/>
                <a:gd name="connsiteX3" fmla="*/ 127491 w 189185"/>
                <a:gd name="connsiteY3" fmla="*/ 108476 h 113142"/>
                <a:gd name="connsiteX4" fmla="*/ 140637 w 189185"/>
                <a:gd name="connsiteY4" fmla="*/ 77404 h 113142"/>
                <a:gd name="connsiteX5" fmla="*/ 158084 w 189185"/>
                <a:gd name="connsiteY5" fmla="*/ 86247 h 113142"/>
                <a:gd name="connsiteX6" fmla="*/ 175293 w 189185"/>
                <a:gd name="connsiteY6" fmla="*/ 68561 h 113142"/>
                <a:gd name="connsiteX7" fmla="*/ 188439 w 189185"/>
                <a:gd name="connsiteY7" fmla="*/ 55176 h 113142"/>
                <a:gd name="connsiteX8" fmla="*/ 170991 w 189185"/>
                <a:gd name="connsiteY8" fmla="*/ 55176 h 113142"/>
                <a:gd name="connsiteX9" fmla="*/ 144939 w 189185"/>
                <a:gd name="connsiteY9" fmla="*/ 37489 h 113142"/>
                <a:gd name="connsiteX10" fmla="*/ 149241 w 189185"/>
                <a:gd name="connsiteY10" fmla="*/ 10959 h 113142"/>
                <a:gd name="connsiteX11" fmla="*/ 105502 w 189185"/>
                <a:gd name="connsiteY11" fmla="*/ 6418 h 113142"/>
                <a:gd name="connsiteX12" fmla="*/ 40013 w 189185"/>
                <a:gd name="connsiteY12" fmla="*/ 15261 h 113142"/>
                <a:gd name="connsiteX13" fmla="*/ 13961 w 189185"/>
                <a:gd name="connsiteY13" fmla="*/ 64019 h 113142"/>
                <a:gd name="connsiteX14" fmla="*/ 815 w 189185"/>
                <a:gd name="connsiteY14" fmla="*/ 81706 h 113142"/>
                <a:gd name="connsiteX15" fmla="*/ 22565 w 189185"/>
                <a:gd name="connsiteY15" fmla="*/ 77165 h 113142"/>
                <a:gd name="connsiteX16" fmla="*/ 31409 w 189185"/>
                <a:gd name="connsiteY16" fmla="*/ 81706 h 113142"/>
                <a:gd name="connsiteX17" fmla="*/ 40013 w 189185"/>
                <a:gd name="connsiteY17" fmla="*/ 112778 h 1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185" h="113142">
                  <a:moveTo>
                    <a:pt x="40013" y="112778"/>
                  </a:moveTo>
                  <a:cubicBezTo>
                    <a:pt x="56983" y="115168"/>
                    <a:pt x="61285" y="104890"/>
                    <a:pt x="79450" y="108476"/>
                  </a:cubicBezTo>
                  <a:cubicBezTo>
                    <a:pt x="85186" y="95330"/>
                    <a:pt x="87815" y="78599"/>
                    <a:pt x="105741" y="77404"/>
                  </a:cubicBezTo>
                  <a:cubicBezTo>
                    <a:pt x="102634" y="98198"/>
                    <a:pt x="115780" y="102739"/>
                    <a:pt x="127491" y="108476"/>
                  </a:cubicBezTo>
                  <a:cubicBezTo>
                    <a:pt x="131554" y="97720"/>
                    <a:pt x="135378" y="86965"/>
                    <a:pt x="140637" y="77404"/>
                  </a:cubicBezTo>
                  <a:cubicBezTo>
                    <a:pt x="154738" y="71907"/>
                    <a:pt x="143983" y="91745"/>
                    <a:pt x="158084" y="86247"/>
                  </a:cubicBezTo>
                  <a:cubicBezTo>
                    <a:pt x="169557" y="86247"/>
                    <a:pt x="169079" y="73819"/>
                    <a:pt x="175293" y="68561"/>
                  </a:cubicBezTo>
                  <a:cubicBezTo>
                    <a:pt x="186766" y="71190"/>
                    <a:pt x="191068" y="66888"/>
                    <a:pt x="188439" y="55176"/>
                  </a:cubicBezTo>
                  <a:cubicBezTo>
                    <a:pt x="184376" y="50157"/>
                    <a:pt x="178400" y="56849"/>
                    <a:pt x="170991" y="55176"/>
                  </a:cubicBezTo>
                  <a:cubicBezTo>
                    <a:pt x="162387" y="53264"/>
                    <a:pt x="153065" y="38445"/>
                    <a:pt x="144939" y="37489"/>
                  </a:cubicBezTo>
                  <a:cubicBezTo>
                    <a:pt x="144939" y="26973"/>
                    <a:pt x="152348" y="24344"/>
                    <a:pt x="149241" y="10959"/>
                  </a:cubicBezTo>
                  <a:cubicBezTo>
                    <a:pt x="138247" y="4984"/>
                    <a:pt x="110282" y="-7684"/>
                    <a:pt x="105502" y="6418"/>
                  </a:cubicBezTo>
                  <a:cubicBezTo>
                    <a:pt x="76821" y="3550"/>
                    <a:pt x="54593" y="25300"/>
                    <a:pt x="40013" y="15261"/>
                  </a:cubicBezTo>
                  <a:cubicBezTo>
                    <a:pt x="42164" y="42509"/>
                    <a:pt x="11571" y="36772"/>
                    <a:pt x="13961" y="64019"/>
                  </a:cubicBezTo>
                  <a:cubicBezTo>
                    <a:pt x="7508" y="67844"/>
                    <a:pt x="-3009" y="67605"/>
                    <a:pt x="815" y="81706"/>
                  </a:cubicBezTo>
                  <a:cubicBezTo>
                    <a:pt x="4878" y="93657"/>
                    <a:pt x="8942" y="69995"/>
                    <a:pt x="22565" y="77165"/>
                  </a:cubicBezTo>
                  <a:cubicBezTo>
                    <a:pt x="23521" y="80511"/>
                    <a:pt x="26150" y="82423"/>
                    <a:pt x="31409" y="81706"/>
                  </a:cubicBezTo>
                  <a:cubicBezTo>
                    <a:pt x="28780" y="97720"/>
                    <a:pt x="36428" y="103217"/>
                    <a:pt x="40013" y="112778"/>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25E3072B-9E34-C88A-1A08-641D595647CC}"/>
                </a:ext>
              </a:extLst>
            </p:cNvPr>
            <p:cNvSpPr/>
            <p:nvPr/>
          </p:nvSpPr>
          <p:spPr>
            <a:xfrm>
              <a:off x="8778078" y="4107583"/>
              <a:ext cx="118556" cy="191334"/>
            </a:xfrm>
            <a:custGeom>
              <a:avLst/>
              <a:gdLst>
                <a:gd name="connsiteX0" fmla="*/ 17448 w 118556"/>
                <a:gd name="connsiteY0" fmla="*/ 79942 h 191334"/>
                <a:gd name="connsiteX1" fmla="*/ 0 w 118556"/>
                <a:gd name="connsiteY1" fmla="*/ 71098 h 191334"/>
                <a:gd name="connsiteX2" fmla="*/ 0 w 118556"/>
                <a:gd name="connsiteY2" fmla="*/ 141846 h 191334"/>
                <a:gd name="connsiteX3" fmla="*/ 21750 w 118556"/>
                <a:gd name="connsiteY3" fmla="*/ 186063 h 191334"/>
                <a:gd name="connsiteX4" fmla="*/ 65489 w 118556"/>
                <a:gd name="connsiteY4" fmla="*/ 190604 h 191334"/>
                <a:gd name="connsiteX5" fmla="*/ 52343 w 118556"/>
                <a:gd name="connsiteY5" fmla="*/ 177219 h 191334"/>
                <a:gd name="connsiteX6" fmla="*/ 60948 w 118556"/>
                <a:gd name="connsiteY6" fmla="*/ 141846 h 191334"/>
                <a:gd name="connsiteX7" fmla="*/ 78396 w 118556"/>
                <a:gd name="connsiteY7" fmla="*/ 124159 h 191334"/>
                <a:gd name="connsiteX8" fmla="*/ 87239 w 118556"/>
                <a:gd name="connsiteY8" fmla="*/ 119857 h 191334"/>
                <a:gd name="connsiteX9" fmla="*/ 96082 w 118556"/>
                <a:gd name="connsiteY9" fmla="*/ 88785 h 191334"/>
                <a:gd name="connsiteX10" fmla="*/ 117832 w 118556"/>
                <a:gd name="connsiteY10" fmla="*/ 88785 h 191334"/>
                <a:gd name="connsiteX11" fmla="*/ 91780 w 118556"/>
                <a:gd name="connsiteY11" fmla="*/ 71098 h 191334"/>
                <a:gd name="connsiteX12" fmla="*/ 100385 w 118556"/>
                <a:gd name="connsiteY12" fmla="*/ 4653 h 191334"/>
                <a:gd name="connsiteX13" fmla="*/ 56646 w 118556"/>
                <a:gd name="connsiteY13" fmla="*/ 31184 h 191334"/>
                <a:gd name="connsiteX14" fmla="*/ 12907 w 118556"/>
                <a:gd name="connsiteY14" fmla="*/ 62255 h 191334"/>
                <a:gd name="connsiteX15" fmla="*/ 47802 w 118556"/>
                <a:gd name="connsiteY15" fmla="*/ 35725 h 191334"/>
                <a:gd name="connsiteX16" fmla="*/ 47802 w 118556"/>
                <a:gd name="connsiteY16" fmla="*/ 62255 h 191334"/>
                <a:gd name="connsiteX17" fmla="*/ 17209 w 118556"/>
                <a:gd name="connsiteY17" fmla="*/ 79942 h 19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556" h="191334">
                  <a:moveTo>
                    <a:pt x="17448" y="79942"/>
                  </a:moveTo>
                  <a:cubicBezTo>
                    <a:pt x="14580" y="73967"/>
                    <a:pt x="8126" y="71577"/>
                    <a:pt x="0" y="71098"/>
                  </a:cubicBezTo>
                  <a:lnTo>
                    <a:pt x="0" y="141846"/>
                  </a:lnTo>
                  <a:cubicBezTo>
                    <a:pt x="22945" y="140651"/>
                    <a:pt x="23901" y="161923"/>
                    <a:pt x="21750" y="186063"/>
                  </a:cubicBezTo>
                  <a:cubicBezTo>
                    <a:pt x="39198" y="184629"/>
                    <a:pt x="45890" y="193950"/>
                    <a:pt x="65489" y="190604"/>
                  </a:cubicBezTo>
                  <a:cubicBezTo>
                    <a:pt x="72181" y="174829"/>
                    <a:pt x="50670" y="187975"/>
                    <a:pt x="52343" y="177219"/>
                  </a:cubicBezTo>
                  <a:cubicBezTo>
                    <a:pt x="65728" y="170049"/>
                    <a:pt x="55929" y="153079"/>
                    <a:pt x="60948" y="141846"/>
                  </a:cubicBezTo>
                  <a:cubicBezTo>
                    <a:pt x="62382" y="138261"/>
                    <a:pt x="75049" y="137544"/>
                    <a:pt x="78396" y="124159"/>
                  </a:cubicBezTo>
                  <a:cubicBezTo>
                    <a:pt x="78396" y="124398"/>
                    <a:pt x="73376" y="116511"/>
                    <a:pt x="87239" y="119857"/>
                  </a:cubicBezTo>
                  <a:cubicBezTo>
                    <a:pt x="84610" y="103843"/>
                    <a:pt x="92258" y="98346"/>
                    <a:pt x="96082" y="88785"/>
                  </a:cubicBezTo>
                  <a:cubicBezTo>
                    <a:pt x="101819" y="94522"/>
                    <a:pt x="112096" y="94522"/>
                    <a:pt x="117832" y="88785"/>
                  </a:cubicBezTo>
                  <a:cubicBezTo>
                    <a:pt x="123330" y="68469"/>
                    <a:pt x="95843" y="81615"/>
                    <a:pt x="91780" y="71098"/>
                  </a:cubicBezTo>
                  <a:cubicBezTo>
                    <a:pt x="81503" y="51978"/>
                    <a:pt x="98233" y="33574"/>
                    <a:pt x="100385" y="4653"/>
                  </a:cubicBezTo>
                  <a:cubicBezTo>
                    <a:pt x="76005" y="-12077"/>
                    <a:pt x="68357" y="20906"/>
                    <a:pt x="56646" y="31184"/>
                  </a:cubicBezTo>
                  <a:cubicBezTo>
                    <a:pt x="29876" y="26165"/>
                    <a:pt x="-11233" y="44090"/>
                    <a:pt x="12907" y="62255"/>
                  </a:cubicBezTo>
                  <a:cubicBezTo>
                    <a:pt x="27725" y="56758"/>
                    <a:pt x="24857" y="33096"/>
                    <a:pt x="47802" y="35725"/>
                  </a:cubicBezTo>
                  <a:lnTo>
                    <a:pt x="47802" y="62255"/>
                  </a:lnTo>
                  <a:cubicBezTo>
                    <a:pt x="28442" y="50066"/>
                    <a:pt x="29159" y="72772"/>
                    <a:pt x="17209" y="79942"/>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3AE9102-2DEC-95B5-4297-6B2C90119D7B}"/>
                </a:ext>
              </a:extLst>
            </p:cNvPr>
            <p:cNvSpPr/>
            <p:nvPr/>
          </p:nvSpPr>
          <p:spPr>
            <a:xfrm>
              <a:off x="8670067" y="4621091"/>
              <a:ext cx="24835" cy="40948"/>
            </a:xfrm>
            <a:custGeom>
              <a:avLst/>
              <a:gdLst>
                <a:gd name="connsiteX0" fmla="*/ 3086 w 24835"/>
                <a:gd name="connsiteY0" fmla="*/ 39915 h 40948"/>
                <a:gd name="connsiteX1" fmla="*/ 24835 w 24835"/>
                <a:gd name="connsiteY1" fmla="*/ 31071 h 40948"/>
                <a:gd name="connsiteX2" fmla="*/ 7388 w 24835"/>
                <a:gd name="connsiteY2" fmla="*/ 0 h 40948"/>
                <a:gd name="connsiteX3" fmla="*/ 3086 w 24835"/>
                <a:gd name="connsiteY3" fmla="*/ 39915 h 40948"/>
              </a:gdLst>
              <a:ahLst/>
              <a:cxnLst>
                <a:cxn ang="0">
                  <a:pos x="connsiteX0" y="connsiteY0"/>
                </a:cxn>
                <a:cxn ang="0">
                  <a:pos x="connsiteX1" y="connsiteY1"/>
                </a:cxn>
                <a:cxn ang="0">
                  <a:pos x="connsiteX2" y="connsiteY2"/>
                </a:cxn>
                <a:cxn ang="0">
                  <a:pos x="connsiteX3" y="connsiteY3"/>
                </a:cxn>
              </a:cxnLst>
              <a:rect l="l" t="t" r="r" b="b"/>
              <a:pathLst>
                <a:path w="24835" h="40948">
                  <a:moveTo>
                    <a:pt x="3086" y="39915"/>
                  </a:moveTo>
                  <a:cubicBezTo>
                    <a:pt x="16948" y="43739"/>
                    <a:pt x="19816" y="36091"/>
                    <a:pt x="24835" y="31071"/>
                  </a:cubicBezTo>
                  <a:cubicBezTo>
                    <a:pt x="22445" y="17209"/>
                    <a:pt x="11690" y="11951"/>
                    <a:pt x="7388" y="0"/>
                  </a:cubicBezTo>
                  <a:cubicBezTo>
                    <a:pt x="-5997" y="10517"/>
                    <a:pt x="2847" y="20794"/>
                    <a:pt x="3086" y="39915"/>
                  </a:cubicBezTo>
                  <a:close/>
                </a:path>
              </a:pathLst>
            </a:custGeom>
            <a:grpFill/>
            <a:ln w="3175" cap="flat">
              <a:solidFill>
                <a:schemeClr val="bg1"/>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C9FF02D7-66BA-5035-CDE1-C41FE47954E3}"/>
                </a:ext>
              </a:extLst>
            </p:cNvPr>
            <p:cNvSpPr/>
            <p:nvPr/>
          </p:nvSpPr>
          <p:spPr>
            <a:xfrm>
              <a:off x="8904754" y="4213312"/>
              <a:ext cx="66893" cy="89416"/>
            </a:xfrm>
            <a:custGeom>
              <a:avLst/>
              <a:gdLst>
                <a:gd name="connsiteX0" fmla="*/ 34896 w 66893"/>
                <a:gd name="connsiteY0" fmla="*/ 27274 h 89416"/>
                <a:gd name="connsiteX1" fmla="*/ 21750 w 66893"/>
                <a:gd name="connsiteY1" fmla="*/ 14128 h 89416"/>
                <a:gd name="connsiteX2" fmla="*/ 0 w 66893"/>
                <a:gd name="connsiteY2" fmla="*/ 31815 h 89416"/>
                <a:gd name="connsiteX3" fmla="*/ 8843 w 66893"/>
                <a:gd name="connsiteY3" fmla="*/ 54043 h 89416"/>
                <a:gd name="connsiteX4" fmla="*/ 39437 w 66893"/>
                <a:gd name="connsiteY4" fmla="*/ 89417 h 89416"/>
                <a:gd name="connsiteX5" fmla="*/ 56885 w 66893"/>
                <a:gd name="connsiteY5" fmla="*/ 58345 h 89416"/>
                <a:gd name="connsiteX6" fmla="*/ 48280 w 66893"/>
                <a:gd name="connsiteY6" fmla="*/ 40658 h 89416"/>
                <a:gd name="connsiteX7" fmla="*/ 65728 w 66893"/>
                <a:gd name="connsiteY7" fmla="*/ 744 h 89416"/>
                <a:gd name="connsiteX8" fmla="*/ 39437 w 66893"/>
                <a:gd name="connsiteY8" fmla="*/ 5046 h 89416"/>
                <a:gd name="connsiteX9" fmla="*/ 35135 w 66893"/>
                <a:gd name="connsiteY9" fmla="*/ 27274 h 8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93" h="89416">
                  <a:moveTo>
                    <a:pt x="34896" y="27274"/>
                  </a:moveTo>
                  <a:cubicBezTo>
                    <a:pt x="19360" y="34205"/>
                    <a:pt x="32266" y="12216"/>
                    <a:pt x="21750" y="14128"/>
                  </a:cubicBezTo>
                  <a:cubicBezTo>
                    <a:pt x="20794" y="26318"/>
                    <a:pt x="5497" y="24167"/>
                    <a:pt x="0" y="31815"/>
                  </a:cubicBezTo>
                  <a:cubicBezTo>
                    <a:pt x="9560" y="32532"/>
                    <a:pt x="9321" y="43049"/>
                    <a:pt x="8843" y="54043"/>
                  </a:cubicBezTo>
                  <a:cubicBezTo>
                    <a:pt x="30354" y="54282"/>
                    <a:pt x="30832" y="76032"/>
                    <a:pt x="39437" y="89417"/>
                  </a:cubicBezTo>
                  <a:cubicBezTo>
                    <a:pt x="48519" y="82485"/>
                    <a:pt x="36808" y="54282"/>
                    <a:pt x="56885" y="58345"/>
                  </a:cubicBezTo>
                  <a:cubicBezTo>
                    <a:pt x="59992" y="46156"/>
                    <a:pt x="48280" y="49502"/>
                    <a:pt x="48280" y="40658"/>
                  </a:cubicBezTo>
                  <a:cubicBezTo>
                    <a:pt x="58558" y="31815"/>
                    <a:pt x="70747" y="24884"/>
                    <a:pt x="65728" y="744"/>
                  </a:cubicBezTo>
                  <a:cubicBezTo>
                    <a:pt x="52343" y="-2363"/>
                    <a:pt x="49714" y="5285"/>
                    <a:pt x="39437" y="5046"/>
                  </a:cubicBezTo>
                  <a:cubicBezTo>
                    <a:pt x="37047" y="11499"/>
                    <a:pt x="44456" y="27991"/>
                    <a:pt x="35135" y="27274"/>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F12E33D7-EFC0-FA73-1DE2-28AF86AE9CCB}"/>
                </a:ext>
              </a:extLst>
            </p:cNvPr>
            <p:cNvSpPr/>
            <p:nvPr/>
          </p:nvSpPr>
          <p:spPr>
            <a:xfrm>
              <a:off x="8853729" y="4248971"/>
              <a:ext cx="38420" cy="33913"/>
            </a:xfrm>
            <a:custGeom>
              <a:avLst/>
              <a:gdLst>
                <a:gd name="connsiteX0" fmla="*/ 2744 w 38420"/>
                <a:gd name="connsiteY0" fmla="*/ 26988 h 33913"/>
                <a:gd name="connsiteX1" fmla="*/ 37640 w 38420"/>
                <a:gd name="connsiteY1" fmla="*/ 31529 h 33913"/>
                <a:gd name="connsiteX2" fmla="*/ 33338 w 38420"/>
                <a:gd name="connsiteY2" fmla="*/ 458 h 33913"/>
                <a:gd name="connsiteX3" fmla="*/ 2744 w 38420"/>
                <a:gd name="connsiteY3" fmla="*/ 26988 h 33913"/>
              </a:gdLst>
              <a:ahLst/>
              <a:cxnLst>
                <a:cxn ang="0">
                  <a:pos x="connsiteX0" y="connsiteY0"/>
                </a:cxn>
                <a:cxn ang="0">
                  <a:pos x="connsiteX1" y="connsiteY1"/>
                </a:cxn>
                <a:cxn ang="0">
                  <a:pos x="connsiteX2" y="connsiteY2"/>
                </a:cxn>
                <a:cxn ang="0">
                  <a:pos x="connsiteX3" y="connsiteY3"/>
                </a:cxn>
              </a:cxnLst>
              <a:rect l="l" t="t" r="r" b="b"/>
              <a:pathLst>
                <a:path w="38420" h="33913">
                  <a:moveTo>
                    <a:pt x="2744" y="26988"/>
                  </a:moveTo>
                  <a:cubicBezTo>
                    <a:pt x="18519" y="28900"/>
                    <a:pt x="24016" y="38222"/>
                    <a:pt x="37640" y="31529"/>
                  </a:cubicBezTo>
                  <a:cubicBezTo>
                    <a:pt x="41225" y="16233"/>
                    <a:pt x="31186" y="14560"/>
                    <a:pt x="33338" y="458"/>
                  </a:cubicBezTo>
                  <a:cubicBezTo>
                    <a:pt x="7046" y="-1932"/>
                    <a:pt x="-6099" y="4760"/>
                    <a:pt x="2744" y="26988"/>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64B9EFF0-B403-2E93-DE4A-E8354F1F6FA2}"/>
                </a:ext>
              </a:extLst>
            </p:cNvPr>
            <p:cNvSpPr/>
            <p:nvPr/>
          </p:nvSpPr>
          <p:spPr>
            <a:xfrm>
              <a:off x="8904383" y="4293646"/>
              <a:ext cx="30724" cy="17842"/>
            </a:xfrm>
            <a:custGeom>
              <a:avLst/>
              <a:gdLst>
                <a:gd name="connsiteX0" fmla="*/ 30725 w 30724"/>
                <a:gd name="connsiteY0" fmla="*/ 13385 h 17842"/>
                <a:gd name="connsiteX1" fmla="*/ 131 w 30724"/>
                <a:gd name="connsiteY1" fmla="*/ 0 h 17842"/>
                <a:gd name="connsiteX2" fmla="*/ 30725 w 30724"/>
                <a:gd name="connsiteY2" fmla="*/ 13385 h 17842"/>
              </a:gdLst>
              <a:ahLst/>
              <a:cxnLst>
                <a:cxn ang="0">
                  <a:pos x="connsiteX0" y="connsiteY0"/>
                </a:cxn>
                <a:cxn ang="0">
                  <a:pos x="connsiteX1" y="connsiteY1"/>
                </a:cxn>
                <a:cxn ang="0">
                  <a:pos x="connsiteX2" y="connsiteY2"/>
                </a:cxn>
              </a:cxnLst>
              <a:rect l="l" t="t" r="r" b="b"/>
              <a:pathLst>
                <a:path w="30724" h="17842">
                  <a:moveTo>
                    <a:pt x="30725" y="13385"/>
                  </a:moveTo>
                  <a:cubicBezTo>
                    <a:pt x="19730" y="9799"/>
                    <a:pt x="13516" y="1195"/>
                    <a:pt x="131" y="0"/>
                  </a:cubicBezTo>
                  <a:cubicBezTo>
                    <a:pt x="-2020" y="14341"/>
                    <a:pt x="22837" y="23901"/>
                    <a:pt x="30725" y="13385"/>
                  </a:cubicBezTo>
                  <a:close/>
                </a:path>
              </a:pathLst>
            </a:custGeom>
            <a:solidFill>
              <a:schemeClr val="accent3"/>
            </a:solidFill>
            <a:ln w="3175" cap="flat">
              <a:solidFill>
                <a:schemeClr val="bg1"/>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FAB894F5-C2F9-966B-3196-CB79432E26AC}"/>
                </a:ext>
              </a:extLst>
            </p:cNvPr>
            <p:cNvSpPr/>
            <p:nvPr/>
          </p:nvSpPr>
          <p:spPr>
            <a:xfrm>
              <a:off x="9321111" y="5091225"/>
              <a:ext cx="477" cy="23901"/>
            </a:xfrm>
            <a:custGeom>
              <a:avLst/>
              <a:gdLst>
                <a:gd name="connsiteX0" fmla="*/ 239 w 477"/>
                <a:gd name="connsiteY0" fmla="*/ 0 h 23901"/>
                <a:gd name="connsiteX1" fmla="*/ 0 w 477"/>
                <a:gd name="connsiteY1" fmla="*/ 0 h 23901"/>
                <a:gd name="connsiteX2" fmla="*/ 0 w 477"/>
                <a:gd name="connsiteY2" fmla="*/ 0 h 23901"/>
                <a:gd name="connsiteX3" fmla="*/ 478 w 477"/>
                <a:gd name="connsiteY3" fmla="*/ 0 h 23901"/>
              </a:gdLst>
              <a:ahLst/>
              <a:cxnLst>
                <a:cxn ang="0">
                  <a:pos x="connsiteX0" y="connsiteY0"/>
                </a:cxn>
                <a:cxn ang="0">
                  <a:pos x="connsiteX1" y="connsiteY1"/>
                </a:cxn>
                <a:cxn ang="0">
                  <a:pos x="connsiteX2" y="connsiteY2"/>
                </a:cxn>
                <a:cxn ang="0">
                  <a:pos x="connsiteX3" y="connsiteY3"/>
                </a:cxn>
              </a:cxnLst>
              <a:rect l="l" t="t" r="r" b="b"/>
              <a:pathLst>
                <a:path w="477" h="23901">
                  <a:moveTo>
                    <a:pt x="239" y="0"/>
                  </a:moveTo>
                  <a:cubicBezTo>
                    <a:pt x="239" y="0"/>
                    <a:pt x="239" y="0"/>
                    <a:pt x="0" y="0"/>
                  </a:cubicBezTo>
                  <a:cubicBezTo>
                    <a:pt x="0" y="0"/>
                    <a:pt x="0" y="0"/>
                    <a:pt x="0" y="0"/>
                  </a:cubicBezTo>
                  <a:cubicBezTo>
                    <a:pt x="0" y="0"/>
                    <a:pt x="239" y="0"/>
                    <a:pt x="478" y="0"/>
                  </a:cubicBezTo>
                  <a:close/>
                </a:path>
              </a:pathLst>
            </a:custGeom>
            <a:grpFill/>
            <a:ln w="3175" cap="flat">
              <a:solidFill>
                <a:schemeClr val="bg1"/>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0EC29DB7-7F43-22FB-9A99-2ECA96306F4D}"/>
                </a:ext>
              </a:extLst>
            </p:cNvPr>
            <p:cNvSpPr/>
            <p:nvPr/>
          </p:nvSpPr>
          <p:spPr>
            <a:xfrm>
              <a:off x="9257909" y="4882042"/>
              <a:ext cx="175298" cy="248380"/>
            </a:xfrm>
            <a:custGeom>
              <a:avLst/>
              <a:gdLst>
                <a:gd name="connsiteX0" fmla="*/ 148768 w 175298"/>
                <a:gd name="connsiteY0" fmla="*/ 150864 h 248380"/>
                <a:gd name="connsiteX1" fmla="*/ 161913 w 175298"/>
                <a:gd name="connsiteY1" fmla="*/ 133177 h 248380"/>
                <a:gd name="connsiteX2" fmla="*/ 161913 w 175298"/>
                <a:gd name="connsiteY2" fmla="*/ 97804 h 248380"/>
                <a:gd name="connsiteX3" fmla="*/ 135861 w 175298"/>
                <a:gd name="connsiteY3" fmla="*/ 106647 h 248380"/>
                <a:gd name="connsiteX4" fmla="*/ 105268 w 175298"/>
                <a:gd name="connsiteY4" fmla="*/ 84419 h 248380"/>
                <a:gd name="connsiteX5" fmla="*/ 109570 w 175298"/>
                <a:gd name="connsiteY5" fmla="*/ 62191 h 248380"/>
                <a:gd name="connsiteX6" fmla="*/ 78977 w 175298"/>
                <a:gd name="connsiteY6" fmla="*/ 44504 h 248380"/>
                <a:gd name="connsiteX7" fmla="*/ 30935 w 175298"/>
                <a:gd name="connsiteY7" fmla="*/ 287 h 248380"/>
                <a:gd name="connsiteX8" fmla="*/ 581 w 175298"/>
                <a:gd name="connsiteY8" fmla="*/ 13672 h 248380"/>
                <a:gd name="connsiteX9" fmla="*/ 4883 w 175298"/>
                <a:gd name="connsiteY9" fmla="*/ 49046 h 248380"/>
                <a:gd name="connsiteX10" fmla="*/ 22331 w 175298"/>
                <a:gd name="connsiteY10" fmla="*/ 66732 h 248380"/>
                <a:gd name="connsiteX11" fmla="*/ 22331 w 175298"/>
                <a:gd name="connsiteY11" fmla="*/ 84419 h 248380"/>
                <a:gd name="connsiteX12" fmla="*/ 9424 w 175298"/>
                <a:gd name="connsiteY12" fmla="*/ 106647 h 248380"/>
                <a:gd name="connsiteX13" fmla="*/ 31174 w 175298"/>
                <a:gd name="connsiteY13" fmla="*/ 142021 h 248380"/>
                <a:gd name="connsiteX14" fmla="*/ 18268 w 175298"/>
                <a:gd name="connsiteY14" fmla="*/ 146562 h 248380"/>
                <a:gd name="connsiteX15" fmla="*/ 13966 w 175298"/>
                <a:gd name="connsiteY15" fmla="*/ 173092 h 248380"/>
                <a:gd name="connsiteX16" fmla="*/ 63680 w 175298"/>
                <a:gd name="connsiteY16" fmla="*/ 208944 h 248380"/>
                <a:gd name="connsiteX17" fmla="*/ 83757 w 175298"/>
                <a:gd name="connsiteY17" fmla="*/ 181936 h 248380"/>
                <a:gd name="connsiteX18" fmla="*/ 127257 w 175298"/>
                <a:gd name="connsiteY18" fmla="*/ 226153 h 248380"/>
                <a:gd name="connsiteX19" fmla="*/ 122955 w 175298"/>
                <a:gd name="connsiteY19" fmla="*/ 248381 h 248380"/>
                <a:gd name="connsiteX20" fmla="*/ 157850 w 175298"/>
                <a:gd name="connsiteY20" fmla="*/ 239537 h 248380"/>
                <a:gd name="connsiteX21" fmla="*/ 175298 w 175298"/>
                <a:gd name="connsiteY21" fmla="*/ 190779 h 248380"/>
                <a:gd name="connsiteX22" fmla="*/ 149246 w 175298"/>
                <a:gd name="connsiteY22" fmla="*/ 150864 h 24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5298" h="248380">
                  <a:moveTo>
                    <a:pt x="148768" y="150864"/>
                  </a:moveTo>
                  <a:cubicBezTo>
                    <a:pt x="155699" y="147518"/>
                    <a:pt x="147812" y="129114"/>
                    <a:pt x="161913" y="133177"/>
                  </a:cubicBezTo>
                  <a:cubicBezTo>
                    <a:pt x="162630" y="119554"/>
                    <a:pt x="151636" y="108081"/>
                    <a:pt x="161913" y="97804"/>
                  </a:cubicBezTo>
                  <a:cubicBezTo>
                    <a:pt x="148290" y="95653"/>
                    <a:pt x="152114" y="111427"/>
                    <a:pt x="135861" y="106647"/>
                  </a:cubicBezTo>
                  <a:cubicBezTo>
                    <a:pt x="133710" y="91112"/>
                    <a:pt x="108853" y="98521"/>
                    <a:pt x="105268" y="84419"/>
                  </a:cubicBezTo>
                  <a:cubicBezTo>
                    <a:pt x="101683" y="71991"/>
                    <a:pt x="111482" y="72947"/>
                    <a:pt x="109570" y="62191"/>
                  </a:cubicBezTo>
                  <a:cubicBezTo>
                    <a:pt x="95229" y="60518"/>
                    <a:pt x="87820" y="51914"/>
                    <a:pt x="78977" y="44504"/>
                  </a:cubicBezTo>
                  <a:cubicBezTo>
                    <a:pt x="77782" y="16301"/>
                    <a:pt x="54597" y="-2581"/>
                    <a:pt x="30935" y="287"/>
                  </a:cubicBezTo>
                  <a:cubicBezTo>
                    <a:pt x="20419" y="1482"/>
                    <a:pt x="14683" y="22993"/>
                    <a:pt x="581" y="13672"/>
                  </a:cubicBezTo>
                  <a:cubicBezTo>
                    <a:pt x="-2526" y="30164"/>
                    <a:pt x="7990" y="32793"/>
                    <a:pt x="4883" y="49046"/>
                  </a:cubicBezTo>
                  <a:cubicBezTo>
                    <a:pt x="11337" y="54304"/>
                    <a:pt x="24482" y="52870"/>
                    <a:pt x="22331" y="66732"/>
                  </a:cubicBezTo>
                  <a:cubicBezTo>
                    <a:pt x="-2048" y="63864"/>
                    <a:pt x="13488" y="83224"/>
                    <a:pt x="22331" y="84419"/>
                  </a:cubicBezTo>
                  <a:cubicBezTo>
                    <a:pt x="17312" y="91112"/>
                    <a:pt x="16834" y="102584"/>
                    <a:pt x="9424" y="106647"/>
                  </a:cubicBezTo>
                  <a:cubicBezTo>
                    <a:pt x="9424" y="125768"/>
                    <a:pt x="31174" y="122900"/>
                    <a:pt x="31174" y="142021"/>
                  </a:cubicBezTo>
                  <a:cubicBezTo>
                    <a:pt x="26155" y="142738"/>
                    <a:pt x="18746" y="141304"/>
                    <a:pt x="18268" y="146562"/>
                  </a:cubicBezTo>
                  <a:cubicBezTo>
                    <a:pt x="31652" y="153732"/>
                    <a:pt x="27111" y="170702"/>
                    <a:pt x="13966" y="173092"/>
                  </a:cubicBezTo>
                  <a:cubicBezTo>
                    <a:pt x="27350" y="187194"/>
                    <a:pt x="49339" y="195798"/>
                    <a:pt x="63680" y="208944"/>
                  </a:cubicBezTo>
                  <a:cubicBezTo>
                    <a:pt x="72284" y="201774"/>
                    <a:pt x="73240" y="186955"/>
                    <a:pt x="83757" y="181936"/>
                  </a:cubicBezTo>
                  <a:cubicBezTo>
                    <a:pt x="98576" y="196515"/>
                    <a:pt x="113633" y="210856"/>
                    <a:pt x="127257" y="226153"/>
                  </a:cubicBezTo>
                  <a:cubicBezTo>
                    <a:pt x="131081" y="236430"/>
                    <a:pt x="111960" y="245273"/>
                    <a:pt x="122955" y="248381"/>
                  </a:cubicBezTo>
                  <a:cubicBezTo>
                    <a:pt x="131081" y="241688"/>
                    <a:pt x="143749" y="240015"/>
                    <a:pt x="157850" y="239537"/>
                  </a:cubicBezTo>
                  <a:cubicBezTo>
                    <a:pt x="140880" y="212290"/>
                    <a:pt x="171952" y="210617"/>
                    <a:pt x="175298" y="190779"/>
                  </a:cubicBezTo>
                  <a:cubicBezTo>
                    <a:pt x="165977" y="178111"/>
                    <a:pt x="154504" y="167595"/>
                    <a:pt x="149246" y="150864"/>
                  </a:cubicBezTo>
                  <a:close/>
                </a:path>
              </a:pathLst>
            </a:custGeom>
            <a:grpFill/>
            <a:ln w="3175" cap="flat">
              <a:solidFill>
                <a:schemeClr val="bg1"/>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CEC7D383-21B3-658A-4D63-B2E21C38763B}"/>
                </a:ext>
              </a:extLst>
            </p:cNvPr>
            <p:cNvSpPr/>
            <p:nvPr/>
          </p:nvSpPr>
          <p:spPr>
            <a:xfrm>
              <a:off x="9236262" y="5057946"/>
              <a:ext cx="84609" cy="87101"/>
            </a:xfrm>
            <a:custGeom>
              <a:avLst/>
              <a:gdLst>
                <a:gd name="connsiteX0" fmla="*/ 26291 w 84609"/>
                <a:gd name="connsiteY0" fmla="*/ 1730 h 87101"/>
                <a:gd name="connsiteX1" fmla="*/ 30594 w 84609"/>
                <a:gd name="connsiteY1" fmla="*/ 6271 h 87101"/>
                <a:gd name="connsiteX2" fmla="*/ 13146 w 84609"/>
                <a:gd name="connsiteY2" fmla="*/ 10813 h 87101"/>
                <a:gd name="connsiteX3" fmla="*/ 0 w 84609"/>
                <a:gd name="connsiteY3" fmla="*/ 28499 h 87101"/>
                <a:gd name="connsiteX4" fmla="*/ 4302 w 84609"/>
                <a:gd name="connsiteY4" fmla="*/ 59571 h 87101"/>
                <a:gd name="connsiteX5" fmla="*/ 39437 w 84609"/>
                <a:gd name="connsiteY5" fmla="*/ 86101 h 87101"/>
                <a:gd name="connsiteX6" fmla="*/ 56885 w 84609"/>
                <a:gd name="connsiteY6" fmla="*/ 46186 h 87101"/>
                <a:gd name="connsiteX7" fmla="*/ 70030 w 84609"/>
                <a:gd name="connsiteY7" fmla="*/ 55030 h 87101"/>
                <a:gd name="connsiteX8" fmla="*/ 74332 w 84609"/>
                <a:gd name="connsiteY8" fmla="*/ 37343 h 87101"/>
                <a:gd name="connsiteX9" fmla="*/ 84610 w 84609"/>
                <a:gd name="connsiteY9" fmla="*/ 33519 h 87101"/>
                <a:gd name="connsiteX10" fmla="*/ 48041 w 84609"/>
                <a:gd name="connsiteY10" fmla="*/ 19656 h 87101"/>
                <a:gd name="connsiteX11" fmla="*/ 26291 w 84609"/>
                <a:gd name="connsiteY11" fmla="*/ 1969 h 87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609" h="87101">
                  <a:moveTo>
                    <a:pt x="26291" y="1730"/>
                  </a:moveTo>
                  <a:cubicBezTo>
                    <a:pt x="28920" y="1969"/>
                    <a:pt x="31549" y="2447"/>
                    <a:pt x="30594" y="6271"/>
                  </a:cubicBezTo>
                  <a:cubicBezTo>
                    <a:pt x="22706" y="12724"/>
                    <a:pt x="20555" y="3881"/>
                    <a:pt x="13146" y="10813"/>
                  </a:cubicBezTo>
                  <a:cubicBezTo>
                    <a:pt x="8843" y="14637"/>
                    <a:pt x="12668" y="29933"/>
                    <a:pt x="0" y="28499"/>
                  </a:cubicBezTo>
                  <a:cubicBezTo>
                    <a:pt x="1434" y="38777"/>
                    <a:pt x="6931" y="45230"/>
                    <a:pt x="4302" y="59571"/>
                  </a:cubicBezTo>
                  <a:cubicBezTo>
                    <a:pt x="17926" y="63873"/>
                    <a:pt x="29398" y="92793"/>
                    <a:pt x="39437" y="86101"/>
                  </a:cubicBezTo>
                  <a:cubicBezTo>
                    <a:pt x="29159" y="74150"/>
                    <a:pt x="46368" y="51922"/>
                    <a:pt x="56885" y="46186"/>
                  </a:cubicBezTo>
                  <a:cubicBezTo>
                    <a:pt x="58797" y="51683"/>
                    <a:pt x="62621" y="55269"/>
                    <a:pt x="70030" y="55030"/>
                  </a:cubicBezTo>
                  <a:cubicBezTo>
                    <a:pt x="69791" y="47381"/>
                    <a:pt x="70986" y="41167"/>
                    <a:pt x="74332" y="37343"/>
                  </a:cubicBezTo>
                  <a:cubicBezTo>
                    <a:pt x="78874" y="37343"/>
                    <a:pt x="81981" y="35670"/>
                    <a:pt x="84610" y="33519"/>
                  </a:cubicBezTo>
                  <a:cubicBezTo>
                    <a:pt x="69552" y="32562"/>
                    <a:pt x="63338" y="20134"/>
                    <a:pt x="48041" y="19656"/>
                  </a:cubicBezTo>
                  <a:cubicBezTo>
                    <a:pt x="46368" y="10813"/>
                    <a:pt x="30115" y="-5679"/>
                    <a:pt x="26291" y="1969"/>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382270D7-E233-EFFB-F079-2319ED79C673}"/>
                </a:ext>
              </a:extLst>
            </p:cNvPr>
            <p:cNvSpPr/>
            <p:nvPr/>
          </p:nvSpPr>
          <p:spPr>
            <a:xfrm>
              <a:off x="9581154" y="5146448"/>
              <a:ext cx="126675" cy="90334"/>
            </a:xfrm>
            <a:custGeom>
              <a:avLst/>
              <a:gdLst>
                <a:gd name="connsiteX0" fmla="*/ 126676 w 126675"/>
                <a:gd name="connsiteY0" fmla="*/ 59263 h 90334"/>
                <a:gd name="connsiteX1" fmla="*/ 100385 w 126675"/>
                <a:gd name="connsiteY1" fmla="*/ 41576 h 90334"/>
                <a:gd name="connsiteX2" fmla="*/ 78635 w 126675"/>
                <a:gd name="connsiteY2" fmla="*/ 6203 h 90334"/>
                <a:gd name="connsiteX3" fmla="*/ 30594 w 126675"/>
                <a:gd name="connsiteY3" fmla="*/ 1662 h 90334"/>
                <a:gd name="connsiteX4" fmla="*/ 17448 w 126675"/>
                <a:gd name="connsiteY4" fmla="*/ 6203 h 90334"/>
                <a:gd name="connsiteX5" fmla="*/ 21750 w 126675"/>
                <a:gd name="connsiteY5" fmla="*/ 41576 h 90334"/>
                <a:gd name="connsiteX6" fmla="*/ 0 w 126675"/>
                <a:gd name="connsiteY6" fmla="*/ 86032 h 90334"/>
                <a:gd name="connsiteX7" fmla="*/ 34896 w 126675"/>
                <a:gd name="connsiteY7" fmla="*/ 90335 h 90334"/>
                <a:gd name="connsiteX8" fmla="*/ 91541 w 126675"/>
                <a:gd name="connsiteY8" fmla="*/ 54961 h 90334"/>
                <a:gd name="connsiteX9" fmla="*/ 126676 w 126675"/>
                <a:gd name="connsiteY9" fmla="*/ 59502 h 9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675" h="90334">
                  <a:moveTo>
                    <a:pt x="126676" y="59263"/>
                  </a:moveTo>
                  <a:cubicBezTo>
                    <a:pt x="125720" y="45640"/>
                    <a:pt x="111140" y="45400"/>
                    <a:pt x="100385" y="41576"/>
                  </a:cubicBezTo>
                  <a:cubicBezTo>
                    <a:pt x="94409" y="28670"/>
                    <a:pt x="79113" y="24846"/>
                    <a:pt x="78635" y="6203"/>
                  </a:cubicBezTo>
                  <a:cubicBezTo>
                    <a:pt x="47563" y="7876"/>
                    <a:pt x="50192" y="-4314"/>
                    <a:pt x="30594" y="1662"/>
                  </a:cubicBezTo>
                  <a:cubicBezTo>
                    <a:pt x="28442" y="2379"/>
                    <a:pt x="24618" y="10027"/>
                    <a:pt x="17448" y="6203"/>
                  </a:cubicBezTo>
                  <a:cubicBezTo>
                    <a:pt x="8126" y="22695"/>
                    <a:pt x="25813" y="19587"/>
                    <a:pt x="21750" y="41576"/>
                  </a:cubicBezTo>
                  <a:cubicBezTo>
                    <a:pt x="4780" y="46596"/>
                    <a:pt x="9560" y="73604"/>
                    <a:pt x="0" y="86032"/>
                  </a:cubicBezTo>
                  <a:cubicBezTo>
                    <a:pt x="12668" y="86510"/>
                    <a:pt x="28442" y="83642"/>
                    <a:pt x="34896" y="90335"/>
                  </a:cubicBezTo>
                  <a:cubicBezTo>
                    <a:pt x="52343" y="72887"/>
                    <a:pt x="63099" y="56634"/>
                    <a:pt x="91541" y="54961"/>
                  </a:cubicBezTo>
                  <a:cubicBezTo>
                    <a:pt x="103014" y="54244"/>
                    <a:pt x="114725" y="69780"/>
                    <a:pt x="126676" y="59502"/>
                  </a:cubicBezTo>
                  <a:close/>
                </a:path>
              </a:pathLst>
            </a:custGeom>
            <a:grpFill/>
            <a:ln w="3175" cap="flat">
              <a:solidFill>
                <a:schemeClr val="bg1"/>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231E006B-E35B-9428-AE59-BE7305B8D6DD}"/>
                </a:ext>
              </a:extLst>
            </p:cNvPr>
            <p:cNvSpPr/>
            <p:nvPr/>
          </p:nvSpPr>
          <p:spPr>
            <a:xfrm>
              <a:off x="9414442" y="5009945"/>
              <a:ext cx="272480" cy="179091"/>
            </a:xfrm>
            <a:custGeom>
              <a:avLst/>
              <a:gdLst>
                <a:gd name="connsiteX0" fmla="*/ 18286 w 272480"/>
                <a:gd name="connsiteY0" fmla="*/ 973 h 179091"/>
                <a:gd name="connsiteX1" fmla="*/ 839 w 272480"/>
                <a:gd name="connsiteY1" fmla="*/ 9816 h 179091"/>
                <a:gd name="connsiteX2" fmla="*/ 26891 w 272480"/>
                <a:gd name="connsiteY2" fmla="*/ 67418 h 179091"/>
                <a:gd name="connsiteX3" fmla="*/ 5141 w 272480"/>
                <a:gd name="connsiteY3" fmla="*/ 93948 h 179091"/>
                <a:gd name="connsiteX4" fmla="*/ 839 w 272480"/>
                <a:gd name="connsiteY4" fmla="*/ 125020 h 179091"/>
                <a:gd name="connsiteX5" fmla="*/ 22589 w 272480"/>
                <a:gd name="connsiteY5" fmla="*/ 178080 h 179091"/>
                <a:gd name="connsiteX6" fmla="*/ 92380 w 272480"/>
                <a:gd name="connsiteY6" fmla="*/ 160393 h 179091"/>
                <a:gd name="connsiteX7" fmla="*/ 157869 w 272480"/>
                <a:gd name="connsiteY7" fmla="*/ 178080 h 179091"/>
                <a:gd name="connsiteX8" fmla="*/ 162171 w 272480"/>
                <a:gd name="connsiteY8" fmla="*/ 151550 h 179091"/>
                <a:gd name="connsiteX9" fmla="*/ 214514 w 272480"/>
                <a:gd name="connsiteY9" fmla="*/ 129322 h 179091"/>
                <a:gd name="connsiteX10" fmla="*/ 240806 w 272480"/>
                <a:gd name="connsiteY10" fmla="*/ 138165 h 179091"/>
                <a:gd name="connsiteX11" fmla="*/ 223358 w 272480"/>
                <a:gd name="connsiteY11" fmla="*/ 107333 h 179091"/>
                <a:gd name="connsiteX12" fmla="*/ 240806 w 272480"/>
                <a:gd name="connsiteY12" fmla="*/ 89646 h 179091"/>
                <a:gd name="connsiteX13" fmla="*/ 253951 w 272480"/>
                <a:gd name="connsiteY13" fmla="*/ 45429 h 179091"/>
                <a:gd name="connsiteX14" fmla="*/ 271399 w 272480"/>
                <a:gd name="connsiteY14" fmla="*/ 32283 h 179091"/>
                <a:gd name="connsiteX15" fmla="*/ 201608 w 272480"/>
                <a:gd name="connsiteY15" fmla="*/ 1212 h 179091"/>
                <a:gd name="connsiteX16" fmla="*/ 136119 w 272480"/>
                <a:gd name="connsiteY16" fmla="*/ 36586 h 179091"/>
                <a:gd name="connsiteX17" fmla="*/ 13984 w 272480"/>
                <a:gd name="connsiteY17" fmla="*/ 18899 h 179091"/>
                <a:gd name="connsiteX18" fmla="*/ 18286 w 272480"/>
                <a:gd name="connsiteY18" fmla="*/ 1212 h 17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480" h="179091">
                  <a:moveTo>
                    <a:pt x="18286" y="973"/>
                  </a:moveTo>
                  <a:cubicBezTo>
                    <a:pt x="4185" y="-4524"/>
                    <a:pt x="14940" y="15314"/>
                    <a:pt x="839" y="9816"/>
                  </a:cubicBezTo>
                  <a:cubicBezTo>
                    <a:pt x="-4898" y="43756"/>
                    <a:pt x="20438" y="45907"/>
                    <a:pt x="26891" y="67418"/>
                  </a:cubicBezTo>
                  <a:cubicBezTo>
                    <a:pt x="22350" y="78890"/>
                    <a:pt x="8009" y="80564"/>
                    <a:pt x="5141" y="93948"/>
                  </a:cubicBezTo>
                  <a:cubicBezTo>
                    <a:pt x="361" y="96338"/>
                    <a:pt x="8487" y="115220"/>
                    <a:pt x="839" y="125020"/>
                  </a:cubicBezTo>
                  <a:cubicBezTo>
                    <a:pt x="20676" y="132668"/>
                    <a:pt x="33344" y="151550"/>
                    <a:pt x="22589" y="178080"/>
                  </a:cubicBezTo>
                  <a:cubicBezTo>
                    <a:pt x="46729" y="173061"/>
                    <a:pt x="71825" y="168998"/>
                    <a:pt x="92380" y="160393"/>
                  </a:cubicBezTo>
                  <a:cubicBezTo>
                    <a:pt x="108394" y="181426"/>
                    <a:pt x="125363" y="179992"/>
                    <a:pt x="157869" y="178080"/>
                  </a:cubicBezTo>
                  <a:cubicBezTo>
                    <a:pt x="162888" y="172822"/>
                    <a:pt x="162888" y="162544"/>
                    <a:pt x="162171" y="151550"/>
                  </a:cubicBezTo>
                  <a:cubicBezTo>
                    <a:pt x="182726" y="147487"/>
                    <a:pt x="191330" y="130995"/>
                    <a:pt x="214514" y="129322"/>
                  </a:cubicBezTo>
                  <a:cubicBezTo>
                    <a:pt x="222402" y="133146"/>
                    <a:pt x="225748" y="141750"/>
                    <a:pt x="240806" y="138165"/>
                  </a:cubicBezTo>
                  <a:cubicBezTo>
                    <a:pt x="244391" y="118327"/>
                    <a:pt x="228377" y="118327"/>
                    <a:pt x="223358" y="107333"/>
                  </a:cubicBezTo>
                  <a:cubicBezTo>
                    <a:pt x="229811" y="102075"/>
                    <a:pt x="228377" y="88929"/>
                    <a:pt x="240806" y="89646"/>
                  </a:cubicBezTo>
                  <a:cubicBezTo>
                    <a:pt x="236503" y="65984"/>
                    <a:pt x="248215" y="58814"/>
                    <a:pt x="253951" y="45429"/>
                  </a:cubicBezTo>
                  <a:cubicBezTo>
                    <a:pt x="265424" y="46624"/>
                    <a:pt x="275940" y="46863"/>
                    <a:pt x="271399" y="32283"/>
                  </a:cubicBezTo>
                  <a:cubicBezTo>
                    <a:pt x="248454" y="21528"/>
                    <a:pt x="224792" y="11489"/>
                    <a:pt x="201608" y="1212"/>
                  </a:cubicBezTo>
                  <a:cubicBezTo>
                    <a:pt x="174600" y="7904"/>
                    <a:pt x="156196" y="23201"/>
                    <a:pt x="136119" y="36586"/>
                  </a:cubicBezTo>
                  <a:cubicBezTo>
                    <a:pt x="102179" y="23918"/>
                    <a:pt x="49597" y="29893"/>
                    <a:pt x="13984" y="18899"/>
                  </a:cubicBezTo>
                  <a:cubicBezTo>
                    <a:pt x="16374" y="9816"/>
                    <a:pt x="27130" y="10294"/>
                    <a:pt x="18286" y="1212"/>
                  </a:cubicBezTo>
                  <a:close/>
                </a:path>
              </a:pathLst>
            </a:custGeom>
            <a:grpFill/>
            <a:ln w="3175" cap="flat">
              <a:solidFill>
                <a:schemeClr val="bg1"/>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FDE71958-2E09-A3F1-7153-49BC97544026}"/>
                </a:ext>
              </a:extLst>
            </p:cNvPr>
            <p:cNvSpPr/>
            <p:nvPr/>
          </p:nvSpPr>
          <p:spPr>
            <a:xfrm>
              <a:off x="9035220" y="4359841"/>
              <a:ext cx="5408" cy="5041"/>
            </a:xfrm>
            <a:custGeom>
              <a:avLst/>
              <a:gdLst>
                <a:gd name="connsiteX0" fmla="*/ 4813 w 5408"/>
                <a:gd name="connsiteY0" fmla="*/ 250 h 5041"/>
                <a:gd name="connsiteX1" fmla="*/ 511 w 5408"/>
                <a:gd name="connsiteY1" fmla="*/ 4791 h 5041"/>
                <a:gd name="connsiteX2" fmla="*/ 4813 w 5408"/>
                <a:gd name="connsiteY2" fmla="*/ 250 h 5041"/>
              </a:gdLst>
              <a:ahLst/>
              <a:cxnLst>
                <a:cxn ang="0">
                  <a:pos x="connsiteX0" y="connsiteY0"/>
                </a:cxn>
                <a:cxn ang="0">
                  <a:pos x="connsiteX1" y="connsiteY1"/>
                </a:cxn>
                <a:cxn ang="0">
                  <a:pos x="connsiteX2" y="connsiteY2"/>
                </a:cxn>
              </a:cxnLst>
              <a:rect l="l" t="t" r="r" b="b"/>
              <a:pathLst>
                <a:path w="5408" h="5041">
                  <a:moveTo>
                    <a:pt x="4813" y="250"/>
                  </a:moveTo>
                  <a:cubicBezTo>
                    <a:pt x="3618" y="-945"/>
                    <a:pt x="-1640" y="2401"/>
                    <a:pt x="511" y="4791"/>
                  </a:cubicBezTo>
                  <a:cubicBezTo>
                    <a:pt x="1706" y="5986"/>
                    <a:pt x="7204" y="2640"/>
                    <a:pt x="4813" y="250"/>
                  </a:cubicBezTo>
                  <a:close/>
                </a:path>
              </a:pathLst>
            </a:custGeom>
            <a:grpFill/>
            <a:ln w="3175" cap="flat">
              <a:solidFill>
                <a:schemeClr val="bg1"/>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F777E088-9E0A-5262-D66E-30A041603A37}"/>
                </a:ext>
              </a:extLst>
            </p:cNvPr>
            <p:cNvSpPr/>
            <p:nvPr/>
          </p:nvSpPr>
          <p:spPr>
            <a:xfrm>
              <a:off x="9001066" y="4315697"/>
              <a:ext cx="17468" cy="21153"/>
            </a:xfrm>
            <a:custGeom>
              <a:avLst/>
              <a:gdLst>
                <a:gd name="connsiteX0" fmla="*/ 17218 w 17468"/>
                <a:gd name="connsiteY0" fmla="*/ 17864 h 21153"/>
                <a:gd name="connsiteX1" fmla="*/ 4072 w 17468"/>
                <a:gd name="connsiteY1" fmla="*/ 177 h 21153"/>
                <a:gd name="connsiteX2" fmla="*/ 17218 w 17468"/>
                <a:gd name="connsiteY2" fmla="*/ 17864 h 21153"/>
              </a:gdLst>
              <a:ahLst/>
              <a:cxnLst>
                <a:cxn ang="0">
                  <a:pos x="connsiteX0" y="connsiteY0"/>
                </a:cxn>
                <a:cxn ang="0">
                  <a:pos x="connsiteX1" y="connsiteY1"/>
                </a:cxn>
                <a:cxn ang="0">
                  <a:pos x="connsiteX2" y="connsiteY2"/>
                </a:cxn>
              </a:cxnLst>
              <a:rect l="l" t="t" r="r" b="b"/>
              <a:pathLst>
                <a:path w="17468" h="21153">
                  <a:moveTo>
                    <a:pt x="17218" y="17864"/>
                  </a:moveTo>
                  <a:cubicBezTo>
                    <a:pt x="18413" y="6152"/>
                    <a:pt x="15545" y="-1257"/>
                    <a:pt x="4072" y="177"/>
                  </a:cubicBezTo>
                  <a:cubicBezTo>
                    <a:pt x="-5249" y="12127"/>
                    <a:pt x="2399" y="28141"/>
                    <a:pt x="17218" y="17864"/>
                  </a:cubicBezTo>
                  <a:close/>
                </a:path>
              </a:pathLst>
            </a:custGeom>
            <a:grpFill/>
            <a:ln w="3175" cap="flat">
              <a:solidFill>
                <a:schemeClr val="bg1"/>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CE1E6811-3A49-3082-EA4B-1AA2ADDA2490}"/>
                </a:ext>
              </a:extLst>
            </p:cNvPr>
            <p:cNvSpPr/>
            <p:nvPr/>
          </p:nvSpPr>
          <p:spPr>
            <a:xfrm>
              <a:off x="8468081" y="5329508"/>
              <a:ext cx="13145" cy="8866"/>
            </a:xfrm>
            <a:custGeom>
              <a:avLst/>
              <a:gdLst>
                <a:gd name="connsiteX0" fmla="*/ 0 w 13145"/>
                <a:gd name="connsiteY0" fmla="*/ 8855 h 8866"/>
                <a:gd name="connsiteX1" fmla="*/ 13146 w 13145"/>
                <a:gd name="connsiteY1" fmla="*/ 11 h 8866"/>
                <a:gd name="connsiteX2" fmla="*/ 0 w 13145"/>
                <a:gd name="connsiteY2" fmla="*/ 8855 h 8866"/>
              </a:gdLst>
              <a:ahLst/>
              <a:cxnLst>
                <a:cxn ang="0">
                  <a:pos x="connsiteX0" y="connsiteY0"/>
                </a:cxn>
                <a:cxn ang="0">
                  <a:pos x="connsiteX1" y="connsiteY1"/>
                </a:cxn>
                <a:cxn ang="0">
                  <a:pos x="connsiteX2" y="connsiteY2"/>
                </a:cxn>
              </a:cxnLst>
              <a:rect l="l" t="t" r="r" b="b"/>
              <a:pathLst>
                <a:path w="13145" h="8866">
                  <a:moveTo>
                    <a:pt x="0" y="8855"/>
                  </a:moveTo>
                  <a:cubicBezTo>
                    <a:pt x="7648" y="9094"/>
                    <a:pt x="11233" y="5509"/>
                    <a:pt x="13146" y="11"/>
                  </a:cubicBezTo>
                  <a:cubicBezTo>
                    <a:pt x="5736" y="-228"/>
                    <a:pt x="1912" y="3357"/>
                    <a:pt x="0" y="8855"/>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A42D96D6-056F-797B-53A2-79307D3C5B06}"/>
                </a:ext>
              </a:extLst>
            </p:cNvPr>
            <p:cNvSpPr/>
            <p:nvPr/>
          </p:nvSpPr>
          <p:spPr>
            <a:xfrm>
              <a:off x="8520663" y="5276340"/>
              <a:ext cx="39219" cy="35779"/>
            </a:xfrm>
            <a:custGeom>
              <a:avLst/>
              <a:gdLst>
                <a:gd name="connsiteX0" fmla="*/ 30354 w 39219"/>
                <a:gd name="connsiteY0" fmla="*/ 35492 h 35779"/>
                <a:gd name="connsiteX1" fmla="*/ 39198 w 39219"/>
                <a:gd name="connsiteY1" fmla="*/ 13264 h 35779"/>
                <a:gd name="connsiteX2" fmla="*/ 26052 w 39219"/>
                <a:gd name="connsiteY2" fmla="*/ 118 h 35779"/>
                <a:gd name="connsiteX3" fmla="*/ 0 w 39219"/>
                <a:gd name="connsiteY3" fmla="*/ 22346 h 35779"/>
                <a:gd name="connsiteX4" fmla="*/ 30593 w 39219"/>
                <a:gd name="connsiteY4" fmla="*/ 35492 h 35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9" h="35779">
                  <a:moveTo>
                    <a:pt x="30354" y="35492"/>
                  </a:moveTo>
                  <a:cubicBezTo>
                    <a:pt x="32266" y="27127"/>
                    <a:pt x="39676" y="24498"/>
                    <a:pt x="39198" y="13264"/>
                  </a:cubicBezTo>
                  <a:cubicBezTo>
                    <a:pt x="23662" y="20195"/>
                    <a:pt x="36569" y="-1794"/>
                    <a:pt x="26052" y="118"/>
                  </a:cubicBezTo>
                  <a:cubicBezTo>
                    <a:pt x="16970" y="7289"/>
                    <a:pt x="3585" y="9679"/>
                    <a:pt x="0" y="22346"/>
                  </a:cubicBezTo>
                  <a:cubicBezTo>
                    <a:pt x="17926" y="18761"/>
                    <a:pt x="13146" y="38360"/>
                    <a:pt x="30593" y="3549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12CCE6FB-8A62-C5E6-DDCB-B141A4348581}"/>
                </a:ext>
              </a:extLst>
            </p:cNvPr>
            <p:cNvSpPr/>
            <p:nvPr/>
          </p:nvSpPr>
          <p:spPr>
            <a:xfrm>
              <a:off x="8590454" y="5271918"/>
              <a:ext cx="8604" cy="4541"/>
            </a:xfrm>
            <a:custGeom>
              <a:avLst/>
              <a:gdLst>
                <a:gd name="connsiteX0" fmla="*/ 0 w 8604"/>
                <a:gd name="connsiteY0" fmla="*/ 4541 h 4541"/>
                <a:gd name="connsiteX1" fmla="*/ 8604 w 8604"/>
                <a:gd name="connsiteY1" fmla="*/ 0 h 4541"/>
                <a:gd name="connsiteX2" fmla="*/ 0 w 8604"/>
                <a:gd name="connsiteY2" fmla="*/ 4541 h 4541"/>
              </a:gdLst>
              <a:ahLst/>
              <a:cxnLst>
                <a:cxn ang="0">
                  <a:pos x="connsiteX0" y="connsiteY0"/>
                </a:cxn>
                <a:cxn ang="0">
                  <a:pos x="connsiteX1" y="connsiteY1"/>
                </a:cxn>
                <a:cxn ang="0">
                  <a:pos x="connsiteX2" y="connsiteY2"/>
                </a:cxn>
              </a:cxnLst>
              <a:rect l="l" t="t" r="r" b="b"/>
              <a:pathLst>
                <a:path w="8604" h="4541">
                  <a:moveTo>
                    <a:pt x="0" y="4541"/>
                  </a:moveTo>
                  <a:cubicBezTo>
                    <a:pt x="3346" y="3585"/>
                    <a:pt x="8604" y="4541"/>
                    <a:pt x="8604" y="0"/>
                  </a:cubicBezTo>
                  <a:cubicBezTo>
                    <a:pt x="5258" y="956"/>
                    <a:pt x="0" y="0"/>
                    <a:pt x="0" y="4541"/>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7BF7A54A-27BF-0B56-E435-9B1DE40BDC2B}"/>
                </a:ext>
              </a:extLst>
            </p:cNvPr>
            <p:cNvSpPr/>
            <p:nvPr/>
          </p:nvSpPr>
          <p:spPr>
            <a:xfrm>
              <a:off x="8708048" y="4824489"/>
              <a:ext cx="525521" cy="572885"/>
            </a:xfrm>
            <a:custGeom>
              <a:avLst/>
              <a:gdLst>
                <a:gd name="connsiteX0" fmla="*/ 43739 w 525521"/>
                <a:gd name="connsiteY0" fmla="*/ 208417 h 572885"/>
                <a:gd name="connsiteX1" fmla="*/ 87478 w 525521"/>
                <a:gd name="connsiteY1" fmla="*/ 168503 h 572885"/>
                <a:gd name="connsiteX2" fmla="*/ 131217 w 525521"/>
                <a:gd name="connsiteY2" fmla="*/ 186189 h 572885"/>
                <a:gd name="connsiteX3" fmla="*/ 161810 w 525521"/>
                <a:gd name="connsiteY3" fmla="*/ 203876 h 572885"/>
                <a:gd name="connsiteX4" fmla="*/ 174956 w 525521"/>
                <a:gd name="connsiteY4" fmla="*/ 261478 h 572885"/>
                <a:gd name="connsiteX5" fmla="*/ 205549 w 525521"/>
                <a:gd name="connsiteY5" fmla="*/ 292549 h 572885"/>
                <a:gd name="connsiteX6" fmla="*/ 323382 w 525521"/>
                <a:gd name="connsiteY6" fmla="*/ 367838 h 572885"/>
                <a:gd name="connsiteX7" fmla="*/ 331986 w 525521"/>
                <a:gd name="connsiteY7" fmla="*/ 394368 h 572885"/>
                <a:gd name="connsiteX8" fmla="*/ 353736 w 525521"/>
                <a:gd name="connsiteY8" fmla="*/ 407752 h 572885"/>
                <a:gd name="connsiteX9" fmla="*/ 366882 w 525521"/>
                <a:gd name="connsiteY9" fmla="*/ 403211 h 572885"/>
                <a:gd name="connsiteX10" fmla="*/ 375725 w 525521"/>
                <a:gd name="connsiteY10" fmla="*/ 434283 h 572885"/>
                <a:gd name="connsiteX11" fmla="*/ 428069 w 525521"/>
                <a:gd name="connsiteY11" fmla="*/ 522717 h 572885"/>
                <a:gd name="connsiteX12" fmla="*/ 414923 w 525521"/>
                <a:gd name="connsiteY12" fmla="*/ 553788 h 572885"/>
                <a:gd name="connsiteX13" fmla="*/ 406318 w 525521"/>
                <a:gd name="connsiteY13" fmla="*/ 558329 h 572885"/>
                <a:gd name="connsiteX14" fmla="*/ 406318 w 525521"/>
                <a:gd name="connsiteY14" fmla="*/ 571714 h 572885"/>
                <a:gd name="connsiteX15" fmla="*/ 423766 w 525521"/>
                <a:gd name="connsiteY15" fmla="*/ 558329 h 572885"/>
                <a:gd name="connsiteX16" fmla="*/ 441214 w 525521"/>
                <a:gd name="connsiteY16" fmla="*/ 522956 h 572885"/>
                <a:gd name="connsiteX17" fmla="*/ 467505 w 525521"/>
                <a:gd name="connsiteY17" fmla="*/ 509810 h 572885"/>
                <a:gd name="connsiteX18" fmla="*/ 467505 w 525521"/>
                <a:gd name="connsiteY18" fmla="*/ 487582 h 572885"/>
                <a:gd name="connsiteX19" fmla="*/ 441214 w 525521"/>
                <a:gd name="connsiteY19" fmla="*/ 469895 h 572885"/>
                <a:gd name="connsiteX20" fmla="*/ 467505 w 525521"/>
                <a:gd name="connsiteY20" fmla="*/ 412294 h 572885"/>
                <a:gd name="connsiteX21" fmla="*/ 502401 w 525521"/>
                <a:gd name="connsiteY21" fmla="*/ 425439 h 572885"/>
                <a:gd name="connsiteX22" fmla="*/ 524390 w 525521"/>
                <a:gd name="connsiteY22" fmla="*/ 451969 h 572885"/>
                <a:gd name="connsiteX23" fmla="*/ 467744 w 525521"/>
                <a:gd name="connsiteY23" fmla="*/ 381222 h 572885"/>
                <a:gd name="connsiteX24" fmla="*/ 410860 w 525521"/>
                <a:gd name="connsiteY24" fmla="*/ 354692 h 572885"/>
                <a:gd name="connsiteX25" fmla="*/ 419464 w 525521"/>
                <a:gd name="connsiteY25" fmla="*/ 328162 h 572885"/>
                <a:gd name="connsiteX26" fmla="*/ 388871 w 525521"/>
                <a:gd name="connsiteY26" fmla="*/ 332464 h 572885"/>
                <a:gd name="connsiteX27" fmla="*/ 319079 w 525521"/>
                <a:gd name="connsiteY27" fmla="*/ 266019 h 572885"/>
                <a:gd name="connsiteX28" fmla="*/ 249288 w 525521"/>
                <a:gd name="connsiteY28" fmla="*/ 173044 h 572885"/>
                <a:gd name="connsiteX29" fmla="*/ 257893 w 525521"/>
                <a:gd name="connsiteY29" fmla="*/ 133129 h 572885"/>
                <a:gd name="connsiteX30" fmla="*/ 244747 w 525521"/>
                <a:gd name="connsiteY30" fmla="*/ 110901 h 572885"/>
                <a:gd name="connsiteX31" fmla="*/ 292788 w 525521"/>
                <a:gd name="connsiteY31" fmla="*/ 79830 h 572885"/>
                <a:gd name="connsiteX32" fmla="*/ 305934 w 525521"/>
                <a:gd name="connsiteY32" fmla="*/ 75288 h 572885"/>
                <a:gd name="connsiteX33" fmla="*/ 297091 w 525521"/>
                <a:gd name="connsiteY33" fmla="*/ 44217 h 572885"/>
                <a:gd name="connsiteX34" fmla="*/ 310236 w 525521"/>
                <a:gd name="connsiteY34" fmla="*/ 35374 h 572885"/>
                <a:gd name="connsiteX35" fmla="*/ 240445 w 525521"/>
                <a:gd name="connsiteY35" fmla="*/ 0 h 572885"/>
                <a:gd name="connsiteX36" fmla="*/ 187863 w 525521"/>
                <a:gd name="connsiteY36" fmla="*/ 22228 h 572885"/>
                <a:gd name="connsiteX37" fmla="*/ 170415 w 525521"/>
                <a:gd name="connsiteY37" fmla="*/ 13385 h 572885"/>
                <a:gd name="connsiteX38" fmla="*/ 152728 w 525521"/>
                <a:gd name="connsiteY38" fmla="*/ 31071 h 572885"/>
                <a:gd name="connsiteX39" fmla="*/ 152728 w 525521"/>
                <a:gd name="connsiteY39" fmla="*/ 53299 h 572885"/>
                <a:gd name="connsiteX40" fmla="*/ 117832 w 525521"/>
                <a:gd name="connsiteY40" fmla="*/ 39915 h 572885"/>
                <a:gd name="connsiteX41" fmla="*/ 100385 w 525521"/>
                <a:gd name="connsiteY41" fmla="*/ 79830 h 572885"/>
                <a:gd name="connsiteX42" fmla="*/ 74093 w 525521"/>
                <a:gd name="connsiteY42" fmla="*/ 39915 h 572885"/>
                <a:gd name="connsiteX43" fmla="*/ 56646 w 525521"/>
                <a:gd name="connsiteY43" fmla="*/ 70986 h 572885"/>
                <a:gd name="connsiteX44" fmla="*/ 8604 w 525521"/>
                <a:gd name="connsiteY44" fmla="*/ 84371 h 572885"/>
                <a:gd name="connsiteX45" fmla="*/ 21750 w 525521"/>
                <a:gd name="connsiteY45" fmla="*/ 119744 h 572885"/>
                <a:gd name="connsiteX46" fmla="*/ 0 w 525521"/>
                <a:gd name="connsiteY46" fmla="*/ 128588 h 572885"/>
                <a:gd name="connsiteX47" fmla="*/ 17448 w 525521"/>
                <a:gd name="connsiteY47" fmla="*/ 150816 h 572885"/>
                <a:gd name="connsiteX48" fmla="*/ 13146 w 525521"/>
                <a:gd name="connsiteY48" fmla="*/ 177346 h 572885"/>
                <a:gd name="connsiteX49" fmla="*/ 48041 w 525521"/>
                <a:gd name="connsiteY49" fmla="*/ 190731 h 572885"/>
                <a:gd name="connsiteX50" fmla="*/ 43739 w 525521"/>
                <a:gd name="connsiteY50" fmla="*/ 208417 h 57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25521" h="572885">
                  <a:moveTo>
                    <a:pt x="43739" y="208417"/>
                  </a:moveTo>
                  <a:cubicBezTo>
                    <a:pt x="68357" y="205310"/>
                    <a:pt x="69552" y="178541"/>
                    <a:pt x="87478" y="168503"/>
                  </a:cubicBezTo>
                  <a:cubicBezTo>
                    <a:pt x="113769" y="162766"/>
                    <a:pt x="122374" y="180453"/>
                    <a:pt x="131217" y="186189"/>
                  </a:cubicBezTo>
                  <a:cubicBezTo>
                    <a:pt x="141494" y="192882"/>
                    <a:pt x="161332" y="189774"/>
                    <a:pt x="161810" y="203876"/>
                  </a:cubicBezTo>
                  <a:cubicBezTo>
                    <a:pt x="161093" y="228255"/>
                    <a:pt x="178302" y="234231"/>
                    <a:pt x="174956" y="261478"/>
                  </a:cubicBezTo>
                  <a:cubicBezTo>
                    <a:pt x="192165" y="264824"/>
                    <a:pt x="198379" y="278926"/>
                    <a:pt x="205549" y="292549"/>
                  </a:cubicBezTo>
                  <a:cubicBezTo>
                    <a:pt x="251200" y="311192"/>
                    <a:pt x="254786" y="372379"/>
                    <a:pt x="323382" y="367838"/>
                  </a:cubicBezTo>
                  <a:cubicBezTo>
                    <a:pt x="322187" y="380744"/>
                    <a:pt x="333181" y="381461"/>
                    <a:pt x="331986" y="394368"/>
                  </a:cubicBezTo>
                  <a:cubicBezTo>
                    <a:pt x="348239" y="389588"/>
                    <a:pt x="346088" y="403689"/>
                    <a:pt x="353736" y="407752"/>
                  </a:cubicBezTo>
                  <a:cubicBezTo>
                    <a:pt x="354453" y="402494"/>
                    <a:pt x="360668" y="402972"/>
                    <a:pt x="366882" y="403211"/>
                  </a:cubicBezTo>
                  <a:cubicBezTo>
                    <a:pt x="370228" y="413011"/>
                    <a:pt x="375964" y="420420"/>
                    <a:pt x="375725" y="434283"/>
                  </a:cubicBezTo>
                  <a:cubicBezTo>
                    <a:pt x="414445" y="442170"/>
                    <a:pt x="421854" y="481846"/>
                    <a:pt x="428069" y="522717"/>
                  </a:cubicBezTo>
                  <a:cubicBezTo>
                    <a:pt x="411577" y="528214"/>
                    <a:pt x="419703" y="538252"/>
                    <a:pt x="414923" y="553788"/>
                  </a:cubicBezTo>
                  <a:cubicBezTo>
                    <a:pt x="414445" y="554983"/>
                    <a:pt x="407275" y="555222"/>
                    <a:pt x="406318" y="558329"/>
                  </a:cubicBezTo>
                  <a:cubicBezTo>
                    <a:pt x="404884" y="562153"/>
                    <a:pt x="407514" y="567651"/>
                    <a:pt x="406318" y="571714"/>
                  </a:cubicBezTo>
                  <a:cubicBezTo>
                    <a:pt x="424244" y="576972"/>
                    <a:pt x="419225" y="563110"/>
                    <a:pt x="423766" y="558329"/>
                  </a:cubicBezTo>
                  <a:cubicBezTo>
                    <a:pt x="434761" y="547574"/>
                    <a:pt x="446950" y="543750"/>
                    <a:pt x="441214" y="522956"/>
                  </a:cubicBezTo>
                  <a:cubicBezTo>
                    <a:pt x="450535" y="519132"/>
                    <a:pt x="454121" y="509571"/>
                    <a:pt x="467505" y="509810"/>
                  </a:cubicBezTo>
                  <a:cubicBezTo>
                    <a:pt x="467027" y="498816"/>
                    <a:pt x="459379" y="496187"/>
                    <a:pt x="467505" y="487582"/>
                  </a:cubicBezTo>
                  <a:cubicBezTo>
                    <a:pt x="459618" y="480651"/>
                    <a:pt x="450297" y="475393"/>
                    <a:pt x="441214" y="469895"/>
                  </a:cubicBezTo>
                  <a:cubicBezTo>
                    <a:pt x="440019" y="440497"/>
                    <a:pt x="448624" y="421376"/>
                    <a:pt x="467505" y="412294"/>
                  </a:cubicBezTo>
                  <a:cubicBezTo>
                    <a:pt x="477544" y="418269"/>
                    <a:pt x="481846" y="429980"/>
                    <a:pt x="502401" y="425439"/>
                  </a:cubicBezTo>
                  <a:cubicBezTo>
                    <a:pt x="510049" y="434044"/>
                    <a:pt x="507659" y="452686"/>
                    <a:pt x="524390" y="451969"/>
                  </a:cubicBezTo>
                  <a:cubicBezTo>
                    <a:pt x="533711" y="415401"/>
                    <a:pt x="482802" y="407035"/>
                    <a:pt x="467744" y="381222"/>
                  </a:cubicBezTo>
                  <a:cubicBezTo>
                    <a:pt x="442170" y="379071"/>
                    <a:pt x="428307" y="365209"/>
                    <a:pt x="410860" y="354692"/>
                  </a:cubicBezTo>
                  <a:cubicBezTo>
                    <a:pt x="408231" y="339156"/>
                    <a:pt x="431415" y="340112"/>
                    <a:pt x="419464" y="328162"/>
                  </a:cubicBezTo>
                  <a:cubicBezTo>
                    <a:pt x="404406" y="324577"/>
                    <a:pt x="402733" y="334854"/>
                    <a:pt x="388871" y="332464"/>
                  </a:cubicBezTo>
                  <a:cubicBezTo>
                    <a:pt x="354453" y="321470"/>
                    <a:pt x="335332" y="295417"/>
                    <a:pt x="319079" y="266019"/>
                  </a:cubicBezTo>
                  <a:cubicBezTo>
                    <a:pt x="321470" y="208895"/>
                    <a:pt x="264107" y="212481"/>
                    <a:pt x="249288" y="173044"/>
                  </a:cubicBezTo>
                  <a:cubicBezTo>
                    <a:pt x="245703" y="153445"/>
                    <a:pt x="252157" y="143646"/>
                    <a:pt x="257893" y="133129"/>
                  </a:cubicBezTo>
                  <a:cubicBezTo>
                    <a:pt x="256459" y="122613"/>
                    <a:pt x="242835" y="124764"/>
                    <a:pt x="244747" y="110901"/>
                  </a:cubicBezTo>
                  <a:cubicBezTo>
                    <a:pt x="255025" y="88434"/>
                    <a:pt x="277253" y="100624"/>
                    <a:pt x="292788" y="79830"/>
                  </a:cubicBezTo>
                  <a:cubicBezTo>
                    <a:pt x="302349" y="76962"/>
                    <a:pt x="306651" y="92258"/>
                    <a:pt x="305934" y="75288"/>
                  </a:cubicBezTo>
                  <a:cubicBezTo>
                    <a:pt x="307129" y="69074"/>
                    <a:pt x="301871" y="59275"/>
                    <a:pt x="297091" y="44217"/>
                  </a:cubicBezTo>
                  <a:cubicBezTo>
                    <a:pt x="302349" y="42066"/>
                    <a:pt x="306890" y="39437"/>
                    <a:pt x="310236" y="35374"/>
                  </a:cubicBezTo>
                  <a:cubicBezTo>
                    <a:pt x="280360" y="30115"/>
                    <a:pt x="246420" y="29159"/>
                    <a:pt x="240445" y="0"/>
                  </a:cubicBezTo>
                  <a:cubicBezTo>
                    <a:pt x="221324" y="5736"/>
                    <a:pt x="196467" y="5736"/>
                    <a:pt x="187863" y="22228"/>
                  </a:cubicBezTo>
                  <a:cubicBezTo>
                    <a:pt x="179258" y="22228"/>
                    <a:pt x="182365" y="10038"/>
                    <a:pt x="170415" y="13385"/>
                  </a:cubicBezTo>
                  <a:cubicBezTo>
                    <a:pt x="173283" y="33700"/>
                    <a:pt x="168025" y="38959"/>
                    <a:pt x="152728" y="31071"/>
                  </a:cubicBezTo>
                  <a:cubicBezTo>
                    <a:pt x="150099" y="38959"/>
                    <a:pt x="165635" y="49475"/>
                    <a:pt x="152728" y="53299"/>
                  </a:cubicBezTo>
                  <a:cubicBezTo>
                    <a:pt x="144841" y="45173"/>
                    <a:pt x="120462" y="53538"/>
                    <a:pt x="117832" y="39915"/>
                  </a:cubicBezTo>
                  <a:cubicBezTo>
                    <a:pt x="113052" y="54972"/>
                    <a:pt x="113291" y="78156"/>
                    <a:pt x="100385" y="79830"/>
                  </a:cubicBezTo>
                  <a:cubicBezTo>
                    <a:pt x="91302" y="66923"/>
                    <a:pt x="79352" y="56885"/>
                    <a:pt x="74093" y="39915"/>
                  </a:cubicBezTo>
                  <a:cubicBezTo>
                    <a:pt x="67640" y="49475"/>
                    <a:pt x="69313" y="67401"/>
                    <a:pt x="56646" y="70986"/>
                  </a:cubicBezTo>
                  <a:cubicBezTo>
                    <a:pt x="42783" y="78635"/>
                    <a:pt x="15775" y="69791"/>
                    <a:pt x="8604" y="84371"/>
                  </a:cubicBezTo>
                  <a:cubicBezTo>
                    <a:pt x="16492" y="92736"/>
                    <a:pt x="22945" y="102297"/>
                    <a:pt x="21750" y="119744"/>
                  </a:cubicBezTo>
                  <a:cubicBezTo>
                    <a:pt x="13863" y="122135"/>
                    <a:pt x="3585" y="121896"/>
                    <a:pt x="0" y="128588"/>
                  </a:cubicBezTo>
                  <a:cubicBezTo>
                    <a:pt x="3824" y="137909"/>
                    <a:pt x="18643" y="136236"/>
                    <a:pt x="17448" y="150816"/>
                  </a:cubicBezTo>
                  <a:cubicBezTo>
                    <a:pt x="12429" y="156074"/>
                    <a:pt x="12429" y="166352"/>
                    <a:pt x="13146" y="177346"/>
                  </a:cubicBezTo>
                  <a:cubicBezTo>
                    <a:pt x="28681" y="187623"/>
                    <a:pt x="39915" y="176390"/>
                    <a:pt x="48041" y="190731"/>
                  </a:cubicBezTo>
                  <a:cubicBezTo>
                    <a:pt x="48758" y="196706"/>
                    <a:pt x="30354" y="204115"/>
                    <a:pt x="43739" y="20841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F8194122-1A99-A446-7189-2E2100814938}"/>
                </a:ext>
              </a:extLst>
            </p:cNvPr>
            <p:cNvSpPr/>
            <p:nvPr/>
          </p:nvSpPr>
          <p:spPr>
            <a:xfrm>
              <a:off x="9515309" y="3554135"/>
              <a:ext cx="5493" cy="4804"/>
            </a:xfrm>
            <a:custGeom>
              <a:avLst/>
              <a:gdLst>
                <a:gd name="connsiteX0" fmla="*/ 4898 w 5493"/>
                <a:gd name="connsiteY0" fmla="*/ 251 h 4804"/>
                <a:gd name="connsiteX1" fmla="*/ 595 w 5493"/>
                <a:gd name="connsiteY1" fmla="*/ 4553 h 4804"/>
                <a:gd name="connsiteX2" fmla="*/ 4898 w 5493"/>
                <a:gd name="connsiteY2" fmla="*/ 251 h 4804"/>
              </a:gdLst>
              <a:ahLst/>
              <a:cxnLst>
                <a:cxn ang="0">
                  <a:pos x="connsiteX0" y="connsiteY0"/>
                </a:cxn>
                <a:cxn ang="0">
                  <a:pos x="connsiteX1" y="connsiteY1"/>
                </a:cxn>
                <a:cxn ang="0">
                  <a:pos x="connsiteX2" y="connsiteY2"/>
                </a:cxn>
              </a:cxnLst>
              <a:rect l="l" t="t" r="r" b="b"/>
              <a:pathLst>
                <a:path w="5493" h="4804">
                  <a:moveTo>
                    <a:pt x="4898" y="251"/>
                  </a:moveTo>
                  <a:cubicBezTo>
                    <a:pt x="3703" y="-944"/>
                    <a:pt x="-1795" y="2402"/>
                    <a:pt x="595" y="4553"/>
                  </a:cubicBezTo>
                  <a:cubicBezTo>
                    <a:pt x="1790" y="5748"/>
                    <a:pt x="7288" y="2402"/>
                    <a:pt x="4898" y="251"/>
                  </a:cubicBezTo>
                  <a:close/>
                </a:path>
              </a:pathLst>
            </a:custGeom>
            <a:grpFill/>
            <a:ln w="3175" cap="flat">
              <a:solidFill>
                <a:schemeClr val="bg1"/>
              </a:solidFill>
              <a:prstDash val="solid"/>
              <a:miter/>
            </a:ln>
          </p:spPr>
          <p:txBody>
            <a:bodyPr rtlCol="0" anchor="ctr"/>
            <a:lstStyle/>
            <a:p>
              <a:endParaRPr lang="en-US"/>
            </a:p>
          </p:txBody>
        </p:sp>
        <p:grpSp>
          <p:nvGrpSpPr>
            <p:cNvPr id="95" name="Graphic 61">
              <a:extLst>
                <a:ext uri="{FF2B5EF4-FFF2-40B4-BE49-F238E27FC236}">
                  <a16:creationId xmlns:a16="http://schemas.microsoft.com/office/drawing/2014/main" id="{AD2DEF52-7EF2-7AEB-0A94-B49FF276EA8A}"/>
                </a:ext>
              </a:extLst>
            </p:cNvPr>
            <p:cNvGrpSpPr/>
            <p:nvPr/>
          </p:nvGrpSpPr>
          <p:grpSpPr>
            <a:xfrm>
              <a:off x="8632577" y="3070824"/>
              <a:ext cx="1161775" cy="1001614"/>
              <a:chOff x="8632577" y="3070824"/>
              <a:chExt cx="1161775" cy="1001614"/>
            </a:xfrm>
            <a:grpFill/>
          </p:grpSpPr>
          <p:sp>
            <p:nvSpPr>
              <p:cNvPr id="140" name="Freeform: Shape 139">
                <a:extLst>
                  <a:ext uri="{FF2B5EF4-FFF2-40B4-BE49-F238E27FC236}">
                    <a16:creationId xmlns:a16="http://schemas.microsoft.com/office/drawing/2014/main" id="{AC121D4D-2C91-DEF4-1064-CA56A293E1FB}"/>
                  </a:ext>
                </a:extLst>
              </p:cNvPr>
              <p:cNvSpPr/>
              <p:nvPr/>
            </p:nvSpPr>
            <p:spPr>
              <a:xfrm>
                <a:off x="9546259" y="3070824"/>
                <a:ext cx="26847" cy="10823"/>
              </a:xfrm>
              <a:custGeom>
                <a:avLst/>
                <a:gdLst>
                  <a:gd name="connsiteX0" fmla="*/ 0 w 26847"/>
                  <a:gd name="connsiteY0" fmla="*/ 5540 h 10823"/>
                  <a:gd name="connsiteX1" fmla="*/ 26052 w 26847"/>
                  <a:gd name="connsiteY1" fmla="*/ 10081 h 10823"/>
                  <a:gd name="connsiteX2" fmla="*/ 0 w 26847"/>
                  <a:gd name="connsiteY2" fmla="*/ 5540 h 10823"/>
                </a:gdLst>
                <a:ahLst/>
                <a:cxnLst>
                  <a:cxn ang="0">
                    <a:pos x="connsiteX0" y="connsiteY0"/>
                  </a:cxn>
                  <a:cxn ang="0">
                    <a:pos x="connsiteX1" y="connsiteY1"/>
                  </a:cxn>
                  <a:cxn ang="0">
                    <a:pos x="connsiteX2" y="connsiteY2"/>
                  </a:cxn>
                </a:cxnLst>
                <a:rect l="l" t="t" r="r" b="b"/>
                <a:pathLst>
                  <a:path w="26847" h="10823">
                    <a:moveTo>
                      <a:pt x="0" y="5540"/>
                    </a:moveTo>
                    <a:cubicBezTo>
                      <a:pt x="10277" y="5540"/>
                      <a:pt x="12907" y="13188"/>
                      <a:pt x="26052" y="10081"/>
                    </a:cubicBezTo>
                    <a:cubicBezTo>
                      <a:pt x="32266" y="-4021"/>
                      <a:pt x="0" y="-1152"/>
                      <a:pt x="0" y="5540"/>
                    </a:cubicBezTo>
                    <a:close/>
                  </a:path>
                </a:pathLst>
              </a:custGeom>
              <a:grpFill/>
              <a:ln w="3175" cap="flat">
                <a:solidFill>
                  <a:schemeClr val="bg1"/>
                </a:solid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1EB31165-8958-BB0A-100A-C3C6428CDB05}"/>
                  </a:ext>
                </a:extLst>
              </p:cNvPr>
              <p:cNvSpPr/>
              <p:nvPr/>
            </p:nvSpPr>
            <p:spPr>
              <a:xfrm>
                <a:off x="9473269" y="3103823"/>
                <a:ext cx="12042" cy="7821"/>
              </a:xfrm>
              <a:custGeom>
                <a:avLst/>
                <a:gdLst>
                  <a:gd name="connsiteX0" fmla="*/ 12042 w 12042"/>
                  <a:gd name="connsiteY0" fmla="*/ 3373 h 7821"/>
                  <a:gd name="connsiteX1" fmla="*/ 12042 w 12042"/>
                  <a:gd name="connsiteY1" fmla="*/ 3373 h 7821"/>
                  <a:gd name="connsiteX2" fmla="*/ 12042 w 12042"/>
                  <a:gd name="connsiteY2" fmla="*/ 3373 h 7821"/>
                </a:gdLst>
                <a:ahLst/>
                <a:cxnLst>
                  <a:cxn ang="0">
                    <a:pos x="connsiteX0" y="connsiteY0"/>
                  </a:cxn>
                  <a:cxn ang="0">
                    <a:pos x="connsiteX1" y="connsiteY1"/>
                  </a:cxn>
                  <a:cxn ang="0">
                    <a:pos x="connsiteX2" y="connsiteY2"/>
                  </a:cxn>
                </a:cxnLst>
                <a:rect l="l" t="t" r="r" b="b"/>
                <a:pathLst>
                  <a:path w="12042" h="7821">
                    <a:moveTo>
                      <a:pt x="12042" y="3373"/>
                    </a:moveTo>
                    <a:cubicBezTo>
                      <a:pt x="-8752" y="-9055"/>
                      <a:pt x="1526" y="17953"/>
                      <a:pt x="12042" y="3373"/>
                    </a:cubicBezTo>
                    <a:lnTo>
                      <a:pt x="12042" y="3373"/>
                    </a:lnTo>
                    <a:close/>
                  </a:path>
                </a:pathLst>
              </a:custGeom>
              <a:grpFill/>
              <a:ln w="3175" cap="flat">
                <a:solidFill>
                  <a:schemeClr val="bg1"/>
                </a:solid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F54D45C8-7B93-BE22-6A9D-2B7390DEC9F3}"/>
                  </a:ext>
                </a:extLst>
              </p:cNvPr>
              <p:cNvSpPr/>
              <p:nvPr/>
            </p:nvSpPr>
            <p:spPr>
              <a:xfrm>
                <a:off x="8632577" y="3073302"/>
                <a:ext cx="1161775" cy="999136"/>
              </a:xfrm>
              <a:custGeom>
                <a:avLst/>
                <a:gdLst>
                  <a:gd name="connsiteX0" fmla="*/ 92919 w 1161775"/>
                  <a:gd name="connsiteY0" fmla="*/ 790842 h 999136"/>
                  <a:gd name="connsiteX1" fmla="*/ 75471 w 1161775"/>
                  <a:gd name="connsiteY1" fmla="*/ 777457 h 999136"/>
                  <a:gd name="connsiteX2" fmla="*/ 27430 w 1161775"/>
                  <a:gd name="connsiteY2" fmla="*/ 781998 h 999136"/>
                  <a:gd name="connsiteX3" fmla="*/ 1139 w 1161775"/>
                  <a:gd name="connsiteY3" fmla="*/ 790842 h 999136"/>
                  <a:gd name="connsiteX4" fmla="*/ 9982 w 1161775"/>
                  <a:gd name="connsiteY4" fmla="*/ 813070 h 999136"/>
                  <a:gd name="connsiteX5" fmla="*/ 31971 w 1161775"/>
                  <a:gd name="connsiteY5" fmla="*/ 808529 h 999136"/>
                  <a:gd name="connsiteX6" fmla="*/ 9982 w 1161775"/>
                  <a:gd name="connsiteY6" fmla="*/ 835059 h 999136"/>
                  <a:gd name="connsiteX7" fmla="*/ 31971 w 1161775"/>
                  <a:gd name="connsiteY7" fmla="*/ 848443 h 999136"/>
                  <a:gd name="connsiteX8" fmla="*/ 14523 w 1161775"/>
                  <a:gd name="connsiteY8" fmla="*/ 874974 h 999136"/>
                  <a:gd name="connsiteX9" fmla="*/ 23128 w 1161775"/>
                  <a:gd name="connsiteY9" fmla="*/ 861589 h 999136"/>
                  <a:gd name="connsiteX10" fmla="*/ 40575 w 1161775"/>
                  <a:gd name="connsiteY10" fmla="*/ 852746 h 999136"/>
                  <a:gd name="connsiteX11" fmla="*/ 40575 w 1161775"/>
                  <a:gd name="connsiteY11" fmla="*/ 839600 h 999136"/>
                  <a:gd name="connsiteX12" fmla="*/ 58023 w 1161775"/>
                  <a:gd name="connsiteY12" fmla="*/ 826215 h 999136"/>
                  <a:gd name="connsiteX13" fmla="*/ 92919 w 1161775"/>
                  <a:gd name="connsiteY13" fmla="*/ 821674 h 999136"/>
                  <a:gd name="connsiteX14" fmla="*/ 66867 w 1161775"/>
                  <a:gd name="connsiteY14" fmla="*/ 848204 h 999136"/>
                  <a:gd name="connsiteX15" fmla="*/ 62565 w 1161775"/>
                  <a:gd name="connsiteY15" fmla="*/ 834820 h 999136"/>
                  <a:gd name="connsiteX16" fmla="*/ 36273 w 1161775"/>
                  <a:gd name="connsiteY16" fmla="*/ 870193 h 999136"/>
                  <a:gd name="connsiteX17" fmla="*/ 58262 w 1161775"/>
                  <a:gd name="connsiteY17" fmla="*/ 874735 h 999136"/>
                  <a:gd name="connsiteX18" fmla="*/ 19065 w 1161775"/>
                  <a:gd name="connsiteY18" fmla="*/ 883578 h 999136"/>
                  <a:gd name="connsiteX19" fmla="*/ 14762 w 1161775"/>
                  <a:gd name="connsiteY19" fmla="*/ 918952 h 999136"/>
                  <a:gd name="connsiteX20" fmla="*/ 67106 w 1161775"/>
                  <a:gd name="connsiteY20" fmla="*/ 887880 h 999136"/>
                  <a:gd name="connsiteX21" fmla="*/ 45117 w 1161775"/>
                  <a:gd name="connsiteY21" fmla="*/ 927795 h 999136"/>
                  <a:gd name="connsiteX22" fmla="*/ 62565 w 1161775"/>
                  <a:gd name="connsiteY22" fmla="*/ 932336 h 999136"/>
                  <a:gd name="connsiteX23" fmla="*/ 27669 w 1161775"/>
                  <a:gd name="connsiteY23" fmla="*/ 932336 h 999136"/>
                  <a:gd name="connsiteX24" fmla="*/ 27669 w 1161775"/>
                  <a:gd name="connsiteY24" fmla="*/ 958866 h 999136"/>
                  <a:gd name="connsiteX25" fmla="*/ 45117 w 1161775"/>
                  <a:gd name="connsiteY25" fmla="*/ 967710 h 999136"/>
                  <a:gd name="connsiteX26" fmla="*/ 49419 w 1161775"/>
                  <a:gd name="connsiteY26" fmla="*/ 976553 h 999136"/>
                  <a:gd name="connsiteX27" fmla="*/ 75710 w 1161775"/>
                  <a:gd name="connsiteY27" fmla="*/ 981094 h 999136"/>
                  <a:gd name="connsiteX28" fmla="*/ 80012 w 1161775"/>
                  <a:gd name="connsiteY28" fmla="*/ 994479 h 999136"/>
                  <a:gd name="connsiteX29" fmla="*/ 88856 w 1161775"/>
                  <a:gd name="connsiteY29" fmla="*/ 998781 h 999136"/>
                  <a:gd name="connsiteX30" fmla="*/ 132595 w 1161775"/>
                  <a:gd name="connsiteY30" fmla="*/ 994479 h 999136"/>
                  <a:gd name="connsiteX31" fmla="*/ 150042 w 1161775"/>
                  <a:gd name="connsiteY31" fmla="*/ 985636 h 999136"/>
                  <a:gd name="connsiteX32" fmla="*/ 158886 w 1161775"/>
                  <a:gd name="connsiteY32" fmla="*/ 981094 h 999136"/>
                  <a:gd name="connsiteX33" fmla="*/ 206927 w 1161775"/>
                  <a:gd name="connsiteY33" fmla="*/ 932336 h 999136"/>
                  <a:gd name="connsiteX34" fmla="*/ 206927 w 1161775"/>
                  <a:gd name="connsiteY34" fmla="*/ 918952 h 999136"/>
                  <a:gd name="connsiteX35" fmla="*/ 228677 w 1161775"/>
                  <a:gd name="connsiteY35" fmla="*/ 927795 h 999136"/>
                  <a:gd name="connsiteX36" fmla="*/ 254968 w 1161775"/>
                  <a:gd name="connsiteY36" fmla="*/ 874735 h 999136"/>
                  <a:gd name="connsiteX37" fmla="*/ 254968 w 1161775"/>
                  <a:gd name="connsiteY37" fmla="*/ 905806 h 999136"/>
                  <a:gd name="connsiteX38" fmla="*/ 298468 w 1161775"/>
                  <a:gd name="connsiteY38" fmla="*/ 936877 h 999136"/>
                  <a:gd name="connsiteX39" fmla="*/ 298468 w 1161775"/>
                  <a:gd name="connsiteY39" fmla="*/ 888119 h 999136"/>
                  <a:gd name="connsiteX40" fmla="*/ 307312 w 1161775"/>
                  <a:gd name="connsiteY40" fmla="*/ 865891 h 999136"/>
                  <a:gd name="connsiteX41" fmla="*/ 333603 w 1161775"/>
                  <a:gd name="connsiteY41" fmla="*/ 852507 h 999136"/>
                  <a:gd name="connsiteX42" fmla="*/ 324998 w 1161775"/>
                  <a:gd name="connsiteY42" fmla="*/ 781759 h 999136"/>
                  <a:gd name="connsiteX43" fmla="*/ 351051 w 1161775"/>
                  <a:gd name="connsiteY43" fmla="*/ 759531 h 999136"/>
                  <a:gd name="connsiteX44" fmla="*/ 320457 w 1161775"/>
                  <a:gd name="connsiteY44" fmla="*/ 733001 h 999136"/>
                  <a:gd name="connsiteX45" fmla="*/ 320457 w 1161775"/>
                  <a:gd name="connsiteY45" fmla="*/ 631183 h 999136"/>
                  <a:gd name="connsiteX46" fmla="*/ 311614 w 1161775"/>
                  <a:gd name="connsiteY46" fmla="*/ 613496 h 999136"/>
                  <a:gd name="connsiteX47" fmla="*/ 368498 w 1161775"/>
                  <a:gd name="connsiteY47" fmla="*/ 551592 h 999136"/>
                  <a:gd name="connsiteX48" fmla="*/ 403394 w 1161775"/>
                  <a:gd name="connsiteY48" fmla="*/ 555894 h 999136"/>
                  <a:gd name="connsiteX49" fmla="*/ 385946 w 1161775"/>
                  <a:gd name="connsiteY49" fmla="*/ 511677 h 999136"/>
                  <a:gd name="connsiteX50" fmla="*/ 425144 w 1161775"/>
                  <a:gd name="connsiteY50" fmla="*/ 396474 h 999136"/>
                  <a:gd name="connsiteX51" fmla="*/ 468644 w 1161775"/>
                  <a:gd name="connsiteY51" fmla="*/ 378787 h 999136"/>
                  <a:gd name="connsiteX52" fmla="*/ 464342 w 1161775"/>
                  <a:gd name="connsiteY52" fmla="*/ 365402 h 999136"/>
                  <a:gd name="connsiteX53" fmla="*/ 507842 w 1161775"/>
                  <a:gd name="connsiteY53" fmla="*/ 316644 h 999136"/>
                  <a:gd name="connsiteX54" fmla="*/ 494696 w 1161775"/>
                  <a:gd name="connsiteY54" fmla="*/ 290114 h 999136"/>
                  <a:gd name="connsiteX55" fmla="*/ 555644 w 1161775"/>
                  <a:gd name="connsiteY55" fmla="*/ 237054 h 999136"/>
                  <a:gd name="connsiteX56" fmla="*/ 581935 w 1161775"/>
                  <a:gd name="connsiteY56" fmla="*/ 245897 h 999136"/>
                  <a:gd name="connsiteX57" fmla="*/ 595081 w 1161775"/>
                  <a:gd name="connsiteY57" fmla="*/ 201680 h 999136"/>
                  <a:gd name="connsiteX58" fmla="*/ 678017 w 1161775"/>
                  <a:gd name="connsiteY58" fmla="*/ 210523 h 999136"/>
                  <a:gd name="connsiteX59" fmla="*/ 686622 w 1161775"/>
                  <a:gd name="connsiteY59" fmla="*/ 179452 h 999136"/>
                  <a:gd name="connsiteX60" fmla="*/ 673476 w 1161775"/>
                  <a:gd name="connsiteY60" fmla="*/ 166067 h 999136"/>
                  <a:gd name="connsiteX61" fmla="*/ 716976 w 1161775"/>
                  <a:gd name="connsiteY61" fmla="*/ 161765 h 999136"/>
                  <a:gd name="connsiteX62" fmla="*/ 725820 w 1161775"/>
                  <a:gd name="connsiteY62" fmla="*/ 144078 h 999136"/>
                  <a:gd name="connsiteX63" fmla="*/ 782465 w 1161775"/>
                  <a:gd name="connsiteY63" fmla="*/ 188295 h 999136"/>
                  <a:gd name="connsiteX64" fmla="*/ 895756 w 1161775"/>
                  <a:gd name="connsiteY64" fmla="*/ 197139 h 999136"/>
                  <a:gd name="connsiteX65" fmla="*/ 926350 w 1161775"/>
                  <a:gd name="connsiteY65" fmla="*/ 170609 h 999136"/>
                  <a:gd name="connsiteX66" fmla="*/ 969850 w 1161775"/>
                  <a:gd name="connsiteY66" fmla="*/ 90779 h 999136"/>
                  <a:gd name="connsiteX67" fmla="*/ 995902 w 1161775"/>
                  <a:gd name="connsiteY67" fmla="*/ 90779 h 999136"/>
                  <a:gd name="connsiteX68" fmla="*/ 1022193 w 1161775"/>
                  <a:gd name="connsiteY68" fmla="*/ 77394 h 999136"/>
                  <a:gd name="connsiteX69" fmla="*/ 1083141 w 1161775"/>
                  <a:gd name="connsiteY69" fmla="*/ 108466 h 999136"/>
                  <a:gd name="connsiteX70" fmla="*/ 1070234 w 1161775"/>
                  <a:gd name="connsiteY70" fmla="*/ 161526 h 999136"/>
                  <a:gd name="connsiteX71" fmla="*/ 1118276 w 1161775"/>
                  <a:gd name="connsiteY71" fmla="*/ 134996 h 999136"/>
                  <a:gd name="connsiteX72" fmla="*/ 1131421 w 1161775"/>
                  <a:gd name="connsiteY72" fmla="*/ 112768 h 999136"/>
                  <a:gd name="connsiteX73" fmla="*/ 1157473 w 1161775"/>
                  <a:gd name="connsiteY73" fmla="*/ 112768 h 999136"/>
                  <a:gd name="connsiteX74" fmla="*/ 1126880 w 1161775"/>
                  <a:gd name="connsiteY74" fmla="*/ 103925 h 999136"/>
                  <a:gd name="connsiteX75" fmla="*/ 1104891 w 1161775"/>
                  <a:gd name="connsiteY75" fmla="*/ 112768 h 999136"/>
                  <a:gd name="connsiteX76" fmla="*/ 1100589 w 1161775"/>
                  <a:gd name="connsiteY76" fmla="*/ 90540 h 999136"/>
                  <a:gd name="connsiteX77" fmla="*/ 1061391 w 1161775"/>
                  <a:gd name="connsiteY77" fmla="*/ 72853 h 999136"/>
                  <a:gd name="connsiteX78" fmla="*/ 1126880 w 1161775"/>
                  <a:gd name="connsiteY78" fmla="*/ 77394 h 999136"/>
                  <a:gd name="connsiteX79" fmla="*/ 1161776 w 1161775"/>
                  <a:gd name="connsiteY79" fmla="*/ 55166 h 999136"/>
                  <a:gd name="connsiteX80" fmla="*/ 1126880 w 1161775"/>
                  <a:gd name="connsiteY80" fmla="*/ 33177 h 999136"/>
                  <a:gd name="connsiteX81" fmla="*/ 1070234 w 1161775"/>
                  <a:gd name="connsiteY81" fmla="*/ 19793 h 999136"/>
                  <a:gd name="connsiteX82" fmla="*/ 1052787 w 1161775"/>
                  <a:gd name="connsiteY82" fmla="*/ 33177 h 999136"/>
                  <a:gd name="connsiteX83" fmla="*/ 1043943 w 1161775"/>
                  <a:gd name="connsiteY83" fmla="*/ 50864 h 999136"/>
                  <a:gd name="connsiteX84" fmla="*/ 1035339 w 1161775"/>
                  <a:gd name="connsiteY84" fmla="*/ 68551 h 999136"/>
                  <a:gd name="connsiteX85" fmla="*/ 1039641 w 1161775"/>
                  <a:gd name="connsiteY85" fmla="*/ 33177 h 999136"/>
                  <a:gd name="connsiteX86" fmla="*/ 1022193 w 1161775"/>
                  <a:gd name="connsiteY86" fmla="*/ 28875 h 999136"/>
                  <a:gd name="connsiteX87" fmla="*/ 1043943 w 1161775"/>
                  <a:gd name="connsiteY87" fmla="*/ 11188 h 999136"/>
                  <a:gd name="connsiteX88" fmla="*/ 1000443 w 1161775"/>
                  <a:gd name="connsiteY88" fmla="*/ 11188 h 999136"/>
                  <a:gd name="connsiteX89" fmla="*/ 1013589 w 1161775"/>
                  <a:gd name="connsiteY89" fmla="*/ 20032 h 999136"/>
                  <a:gd name="connsiteX90" fmla="*/ 965548 w 1161775"/>
                  <a:gd name="connsiteY90" fmla="*/ 55405 h 999136"/>
                  <a:gd name="connsiteX91" fmla="*/ 969850 w 1161775"/>
                  <a:gd name="connsiteY91" fmla="*/ 15491 h 999136"/>
                  <a:gd name="connsiteX92" fmla="*/ 921809 w 1161775"/>
                  <a:gd name="connsiteY92" fmla="*/ 55405 h 999136"/>
                  <a:gd name="connsiteX93" fmla="*/ 891215 w 1161775"/>
                  <a:gd name="connsiteY93" fmla="*/ 73092 h 999136"/>
                  <a:gd name="connsiteX94" fmla="*/ 900059 w 1161775"/>
                  <a:gd name="connsiteY94" fmla="*/ 46562 h 999136"/>
                  <a:gd name="connsiteX95" fmla="*/ 926350 w 1161775"/>
                  <a:gd name="connsiteY95" fmla="*/ 15491 h 999136"/>
                  <a:gd name="connsiteX96" fmla="*/ 878309 w 1161775"/>
                  <a:gd name="connsiteY96" fmla="*/ 6647 h 999136"/>
                  <a:gd name="connsiteX97" fmla="*/ 874006 w 1161775"/>
                  <a:gd name="connsiteY97" fmla="*/ 28875 h 999136"/>
                  <a:gd name="connsiteX98" fmla="*/ 821663 w 1161775"/>
                  <a:gd name="connsiteY98" fmla="*/ 68790 h 999136"/>
                  <a:gd name="connsiteX99" fmla="*/ 821663 w 1161775"/>
                  <a:gd name="connsiteY99" fmla="*/ 90779 h 999136"/>
                  <a:gd name="connsiteX100" fmla="*/ 799674 w 1161775"/>
                  <a:gd name="connsiteY100" fmla="*/ 59708 h 999136"/>
                  <a:gd name="connsiteX101" fmla="*/ 738726 w 1161775"/>
                  <a:gd name="connsiteY101" fmla="*/ 73092 h 999136"/>
                  <a:gd name="connsiteX102" fmla="*/ 760476 w 1161775"/>
                  <a:gd name="connsiteY102" fmla="*/ 104164 h 999136"/>
                  <a:gd name="connsiteX103" fmla="*/ 729883 w 1161775"/>
                  <a:gd name="connsiteY103" fmla="*/ 86477 h 999136"/>
                  <a:gd name="connsiteX104" fmla="*/ 699289 w 1161775"/>
                  <a:gd name="connsiteY104" fmla="*/ 95320 h 999136"/>
                  <a:gd name="connsiteX105" fmla="*/ 703592 w 1161775"/>
                  <a:gd name="connsiteY105" fmla="*/ 126392 h 999136"/>
                  <a:gd name="connsiteX106" fmla="*/ 672998 w 1161775"/>
                  <a:gd name="connsiteY106" fmla="*/ 144078 h 999136"/>
                  <a:gd name="connsiteX107" fmla="*/ 681842 w 1161775"/>
                  <a:gd name="connsiteY107" fmla="*/ 95320 h 999136"/>
                  <a:gd name="connsiteX108" fmla="*/ 651248 w 1161775"/>
                  <a:gd name="connsiteY108" fmla="*/ 135235 h 999136"/>
                  <a:gd name="connsiteX109" fmla="*/ 651248 w 1161775"/>
                  <a:gd name="connsiteY109" fmla="*/ 104164 h 999136"/>
                  <a:gd name="connsiteX110" fmla="*/ 625196 w 1161775"/>
                  <a:gd name="connsiteY110" fmla="*/ 126153 h 999136"/>
                  <a:gd name="connsiteX111" fmla="*/ 612051 w 1161775"/>
                  <a:gd name="connsiteY111" fmla="*/ 130694 h 999136"/>
                  <a:gd name="connsiteX112" fmla="*/ 625196 w 1161775"/>
                  <a:gd name="connsiteY112" fmla="*/ 144078 h 999136"/>
                  <a:gd name="connsiteX113" fmla="*/ 590300 w 1161775"/>
                  <a:gd name="connsiteY113" fmla="*/ 135235 h 999136"/>
                  <a:gd name="connsiteX114" fmla="*/ 590300 w 1161775"/>
                  <a:gd name="connsiteY114" fmla="*/ 157463 h 999136"/>
                  <a:gd name="connsiteX115" fmla="*/ 568312 w 1161775"/>
                  <a:gd name="connsiteY115" fmla="*/ 162004 h 999136"/>
                  <a:gd name="connsiteX116" fmla="*/ 546561 w 1161775"/>
                  <a:gd name="connsiteY116" fmla="*/ 193076 h 999136"/>
                  <a:gd name="connsiteX117" fmla="*/ 520509 w 1161775"/>
                  <a:gd name="connsiteY117" fmla="*/ 206460 h 999136"/>
                  <a:gd name="connsiteX118" fmla="*/ 564009 w 1161775"/>
                  <a:gd name="connsiteY118" fmla="*/ 215304 h 999136"/>
                  <a:gd name="connsiteX119" fmla="*/ 503061 w 1161775"/>
                  <a:gd name="connsiteY119" fmla="*/ 224147 h 999136"/>
                  <a:gd name="connsiteX120" fmla="*/ 503061 w 1161775"/>
                  <a:gd name="connsiteY120" fmla="*/ 259521 h 999136"/>
                  <a:gd name="connsiteX121" fmla="*/ 489916 w 1161775"/>
                  <a:gd name="connsiteY121" fmla="*/ 232990 h 999136"/>
                  <a:gd name="connsiteX122" fmla="*/ 467927 w 1161775"/>
                  <a:gd name="connsiteY122" fmla="*/ 246136 h 999136"/>
                  <a:gd name="connsiteX123" fmla="*/ 476770 w 1161775"/>
                  <a:gd name="connsiteY123" fmla="*/ 254979 h 999136"/>
                  <a:gd name="connsiteX124" fmla="*/ 441875 w 1161775"/>
                  <a:gd name="connsiteY124" fmla="*/ 272666 h 999136"/>
                  <a:gd name="connsiteX125" fmla="*/ 463625 w 1161775"/>
                  <a:gd name="connsiteY125" fmla="*/ 263823 h 999136"/>
                  <a:gd name="connsiteX126" fmla="*/ 481073 w 1161775"/>
                  <a:gd name="connsiteY126" fmla="*/ 286051 h 999136"/>
                  <a:gd name="connsiteX127" fmla="*/ 472229 w 1161775"/>
                  <a:gd name="connsiteY127" fmla="*/ 303738 h 999136"/>
                  <a:gd name="connsiteX128" fmla="*/ 446177 w 1161775"/>
                  <a:gd name="connsiteY128" fmla="*/ 286051 h 999136"/>
                  <a:gd name="connsiteX129" fmla="*/ 428490 w 1161775"/>
                  <a:gd name="connsiteY129" fmla="*/ 303738 h 999136"/>
                  <a:gd name="connsiteX130" fmla="*/ 472229 w 1161775"/>
                  <a:gd name="connsiteY130" fmla="*/ 312581 h 999136"/>
                  <a:gd name="connsiteX131" fmla="*/ 393834 w 1161775"/>
                  <a:gd name="connsiteY131" fmla="*/ 339111 h 999136"/>
                  <a:gd name="connsiteX132" fmla="*/ 402438 w 1161775"/>
                  <a:gd name="connsiteY132" fmla="*/ 347955 h 999136"/>
                  <a:gd name="connsiteX133" fmla="*/ 367542 w 1161775"/>
                  <a:gd name="connsiteY133" fmla="*/ 356798 h 999136"/>
                  <a:gd name="connsiteX134" fmla="*/ 363240 w 1161775"/>
                  <a:gd name="connsiteY134" fmla="*/ 383328 h 999136"/>
                  <a:gd name="connsiteX135" fmla="*/ 406979 w 1161775"/>
                  <a:gd name="connsiteY135" fmla="*/ 383328 h 999136"/>
                  <a:gd name="connsiteX136" fmla="*/ 358938 w 1161775"/>
                  <a:gd name="connsiteY136" fmla="*/ 396713 h 999136"/>
                  <a:gd name="connsiteX137" fmla="*/ 363240 w 1161775"/>
                  <a:gd name="connsiteY137" fmla="*/ 409858 h 999136"/>
                  <a:gd name="connsiteX138" fmla="*/ 341490 w 1161775"/>
                  <a:gd name="connsiteY138" fmla="*/ 427545 h 999136"/>
                  <a:gd name="connsiteX139" fmla="*/ 324042 w 1161775"/>
                  <a:gd name="connsiteY139" fmla="*/ 462919 h 999136"/>
                  <a:gd name="connsiteX140" fmla="*/ 354636 w 1161775"/>
                  <a:gd name="connsiteY140" fmla="*/ 458617 h 999136"/>
                  <a:gd name="connsiteX141" fmla="*/ 328345 w 1161775"/>
                  <a:gd name="connsiteY141" fmla="*/ 480845 h 999136"/>
                  <a:gd name="connsiteX142" fmla="*/ 289147 w 1161775"/>
                  <a:gd name="connsiteY142" fmla="*/ 498532 h 999136"/>
                  <a:gd name="connsiteX143" fmla="*/ 297751 w 1161775"/>
                  <a:gd name="connsiteY143" fmla="*/ 498532 h 999136"/>
                  <a:gd name="connsiteX144" fmla="*/ 245408 w 1161775"/>
                  <a:gd name="connsiteY144" fmla="*/ 533905 h 999136"/>
                  <a:gd name="connsiteX145" fmla="*/ 232262 w 1161775"/>
                  <a:gd name="connsiteY145" fmla="*/ 551592 h 999136"/>
                  <a:gd name="connsiteX146" fmla="*/ 223419 w 1161775"/>
                  <a:gd name="connsiteY146" fmla="*/ 569279 h 999136"/>
                  <a:gd name="connsiteX147" fmla="*/ 210512 w 1161775"/>
                  <a:gd name="connsiteY147" fmla="*/ 582663 h 999136"/>
                  <a:gd name="connsiteX148" fmla="*/ 223419 w 1161775"/>
                  <a:gd name="connsiteY148" fmla="*/ 596048 h 999136"/>
                  <a:gd name="connsiteX149" fmla="*/ 267158 w 1161775"/>
                  <a:gd name="connsiteY149" fmla="*/ 578361 h 999136"/>
                  <a:gd name="connsiteX150" fmla="*/ 262856 w 1161775"/>
                  <a:gd name="connsiteY150" fmla="*/ 560674 h 999136"/>
                  <a:gd name="connsiteX151" fmla="*/ 293449 w 1161775"/>
                  <a:gd name="connsiteY151" fmla="*/ 556372 h 999136"/>
                  <a:gd name="connsiteX152" fmla="*/ 289147 w 1161775"/>
                  <a:gd name="connsiteY152" fmla="*/ 578600 h 999136"/>
                  <a:gd name="connsiteX153" fmla="*/ 258553 w 1161775"/>
                  <a:gd name="connsiteY153" fmla="*/ 587443 h 999136"/>
                  <a:gd name="connsiteX154" fmla="*/ 254251 w 1161775"/>
                  <a:gd name="connsiteY154" fmla="*/ 605130 h 999136"/>
                  <a:gd name="connsiteX155" fmla="*/ 219117 w 1161775"/>
                  <a:gd name="connsiteY155" fmla="*/ 609433 h 999136"/>
                  <a:gd name="connsiteX156" fmla="*/ 206210 w 1161775"/>
                  <a:gd name="connsiteY156" fmla="*/ 591746 h 999136"/>
                  <a:gd name="connsiteX157" fmla="*/ 179919 w 1161775"/>
                  <a:gd name="connsiteY157" fmla="*/ 605130 h 999136"/>
                  <a:gd name="connsiteX158" fmla="*/ 184221 w 1161775"/>
                  <a:gd name="connsiteY158" fmla="*/ 591746 h 999136"/>
                  <a:gd name="connsiteX159" fmla="*/ 153628 w 1161775"/>
                  <a:gd name="connsiteY159" fmla="*/ 600589 h 999136"/>
                  <a:gd name="connsiteX160" fmla="*/ 166773 w 1161775"/>
                  <a:gd name="connsiteY160" fmla="*/ 613735 h 999136"/>
                  <a:gd name="connsiteX161" fmla="*/ 145023 w 1161775"/>
                  <a:gd name="connsiteY161" fmla="*/ 618037 h 999136"/>
                  <a:gd name="connsiteX162" fmla="*/ 158169 w 1161775"/>
                  <a:gd name="connsiteY162" fmla="*/ 649108 h 999136"/>
                  <a:gd name="connsiteX163" fmla="*/ 131878 w 1161775"/>
                  <a:gd name="connsiteY163" fmla="*/ 631421 h 999136"/>
                  <a:gd name="connsiteX164" fmla="*/ 88139 w 1161775"/>
                  <a:gd name="connsiteY164" fmla="*/ 657952 h 999136"/>
                  <a:gd name="connsiteX165" fmla="*/ 140482 w 1161775"/>
                  <a:gd name="connsiteY165" fmla="*/ 657952 h 999136"/>
                  <a:gd name="connsiteX166" fmla="*/ 118732 w 1161775"/>
                  <a:gd name="connsiteY166" fmla="*/ 671336 h 999136"/>
                  <a:gd name="connsiteX167" fmla="*/ 57784 w 1161775"/>
                  <a:gd name="connsiteY167" fmla="*/ 675878 h 999136"/>
                  <a:gd name="connsiteX168" fmla="*/ 79534 w 1161775"/>
                  <a:gd name="connsiteY168" fmla="*/ 680419 h 999136"/>
                  <a:gd name="connsiteX169" fmla="*/ 35795 w 1161775"/>
                  <a:gd name="connsiteY169" fmla="*/ 684721 h 999136"/>
                  <a:gd name="connsiteX170" fmla="*/ 9504 w 1161775"/>
                  <a:gd name="connsiteY170" fmla="*/ 711251 h 999136"/>
                  <a:gd name="connsiteX171" fmla="*/ 79295 w 1161775"/>
                  <a:gd name="connsiteY171" fmla="*/ 724636 h 999136"/>
                  <a:gd name="connsiteX172" fmla="*/ 661 w 1161775"/>
                  <a:gd name="connsiteY172" fmla="*/ 720094 h 999136"/>
                  <a:gd name="connsiteX173" fmla="*/ 18108 w 1161775"/>
                  <a:gd name="connsiteY173" fmla="*/ 751166 h 999136"/>
                  <a:gd name="connsiteX174" fmla="*/ 661 w 1161775"/>
                  <a:gd name="connsiteY174" fmla="*/ 755707 h 999136"/>
                  <a:gd name="connsiteX175" fmla="*/ 70452 w 1161775"/>
                  <a:gd name="connsiteY175" fmla="*/ 764551 h 999136"/>
                  <a:gd name="connsiteX176" fmla="*/ 96743 w 1161775"/>
                  <a:gd name="connsiteY176" fmla="*/ 773394 h 999136"/>
                  <a:gd name="connsiteX177" fmla="*/ 114191 w 1161775"/>
                  <a:gd name="connsiteY177" fmla="*/ 751166 h 999136"/>
                  <a:gd name="connsiteX178" fmla="*/ 118493 w 1161775"/>
                  <a:gd name="connsiteY178" fmla="*/ 773394 h 999136"/>
                  <a:gd name="connsiteX179" fmla="*/ 96743 w 1161775"/>
                  <a:gd name="connsiteY179" fmla="*/ 777696 h 999136"/>
                  <a:gd name="connsiteX180" fmla="*/ 92441 w 1161775"/>
                  <a:gd name="connsiteY180" fmla="*/ 791081 h 99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161775" h="999136">
                    <a:moveTo>
                      <a:pt x="92919" y="790842"/>
                    </a:moveTo>
                    <a:cubicBezTo>
                      <a:pt x="84553" y="789169"/>
                      <a:pt x="89334" y="773633"/>
                      <a:pt x="75471" y="777457"/>
                    </a:cubicBezTo>
                    <a:cubicBezTo>
                      <a:pt x="56828" y="785822"/>
                      <a:pt x="44878" y="777457"/>
                      <a:pt x="27430" y="781998"/>
                    </a:cubicBezTo>
                    <a:cubicBezTo>
                      <a:pt x="16913" y="784627"/>
                      <a:pt x="1617" y="782237"/>
                      <a:pt x="1139" y="790842"/>
                    </a:cubicBezTo>
                    <a:cubicBezTo>
                      <a:pt x="10221" y="792037"/>
                      <a:pt x="2334" y="810441"/>
                      <a:pt x="9982" y="813070"/>
                    </a:cubicBezTo>
                    <a:cubicBezTo>
                      <a:pt x="21216" y="817850"/>
                      <a:pt x="25279" y="793949"/>
                      <a:pt x="31971" y="808529"/>
                    </a:cubicBezTo>
                    <a:cubicBezTo>
                      <a:pt x="28864" y="821435"/>
                      <a:pt x="8309" y="817133"/>
                      <a:pt x="9982" y="835059"/>
                    </a:cubicBezTo>
                    <a:cubicBezTo>
                      <a:pt x="11655" y="845097"/>
                      <a:pt x="27430" y="841034"/>
                      <a:pt x="31971" y="848443"/>
                    </a:cubicBezTo>
                    <a:cubicBezTo>
                      <a:pt x="30776" y="859199"/>
                      <a:pt x="-3403" y="859438"/>
                      <a:pt x="14523" y="874974"/>
                    </a:cubicBezTo>
                    <a:cubicBezTo>
                      <a:pt x="17152" y="870432"/>
                      <a:pt x="19543" y="865174"/>
                      <a:pt x="23128" y="861589"/>
                    </a:cubicBezTo>
                    <a:cubicBezTo>
                      <a:pt x="26713" y="858243"/>
                      <a:pt x="36990" y="856570"/>
                      <a:pt x="40575" y="852746"/>
                    </a:cubicBezTo>
                    <a:cubicBezTo>
                      <a:pt x="42488" y="850833"/>
                      <a:pt x="39380" y="842229"/>
                      <a:pt x="40575" y="839600"/>
                    </a:cubicBezTo>
                    <a:cubicBezTo>
                      <a:pt x="42249" y="835537"/>
                      <a:pt x="52765" y="829562"/>
                      <a:pt x="58023" y="826215"/>
                    </a:cubicBezTo>
                    <a:cubicBezTo>
                      <a:pt x="66628" y="820957"/>
                      <a:pt x="77383" y="815460"/>
                      <a:pt x="92919" y="821674"/>
                    </a:cubicBezTo>
                    <a:cubicBezTo>
                      <a:pt x="81207" y="827410"/>
                      <a:pt x="77383" y="841273"/>
                      <a:pt x="66867" y="848204"/>
                    </a:cubicBezTo>
                    <a:cubicBezTo>
                      <a:pt x="66150" y="842946"/>
                      <a:pt x="67584" y="835537"/>
                      <a:pt x="62565" y="834820"/>
                    </a:cubicBezTo>
                    <a:cubicBezTo>
                      <a:pt x="53243" y="845814"/>
                      <a:pt x="46312" y="859677"/>
                      <a:pt x="36273" y="870193"/>
                    </a:cubicBezTo>
                    <a:cubicBezTo>
                      <a:pt x="42727" y="872583"/>
                      <a:pt x="58740" y="864935"/>
                      <a:pt x="58262" y="874735"/>
                    </a:cubicBezTo>
                    <a:cubicBezTo>
                      <a:pt x="46790" y="879515"/>
                      <a:pt x="36751" y="885490"/>
                      <a:pt x="19065" y="883578"/>
                    </a:cubicBezTo>
                    <a:cubicBezTo>
                      <a:pt x="17152" y="892182"/>
                      <a:pt x="2812" y="910825"/>
                      <a:pt x="14762" y="918952"/>
                    </a:cubicBezTo>
                    <a:cubicBezTo>
                      <a:pt x="26474" y="902938"/>
                      <a:pt x="48224" y="896724"/>
                      <a:pt x="67106" y="887880"/>
                    </a:cubicBezTo>
                    <a:cubicBezTo>
                      <a:pt x="61608" y="903177"/>
                      <a:pt x="40815" y="902699"/>
                      <a:pt x="45117" y="927795"/>
                    </a:cubicBezTo>
                    <a:cubicBezTo>
                      <a:pt x="50853" y="938550"/>
                      <a:pt x="58262" y="919908"/>
                      <a:pt x="62565" y="932336"/>
                    </a:cubicBezTo>
                    <a:cubicBezTo>
                      <a:pt x="55394" y="946438"/>
                      <a:pt x="36990" y="939267"/>
                      <a:pt x="27669" y="932336"/>
                    </a:cubicBezTo>
                    <a:lnTo>
                      <a:pt x="27669" y="958866"/>
                    </a:lnTo>
                    <a:cubicBezTo>
                      <a:pt x="34839" y="965559"/>
                      <a:pt x="38424" y="964603"/>
                      <a:pt x="45117" y="967710"/>
                    </a:cubicBezTo>
                    <a:cubicBezTo>
                      <a:pt x="46790" y="968427"/>
                      <a:pt x="47507" y="975597"/>
                      <a:pt x="49419" y="976553"/>
                    </a:cubicBezTo>
                    <a:cubicBezTo>
                      <a:pt x="57784" y="980616"/>
                      <a:pt x="71169" y="977987"/>
                      <a:pt x="75710" y="981094"/>
                    </a:cubicBezTo>
                    <a:cubicBezTo>
                      <a:pt x="86227" y="988026"/>
                      <a:pt x="70213" y="990655"/>
                      <a:pt x="80012" y="994479"/>
                    </a:cubicBezTo>
                    <a:cubicBezTo>
                      <a:pt x="80490" y="988265"/>
                      <a:pt x="91246" y="989699"/>
                      <a:pt x="88856" y="998781"/>
                    </a:cubicBezTo>
                    <a:cubicBezTo>
                      <a:pt x="109411" y="999976"/>
                      <a:pt x="124946" y="998064"/>
                      <a:pt x="132595" y="994479"/>
                    </a:cubicBezTo>
                    <a:cubicBezTo>
                      <a:pt x="137375" y="992328"/>
                      <a:pt x="148608" y="986831"/>
                      <a:pt x="150042" y="985636"/>
                    </a:cubicBezTo>
                    <a:cubicBezTo>
                      <a:pt x="152911" y="983007"/>
                      <a:pt x="155540" y="983963"/>
                      <a:pt x="158886" y="981094"/>
                    </a:cubicBezTo>
                    <a:cubicBezTo>
                      <a:pt x="176573" y="966276"/>
                      <a:pt x="186850" y="941897"/>
                      <a:pt x="206927" y="932336"/>
                    </a:cubicBezTo>
                    <a:cubicBezTo>
                      <a:pt x="208600" y="924688"/>
                      <a:pt x="200474" y="920864"/>
                      <a:pt x="206927" y="918952"/>
                    </a:cubicBezTo>
                    <a:cubicBezTo>
                      <a:pt x="216965" y="920864"/>
                      <a:pt x="218639" y="938550"/>
                      <a:pt x="228677" y="927795"/>
                    </a:cubicBezTo>
                    <a:cubicBezTo>
                      <a:pt x="247798" y="920625"/>
                      <a:pt x="235130" y="881188"/>
                      <a:pt x="254968" y="874735"/>
                    </a:cubicBezTo>
                    <a:lnTo>
                      <a:pt x="254968" y="905806"/>
                    </a:lnTo>
                    <a:cubicBezTo>
                      <a:pt x="269309" y="916561"/>
                      <a:pt x="289147" y="921342"/>
                      <a:pt x="298468" y="936877"/>
                    </a:cubicBezTo>
                    <a:cubicBezTo>
                      <a:pt x="300619" y="916322"/>
                      <a:pt x="304443" y="907240"/>
                      <a:pt x="298468" y="888119"/>
                    </a:cubicBezTo>
                    <a:cubicBezTo>
                      <a:pt x="300380" y="879754"/>
                      <a:pt x="310897" y="879993"/>
                      <a:pt x="307312" y="865891"/>
                    </a:cubicBezTo>
                    <a:cubicBezTo>
                      <a:pt x="320696" y="865891"/>
                      <a:pt x="324281" y="856570"/>
                      <a:pt x="333603" y="852507"/>
                    </a:cubicBezTo>
                    <a:cubicBezTo>
                      <a:pt x="345553" y="823825"/>
                      <a:pt x="327149" y="808290"/>
                      <a:pt x="324998" y="781759"/>
                    </a:cubicBezTo>
                    <a:cubicBezTo>
                      <a:pt x="344597" y="785345"/>
                      <a:pt x="349377" y="773872"/>
                      <a:pt x="351051" y="759531"/>
                    </a:cubicBezTo>
                    <a:cubicBezTo>
                      <a:pt x="346031" y="745669"/>
                      <a:pt x="328584" y="744235"/>
                      <a:pt x="320457" y="733001"/>
                    </a:cubicBezTo>
                    <a:cubicBezTo>
                      <a:pt x="332886" y="698345"/>
                      <a:pt x="311614" y="660820"/>
                      <a:pt x="320457" y="631183"/>
                    </a:cubicBezTo>
                    <a:cubicBezTo>
                      <a:pt x="312331" y="630465"/>
                      <a:pt x="317828" y="616125"/>
                      <a:pt x="311614" y="613496"/>
                    </a:cubicBezTo>
                    <a:cubicBezTo>
                      <a:pt x="324759" y="588400"/>
                      <a:pt x="334798" y="554699"/>
                      <a:pt x="368498" y="551592"/>
                    </a:cubicBezTo>
                    <a:cubicBezTo>
                      <a:pt x="379493" y="550397"/>
                      <a:pt x="388336" y="556611"/>
                      <a:pt x="403394" y="555894"/>
                    </a:cubicBezTo>
                    <a:cubicBezTo>
                      <a:pt x="418930" y="534622"/>
                      <a:pt x="395507" y="521477"/>
                      <a:pt x="385946" y="511677"/>
                    </a:cubicBezTo>
                    <a:cubicBezTo>
                      <a:pt x="411281" y="487776"/>
                      <a:pt x="437333" y="444037"/>
                      <a:pt x="425144" y="396474"/>
                    </a:cubicBezTo>
                    <a:cubicBezTo>
                      <a:pt x="438768" y="389543"/>
                      <a:pt x="461235" y="391933"/>
                      <a:pt x="468644" y="378787"/>
                    </a:cubicBezTo>
                    <a:cubicBezTo>
                      <a:pt x="463625" y="378070"/>
                      <a:pt x="463864" y="371856"/>
                      <a:pt x="464342" y="365402"/>
                    </a:cubicBezTo>
                    <a:cubicBezTo>
                      <a:pt x="481073" y="351540"/>
                      <a:pt x="497803" y="337438"/>
                      <a:pt x="507842" y="316644"/>
                    </a:cubicBezTo>
                    <a:cubicBezTo>
                      <a:pt x="507842" y="303499"/>
                      <a:pt x="496608" y="301587"/>
                      <a:pt x="494696" y="290114"/>
                    </a:cubicBezTo>
                    <a:cubicBezTo>
                      <a:pt x="523138" y="280793"/>
                      <a:pt x="524812" y="243985"/>
                      <a:pt x="555644" y="237054"/>
                    </a:cubicBezTo>
                    <a:cubicBezTo>
                      <a:pt x="564965" y="239683"/>
                      <a:pt x="568072" y="248048"/>
                      <a:pt x="581935" y="245897"/>
                    </a:cubicBezTo>
                    <a:cubicBezTo>
                      <a:pt x="590540" y="235381"/>
                      <a:pt x="579306" y="204787"/>
                      <a:pt x="595081" y="201680"/>
                    </a:cubicBezTo>
                    <a:cubicBezTo>
                      <a:pt x="625674" y="198812"/>
                      <a:pt x="652443" y="222952"/>
                      <a:pt x="678017" y="210523"/>
                    </a:cubicBezTo>
                    <a:cubicBezTo>
                      <a:pt x="658180" y="203353"/>
                      <a:pt x="686622" y="193076"/>
                      <a:pt x="686622" y="179452"/>
                    </a:cubicBezTo>
                    <a:cubicBezTo>
                      <a:pt x="680408" y="177062"/>
                      <a:pt x="675866" y="172521"/>
                      <a:pt x="673476" y="166067"/>
                    </a:cubicBezTo>
                    <a:cubicBezTo>
                      <a:pt x="688534" y="165350"/>
                      <a:pt x="704787" y="151249"/>
                      <a:pt x="716976" y="161765"/>
                    </a:cubicBezTo>
                    <a:cubicBezTo>
                      <a:pt x="715781" y="151727"/>
                      <a:pt x="717932" y="145034"/>
                      <a:pt x="725820" y="144078"/>
                    </a:cubicBezTo>
                    <a:cubicBezTo>
                      <a:pt x="761432" y="141927"/>
                      <a:pt x="766930" y="170370"/>
                      <a:pt x="782465" y="188295"/>
                    </a:cubicBezTo>
                    <a:cubicBezTo>
                      <a:pt x="828116" y="196900"/>
                      <a:pt x="858232" y="175150"/>
                      <a:pt x="895756" y="197139"/>
                    </a:cubicBezTo>
                    <a:cubicBezTo>
                      <a:pt x="899581" y="181842"/>
                      <a:pt x="911770" y="174911"/>
                      <a:pt x="926350" y="170609"/>
                    </a:cubicBezTo>
                    <a:cubicBezTo>
                      <a:pt x="926111" y="126392"/>
                      <a:pt x="940212" y="104164"/>
                      <a:pt x="969850" y="90779"/>
                    </a:cubicBezTo>
                    <a:cubicBezTo>
                      <a:pt x="977259" y="87433"/>
                      <a:pt x="986820" y="93169"/>
                      <a:pt x="995902" y="90779"/>
                    </a:cubicBezTo>
                    <a:cubicBezTo>
                      <a:pt x="1006418" y="88150"/>
                      <a:pt x="1010004" y="70702"/>
                      <a:pt x="1022193" y="77394"/>
                    </a:cubicBezTo>
                    <a:cubicBezTo>
                      <a:pt x="1039880" y="90301"/>
                      <a:pt x="1053026" y="108227"/>
                      <a:pt x="1083141" y="108466"/>
                    </a:cubicBezTo>
                    <a:cubicBezTo>
                      <a:pt x="1102979" y="133323"/>
                      <a:pt x="1076927" y="140732"/>
                      <a:pt x="1070234" y="161526"/>
                    </a:cubicBezTo>
                    <a:cubicBezTo>
                      <a:pt x="1089355" y="155790"/>
                      <a:pt x="1089833" y="131411"/>
                      <a:pt x="1118276" y="134996"/>
                    </a:cubicBezTo>
                    <a:cubicBezTo>
                      <a:pt x="1124490" y="129260"/>
                      <a:pt x="1120188" y="113246"/>
                      <a:pt x="1131421" y="112768"/>
                    </a:cubicBezTo>
                    <a:cubicBezTo>
                      <a:pt x="1132377" y="119221"/>
                      <a:pt x="1160103" y="130455"/>
                      <a:pt x="1157473" y="112768"/>
                    </a:cubicBezTo>
                    <a:cubicBezTo>
                      <a:pt x="1146957" y="101056"/>
                      <a:pt x="1134289" y="118982"/>
                      <a:pt x="1126880" y="103925"/>
                    </a:cubicBezTo>
                    <a:cubicBezTo>
                      <a:pt x="1131421" y="118743"/>
                      <a:pt x="1113256" y="110856"/>
                      <a:pt x="1104891" y="112768"/>
                    </a:cubicBezTo>
                    <a:cubicBezTo>
                      <a:pt x="1101306" y="107510"/>
                      <a:pt x="1099155" y="100817"/>
                      <a:pt x="1100589" y="90540"/>
                    </a:cubicBezTo>
                    <a:cubicBezTo>
                      <a:pt x="1088399" y="83609"/>
                      <a:pt x="1063781" y="89584"/>
                      <a:pt x="1061391" y="72853"/>
                    </a:cubicBezTo>
                    <a:cubicBezTo>
                      <a:pt x="1087921" y="69507"/>
                      <a:pt x="1101067" y="80023"/>
                      <a:pt x="1126880" y="77394"/>
                    </a:cubicBezTo>
                    <a:cubicBezTo>
                      <a:pt x="1131899" y="63293"/>
                      <a:pt x="1156278" y="69029"/>
                      <a:pt x="1161776" y="55166"/>
                    </a:cubicBezTo>
                    <a:cubicBezTo>
                      <a:pt x="1152932" y="44889"/>
                      <a:pt x="1128314" y="50625"/>
                      <a:pt x="1126880" y="33177"/>
                    </a:cubicBezTo>
                    <a:cubicBezTo>
                      <a:pt x="1101067" y="44411"/>
                      <a:pt x="1095330" y="20988"/>
                      <a:pt x="1070234" y="19793"/>
                    </a:cubicBezTo>
                    <a:cubicBezTo>
                      <a:pt x="1061391" y="20988"/>
                      <a:pt x="1061630" y="31743"/>
                      <a:pt x="1052787" y="33177"/>
                    </a:cubicBezTo>
                    <a:cubicBezTo>
                      <a:pt x="1059240" y="42499"/>
                      <a:pt x="1046572" y="45367"/>
                      <a:pt x="1043943" y="50864"/>
                    </a:cubicBezTo>
                    <a:cubicBezTo>
                      <a:pt x="1042031" y="55166"/>
                      <a:pt x="1048962" y="73809"/>
                      <a:pt x="1035339" y="68551"/>
                    </a:cubicBezTo>
                    <a:cubicBezTo>
                      <a:pt x="1035817" y="55644"/>
                      <a:pt x="1032949" y="39631"/>
                      <a:pt x="1039641" y="33177"/>
                    </a:cubicBezTo>
                    <a:cubicBezTo>
                      <a:pt x="1033188" y="32460"/>
                      <a:pt x="1023627" y="34611"/>
                      <a:pt x="1022193" y="28875"/>
                    </a:cubicBezTo>
                    <a:cubicBezTo>
                      <a:pt x="1026256" y="19793"/>
                      <a:pt x="1044660" y="25051"/>
                      <a:pt x="1043943" y="11188"/>
                    </a:cubicBezTo>
                    <a:cubicBezTo>
                      <a:pt x="1033905" y="1150"/>
                      <a:pt x="1003072" y="-7933"/>
                      <a:pt x="1000443" y="11188"/>
                    </a:cubicBezTo>
                    <a:cubicBezTo>
                      <a:pt x="1005701" y="13339"/>
                      <a:pt x="1010243" y="15969"/>
                      <a:pt x="1013589" y="20032"/>
                    </a:cubicBezTo>
                    <a:cubicBezTo>
                      <a:pt x="986581" y="20749"/>
                      <a:pt x="992795" y="55166"/>
                      <a:pt x="965548" y="55405"/>
                    </a:cubicBezTo>
                    <a:cubicBezTo>
                      <a:pt x="964353" y="31504"/>
                      <a:pt x="961723" y="31982"/>
                      <a:pt x="969850" y="15491"/>
                    </a:cubicBezTo>
                    <a:cubicBezTo>
                      <a:pt x="950490" y="22183"/>
                      <a:pt x="938061" y="40348"/>
                      <a:pt x="921809" y="55405"/>
                    </a:cubicBezTo>
                    <a:cubicBezTo>
                      <a:pt x="914877" y="61859"/>
                      <a:pt x="909858" y="90540"/>
                      <a:pt x="891215" y="73092"/>
                    </a:cubicBezTo>
                    <a:cubicBezTo>
                      <a:pt x="898864" y="66878"/>
                      <a:pt x="895756" y="54210"/>
                      <a:pt x="900059" y="46562"/>
                    </a:cubicBezTo>
                    <a:cubicBezTo>
                      <a:pt x="906751" y="34133"/>
                      <a:pt x="922048" y="29353"/>
                      <a:pt x="926350" y="15491"/>
                    </a:cubicBezTo>
                    <a:cubicBezTo>
                      <a:pt x="904122" y="24573"/>
                      <a:pt x="898146" y="10710"/>
                      <a:pt x="878309" y="6647"/>
                    </a:cubicBezTo>
                    <a:cubicBezTo>
                      <a:pt x="874484" y="14534"/>
                      <a:pt x="864446" y="19554"/>
                      <a:pt x="874006" y="28875"/>
                    </a:cubicBezTo>
                    <a:cubicBezTo>
                      <a:pt x="857754" y="43455"/>
                      <a:pt x="838872" y="55166"/>
                      <a:pt x="821663" y="68790"/>
                    </a:cubicBezTo>
                    <a:cubicBezTo>
                      <a:pt x="815927" y="79784"/>
                      <a:pt x="834570" y="87194"/>
                      <a:pt x="821663" y="90779"/>
                    </a:cubicBezTo>
                    <a:cubicBezTo>
                      <a:pt x="802542" y="92452"/>
                      <a:pt x="806605" y="70702"/>
                      <a:pt x="799674" y="59708"/>
                    </a:cubicBezTo>
                    <a:cubicBezTo>
                      <a:pt x="775773" y="68073"/>
                      <a:pt x="763583" y="63532"/>
                      <a:pt x="738726" y="73092"/>
                    </a:cubicBezTo>
                    <a:cubicBezTo>
                      <a:pt x="752350" y="76916"/>
                      <a:pt x="764061" y="82653"/>
                      <a:pt x="760476" y="104164"/>
                    </a:cubicBezTo>
                    <a:cubicBezTo>
                      <a:pt x="749243" y="99144"/>
                      <a:pt x="739204" y="93169"/>
                      <a:pt x="729883" y="86477"/>
                    </a:cubicBezTo>
                    <a:cubicBezTo>
                      <a:pt x="729405" y="109183"/>
                      <a:pt x="715542" y="92452"/>
                      <a:pt x="699289" y="95320"/>
                    </a:cubicBezTo>
                    <a:cubicBezTo>
                      <a:pt x="691641" y="112290"/>
                      <a:pt x="712196" y="123045"/>
                      <a:pt x="703592" y="126392"/>
                    </a:cubicBezTo>
                    <a:cubicBezTo>
                      <a:pt x="683037" y="121850"/>
                      <a:pt x="691880" y="147186"/>
                      <a:pt x="672998" y="144078"/>
                    </a:cubicBezTo>
                    <a:cubicBezTo>
                      <a:pt x="671086" y="125675"/>
                      <a:pt x="698811" y="114441"/>
                      <a:pt x="681842" y="95320"/>
                    </a:cubicBezTo>
                    <a:cubicBezTo>
                      <a:pt x="663677" y="100578"/>
                      <a:pt x="670847" y="131650"/>
                      <a:pt x="651248" y="135235"/>
                    </a:cubicBezTo>
                    <a:cubicBezTo>
                      <a:pt x="655551" y="131411"/>
                      <a:pt x="660570" y="107032"/>
                      <a:pt x="651248" y="104164"/>
                    </a:cubicBezTo>
                    <a:cubicBezTo>
                      <a:pt x="640732" y="109661"/>
                      <a:pt x="630932" y="115875"/>
                      <a:pt x="625196" y="126153"/>
                    </a:cubicBezTo>
                    <a:cubicBezTo>
                      <a:pt x="619938" y="126870"/>
                      <a:pt x="612768" y="125435"/>
                      <a:pt x="612051" y="130694"/>
                    </a:cubicBezTo>
                    <a:cubicBezTo>
                      <a:pt x="616114" y="135474"/>
                      <a:pt x="628303" y="132128"/>
                      <a:pt x="625196" y="144078"/>
                    </a:cubicBezTo>
                    <a:cubicBezTo>
                      <a:pt x="606792" y="147664"/>
                      <a:pt x="604402" y="135474"/>
                      <a:pt x="590300" y="135235"/>
                    </a:cubicBezTo>
                    <a:lnTo>
                      <a:pt x="590300" y="157463"/>
                    </a:lnTo>
                    <a:cubicBezTo>
                      <a:pt x="585042" y="161287"/>
                      <a:pt x="578350" y="163199"/>
                      <a:pt x="568312" y="162004"/>
                    </a:cubicBezTo>
                    <a:cubicBezTo>
                      <a:pt x="563531" y="174911"/>
                      <a:pt x="559229" y="188295"/>
                      <a:pt x="546561" y="193076"/>
                    </a:cubicBezTo>
                    <a:cubicBezTo>
                      <a:pt x="541064" y="200724"/>
                      <a:pt x="520509" y="193076"/>
                      <a:pt x="520509" y="206460"/>
                    </a:cubicBezTo>
                    <a:cubicBezTo>
                      <a:pt x="532460" y="221518"/>
                      <a:pt x="560902" y="195944"/>
                      <a:pt x="564009" y="215304"/>
                    </a:cubicBezTo>
                    <a:cubicBezTo>
                      <a:pt x="545605" y="230122"/>
                      <a:pt x="522421" y="214109"/>
                      <a:pt x="503061" y="224147"/>
                    </a:cubicBezTo>
                    <a:cubicBezTo>
                      <a:pt x="508081" y="237532"/>
                      <a:pt x="516207" y="247809"/>
                      <a:pt x="503061" y="259521"/>
                    </a:cubicBezTo>
                    <a:cubicBezTo>
                      <a:pt x="496608" y="252589"/>
                      <a:pt x="497325" y="238966"/>
                      <a:pt x="489916" y="232990"/>
                    </a:cubicBezTo>
                    <a:cubicBezTo>
                      <a:pt x="483702" y="243507"/>
                      <a:pt x="467210" y="235859"/>
                      <a:pt x="467927" y="246136"/>
                    </a:cubicBezTo>
                    <a:cubicBezTo>
                      <a:pt x="467927" y="247092"/>
                      <a:pt x="482268" y="247092"/>
                      <a:pt x="476770" y="254979"/>
                    </a:cubicBezTo>
                    <a:cubicBezTo>
                      <a:pt x="466015" y="262389"/>
                      <a:pt x="441875" y="246614"/>
                      <a:pt x="441875" y="272666"/>
                    </a:cubicBezTo>
                    <a:cubicBezTo>
                      <a:pt x="452630" y="273383"/>
                      <a:pt x="455259" y="265735"/>
                      <a:pt x="463625" y="263823"/>
                    </a:cubicBezTo>
                    <a:cubicBezTo>
                      <a:pt x="459084" y="289875"/>
                      <a:pt x="473663" y="279837"/>
                      <a:pt x="481073" y="286051"/>
                    </a:cubicBezTo>
                    <a:cubicBezTo>
                      <a:pt x="474858" y="288680"/>
                      <a:pt x="480356" y="303021"/>
                      <a:pt x="472229" y="303738"/>
                    </a:cubicBezTo>
                    <a:cubicBezTo>
                      <a:pt x="467688" y="293699"/>
                      <a:pt x="459084" y="287724"/>
                      <a:pt x="446177" y="286051"/>
                    </a:cubicBezTo>
                    <a:cubicBezTo>
                      <a:pt x="438290" y="290114"/>
                      <a:pt x="432553" y="295850"/>
                      <a:pt x="428490" y="303738"/>
                    </a:cubicBezTo>
                    <a:cubicBezTo>
                      <a:pt x="443787" y="306128"/>
                      <a:pt x="469839" y="297284"/>
                      <a:pt x="472229" y="312581"/>
                    </a:cubicBezTo>
                    <a:cubicBezTo>
                      <a:pt x="446416" y="321902"/>
                      <a:pt x="400526" y="310669"/>
                      <a:pt x="393834" y="339111"/>
                    </a:cubicBezTo>
                    <a:cubicBezTo>
                      <a:pt x="399092" y="339589"/>
                      <a:pt x="404111" y="340545"/>
                      <a:pt x="402438" y="347955"/>
                    </a:cubicBezTo>
                    <a:cubicBezTo>
                      <a:pt x="384273" y="344130"/>
                      <a:pt x="381883" y="356559"/>
                      <a:pt x="367542" y="356798"/>
                    </a:cubicBezTo>
                    <a:cubicBezTo>
                      <a:pt x="370649" y="370422"/>
                      <a:pt x="359894" y="369944"/>
                      <a:pt x="363240" y="383328"/>
                    </a:cubicBezTo>
                    <a:cubicBezTo>
                      <a:pt x="372084" y="394562"/>
                      <a:pt x="395985" y="368988"/>
                      <a:pt x="406979" y="383328"/>
                    </a:cubicBezTo>
                    <a:cubicBezTo>
                      <a:pt x="397658" y="394562"/>
                      <a:pt x="376625" y="394084"/>
                      <a:pt x="358938" y="396713"/>
                    </a:cubicBezTo>
                    <a:cubicBezTo>
                      <a:pt x="358938" y="402688"/>
                      <a:pt x="361089" y="406512"/>
                      <a:pt x="363240" y="409858"/>
                    </a:cubicBezTo>
                    <a:cubicBezTo>
                      <a:pt x="348421" y="411771"/>
                      <a:pt x="346509" y="420853"/>
                      <a:pt x="341490" y="427545"/>
                    </a:cubicBezTo>
                    <a:cubicBezTo>
                      <a:pt x="334320" y="436867"/>
                      <a:pt x="318306" y="445232"/>
                      <a:pt x="324042" y="462919"/>
                    </a:cubicBezTo>
                    <a:cubicBezTo>
                      <a:pt x="337666" y="475347"/>
                      <a:pt x="348183" y="450251"/>
                      <a:pt x="354636" y="458617"/>
                    </a:cubicBezTo>
                    <a:cubicBezTo>
                      <a:pt x="347466" y="467460"/>
                      <a:pt x="342924" y="479172"/>
                      <a:pt x="328345" y="480845"/>
                    </a:cubicBezTo>
                    <a:cubicBezTo>
                      <a:pt x="315438" y="468655"/>
                      <a:pt x="281738" y="490644"/>
                      <a:pt x="289147" y="498532"/>
                    </a:cubicBezTo>
                    <a:cubicBezTo>
                      <a:pt x="289147" y="493990"/>
                      <a:pt x="296795" y="493034"/>
                      <a:pt x="297751" y="498532"/>
                    </a:cubicBezTo>
                    <a:cubicBezTo>
                      <a:pt x="284845" y="515740"/>
                      <a:pt x="261661" y="519803"/>
                      <a:pt x="245408" y="533905"/>
                    </a:cubicBezTo>
                    <a:cubicBezTo>
                      <a:pt x="238715" y="539641"/>
                      <a:pt x="237520" y="548246"/>
                      <a:pt x="232262" y="551592"/>
                    </a:cubicBezTo>
                    <a:cubicBezTo>
                      <a:pt x="221507" y="558762"/>
                      <a:pt x="228677" y="559240"/>
                      <a:pt x="223419" y="569279"/>
                    </a:cubicBezTo>
                    <a:cubicBezTo>
                      <a:pt x="220312" y="575493"/>
                      <a:pt x="202864" y="572625"/>
                      <a:pt x="210512" y="582663"/>
                    </a:cubicBezTo>
                    <a:cubicBezTo>
                      <a:pt x="222224" y="579556"/>
                      <a:pt x="218878" y="591746"/>
                      <a:pt x="223419" y="596048"/>
                    </a:cubicBezTo>
                    <a:cubicBezTo>
                      <a:pt x="241584" y="593897"/>
                      <a:pt x="248993" y="580512"/>
                      <a:pt x="267158" y="578361"/>
                    </a:cubicBezTo>
                    <a:cubicBezTo>
                      <a:pt x="268114" y="569996"/>
                      <a:pt x="262139" y="568562"/>
                      <a:pt x="262856" y="560674"/>
                    </a:cubicBezTo>
                    <a:cubicBezTo>
                      <a:pt x="273133" y="559240"/>
                      <a:pt x="279347" y="553743"/>
                      <a:pt x="293449" y="556372"/>
                    </a:cubicBezTo>
                    <a:cubicBezTo>
                      <a:pt x="289625" y="564260"/>
                      <a:pt x="279586" y="569279"/>
                      <a:pt x="289147" y="578600"/>
                    </a:cubicBezTo>
                    <a:cubicBezTo>
                      <a:pt x="275284" y="577883"/>
                      <a:pt x="274567" y="590312"/>
                      <a:pt x="258553" y="587443"/>
                    </a:cubicBezTo>
                    <a:cubicBezTo>
                      <a:pt x="257836" y="594136"/>
                      <a:pt x="260227" y="603696"/>
                      <a:pt x="254251" y="605130"/>
                    </a:cubicBezTo>
                    <a:cubicBezTo>
                      <a:pt x="239193" y="603218"/>
                      <a:pt x="229872" y="606803"/>
                      <a:pt x="219117" y="609433"/>
                    </a:cubicBezTo>
                    <a:cubicBezTo>
                      <a:pt x="220073" y="598438"/>
                      <a:pt x="212424" y="595570"/>
                      <a:pt x="206210" y="591746"/>
                    </a:cubicBezTo>
                    <a:cubicBezTo>
                      <a:pt x="197845" y="596526"/>
                      <a:pt x="190913" y="602740"/>
                      <a:pt x="179919" y="605130"/>
                    </a:cubicBezTo>
                    <a:cubicBezTo>
                      <a:pt x="179919" y="598916"/>
                      <a:pt x="182070" y="595331"/>
                      <a:pt x="184221" y="591746"/>
                    </a:cubicBezTo>
                    <a:cubicBezTo>
                      <a:pt x="170358" y="591029"/>
                      <a:pt x="157930" y="591746"/>
                      <a:pt x="153628" y="600589"/>
                    </a:cubicBezTo>
                    <a:cubicBezTo>
                      <a:pt x="163188" y="599872"/>
                      <a:pt x="167490" y="604174"/>
                      <a:pt x="166773" y="613735"/>
                    </a:cubicBezTo>
                    <a:cubicBezTo>
                      <a:pt x="154345" y="610150"/>
                      <a:pt x="155540" y="619949"/>
                      <a:pt x="145023" y="618037"/>
                    </a:cubicBezTo>
                    <a:cubicBezTo>
                      <a:pt x="141438" y="633812"/>
                      <a:pt x="172031" y="637397"/>
                      <a:pt x="158169" y="649108"/>
                    </a:cubicBezTo>
                    <a:cubicBezTo>
                      <a:pt x="146218" y="646240"/>
                      <a:pt x="147174" y="630704"/>
                      <a:pt x="131878" y="631421"/>
                    </a:cubicBezTo>
                    <a:cubicBezTo>
                      <a:pt x="112040" y="632139"/>
                      <a:pt x="76666" y="640265"/>
                      <a:pt x="88139" y="657952"/>
                    </a:cubicBezTo>
                    <a:cubicBezTo>
                      <a:pt x="95548" y="650542"/>
                      <a:pt x="133073" y="650542"/>
                      <a:pt x="140482" y="657952"/>
                    </a:cubicBezTo>
                    <a:cubicBezTo>
                      <a:pt x="121361" y="656040"/>
                      <a:pt x="121361" y="666795"/>
                      <a:pt x="118732" y="671336"/>
                    </a:cubicBezTo>
                    <a:cubicBezTo>
                      <a:pt x="100806" y="672053"/>
                      <a:pt x="66628" y="656279"/>
                      <a:pt x="57784" y="675878"/>
                    </a:cubicBezTo>
                    <a:cubicBezTo>
                      <a:pt x="63999" y="678268"/>
                      <a:pt x="80251" y="670619"/>
                      <a:pt x="79534" y="680419"/>
                    </a:cubicBezTo>
                    <a:cubicBezTo>
                      <a:pt x="63043" y="682809"/>
                      <a:pt x="50853" y="692608"/>
                      <a:pt x="35795" y="684721"/>
                    </a:cubicBezTo>
                    <a:cubicBezTo>
                      <a:pt x="27191" y="693564"/>
                      <a:pt x="13567" y="697628"/>
                      <a:pt x="9504" y="711251"/>
                    </a:cubicBezTo>
                    <a:cubicBezTo>
                      <a:pt x="33166" y="715314"/>
                      <a:pt x="57784" y="718421"/>
                      <a:pt x="79295" y="724636"/>
                    </a:cubicBezTo>
                    <a:cubicBezTo>
                      <a:pt x="52048" y="738020"/>
                      <a:pt x="28864" y="719617"/>
                      <a:pt x="661" y="720094"/>
                    </a:cubicBezTo>
                    <a:cubicBezTo>
                      <a:pt x="-3403" y="740649"/>
                      <a:pt x="12372" y="740649"/>
                      <a:pt x="18108" y="751166"/>
                    </a:cubicBezTo>
                    <a:cubicBezTo>
                      <a:pt x="12133" y="752600"/>
                      <a:pt x="9743" y="757380"/>
                      <a:pt x="661" y="755707"/>
                    </a:cubicBezTo>
                    <a:cubicBezTo>
                      <a:pt x="-3881" y="782237"/>
                      <a:pt x="69974" y="777218"/>
                      <a:pt x="70452" y="764551"/>
                    </a:cubicBezTo>
                    <a:cubicBezTo>
                      <a:pt x="78578" y="768136"/>
                      <a:pt x="86466" y="771960"/>
                      <a:pt x="96743" y="773394"/>
                    </a:cubicBezTo>
                    <a:cubicBezTo>
                      <a:pt x="103435" y="766702"/>
                      <a:pt x="97938" y="748059"/>
                      <a:pt x="114191" y="751166"/>
                    </a:cubicBezTo>
                    <a:cubicBezTo>
                      <a:pt x="105586" y="759292"/>
                      <a:pt x="111084" y="769092"/>
                      <a:pt x="118493" y="773394"/>
                    </a:cubicBezTo>
                    <a:cubicBezTo>
                      <a:pt x="113474" y="777218"/>
                      <a:pt x="106781" y="779130"/>
                      <a:pt x="96743" y="777696"/>
                    </a:cubicBezTo>
                    <a:cubicBezTo>
                      <a:pt x="86944" y="784149"/>
                      <a:pt x="102240" y="788452"/>
                      <a:pt x="92441" y="791081"/>
                    </a:cubicBezTo>
                    <a:close/>
                  </a:path>
                </a:pathLst>
              </a:custGeom>
              <a:grpFill/>
              <a:ln w="3175" cap="flat">
                <a:solidFill>
                  <a:schemeClr val="bg1"/>
                </a:solid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64992275-48AC-E5C1-57C0-9DB76C7B188D}"/>
                  </a:ext>
                </a:extLst>
              </p:cNvPr>
              <p:cNvSpPr/>
              <p:nvPr/>
            </p:nvSpPr>
            <p:spPr>
              <a:xfrm>
                <a:off x="9437270" y="3116040"/>
                <a:ext cx="26052" cy="17686"/>
              </a:xfrm>
              <a:custGeom>
                <a:avLst/>
                <a:gdLst>
                  <a:gd name="connsiteX0" fmla="*/ 8604 w 26052"/>
                  <a:gd name="connsiteY0" fmla="*/ 17687 h 17686"/>
                  <a:gd name="connsiteX1" fmla="*/ 26052 w 26052"/>
                  <a:gd name="connsiteY1" fmla="*/ 0 h 17686"/>
                  <a:gd name="connsiteX2" fmla="*/ 0 w 26052"/>
                  <a:gd name="connsiteY2" fmla="*/ 13146 h 17686"/>
                  <a:gd name="connsiteX3" fmla="*/ 8843 w 26052"/>
                  <a:gd name="connsiteY3" fmla="*/ 17687 h 17686"/>
                </a:gdLst>
                <a:ahLst/>
                <a:cxnLst>
                  <a:cxn ang="0">
                    <a:pos x="connsiteX0" y="connsiteY0"/>
                  </a:cxn>
                  <a:cxn ang="0">
                    <a:pos x="connsiteX1" y="connsiteY1"/>
                  </a:cxn>
                  <a:cxn ang="0">
                    <a:pos x="connsiteX2" y="connsiteY2"/>
                  </a:cxn>
                  <a:cxn ang="0">
                    <a:pos x="connsiteX3" y="connsiteY3"/>
                  </a:cxn>
                </a:cxnLst>
                <a:rect l="l" t="t" r="r" b="b"/>
                <a:pathLst>
                  <a:path w="26052" h="17686">
                    <a:moveTo>
                      <a:pt x="8604" y="17687"/>
                    </a:moveTo>
                    <a:cubicBezTo>
                      <a:pt x="19838" y="17209"/>
                      <a:pt x="25574" y="11233"/>
                      <a:pt x="26052" y="0"/>
                    </a:cubicBezTo>
                    <a:cubicBezTo>
                      <a:pt x="16492" y="3346"/>
                      <a:pt x="2390" y="2629"/>
                      <a:pt x="0" y="13146"/>
                    </a:cubicBezTo>
                    <a:cubicBezTo>
                      <a:pt x="3346" y="14102"/>
                      <a:pt x="8604" y="13146"/>
                      <a:pt x="8843" y="17687"/>
                    </a:cubicBezTo>
                    <a:close/>
                  </a:path>
                </a:pathLst>
              </a:custGeom>
              <a:grpFill/>
              <a:ln w="3175" cap="flat">
                <a:solidFill>
                  <a:schemeClr val="bg1"/>
                </a:solid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A0617541-3E75-8FB2-573E-5BC5F150E58A}"/>
                  </a:ext>
                </a:extLst>
              </p:cNvPr>
              <p:cNvSpPr/>
              <p:nvPr/>
            </p:nvSpPr>
            <p:spPr>
              <a:xfrm>
                <a:off x="9296853" y="3146622"/>
                <a:ext cx="5493" cy="5041"/>
              </a:xfrm>
              <a:custGeom>
                <a:avLst/>
                <a:gdLst>
                  <a:gd name="connsiteX0" fmla="*/ 595 w 5493"/>
                  <a:gd name="connsiteY0" fmla="*/ 4791 h 5041"/>
                  <a:gd name="connsiteX1" fmla="*/ 4898 w 5493"/>
                  <a:gd name="connsiteY1" fmla="*/ 250 h 5041"/>
                  <a:gd name="connsiteX2" fmla="*/ 595 w 5493"/>
                  <a:gd name="connsiteY2" fmla="*/ 4791 h 5041"/>
                </a:gdLst>
                <a:ahLst/>
                <a:cxnLst>
                  <a:cxn ang="0">
                    <a:pos x="connsiteX0" y="connsiteY0"/>
                  </a:cxn>
                  <a:cxn ang="0">
                    <a:pos x="connsiteX1" y="connsiteY1"/>
                  </a:cxn>
                  <a:cxn ang="0">
                    <a:pos x="connsiteX2" y="connsiteY2"/>
                  </a:cxn>
                </a:cxnLst>
                <a:rect l="l" t="t" r="r" b="b"/>
                <a:pathLst>
                  <a:path w="5493" h="5041">
                    <a:moveTo>
                      <a:pt x="595" y="4791"/>
                    </a:moveTo>
                    <a:cubicBezTo>
                      <a:pt x="1790" y="5986"/>
                      <a:pt x="7288"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1249E1E-D2C0-0F62-941E-1EA0F5610140}"/>
                  </a:ext>
                </a:extLst>
              </p:cNvPr>
              <p:cNvSpPr/>
              <p:nvPr/>
            </p:nvSpPr>
            <p:spPr>
              <a:xfrm>
                <a:off x="9279490" y="3160006"/>
                <a:ext cx="5408" cy="5041"/>
              </a:xfrm>
              <a:custGeom>
                <a:avLst/>
                <a:gdLst>
                  <a:gd name="connsiteX0" fmla="*/ 511 w 5408"/>
                  <a:gd name="connsiteY0" fmla="*/ 4791 h 5041"/>
                  <a:gd name="connsiteX1" fmla="*/ 4813 w 5408"/>
                  <a:gd name="connsiteY1" fmla="*/ 250 h 5041"/>
                  <a:gd name="connsiteX2" fmla="*/ 511 w 5408"/>
                  <a:gd name="connsiteY2" fmla="*/ 4791 h 5041"/>
                </a:gdLst>
                <a:ahLst/>
                <a:cxnLst>
                  <a:cxn ang="0">
                    <a:pos x="connsiteX0" y="connsiteY0"/>
                  </a:cxn>
                  <a:cxn ang="0">
                    <a:pos x="connsiteX1" y="connsiteY1"/>
                  </a:cxn>
                  <a:cxn ang="0">
                    <a:pos x="connsiteX2" y="connsiteY2"/>
                  </a:cxn>
                </a:cxnLst>
                <a:rect l="l" t="t" r="r" b="b"/>
                <a:pathLst>
                  <a:path w="5408" h="5041">
                    <a:moveTo>
                      <a:pt x="511" y="4791"/>
                    </a:moveTo>
                    <a:cubicBezTo>
                      <a:pt x="1706" y="5986"/>
                      <a:pt x="7203" y="2640"/>
                      <a:pt x="4813" y="250"/>
                    </a:cubicBezTo>
                    <a:cubicBezTo>
                      <a:pt x="3618" y="-945"/>
                      <a:pt x="-1640" y="2401"/>
                      <a:pt x="511" y="4791"/>
                    </a:cubicBezTo>
                    <a:close/>
                  </a:path>
                </a:pathLst>
              </a:custGeom>
              <a:grpFill/>
              <a:ln w="3175" cap="flat">
                <a:solidFill>
                  <a:schemeClr val="bg1"/>
                </a:solid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A2011E6C-4B72-8DD9-E9DB-527D187EA3CC}"/>
                  </a:ext>
                </a:extLst>
              </p:cNvPr>
              <p:cNvSpPr/>
              <p:nvPr/>
            </p:nvSpPr>
            <p:spPr>
              <a:xfrm>
                <a:off x="9328042" y="3147111"/>
                <a:ext cx="8843" cy="4541"/>
              </a:xfrm>
              <a:custGeom>
                <a:avLst/>
                <a:gdLst>
                  <a:gd name="connsiteX0" fmla="*/ 8843 w 8843"/>
                  <a:gd name="connsiteY0" fmla="*/ 0 h 4541"/>
                  <a:gd name="connsiteX1" fmla="*/ 0 w 8843"/>
                  <a:gd name="connsiteY1" fmla="*/ 4541 h 4541"/>
                  <a:gd name="connsiteX2" fmla="*/ 8843 w 8843"/>
                  <a:gd name="connsiteY2" fmla="*/ 0 h 4541"/>
                </a:gdLst>
                <a:ahLst/>
                <a:cxnLst>
                  <a:cxn ang="0">
                    <a:pos x="connsiteX0" y="connsiteY0"/>
                  </a:cxn>
                  <a:cxn ang="0">
                    <a:pos x="connsiteX1" y="connsiteY1"/>
                  </a:cxn>
                  <a:cxn ang="0">
                    <a:pos x="connsiteX2" y="connsiteY2"/>
                  </a:cxn>
                </a:cxnLst>
                <a:rect l="l" t="t" r="r" b="b"/>
                <a:pathLst>
                  <a:path w="8843" h="4541">
                    <a:moveTo>
                      <a:pt x="8843" y="0"/>
                    </a:moveTo>
                    <a:cubicBezTo>
                      <a:pt x="5497" y="956"/>
                      <a:pt x="239" y="0"/>
                      <a:pt x="0" y="4541"/>
                    </a:cubicBezTo>
                    <a:cubicBezTo>
                      <a:pt x="3585" y="3585"/>
                      <a:pt x="8604" y="4541"/>
                      <a:pt x="8843" y="0"/>
                    </a:cubicBezTo>
                    <a:close/>
                  </a:path>
                </a:pathLst>
              </a:custGeom>
              <a:grpFill/>
              <a:ln w="3175" cap="flat">
                <a:solidFill>
                  <a:schemeClr val="bg1"/>
                </a:solid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CAF9F865-3143-30E0-4EA1-C24473B2F727}"/>
                  </a:ext>
                </a:extLst>
              </p:cNvPr>
              <p:cNvSpPr/>
              <p:nvPr/>
            </p:nvSpPr>
            <p:spPr>
              <a:xfrm>
                <a:off x="9223116" y="3155954"/>
                <a:ext cx="52873" cy="40620"/>
              </a:xfrm>
              <a:custGeom>
                <a:avLst/>
                <a:gdLst>
                  <a:gd name="connsiteX0" fmla="*/ 239 w 52873"/>
                  <a:gd name="connsiteY0" fmla="*/ 39915 h 40620"/>
                  <a:gd name="connsiteX1" fmla="*/ 52582 w 52873"/>
                  <a:gd name="connsiteY1" fmla="*/ 17687 h 40620"/>
                  <a:gd name="connsiteX2" fmla="*/ 43739 w 52873"/>
                  <a:gd name="connsiteY2" fmla="*/ 0 h 40620"/>
                  <a:gd name="connsiteX3" fmla="*/ 21750 w 52873"/>
                  <a:gd name="connsiteY3" fmla="*/ 22228 h 40620"/>
                  <a:gd name="connsiteX4" fmla="*/ 0 w 52873"/>
                  <a:gd name="connsiteY4" fmla="*/ 39915 h 40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73" h="40620">
                    <a:moveTo>
                      <a:pt x="239" y="39915"/>
                    </a:moveTo>
                    <a:cubicBezTo>
                      <a:pt x="30354" y="45412"/>
                      <a:pt x="27008" y="16970"/>
                      <a:pt x="52582" y="17687"/>
                    </a:cubicBezTo>
                    <a:cubicBezTo>
                      <a:pt x="53777" y="7648"/>
                      <a:pt x="51387" y="956"/>
                      <a:pt x="43739" y="0"/>
                    </a:cubicBezTo>
                    <a:cubicBezTo>
                      <a:pt x="35374" y="6214"/>
                      <a:pt x="27964" y="13624"/>
                      <a:pt x="21750" y="22228"/>
                    </a:cubicBezTo>
                    <a:cubicBezTo>
                      <a:pt x="13145" y="26769"/>
                      <a:pt x="3107" y="29876"/>
                      <a:pt x="0" y="39915"/>
                    </a:cubicBezTo>
                    <a:close/>
                  </a:path>
                </a:pathLst>
              </a:custGeom>
              <a:grpFill/>
              <a:ln w="3175" cap="flat">
                <a:solidFill>
                  <a:schemeClr val="bg1"/>
                </a:solid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749678A6-229A-FB5C-5614-B10543770898}"/>
                  </a:ext>
                </a:extLst>
              </p:cNvPr>
              <p:cNvSpPr/>
              <p:nvPr/>
            </p:nvSpPr>
            <p:spPr>
              <a:xfrm>
                <a:off x="9057243" y="3244627"/>
                <a:ext cx="39436" cy="26446"/>
              </a:xfrm>
              <a:custGeom>
                <a:avLst/>
                <a:gdLst>
                  <a:gd name="connsiteX0" fmla="*/ 39437 w 39436"/>
                  <a:gd name="connsiteY0" fmla="*/ 21989 h 26446"/>
                  <a:gd name="connsiteX1" fmla="*/ 26291 w 39436"/>
                  <a:gd name="connsiteY1" fmla="*/ 0 h 26446"/>
                  <a:gd name="connsiteX2" fmla="*/ 13146 w 39436"/>
                  <a:gd name="connsiteY2" fmla="*/ 17687 h 26446"/>
                  <a:gd name="connsiteX3" fmla="*/ 0 w 39436"/>
                  <a:gd name="connsiteY3" fmla="*/ 21989 h 26446"/>
                  <a:gd name="connsiteX4" fmla="*/ 39198 w 39436"/>
                  <a:gd name="connsiteY4" fmla="*/ 21989 h 26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36" h="26446">
                    <a:moveTo>
                      <a:pt x="39437" y="21989"/>
                    </a:moveTo>
                    <a:cubicBezTo>
                      <a:pt x="38003" y="11712"/>
                      <a:pt x="34896" y="2868"/>
                      <a:pt x="26291" y="0"/>
                    </a:cubicBezTo>
                    <a:cubicBezTo>
                      <a:pt x="27008" y="10995"/>
                      <a:pt x="16492" y="10756"/>
                      <a:pt x="13146" y="17687"/>
                    </a:cubicBezTo>
                    <a:cubicBezTo>
                      <a:pt x="6931" y="12668"/>
                      <a:pt x="2390" y="12907"/>
                      <a:pt x="0" y="21989"/>
                    </a:cubicBezTo>
                    <a:cubicBezTo>
                      <a:pt x="16253" y="19360"/>
                      <a:pt x="27486" y="33222"/>
                      <a:pt x="39198" y="21989"/>
                    </a:cubicBezTo>
                    <a:close/>
                  </a:path>
                </a:pathLst>
              </a:custGeom>
              <a:grpFill/>
              <a:ln w="3175" cap="flat">
                <a:solidFill>
                  <a:schemeClr val="bg1"/>
                </a:solid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8DD05CE4-512F-566D-A25A-C8B18BDD1D04}"/>
                  </a:ext>
                </a:extLst>
              </p:cNvPr>
              <p:cNvSpPr/>
              <p:nvPr/>
            </p:nvSpPr>
            <p:spPr>
              <a:xfrm>
                <a:off x="9004899" y="3301526"/>
                <a:ext cx="30593" cy="13849"/>
              </a:xfrm>
              <a:custGeom>
                <a:avLst/>
                <a:gdLst>
                  <a:gd name="connsiteX0" fmla="*/ 30594 w 30593"/>
                  <a:gd name="connsiteY0" fmla="*/ 465 h 13849"/>
                  <a:gd name="connsiteX1" fmla="*/ 0 w 30593"/>
                  <a:gd name="connsiteY1" fmla="*/ 13849 h 13849"/>
                  <a:gd name="connsiteX2" fmla="*/ 30594 w 30593"/>
                  <a:gd name="connsiteY2" fmla="*/ 465 h 13849"/>
                </a:gdLst>
                <a:ahLst/>
                <a:cxnLst>
                  <a:cxn ang="0">
                    <a:pos x="connsiteX0" y="connsiteY0"/>
                  </a:cxn>
                  <a:cxn ang="0">
                    <a:pos x="connsiteX1" y="connsiteY1"/>
                  </a:cxn>
                  <a:cxn ang="0">
                    <a:pos x="connsiteX2" y="connsiteY2"/>
                  </a:cxn>
                </a:cxnLst>
                <a:rect l="l" t="t" r="r" b="b"/>
                <a:pathLst>
                  <a:path w="30593" h="13849">
                    <a:moveTo>
                      <a:pt x="30594" y="465"/>
                    </a:moveTo>
                    <a:cubicBezTo>
                      <a:pt x="13385" y="-2165"/>
                      <a:pt x="7887" y="6918"/>
                      <a:pt x="0" y="13849"/>
                    </a:cubicBezTo>
                    <a:cubicBezTo>
                      <a:pt x="14580" y="13849"/>
                      <a:pt x="23184" y="7874"/>
                      <a:pt x="30594" y="465"/>
                    </a:cubicBezTo>
                    <a:close/>
                  </a:path>
                </a:pathLst>
              </a:custGeom>
              <a:grpFill/>
              <a:ln w="3175" cap="flat">
                <a:solidFill>
                  <a:schemeClr val="bg1"/>
                </a:solid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BE91268-1FF9-9C15-0B90-F4582A944445}"/>
                  </a:ext>
                </a:extLst>
              </p:cNvPr>
              <p:cNvSpPr/>
              <p:nvPr/>
            </p:nvSpPr>
            <p:spPr>
              <a:xfrm>
                <a:off x="9170773" y="3199973"/>
                <a:ext cx="43749" cy="35811"/>
              </a:xfrm>
              <a:custGeom>
                <a:avLst/>
                <a:gdLst>
                  <a:gd name="connsiteX0" fmla="*/ 17448 w 43749"/>
                  <a:gd name="connsiteY0" fmla="*/ 199 h 35811"/>
                  <a:gd name="connsiteX1" fmla="*/ 0 w 43749"/>
                  <a:gd name="connsiteY1" fmla="*/ 13583 h 35811"/>
                  <a:gd name="connsiteX2" fmla="*/ 0 w 43749"/>
                  <a:gd name="connsiteY2" fmla="*/ 35811 h 35811"/>
                  <a:gd name="connsiteX3" fmla="*/ 39198 w 43749"/>
                  <a:gd name="connsiteY3" fmla="*/ 26968 h 35811"/>
                  <a:gd name="connsiteX4" fmla="*/ 43500 w 43749"/>
                  <a:gd name="connsiteY4" fmla="*/ 4740 h 35811"/>
                  <a:gd name="connsiteX5" fmla="*/ 17209 w 43749"/>
                  <a:gd name="connsiteY5" fmla="*/ 199 h 3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9" h="35811">
                    <a:moveTo>
                      <a:pt x="17448" y="199"/>
                    </a:moveTo>
                    <a:cubicBezTo>
                      <a:pt x="21989" y="15018"/>
                      <a:pt x="11473" y="14779"/>
                      <a:pt x="0" y="13583"/>
                    </a:cubicBezTo>
                    <a:lnTo>
                      <a:pt x="0" y="35811"/>
                    </a:lnTo>
                    <a:cubicBezTo>
                      <a:pt x="12907" y="32704"/>
                      <a:pt x="19121" y="22666"/>
                      <a:pt x="39198" y="26968"/>
                    </a:cubicBezTo>
                    <a:cubicBezTo>
                      <a:pt x="35613" y="14540"/>
                      <a:pt x="45412" y="15496"/>
                      <a:pt x="43500" y="4740"/>
                    </a:cubicBezTo>
                    <a:cubicBezTo>
                      <a:pt x="38481" y="-279"/>
                      <a:pt x="28203" y="-279"/>
                      <a:pt x="17209" y="199"/>
                    </a:cubicBezTo>
                    <a:close/>
                  </a:path>
                </a:pathLst>
              </a:custGeom>
              <a:grpFill/>
              <a:ln w="3175" cap="flat">
                <a:solidFill>
                  <a:schemeClr val="bg1"/>
                </a:solid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732B920-FD08-B290-603C-AA6CA1B8CB75}"/>
                  </a:ext>
                </a:extLst>
              </p:cNvPr>
              <p:cNvSpPr/>
              <p:nvPr/>
            </p:nvSpPr>
            <p:spPr>
              <a:xfrm>
                <a:off x="9402135" y="3094051"/>
                <a:ext cx="49326" cy="21033"/>
              </a:xfrm>
              <a:custGeom>
                <a:avLst/>
                <a:gdLst>
                  <a:gd name="connsiteX0" fmla="*/ 48041 w 49326"/>
                  <a:gd name="connsiteY0" fmla="*/ 0 h 21033"/>
                  <a:gd name="connsiteX1" fmla="*/ 0 w 49326"/>
                  <a:gd name="connsiteY1" fmla="*/ 17687 h 21033"/>
                  <a:gd name="connsiteX2" fmla="*/ 48041 w 49326"/>
                  <a:gd name="connsiteY2" fmla="*/ 0 h 21033"/>
                </a:gdLst>
                <a:ahLst/>
                <a:cxnLst>
                  <a:cxn ang="0">
                    <a:pos x="connsiteX0" y="connsiteY0"/>
                  </a:cxn>
                  <a:cxn ang="0">
                    <a:pos x="connsiteX1" y="connsiteY1"/>
                  </a:cxn>
                  <a:cxn ang="0">
                    <a:pos x="connsiteX2" y="connsiteY2"/>
                  </a:cxn>
                </a:cxnLst>
                <a:rect l="l" t="t" r="r" b="b"/>
                <a:pathLst>
                  <a:path w="49326" h="21033">
                    <a:moveTo>
                      <a:pt x="48041" y="0"/>
                    </a:moveTo>
                    <a:cubicBezTo>
                      <a:pt x="42305" y="16492"/>
                      <a:pt x="10517" y="6214"/>
                      <a:pt x="0" y="17687"/>
                    </a:cubicBezTo>
                    <a:cubicBezTo>
                      <a:pt x="13385" y="27964"/>
                      <a:pt x="57363" y="12429"/>
                      <a:pt x="48041" y="0"/>
                    </a:cubicBezTo>
                    <a:close/>
                  </a:path>
                </a:pathLst>
              </a:custGeom>
              <a:grpFill/>
              <a:ln w="3175" cap="flat">
                <a:solidFill>
                  <a:schemeClr val="bg1"/>
                </a:solid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34156D2-292A-3ED7-D6A7-B4C00F3C4EA3}"/>
                  </a:ext>
                </a:extLst>
              </p:cNvPr>
              <p:cNvSpPr/>
              <p:nvPr/>
            </p:nvSpPr>
            <p:spPr>
              <a:xfrm>
                <a:off x="9053179" y="3222399"/>
                <a:ext cx="95891" cy="79904"/>
              </a:xfrm>
              <a:custGeom>
                <a:avLst/>
                <a:gdLst>
                  <a:gd name="connsiteX0" fmla="*/ 43500 w 95891"/>
                  <a:gd name="connsiteY0" fmla="*/ 66445 h 79904"/>
                  <a:gd name="connsiteX1" fmla="*/ 95843 w 95891"/>
                  <a:gd name="connsiteY1" fmla="*/ 48758 h 79904"/>
                  <a:gd name="connsiteX2" fmla="*/ 82698 w 95891"/>
                  <a:gd name="connsiteY2" fmla="*/ 31071 h 79904"/>
                  <a:gd name="connsiteX3" fmla="*/ 60948 w 95891"/>
                  <a:gd name="connsiteY3" fmla="*/ 53299 h 79904"/>
                  <a:gd name="connsiteX4" fmla="*/ 60948 w 95891"/>
                  <a:gd name="connsiteY4" fmla="*/ 13385 h 79904"/>
                  <a:gd name="connsiteX5" fmla="*/ 74093 w 95891"/>
                  <a:gd name="connsiteY5" fmla="*/ 0 h 79904"/>
                  <a:gd name="connsiteX6" fmla="*/ 34896 w 95891"/>
                  <a:gd name="connsiteY6" fmla="*/ 66445 h 79904"/>
                  <a:gd name="connsiteX7" fmla="*/ 0 w 95891"/>
                  <a:gd name="connsiteY7" fmla="*/ 79830 h 79904"/>
                  <a:gd name="connsiteX8" fmla="*/ 43739 w 95891"/>
                  <a:gd name="connsiteY8" fmla="*/ 66445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891" h="79904">
                    <a:moveTo>
                      <a:pt x="43500" y="66445"/>
                    </a:moveTo>
                    <a:cubicBezTo>
                      <a:pt x="63099" y="80308"/>
                      <a:pt x="75527" y="48997"/>
                      <a:pt x="95843" y="48758"/>
                    </a:cubicBezTo>
                    <a:cubicBezTo>
                      <a:pt x="96560" y="37764"/>
                      <a:pt x="89151" y="34896"/>
                      <a:pt x="82698" y="31071"/>
                    </a:cubicBezTo>
                    <a:cubicBezTo>
                      <a:pt x="83893" y="44456"/>
                      <a:pt x="64772" y="59753"/>
                      <a:pt x="60948" y="53299"/>
                    </a:cubicBezTo>
                    <a:cubicBezTo>
                      <a:pt x="69552" y="43978"/>
                      <a:pt x="64294" y="23901"/>
                      <a:pt x="60948" y="13385"/>
                    </a:cubicBezTo>
                    <a:cubicBezTo>
                      <a:pt x="65011" y="8604"/>
                      <a:pt x="76962" y="11951"/>
                      <a:pt x="74093" y="0"/>
                    </a:cubicBezTo>
                    <a:cubicBezTo>
                      <a:pt x="40632" y="8843"/>
                      <a:pt x="64533" y="51148"/>
                      <a:pt x="34896" y="66445"/>
                    </a:cubicBezTo>
                    <a:cubicBezTo>
                      <a:pt x="21989" y="69552"/>
                      <a:pt x="4063" y="67640"/>
                      <a:pt x="0" y="79830"/>
                    </a:cubicBezTo>
                    <a:cubicBezTo>
                      <a:pt x="20077" y="80786"/>
                      <a:pt x="30354" y="72420"/>
                      <a:pt x="43739" y="66445"/>
                    </a:cubicBezTo>
                    <a:close/>
                  </a:path>
                </a:pathLst>
              </a:custGeom>
              <a:grpFill/>
              <a:ln w="3175" cap="flat">
                <a:solidFill>
                  <a:schemeClr val="bg1"/>
                </a:solidFill>
                <a:prstDash val="solid"/>
                <a:miter/>
              </a:ln>
            </p:spPr>
            <p:txBody>
              <a:bodyPr rtlCol="0" anchor="ctr"/>
              <a:lstStyle/>
              <a:p>
                <a:endParaRPr lang="en-US"/>
              </a:p>
            </p:txBody>
          </p:sp>
        </p:grpSp>
        <p:sp>
          <p:nvSpPr>
            <p:cNvPr id="96" name="Freeform: Shape 95">
              <a:extLst>
                <a:ext uri="{FF2B5EF4-FFF2-40B4-BE49-F238E27FC236}">
                  <a16:creationId xmlns:a16="http://schemas.microsoft.com/office/drawing/2014/main" id="{2E7377B0-2B4E-51DA-ABF0-590D6FBDFD7D}"/>
                </a:ext>
              </a:extLst>
            </p:cNvPr>
            <p:cNvSpPr/>
            <p:nvPr/>
          </p:nvSpPr>
          <p:spPr>
            <a:xfrm>
              <a:off x="7319551" y="3439182"/>
              <a:ext cx="480494" cy="235005"/>
            </a:xfrm>
            <a:custGeom>
              <a:avLst/>
              <a:gdLst>
                <a:gd name="connsiteX0" fmla="*/ 349756 w 480494"/>
                <a:gd name="connsiteY0" fmla="*/ 203637 h 235005"/>
                <a:gd name="connsiteX1" fmla="*/ 441297 w 480494"/>
                <a:gd name="connsiteY1" fmla="*/ 159420 h 235005"/>
                <a:gd name="connsiteX2" fmla="*/ 463047 w 480494"/>
                <a:gd name="connsiteY2" fmla="*/ 137192 h 235005"/>
                <a:gd name="connsiteX3" fmla="*/ 480495 w 480494"/>
                <a:gd name="connsiteY3" fmla="*/ 114964 h 235005"/>
                <a:gd name="connsiteX4" fmla="*/ 476193 w 480494"/>
                <a:gd name="connsiteY4" fmla="*/ 79591 h 235005"/>
                <a:gd name="connsiteX5" fmla="*/ 441297 w 480494"/>
                <a:gd name="connsiteY5" fmla="*/ 75288 h 235005"/>
                <a:gd name="connsiteX6" fmla="*/ 423849 w 480494"/>
                <a:gd name="connsiteY6" fmla="*/ 57602 h 235005"/>
                <a:gd name="connsiteX7" fmla="*/ 432454 w 480494"/>
                <a:gd name="connsiteY7" fmla="*/ 39915 h 235005"/>
                <a:gd name="connsiteX8" fmla="*/ 410704 w 480494"/>
                <a:gd name="connsiteY8" fmla="*/ 31071 h 235005"/>
                <a:gd name="connsiteX9" fmla="*/ 419308 w 480494"/>
                <a:gd name="connsiteY9" fmla="*/ 13385 h 235005"/>
                <a:gd name="connsiteX10" fmla="*/ 393017 w 480494"/>
                <a:gd name="connsiteY10" fmla="*/ 26530 h 235005"/>
                <a:gd name="connsiteX11" fmla="*/ 362423 w 480494"/>
                <a:gd name="connsiteY11" fmla="*/ 0 h 235005"/>
                <a:gd name="connsiteX12" fmla="*/ 353580 w 480494"/>
                <a:gd name="connsiteY12" fmla="*/ 4302 h 235005"/>
                <a:gd name="connsiteX13" fmla="*/ 357882 w 480494"/>
                <a:gd name="connsiteY13" fmla="*/ 26530 h 235005"/>
                <a:gd name="connsiteX14" fmla="*/ 322987 w 480494"/>
                <a:gd name="connsiteY14" fmla="*/ 26530 h 235005"/>
                <a:gd name="connsiteX15" fmla="*/ 305539 w 480494"/>
                <a:gd name="connsiteY15" fmla="*/ 44217 h 235005"/>
                <a:gd name="connsiteX16" fmla="*/ 270643 w 480494"/>
                <a:gd name="connsiteY16" fmla="*/ 35374 h 235005"/>
                <a:gd name="connsiteX17" fmla="*/ 279248 w 480494"/>
                <a:gd name="connsiteY17" fmla="*/ 61904 h 235005"/>
                <a:gd name="connsiteX18" fmla="*/ 252956 w 480494"/>
                <a:gd name="connsiteY18" fmla="*/ 30832 h 235005"/>
                <a:gd name="connsiteX19" fmla="*/ 222363 w 480494"/>
                <a:gd name="connsiteY19" fmla="*/ 35374 h 235005"/>
                <a:gd name="connsiteX20" fmla="*/ 213520 w 480494"/>
                <a:gd name="connsiteY20" fmla="*/ 61904 h 235005"/>
                <a:gd name="connsiteX21" fmla="*/ 178624 w 480494"/>
                <a:gd name="connsiteY21" fmla="*/ 39676 h 235005"/>
                <a:gd name="connsiteX22" fmla="*/ 174322 w 480494"/>
                <a:gd name="connsiteY22" fmla="*/ 75049 h 235005"/>
                <a:gd name="connsiteX23" fmla="*/ 156874 w 480494"/>
                <a:gd name="connsiteY23" fmla="*/ 70747 h 235005"/>
                <a:gd name="connsiteX24" fmla="*/ 143728 w 480494"/>
                <a:gd name="connsiteY24" fmla="*/ 97277 h 235005"/>
                <a:gd name="connsiteX25" fmla="*/ 117437 w 480494"/>
                <a:gd name="connsiteY25" fmla="*/ 57363 h 235005"/>
                <a:gd name="connsiteX26" fmla="*/ 130583 w 480494"/>
                <a:gd name="connsiteY26" fmla="*/ 61904 h 235005"/>
                <a:gd name="connsiteX27" fmla="*/ 126281 w 480494"/>
                <a:gd name="connsiteY27" fmla="*/ 35374 h 235005"/>
                <a:gd name="connsiteX28" fmla="*/ 60792 w 480494"/>
                <a:gd name="connsiteY28" fmla="*/ 13146 h 235005"/>
                <a:gd name="connsiteX29" fmla="*/ 86844 w 480494"/>
                <a:gd name="connsiteY29" fmla="*/ 21989 h 235005"/>
                <a:gd name="connsiteX30" fmla="*/ 65094 w 480494"/>
                <a:gd name="connsiteY30" fmla="*/ 26291 h 235005"/>
                <a:gd name="connsiteX31" fmla="*/ 86844 w 480494"/>
                <a:gd name="connsiteY31" fmla="*/ 35135 h 235005"/>
                <a:gd name="connsiteX32" fmla="*/ 73698 w 480494"/>
                <a:gd name="connsiteY32" fmla="*/ 52821 h 235005"/>
                <a:gd name="connsiteX33" fmla="*/ 56250 w 480494"/>
                <a:gd name="connsiteY33" fmla="*/ 43978 h 235005"/>
                <a:gd name="connsiteX34" fmla="*/ 38803 w 480494"/>
                <a:gd name="connsiteY34" fmla="*/ 35135 h 235005"/>
                <a:gd name="connsiteX35" fmla="*/ 29959 w 480494"/>
                <a:gd name="connsiteY35" fmla="*/ 43978 h 235005"/>
                <a:gd name="connsiteX36" fmla="*/ 29959 w 480494"/>
                <a:gd name="connsiteY36" fmla="*/ 57363 h 235005"/>
                <a:gd name="connsiteX37" fmla="*/ 47407 w 480494"/>
                <a:gd name="connsiteY37" fmla="*/ 61904 h 235005"/>
                <a:gd name="connsiteX38" fmla="*/ 16814 w 480494"/>
                <a:gd name="connsiteY38" fmla="*/ 61904 h 235005"/>
                <a:gd name="connsiteX39" fmla="*/ 21116 w 480494"/>
                <a:gd name="connsiteY39" fmla="*/ 79591 h 235005"/>
                <a:gd name="connsiteX40" fmla="*/ 3668 w 480494"/>
                <a:gd name="connsiteY40" fmla="*/ 79591 h 235005"/>
                <a:gd name="connsiteX41" fmla="*/ 16814 w 480494"/>
                <a:gd name="connsiteY41" fmla="*/ 84132 h 235005"/>
                <a:gd name="connsiteX42" fmla="*/ 78000 w 480494"/>
                <a:gd name="connsiteY42" fmla="*/ 70747 h 235005"/>
                <a:gd name="connsiteX43" fmla="*/ 91146 w 480494"/>
                <a:gd name="connsiteY43" fmla="*/ 79591 h 235005"/>
                <a:gd name="connsiteX44" fmla="*/ 112896 w 480494"/>
                <a:gd name="connsiteY44" fmla="*/ 84132 h 235005"/>
                <a:gd name="connsiteX45" fmla="*/ 91146 w 480494"/>
                <a:gd name="connsiteY45" fmla="*/ 101819 h 235005"/>
                <a:gd name="connsiteX46" fmla="*/ 117198 w 480494"/>
                <a:gd name="connsiteY46" fmla="*/ 106360 h 235005"/>
                <a:gd name="connsiteX47" fmla="*/ 91146 w 480494"/>
                <a:gd name="connsiteY47" fmla="*/ 115203 h 235005"/>
                <a:gd name="connsiteX48" fmla="*/ 16814 w 480494"/>
                <a:gd name="connsiteY48" fmla="*/ 132890 h 235005"/>
                <a:gd name="connsiteX49" fmla="*/ 51709 w 480494"/>
                <a:gd name="connsiteY49" fmla="*/ 128349 h 235005"/>
                <a:gd name="connsiteX50" fmla="*/ 91146 w 480494"/>
                <a:gd name="connsiteY50" fmla="*/ 132890 h 235005"/>
                <a:gd name="connsiteX51" fmla="*/ 95448 w 480494"/>
                <a:gd name="connsiteY51" fmla="*/ 150577 h 235005"/>
                <a:gd name="connsiteX52" fmla="*/ 126042 w 480494"/>
                <a:gd name="connsiteY52" fmla="*/ 150577 h 235005"/>
                <a:gd name="connsiteX53" fmla="*/ 108594 w 480494"/>
                <a:gd name="connsiteY53" fmla="*/ 163961 h 235005"/>
                <a:gd name="connsiteX54" fmla="*/ 130344 w 480494"/>
                <a:gd name="connsiteY54" fmla="*/ 168264 h 235005"/>
                <a:gd name="connsiteX55" fmla="*/ 73459 w 480494"/>
                <a:gd name="connsiteY55" fmla="*/ 194794 h 235005"/>
                <a:gd name="connsiteX56" fmla="*/ 95209 w 480494"/>
                <a:gd name="connsiteY56" fmla="*/ 203637 h 235005"/>
                <a:gd name="connsiteX57" fmla="*/ 143250 w 480494"/>
                <a:gd name="connsiteY57" fmla="*/ 194794 h 235005"/>
                <a:gd name="connsiteX58" fmla="*/ 178146 w 480494"/>
                <a:gd name="connsiteY58" fmla="*/ 208179 h 235005"/>
                <a:gd name="connsiteX59" fmla="*/ 182448 w 480494"/>
                <a:gd name="connsiteY59" fmla="*/ 225865 h 235005"/>
                <a:gd name="connsiteX60" fmla="*/ 282833 w 480494"/>
                <a:gd name="connsiteY60" fmla="*/ 230167 h 235005"/>
                <a:gd name="connsiteX61" fmla="*/ 348322 w 480494"/>
                <a:gd name="connsiteY61" fmla="*/ 203637 h 23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80494" h="235005">
                  <a:moveTo>
                    <a:pt x="349756" y="203637"/>
                  </a:moveTo>
                  <a:cubicBezTo>
                    <a:pt x="366247" y="174478"/>
                    <a:pt x="408313" y="171610"/>
                    <a:pt x="441297" y="159420"/>
                  </a:cubicBezTo>
                  <a:cubicBezTo>
                    <a:pt x="438190" y="141494"/>
                    <a:pt x="445360" y="134085"/>
                    <a:pt x="463047" y="137192"/>
                  </a:cubicBezTo>
                  <a:cubicBezTo>
                    <a:pt x="471173" y="131934"/>
                    <a:pt x="460657" y="108272"/>
                    <a:pt x="480495" y="114964"/>
                  </a:cubicBezTo>
                  <a:cubicBezTo>
                    <a:pt x="474997" y="101102"/>
                    <a:pt x="467588" y="97277"/>
                    <a:pt x="476193" y="79591"/>
                  </a:cubicBezTo>
                  <a:cubicBezTo>
                    <a:pt x="465676" y="72420"/>
                    <a:pt x="454921" y="68357"/>
                    <a:pt x="441297" y="75288"/>
                  </a:cubicBezTo>
                  <a:cubicBezTo>
                    <a:pt x="457789" y="58558"/>
                    <a:pt x="428390" y="65967"/>
                    <a:pt x="423849" y="57602"/>
                  </a:cubicBezTo>
                  <a:cubicBezTo>
                    <a:pt x="423849" y="48758"/>
                    <a:pt x="435800" y="51865"/>
                    <a:pt x="432454" y="39915"/>
                  </a:cubicBezTo>
                  <a:cubicBezTo>
                    <a:pt x="421698" y="40632"/>
                    <a:pt x="414289" y="37525"/>
                    <a:pt x="410704" y="31071"/>
                  </a:cubicBezTo>
                  <a:cubicBezTo>
                    <a:pt x="409508" y="23184"/>
                    <a:pt x="431258" y="17448"/>
                    <a:pt x="419308" y="13385"/>
                  </a:cubicBezTo>
                  <a:cubicBezTo>
                    <a:pt x="416918" y="24140"/>
                    <a:pt x="402816" y="23184"/>
                    <a:pt x="393017" y="26530"/>
                  </a:cubicBezTo>
                  <a:cubicBezTo>
                    <a:pt x="381305" y="19121"/>
                    <a:pt x="380110" y="1195"/>
                    <a:pt x="362423" y="0"/>
                  </a:cubicBezTo>
                  <a:cubicBezTo>
                    <a:pt x="361467" y="3585"/>
                    <a:pt x="358838" y="5258"/>
                    <a:pt x="353580" y="4302"/>
                  </a:cubicBezTo>
                  <a:cubicBezTo>
                    <a:pt x="349995" y="16731"/>
                    <a:pt x="359794" y="15775"/>
                    <a:pt x="357882" y="26530"/>
                  </a:cubicBezTo>
                  <a:cubicBezTo>
                    <a:pt x="341390" y="31071"/>
                    <a:pt x="336610" y="38003"/>
                    <a:pt x="322987" y="26530"/>
                  </a:cubicBezTo>
                  <a:cubicBezTo>
                    <a:pt x="318923" y="34418"/>
                    <a:pt x="313187" y="40154"/>
                    <a:pt x="305539" y="44217"/>
                  </a:cubicBezTo>
                  <a:cubicBezTo>
                    <a:pt x="298607" y="39198"/>
                    <a:pt x="282116" y="21033"/>
                    <a:pt x="270643" y="35374"/>
                  </a:cubicBezTo>
                  <a:cubicBezTo>
                    <a:pt x="278052" y="37047"/>
                    <a:pt x="290242" y="56168"/>
                    <a:pt x="279248" y="61904"/>
                  </a:cubicBezTo>
                  <a:cubicBezTo>
                    <a:pt x="264907" y="57124"/>
                    <a:pt x="260127" y="42783"/>
                    <a:pt x="252956" y="30832"/>
                  </a:cubicBezTo>
                  <a:cubicBezTo>
                    <a:pt x="237899" y="27247"/>
                    <a:pt x="236226" y="37525"/>
                    <a:pt x="222363" y="35374"/>
                  </a:cubicBezTo>
                  <a:cubicBezTo>
                    <a:pt x="222363" y="47085"/>
                    <a:pt x="224753" y="61426"/>
                    <a:pt x="213520" y="61904"/>
                  </a:cubicBezTo>
                  <a:cubicBezTo>
                    <a:pt x="199179" y="58080"/>
                    <a:pt x="192965" y="29637"/>
                    <a:pt x="178624" y="39676"/>
                  </a:cubicBezTo>
                  <a:cubicBezTo>
                    <a:pt x="180536" y="55451"/>
                    <a:pt x="185316" y="64772"/>
                    <a:pt x="174322" y="75049"/>
                  </a:cubicBezTo>
                  <a:cubicBezTo>
                    <a:pt x="165956" y="76005"/>
                    <a:pt x="164761" y="70030"/>
                    <a:pt x="156874" y="70747"/>
                  </a:cubicBezTo>
                  <a:cubicBezTo>
                    <a:pt x="150899" y="77918"/>
                    <a:pt x="153289" y="93453"/>
                    <a:pt x="143728" y="97277"/>
                  </a:cubicBezTo>
                  <a:cubicBezTo>
                    <a:pt x="134885" y="84132"/>
                    <a:pt x="122934" y="74093"/>
                    <a:pt x="117437" y="57363"/>
                  </a:cubicBezTo>
                  <a:cubicBezTo>
                    <a:pt x="122934" y="57363"/>
                    <a:pt x="123412" y="63099"/>
                    <a:pt x="130583" y="61904"/>
                  </a:cubicBezTo>
                  <a:cubicBezTo>
                    <a:pt x="133690" y="48280"/>
                    <a:pt x="123173" y="48758"/>
                    <a:pt x="126281" y="35374"/>
                  </a:cubicBezTo>
                  <a:cubicBezTo>
                    <a:pt x="102379" y="32984"/>
                    <a:pt x="88995" y="-3346"/>
                    <a:pt x="60792" y="13146"/>
                  </a:cubicBezTo>
                  <a:cubicBezTo>
                    <a:pt x="73220" y="12190"/>
                    <a:pt x="83020" y="14341"/>
                    <a:pt x="86844" y="21989"/>
                  </a:cubicBezTo>
                  <a:cubicBezTo>
                    <a:pt x="80390" y="24379"/>
                    <a:pt x="64377" y="16731"/>
                    <a:pt x="65094" y="26291"/>
                  </a:cubicBezTo>
                  <a:cubicBezTo>
                    <a:pt x="72981" y="28681"/>
                    <a:pt x="83259" y="28442"/>
                    <a:pt x="86844" y="35135"/>
                  </a:cubicBezTo>
                  <a:cubicBezTo>
                    <a:pt x="88039" y="46607"/>
                    <a:pt x="85171" y="54255"/>
                    <a:pt x="73698" y="52821"/>
                  </a:cubicBezTo>
                  <a:cubicBezTo>
                    <a:pt x="78239" y="39437"/>
                    <a:pt x="63899" y="44934"/>
                    <a:pt x="56250" y="43978"/>
                  </a:cubicBezTo>
                  <a:cubicBezTo>
                    <a:pt x="60792" y="32745"/>
                    <a:pt x="41432" y="24379"/>
                    <a:pt x="38803" y="35135"/>
                  </a:cubicBezTo>
                  <a:cubicBezTo>
                    <a:pt x="55055" y="41349"/>
                    <a:pt x="25896" y="35852"/>
                    <a:pt x="29959" y="43978"/>
                  </a:cubicBezTo>
                  <a:cubicBezTo>
                    <a:pt x="48363" y="43261"/>
                    <a:pt x="33066" y="54017"/>
                    <a:pt x="29959" y="57363"/>
                  </a:cubicBezTo>
                  <a:cubicBezTo>
                    <a:pt x="36412" y="58080"/>
                    <a:pt x="46212" y="55690"/>
                    <a:pt x="47407" y="61904"/>
                  </a:cubicBezTo>
                  <a:cubicBezTo>
                    <a:pt x="39042" y="70747"/>
                    <a:pt x="26852" y="64055"/>
                    <a:pt x="16814" y="61904"/>
                  </a:cubicBezTo>
                  <a:cubicBezTo>
                    <a:pt x="15858" y="70269"/>
                    <a:pt x="21833" y="71703"/>
                    <a:pt x="21116" y="79591"/>
                  </a:cubicBezTo>
                  <a:cubicBezTo>
                    <a:pt x="20638" y="73615"/>
                    <a:pt x="-10434" y="73615"/>
                    <a:pt x="3668" y="79591"/>
                  </a:cubicBezTo>
                  <a:cubicBezTo>
                    <a:pt x="8926" y="80308"/>
                    <a:pt x="16097" y="78874"/>
                    <a:pt x="16814" y="84132"/>
                  </a:cubicBezTo>
                  <a:cubicBezTo>
                    <a:pt x="35934" y="78396"/>
                    <a:pt x="56489" y="69791"/>
                    <a:pt x="78000" y="70747"/>
                  </a:cubicBezTo>
                  <a:cubicBezTo>
                    <a:pt x="83976" y="70986"/>
                    <a:pt x="86844" y="78396"/>
                    <a:pt x="91146" y="79591"/>
                  </a:cubicBezTo>
                  <a:cubicBezTo>
                    <a:pt x="99989" y="82220"/>
                    <a:pt x="113613" y="70030"/>
                    <a:pt x="112896" y="84132"/>
                  </a:cubicBezTo>
                  <a:cubicBezTo>
                    <a:pt x="112896" y="97516"/>
                    <a:pt x="90907" y="88434"/>
                    <a:pt x="91146" y="101819"/>
                  </a:cubicBezTo>
                  <a:cubicBezTo>
                    <a:pt x="98077" y="114725"/>
                    <a:pt x="113613" y="94648"/>
                    <a:pt x="117198" y="106360"/>
                  </a:cubicBezTo>
                  <a:cubicBezTo>
                    <a:pt x="115286" y="119983"/>
                    <a:pt x="100945" y="113052"/>
                    <a:pt x="91146" y="115203"/>
                  </a:cubicBezTo>
                  <a:cubicBezTo>
                    <a:pt x="65811" y="120701"/>
                    <a:pt x="35217" y="124047"/>
                    <a:pt x="16814" y="132890"/>
                  </a:cubicBezTo>
                  <a:cubicBezTo>
                    <a:pt x="26135" y="139104"/>
                    <a:pt x="37847" y="128588"/>
                    <a:pt x="51709" y="128349"/>
                  </a:cubicBezTo>
                  <a:cubicBezTo>
                    <a:pt x="63899" y="128349"/>
                    <a:pt x="76088" y="137192"/>
                    <a:pt x="91146" y="132890"/>
                  </a:cubicBezTo>
                  <a:cubicBezTo>
                    <a:pt x="92580" y="138865"/>
                    <a:pt x="97360" y="141255"/>
                    <a:pt x="95448" y="150577"/>
                  </a:cubicBezTo>
                  <a:cubicBezTo>
                    <a:pt x="111462" y="154401"/>
                    <a:pt x="118871" y="130261"/>
                    <a:pt x="126042" y="150577"/>
                  </a:cubicBezTo>
                  <a:cubicBezTo>
                    <a:pt x="117676" y="152489"/>
                    <a:pt x="107160" y="152250"/>
                    <a:pt x="108594" y="163961"/>
                  </a:cubicBezTo>
                  <a:cubicBezTo>
                    <a:pt x="114808" y="166352"/>
                    <a:pt x="131061" y="158703"/>
                    <a:pt x="130344" y="168264"/>
                  </a:cubicBezTo>
                  <a:cubicBezTo>
                    <a:pt x="107160" y="172805"/>
                    <a:pt x="109789" y="203637"/>
                    <a:pt x="73459" y="194794"/>
                  </a:cubicBezTo>
                  <a:cubicBezTo>
                    <a:pt x="67962" y="207461"/>
                    <a:pt x="86605" y="202920"/>
                    <a:pt x="95209" y="203637"/>
                  </a:cubicBezTo>
                  <a:cubicBezTo>
                    <a:pt x="117676" y="205310"/>
                    <a:pt x="137275" y="201486"/>
                    <a:pt x="143250" y="194794"/>
                  </a:cubicBezTo>
                  <a:cubicBezTo>
                    <a:pt x="151138" y="206266"/>
                    <a:pt x="164761" y="214393"/>
                    <a:pt x="178146" y="208179"/>
                  </a:cubicBezTo>
                  <a:cubicBezTo>
                    <a:pt x="177907" y="215827"/>
                    <a:pt x="179102" y="222041"/>
                    <a:pt x="182448" y="225865"/>
                  </a:cubicBezTo>
                  <a:cubicBezTo>
                    <a:pt x="215193" y="228494"/>
                    <a:pt x="248893" y="242118"/>
                    <a:pt x="282833" y="230167"/>
                  </a:cubicBezTo>
                  <a:cubicBezTo>
                    <a:pt x="288569" y="205071"/>
                    <a:pt x="320118" y="206027"/>
                    <a:pt x="348322" y="203637"/>
                  </a:cubicBezTo>
                  <a:close/>
                </a:path>
              </a:pathLst>
            </a:custGeom>
            <a:grpFill/>
            <a:ln w="3175" cap="flat">
              <a:solidFill>
                <a:schemeClr val="bg1"/>
              </a:solid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FDED95CC-3D77-E67A-0330-0BE77A565A87}"/>
                </a:ext>
              </a:extLst>
            </p:cNvPr>
            <p:cNvSpPr/>
            <p:nvPr/>
          </p:nvSpPr>
          <p:spPr>
            <a:xfrm>
              <a:off x="8345946" y="3890913"/>
              <a:ext cx="12118" cy="26530"/>
            </a:xfrm>
            <a:custGeom>
              <a:avLst/>
              <a:gdLst>
                <a:gd name="connsiteX0" fmla="*/ 0 w 12118"/>
                <a:gd name="connsiteY0" fmla="*/ 0 h 26530"/>
                <a:gd name="connsiteX1" fmla="*/ 0 w 12118"/>
                <a:gd name="connsiteY1" fmla="*/ 26530 h 26530"/>
                <a:gd name="connsiteX2" fmla="*/ 0 w 12118"/>
                <a:gd name="connsiteY2" fmla="*/ 0 h 26530"/>
              </a:gdLst>
              <a:ahLst/>
              <a:cxnLst>
                <a:cxn ang="0">
                  <a:pos x="connsiteX0" y="connsiteY0"/>
                </a:cxn>
                <a:cxn ang="0">
                  <a:pos x="connsiteX1" y="connsiteY1"/>
                </a:cxn>
                <a:cxn ang="0">
                  <a:pos x="connsiteX2" y="connsiteY2"/>
                </a:cxn>
              </a:cxnLst>
              <a:rect l="l" t="t" r="r" b="b"/>
              <a:pathLst>
                <a:path w="12118" h="26530">
                  <a:moveTo>
                    <a:pt x="0" y="0"/>
                  </a:moveTo>
                  <a:cubicBezTo>
                    <a:pt x="3824" y="12907"/>
                    <a:pt x="3824" y="13624"/>
                    <a:pt x="0" y="26530"/>
                  </a:cubicBezTo>
                  <a:cubicBezTo>
                    <a:pt x="22945" y="26530"/>
                    <a:pt x="7648" y="5736"/>
                    <a:pt x="0" y="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DCB8E928-2EAD-190A-2E82-F48AA956349F}"/>
                </a:ext>
              </a:extLst>
            </p:cNvPr>
            <p:cNvSpPr/>
            <p:nvPr/>
          </p:nvSpPr>
          <p:spPr>
            <a:xfrm>
              <a:off x="8145177" y="4032885"/>
              <a:ext cx="339873" cy="592985"/>
            </a:xfrm>
            <a:custGeom>
              <a:avLst/>
              <a:gdLst>
                <a:gd name="connsiteX0" fmla="*/ 8604 w 339873"/>
                <a:gd name="connsiteY0" fmla="*/ 79352 h 592985"/>
                <a:gd name="connsiteX1" fmla="*/ 17448 w 339873"/>
                <a:gd name="connsiteY1" fmla="*/ 105882 h 592985"/>
                <a:gd name="connsiteX2" fmla="*/ 0 w 339873"/>
                <a:gd name="connsiteY2" fmla="*/ 141256 h 592985"/>
                <a:gd name="connsiteX3" fmla="*/ 34896 w 339873"/>
                <a:gd name="connsiteY3" fmla="*/ 132412 h 592985"/>
                <a:gd name="connsiteX4" fmla="*/ 21750 w 339873"/>
                <a:gd name="connsiteY4" fmla="*/ 198857 h 592985"/>
                <a:gd name="connsiteX5" fmla="*/ 43500 w 339873"/>
                <a:gd name="connsiteY5" fmla="*/ 167786 h 592985"/>
                <a:gd name="connsiteX6" fmla="*/ 39198 w 339873"/>
                <a:gd name="connsiteY6" fmla="*/ 185472 h 592985"/>
                <a:gd name="connsiteX7" fmla="*/ 52343 w 339873"/>
                <a:gd name="connsiteY7" fmla="*/ 172088 h 592985"/>
                <a:gd name="connsiteX8" fmla="*/ 61187 w 339873"/>
                <a:gd name="connsiteY8" fmla="*/ 194316 h 592985"/>
                <a:gd name="connsiteX9" fmla="*/ 48041 w 339873"/>
                <a:gd name="connsiteY9" fmla="*/ 194316 h 592985"/>
                <a:gd name="connsiteX10" fmla="*/ 56646 w 339873"/>
                <a:gd name="connsiteY10" fmla="*/ 225387 h 592985"/>
                <a:gd name="connsiteX11" fmla="*/ 34896 w 339873"/>
                <a:gd name="connsiteY11" fmla="*/ 265302 h 592985"/>
                <a:gd name="connsiteX12" fmla="*/ 87239 w 339873"/>
                <a:gd name="connsiteY12" fmla="*/ 269604 h 592985"/>
                <a:gd name="connsiteX13" fmla="*/ 130739 w 339873"/>
                <a:gd name="connsiteY13" fmla="*/ 260761 h 592985"/>
                <a:gd name="connsiteX14" fmla="*/ 108989 w 339873"/>
                <a:gd name="connsiteY14" fmla="*/ 282989 h 592985"/>
                <a:gd name="connsiteX15" fmla="*/ 117832 w 339873"/>
                <a:gd name="connsiteY15" fmla="*/ 309519 h 592985"/>
                <a:gd name="connsiteX16" fmla="*/ 139582 w 339873"/>
                <a:gd name="connsiteY16" fmla="*/ 318362 h 592985"/>
                <a:gd name="connsiteX17" fmla="*/ 130739 w 339873"/>
                <a:gd name="connsiteY17" fmla="*/ 358277 h 592985"/>
                <a:gd name="connsiteX18" fmla="*/ 139582 w 339873"/>
                <a:gd name="connsiteY18" fmla="*/ 375964 h 592985"/>
                <a:gd name="connsiteX19" fmla="*/ 69791 w 339873"/>
                <a:gd name="connsiteY19" fmla="*/ 398192 h 592985"/>
                <a:gd name="connsiteX20" fmla="*/ 87239 w 339873"/>
                <a:gd name="connsiteY20" fmla="*/ 420420 h 592985"/>
                <a:gd name="connsiteX21" fmla="*/ 82937 w 339873"/>
                <a:gd name="connsiteY21" fmla="*/ 442648 h 592985"/>
                <a:gd name="connsiteX22" fmla="*/ 34896 w 339873"/>
                <a:gd name="connsiteY22" fmla="*/ 482563 h 592985"/>
                <a:gd name="connsiteX23" fmla="*/ 113530 w 339873"/>
                <a:gd name="connsiteY23" fmla="*/ 500250 h 592985"/>
                <a:gd name="connsiteX24" fmla="*/ 157030 w 339873"/>
                <a:gd name="connsiteY24" fmla="*/ 482563 h 592985"/>
                <a:gd name="connsiteX25" fmla="*/ 126437 w 339873"/>
                <a:gd name="connsiteY25" fmla="*/ 517936 h 592985"/>
                <a:gd name="connsiteX26" fmla="*/ 78396 w 339873"/>
                <a:gd name="connsiteY26" fmla="*/ 517936 h 592985"/>
                <a:gd name="connsiteX27" fmla="*/ 65250 w 339873"/>
                <a:gd name="connsiteY27" fmla="*/ 531082 h 592985"/>
                <a:gd name="connsiteX28" fmla="*/ 60948 w 339873"/>
                <a:gd name="connsiteY28" fmla="*/ 548769 h 592985"/>
                <a:gd name="connsiteX29" fmla="*/ 30354 w 339873"/>
                <a:gd name="connsiteY29" fmla="*/ 579840 h 592985"/>
                <a:gd name="connsiteX30" fmla="*/ 17209 w 339873"/>
                <a:gd name="connsiteY30" fmla="*/ 588684 h 592985"/>
                <a:gd name="connsiteX31" fmla="*/ 34657 w 339873"/>
                <a:gd name="connsiteY31" fmla="*/ 592986 h 592985"/>
                <a:gd name="connsiteX32" fmla="*/ 78396 w 339873"/>
                <a:gd name="connsiteY32" fmla="*/ 566456 h 592985"/>
                <a:gd name="connsiteX33" fmla="*/ 100146 w 339873"/>
                <a:gd name="connsiteY33" fmla="*/ 579601 h 592985"/>
                <a:gd name="connsiteX34" fmla="*/ 135041 w 339873"/>
                <a:gd name="connsiteY34" fmla="*/ 544228 h 592985"/>
                <a:gd name="connsiteX35" fmla="*/ 161093 w 339873"/>
                <a:gd name="connsiteY35" fmla="*/ 553071 h 592985"/>
                <a:gd name="connsiteX36" fmla="*/ 204832 w 339873"/>
                <a:gd name="connsiteY36" fmla="*/ 535384 h 592985"/>
                <a:gd name="connsiteX37" fmla="*/ 326967 w 339873"/>
                <a:gd name="connsiteY37" fmla="*/ 508854 h 592985"/>
                <a:gd name="connsiteX38" fmla="*/ 283228 w 339873"/>
                <a:gd name="connsiteY38" fmla="*/ 495708 h 592985"/>
                <a:gd name="connsiteX39" fmla="*/ 300676 w 339873"/>
                <a:gd name="connsiteY39" fmla="*/ 473480 h 592985"/>
                <a:gd name="connsiteX40" fmla="*/ 318124 w 339873"/>
                <a:gd name="connsiteY40" fmla="*/ 473480 h 592985"/>
                <a:gd name="connsiteX41" fmla="*/ 335571 w 339873"/>
                <a:gd name="connsiteY41" fmla="*/ 451253 h 592985"/>
                <a:gd name="connsiteX42" fmla="*/ 339874 w 339873"/>
                <a:gd name="connsiteY42" fmla="*/ 415879 h 592985"/>
                <a:gd name="connsiteX43" fmla="*/ 291832 w 339873"/>
                <a:gd name="connsiteY43" fmla="*/ 398192 h 592985"/>
                <a:gd name="connsiteX44" fmla="*/ 265541 w 339873"/>
                <a:gd name="connsiteY44" fmla="*/ 402733 h 592985"/>
                <a:gd name="connsiteX45" fmla="*/ 278687 w 339873"/>
                <a:gd name="connsiteY45" fmla="*/ 380505 h 592985"/>
                <a:gd name="connsiteX46" fmla="*/ 270082 w 339873"/>
                <a:gd name="connsiteY46" fmla="*/ 362818 h 592985"/>
                <a:gd name="connsiteX47" fmla="*/ 230885 w 339873"/>
                <a:gd name="connsiteY47" fmla="*/ 340590 h 592985"/>
                <a:gd name="connsiteX48" fmla="*/ 257176 w 339873"/>
                <a:gd name="connsiteY48" fmla="*/ 340590 h 592985"/>
                <a:gd name="connsiteX49" fmla="*/ 261478 w 339873"/>
                <a:gd name="connsiteY49" fmla="*/ 349434 h 592985"/>
                <a:gd name="connsiteX50" fmla="*/ 261478 w 339873"/>
                <a:gd name="connsiteY50" fmla="*/ 345132 h 592985"/>
                <a:gd name="connsiteX51" fmla="*/ 257176 w 339873"/>
                <a:gd name="connsiteY51" fmla="*/ 314060 h 592985"/>
                <a:gd name="connsiteX52" fmla="*/ 235426 w 339873"/>
                <a:gd name="connsiteY52" fmla="*/ 292071 h 592985"/>
                <a:gd name="connsiteX53" fmla="*/ 204832 w 339873"/>
                <a:gd name="connsiteY53" fmla="*/ 274385 h 592985"/>
                <a:gd name="connsiteX54" fmla="*/ 104448 w 339873"/>
                <a:gd name="connsiteY54" fmla="*/ 190253 h 592985"/>
                <a:gd name="connsiteX55" fmla="*/ 91302 w 339873"/>
                <a:gd name="connsiteY55" fmla="*/ 177107 h 592985"/>
                <a:gd name="connsiteX56" fmla="*/ 139343 w 339873"/>
                <a:gd name="connsiteY56" fmla="*/ 163722 h 592985"/>
                <a:gd name="connsiteX57" fmla="*/ 113291 w 339873"/>
                <a:gd name="connsiteY57" fmla="*/ 159420 h 592985"/>
                <a:gd name="connsiteX58" fmla="*/ 143885 w 339873"/>
                <a:gd name="connsiteY58" fmla="*/ 150577 h 592985"/>
                <a:gd name="connsiteX59" fmla="*/ 165635 w 339873"/>
                <a:gd name="connsiteY59" fmla="*/ 110662 h 592985"/>
                <a:gd name="connsiteX60" fmla="*/ 178780 w 339873"/>
                <a:gd name="connsiteY60" fmla="*/ 70747 h 592985"/>
                <a:gd name="connsiteX61" fmla="*/ 78396 w 339873"/>
                <a:gd name="connsiteY61" fmla="*/ 70747 h 592985"/>
                <a:gd name="connsiteX62" fmla="*/ 82698 w 339873"/>
                <a:gd name="connsiteY62" fmla="*/ 44217 h 592985"/>
                <a:gd name="connsiteX63" fmla="*/ 121896 w 339873"/>
                <a:gd name="connsiteY63" fmla="*/ 0 h 592985"/>
                <a:gd name="connsiteX64" fmla="*/ 43261 w 339873"/>
                <a:gd name="connsiteY64" fmla="*/ 4541 h 592985"/>
                <a:gd name="connsiteX65" fmla="*/ 25813 w 339873"/>
                <a:gd name="connsiteY65" fmla="*/ 31071 h 592985"/>
                <a:gd name="connsiteX66" fmla="*/ 34657 w 339873"/>
                <a:gd name="connsiteY66" fmla="*/ 57602 h 592985"/>
                <a:gd name="connsiteX67" fmla="*/ 12907 w 339873"/>
                <a:gd name="connsiteY67" fmla="*/ 57602 h 592985"/>
                <a:gd name="connsiteX68" fmla="*/ 17209 w 339873"/>
                <a:gd name="connsiteY68" fmla="*/ 79830 h 592985"/>
                <a:gd name="connsiteX69" fmla="*/ 8365 w 339873"/>
                <a:gd name="connsiteY69" fmla="*/ 79830 h 59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9873" h="592985">
                  <a:moveTo>
                    <a:pt x="8604" y="79352"/>
                  </a:moveTo>
                  <a:cubicBezTo>
                    <a:pt x="9560" y="86761"/>
                    <a:pt x="16970" y="90585"/>
                    <a:pt x="17448" y="105882"/>
                  </a:cubicBezTo>
                  <a:cubicBezTo>
                    <a:pt x="12429" y="118549"/>
                    <a:pt x="5497" y="129305"/>
                    <a:pt x="0" y="141256"/>
                  </a:cubicBezTo>
                  <a:cubicBezTo>
                    <a:pt x="13624" y="157508"/>
                    <a:pt x="28681" y="122852"/>
                    <a:pt x="34896" y="132412"/>
                  </a:cubicBezTo>
                  <a:cubicBezTo>
                    <a:pt x="27725" y="148904"/>
                    <a:pt x="8126" y="176151"/>
                    <a:pt x="21750" y="198857"/>
                  </a:cubicBezTo>
                  <a:cubicBezTo>
                    <a:pt x="19838" y="179258"/>
                    <a:pt x="28920" y="170893"/>
                    <a:pt x="43500" y="167786"/>
                  </a:cubicBezTo>
                  <a:cubicBezTo>
                    <a:pt x="44217" y="173761"/>
                    <a:pt x="25813" y="181170"/>
                    <a:pt x="39198" y="185472"/>
                  </a:cubicBezTo>
                  <a:cubicBezTo>
                    <a:pt x="41588" y="179019"/>
                    <a:pt x="46129" y="174717"/>
                    <a:pt x="52343" y="172088"/>
                  </a:cubicBezTo>
                  <a:cubicBezTo>
                    <a:pt x="46129" y="188819"/>
                    <a:pt x="64294" y="180692"/>
                    <a:pt x="61187" y="194316"/>
                  </a:cubicBezTo>
                  <a:lnTo>
                    <a:pt x="48041" y="194316"/>
                  </a:lnTo>
                  <a:cubicBezTo>
                    <a:pt x="43739" y="212003"/>
                    <a:pt x="61187" y="207700"/>
                    <a:pt x="56646" y="225387"/>
                  </a:cubicBezTo>
                  <a:cubicBezTo>
                    <a:pt x="48997" y="238294"/>
                    <a:pt x="43022" y="252874"/>
                    <a:pt x="34896" y="265302"/>
                  </a:cubicBezTo>
                  <a:cubicBezTo>
                    <a:pt x="48997" y="270560"/>
                    <a:pt x="69313" y="264346"/>
                    <a:pt x="87239" y="269604"/>
                  </a:cubicBezTo>
                  <a:cubicBezTo>
                    <a:pt x="89390" y="256937"/>
                    <a:pt x="120223" y="250244"/>
                    <a:pt x="130739" y="260761"/>
                  </a:cubicBezTo>
                  <a:cubicBezTo>
                    <a:pt x="121657" y="266497"/>
                    <a:pt x="108750" y="267931"/>
                    <a:pt x="108989" y="282989"/>
                  </a:cubicBezTo>
                  <a:cubicBezTo>
                    <a:pt x="106838" y="296851"/>
                    <a:pt x="115203" y="300198"/>
                    <a:pt x="117832" y="309519"/>
                  </a:cubicBezTo>
                  <a:cubicBezTo>
                    <a:pt x="124525" y="318123"/>
                    <a:pt x="136236" y="301871"/>
                    <a:pt x="139582" y="318362"/>
                  </a:cubicBezTo>
                  <a:cubicBezTo>
                    <a:pt x="130022" y="334854"/>
                    <a:pt x="135519" y="340113"/>
                    <a:pt x="130739" y="358277"/>
                  </a:cubicBezTo>
                  <a:cubicBezTo>
                    <a:pt x="129544" y="365926"/>
                    <a:pt x="151294" y="371901"/>
                    <a:pt x="139582" y="375964"/>
                  </a:cubicBezTo>
                  <a:cubicBezTo>
                    <a:pt x="111379" y="372857"/>
                    <a:pt x="80069" y="372379"/>
                    <a:pt x="69791" y="398192"/>
                  </a:cubicBezTo>
                  <a:cubicBezTo>
                    <a:pt x="87239" y="393890"/>
                    <a:pt x="83415" y="411099"/>
                    <a:pt x="87239" y="420420"/>
                  </a:cubicBezTo>
                  <a:cubicBezTo>
                    <a:pt x="88912" y="431176"/>
                    <a:pt x="79352" y="429980"/>
                    <a:pt x="82937" y="442648"/>
                  </a:cubicBezTo>
                  <a:cubicBezTo>
                    <a:pt x="70986" y="460096"/>
                    <a:pt x="28920" y="455794"/>
                    <a:pt x="34896" y="482563"/>
                  </a:cubicBezTo>
                  <a:cubicBezTo>
                    <a:pt x="70747" y="472525"/>
                    <a:pt x="89629" y="487104"/>
                    <a:pt x="113530" y="500250"/>
                  </a:cubicBezTo>
                  <a:cubicBezTo>
                    <a:pt x="129783" y="498816"/>
                    <a:pt x="147709" y="476110"/>
                    <a:pt x="157030" y="482563"/>
                  </a:cubicBezTo>
                  <a:cubicBezTo>
                    <a:pt x="145797" y="493318"/>
                    <a:pt x="138626" y="508137"/>
                    <a:pt x="126437" y="517936"/>
                  </a:cubicBezTo>
                  <a:lnTo>
                    <a:pt x="78396" y="517936"/>
                  </a:lnTo>
                  <a:cubicBezTo>
                    <a:pt x="84610" y="530126"/>
                    <a:pt x="69313" y="525824"/>
                    <a:pt x="65250" y="531082"/>
                  </a:cubicBezTo>
                  <a:cubicBezTo>
                    <a:pt x="61665" y="535862"/>
                    <a:pt x="64294" y="543750"/>
                    <a:pt x="60948" y="548769"/>
                  </a:cubicBezTo>
                  <a:cubicBezTo>
                    <a:pt x="53777" y="559285"/>
                    <a:pt x="39198" y="572431"/>
                    <a:pt x="30354" y="579840"/>
                  </a:cubicBezTo>
                  <a:cubicBezTo>
                    <a:pt x="26291" y="583187"/>
                    <a:pt x="19599" y="583664"/>
                    <a:pt x="17209" y="588684"/>
                  </a:cubicBezTo>
                  <a:cubicBezTo>
                    <a:pt x="24857" y="588445"/>
                    <a:pt x="30832" y="589640"/>
                    <a:pt x="34657" y="592986"/>
                  </a:cubicBezTo>
                  <a:cubicBezTo>
                    <a:pt x="36808" y="571475"/>
                    <a:pt x="63338" y="574821"/>
                    <a:pt x="78396" y="566456"/>
                  </a:cubicBezTo>
                  <a:cubicBezTo>
                    <a:pt x="84849" y="571714"/>
                    <a:pt x="89151" y="579123"/>
                    <a:pt x="100146" y="579601"/>
                  </a:cubicBezTo>
                  <a:cubicBezTo>
                    <a:pt x="101819" y="558329"/>
                    <a:pt x="115920" y="543750"/>
                    <a:pt x="135041" y="544228"/>
                  </a:cubicBezTo>
                  <a:cubicBezTo>
                    <a:pt x="143885" y="544228"/>
                    <a:pt x="149860" y="557612"/>
                    <a:pt x="161093" y="553071"/>
                  </a:cubicBezTo>
                  <a:cubicBezTo>
                    <a:pt x="172088" y="543511"/>
                    <a:pt x="196945" y="548052"/>
                    <a:pt x="204832" y="535384"/>
                  </a:cubicBezTo>
                  <a:cubicBezTo>
                    <a:pt x="246898" y="549008"/>
                    <a:pt x="303783" y="544228"/>
                    <a:pt x="326967" y="508854"/>
                  </a:cubicBezTo>
                  <a:cubicBezTo>
                    <a:pt x="307368" y="509571"/>
                    <a:pt x="288247" y="509810"/>
                    <a:pt x="283228" y="495708"/>
                  </a:cubicBezTo>
                  <a:cubicBezTo>
                    <a:pt x="301154" y="492601"/>
                    <a:pt x="298286" y="484953"/>
                    <a:pt x="300676" y="473480"/>
                  </a:cubicBezTo>
                  <a:lnTo>
                    <a:pt x="318124" y="473480"/>
                  </a:lnTo>
                  <a:cubicBezTo>
                    <a:pt x="311909" y="458184"/>
                    <a:pt x="331508" y="459618"/>
                    <a:pt x="335571" y="451253"/>
                  </a:cubicBezTo>
                  <a:cubicBezTo>
                    <a:pt x="340591" y="441214"/>
                    <a:pt x="338200" y="431893"/>
                    <a:pt x="339874" y="415879"/>
                  </a:cubicBezTo>
                  <a:cubicBezTo>
                    <a:pt x="328640" y="405362"/>
                    <a:pt x="314060" y="397714"/>
                    <a:pt x="291832" y="398192"/>
                  </a:cubicBezTo>
                  <a:cubicBezTo>
                    <a:pt x="290876" y="404884"/>
                    <a:pt x="270321" y="413967"/>
                    <a:pt x="265541" y="402733"/>
                  </a:cubicBezTo>
                  <a:cubicBezTo>
                    <a:pt x="263390" y="388871"/>
                    <a:pt x="277253" y="391022"/>
                    <a:pt x="278687" y="380505"/>
                  </a:cubicBezTo>
                  <a:cubicBezTo>
                    <a:pt x="272950" y="377637"/>
                    <a:pt x="270560" y="370945"/>
                    <a:pt x="270082" y="362818"/>
                  </a:cubicBezTo>
                  <a:cubicBezTo>
                    <a:pt x="259805" y="352541"/>
                    <a:pt x="239011" y="353019"/>
                    <a:pt x="230885" y="340590"/>
                  </a:cubicBezTo>
                  <a:lnTo>
                    <a:pt x="257176" y="340590"/>
                  </a:lnTo>
                  <a:cubicBezTo>
                    <a:pt x="257176" y="345132"/>
                    <a:pt x="260761" y="345849"/>
                    <a:pt x="261478" y="349434"/>
                  </a:cubicBezTo>
                  <a:cubicBezTo>
                    <a:pt x="263868" y="349434"/>
                    <a:pt x="266497" y="345849"/>
                    <a:pt x="261478" y="345132"/>
                  </a:cubicBezTo>
                  <a:cubicBezTo>
                    <a:pt x="257415" y="336288"/>
                    <a:pt x="247137" y="324099"/>
                    <a:pt x="257176" y="314060"/>
                  </a:cubicBezTo>
                  <a:cubicBezTo>
                    <a:pt x="242357" y="314538"/>
                    <a:pt x="240923" y="301154"/>
                    <a:pt x="235426" y="292071"/>
                  </a:cubicBezTo>
                  <a:cubicBezTo>
                    <a:pt x="222758" y="288725"/>
                    <a:pt x="210330" y="285140"/>
                    <a:pt x="204832" y="274385"/>
                  </a:cubicBezTo>
                  <a:cubicBezTo>
                    <a:pt x="191209" y="224192"/>
                    <a:pt x="174239" y="171132"/>
                    <a:pt x="104448" y="190253"/>
                  </a:cubicBezTo>
                  <a:cubicBezTo>
                    <a:pt x="103970" y="181887"/>
                    <a:pt x="90107" y="187146"/>
                    <a:pt x="91302" y="177107"/>
                  </a:cubicBezTo>
                  <a:cubicBezTo>
                    <a:pt x="109467" y="186189"/>
                    <a:pt x="130978" y="177585"/>
                    <a:pt x="139343" y="163722"/>
                  </a:cubicBezTo>
                  <a:cubicBezTo>
                    <a:pt x="132651" y="151055"/>
                    <a:pt x="119027" y="173044"/>
                    <a:pt x="113291" y="159420"/>
                  </a:cubicBezTo>
                  <a:cubicBezTo>
                    <a:pt x="122852" y="156074"/>
                    <a:pt x="130261" y="150099"/>
                    <a:pt x="143885" y="150577"/>
                  </a:cubicBezTo>
                  <a:cubicBezTo>
                    <a:pt x="152489" y="140060"/>
                    <a:pt x="158942" y="124764"/>
                    <a:pt x="165635" y="110662"/>
                  </a:cubicBezTo>
                  <a:cubicBezTo>
                    <a:pt x="172327" y="97277"/>
                    <a:pt x="184277" y="84849"/>
                    <a:pt x="178780" y="70747"/>
                  </a:cubicBezTo>
                  <a:cubicBezTo>
                    <a:pt x="140777" y="63577"/>
                    <a:pt x="109467" y="77918"/>
                    <a:pt x="78396" y="70747"/>
                  </a:cubicBezTo>
                  <a:cubicBezTo>
                    <a:pt x="87478" y="59992"/>
                    <a:pt x="84610" y="61426"/>
                    <a:pt x="82698" y="44217"/>
                  </a:cubicBezTo>
                  <a:cubicBezTo>
                    <a:pt x="97755" y="31310"/>
                    <a:pt x="122613" y="28681"/>
                    <a:pt x="121896" y="0"/>
                  </a:cubicBezTo>
                  <a:cubicBezTo>
                    <a:pt x="97516" y="1434"/>
                    <a:pt x="66923" y="16492"/>
                    <a:pt x="43261" y="4541"/>
                  </a:cubicBezTo>
                  <a:cubicBezTo>
                    <a:pt x="32267" y="16014"/>
                    <a:pt x="53299" y="34418"/>
                    <a:pt x="25813" y="31071"/>
                  </a:cubicBezTo>
                  <a:cubicBezTo>
                    <a:pt x="21033" y="47563"/>
                    <a:pt x="36569" y="43739"/>
                    <a:pt x="34657" y="57602"/>
                  </a:cubicBezTo>
                  <a:cubicBezTo>
                    <a:pt x="26291" y="49236"/>
                    <a:pt x="26769" y="60231"/>
                    <a:pt x="12907" y="57602"/>
                  </a:cubicBezTo>
                  <a:cubicBezTo>
                    <a:pt x="4063" y="64533"/>
                    <a:pt x="17448" y="76245"/>
                    <a:pt x="17209" y="79830"/>
                  </a:cubicBezTo>
                  <a:cubicBezTo>
                    <a:pt x="17209" y="79830"/>
                    <a:pt x="8604" y="79830"/>
                    <a:pt x="8365" y="7983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2A5F6709-3DDD-62DC-BCBC-72D8300961E1}"/>
                </a:ext>
              </a:extLst>
            </p:cNvPr>
            <p:cNvSpPr/>
            <p:nvPr/>
          </p:nvSpPr>
          <p:spPr>
            <a:xfrm>
              <a:off x="9223315" y="4085707"/>
              <a:ext cx="33495" cy="53060"/>
            </a:xfrm>
            <a:custGeom>
              <a:avLst/>
              <a:gdLst>
                <a:gd name="connsiteX0" fmla="*/ 30634 w 33495"/>
                <a:gd name="connsiteY0" fmla="*/ 4302 h 53060"/>
                <a:gd name="connsiteX1" fmla="*/ 30634 w 33495"/>
                <a:gd name="connsiteY1" fmla="*/ 0 h 53060"/>
                <a:gd name="connsiteX2" fmla="*/ 8884 w 33495"/>
                <a:gd name="connsiteY2" fmla="*/ 53060 h 53060"/>
                <a:gd name="connsiteX3" fmla="*/ 30634 w 33495"/>
                <a:gd name="connsiteY3" fmla="*/ 4302 h 53060"/>
              </a:gdLst>
              <a:ahLst/>
              <a:cxnLst>
                <a:cxn ang="0">
                  <a:pos x="connsiteX0" y="connsiteY0"/>
                </a:cxn>
                <a:cxn ang="0">
                  <a:pos x="connsiteX1" y="connsiteY1"/>
                </a:cxn>
                <a:cxn ang="0">
                  <a:pos x="connsiteX2" y="connsiteY2"/>
                </a:cxn>
                <a:cxn ang="0">
                  <a:pos x="connsiteX3" y="connsiteY3"/>
                </a:cxn>
              </a:cxnLst>
              <a:rect l="l" t="t" r="r" b="b"/>
              <a:pathLst>
                <a:path w="33495" h="53060">
                  <a:moveTo>
                    <a:pt x="30634" y="4302"/>
                  </a:moveTo>
                  <a:cubicBezTo>
                    <a:pt x="33024" y="4302"/>
                    <a:pt x="35653" y="717"/>
                    <a:pt x="30634" y="0"/>
                  </a:cubicBezTo>
                  <a:cubicBezTo>
                    <a:pt x="11991" y="5258"/>
                    <a:pt x="-13822" y="33222"/>
                    <a:pt x="8884" y="53060"/>
                  </a:cubicBezTo>
                  <a:cubicBezTo>
                    <a:pt x="24659" y="45412"/>
                    <a:pt x="25615" y="22945"/>
                    <a:pt x="30634" y="4302"/>
                  </a:cubicBezTo>
                  <a:close/>
                </a:path>
              </a:pathLst>
            </a:custGeom>
            <a:grpFill/>
            <a:ln w="3175" cap="flat">
              <a:solidFill>
                <a:schemeClr val="bg1"/>
              </a:solid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F260FB70-1EEE-A0C9-304D-436D12060AE9}"/>
                </a:ext>
              </a:extLst>
            </p:cNvPr>
            <p:cNvSpPr/>
            <p:nvPr/>
          </p:nvSpPr>
          <p:spPr>
            <a:xfrm>
              <a:off x="9144152" y="4163887"/>
              <a:ext cx="12946" cy="32481"/>
            </a:xfrm>
            <a:custGeom>
              <a:avLst/>
              <a:gdLst>
                <a:gd name="connsiteX0" fmla="*/ 9412 w 12946"/>
                <a:gd name="connsiteY0" fmla="*/ 1410 h 32481"/>
                <a:gd name="connsiteX1" fmla="*/ 5110 w 12946"/>
                <a:gd name="connsiteY1" fmla="*/ 32482 h 32481"/>
                <a:gd name="connsiteX2" fmla="*/ 9412 w 12946"/>
                <a:gd name="connsiteY2" fmla="*/ 1410 h 32481"/>
              </a:gdLst>
              <a:ahLst/>
              <a:cxnLst>
                <a:cxn ang="0">
                  <a:pos x="connsiteX0" y="connsiteY0"/>
                </a:cxn>
                <a:cxn ang="0">
                  <a:pos x="connsiteX1" y="connsiteY1"/>
                </a:cxn>
                <a:cxn ang="0">
                  <a:pos x="connsiteX2" y="connsiteY2"/>
                </a:cxn>
              </a:cxnLst>
              <a:rect l="l" t="t" r="r" b="b"/>
              <a:pathLst>
                <a:path w="12946" h="32481">
                  <a:moveTo>
                    <a:pt x="9412" y="1410"/>
                  </a:moveTo>
                  <a:cubicBezTo>
                    <a:pt x="7022" y="8341"/>
                    <a:pt x="-7558" y="25072"/>
                    <a:pt x="5110" y="32482"/>
                  </a:cubicBezTo>
                  <a:cubicBezTo>
                    <a:pt x="2720" y="20770"/>
                    <a:pt x="20167" y="-6477"/>
                    <a:pt x="9412" y="1410"/>
                  </a:cubicBezTo>
                  <a:close/>
                </a:path>
              </a:pathLst>
            </a:custGeom>
            <a:grpFill/>
            <a:ln w="3175" cap="flat">
              <a:solidFill>
                <a:schemeClr val="bg1"/>
              </a:solid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307A8E44-A1DD-3BA7-7E24-332A0ED1E5B0}"/>
                </a:ext>
              </a:extLst>
            </p:cNvPr>
            <p:cNvSpPr/>
            <p:nvPr/>
          </p:nvSpPr>
          <p:spPr>
            <a:xfrm>
              <a:off x="8153333" y="4236044"/>
              <a:ext cx="11957" cy="26530"/>
            </a:xfrm>
            <a:custGeom>
              <a:avLst/>
              <a:gdLst>
                <a:gd name="connsiteX0" fmla="*/ 9053 w 11957"/>
                <a:gd name="connsiteY0" fmla="*/ 0 h 26530"/>
                <a:gd name="connsiteX1" fmla="*/ 4751 w 11957"/>
                <a:gd name="connsiteY1" fmla="*/ 26530 h 26530"/>
                <a:gd name="connsiteX2" fmla="*/ 9053 w 11957"/>
                <a:gd name="connsiteY2" fmla="*/ 0 h 26530"/>
              </a:gdLst>
              <a:ahLst/>
              <a:cxnLst>
                <a:cxn ang="0">
                  <a:pos x="connsiteX0" y="connsiteY0"/>
                </a:cxn>
                <a:cxn ang="0">
                  <a:pos x="connsiteX1" y="connsiteY1"/>
                </a:cxn>
                <a:cxn ang="0">
                  <a:pos x="connsiteX2" y="connsiteY2"/>
                </a:cxn>
              </a:cxnLst>
              <a:rect l="l" t="t" r="r" b="b"/>
              <a:pathLst>
                <a:path w="11957" h="26530">
                  <a:moveTo>
                    <a:pt x="9053" y="0"/>
                  </a:moveTo>
                  <a:cubicBezTo>
                    <a:pt x="8097" y="6931"/>
                    <a:pt x="-7678" y="20555"/>
                    <a:pt x="4751" y="26530"/>
                  </a:cubicBezTo>
                  <a:cubicBezTo>
                    <a:pt x="2839" y="16731"/>
                    <a:pt x="18136" y="2629"/>
                    <a:pt x="9053" y="0"/>
                  </a:cubicBezTo>
                  <a:close/>
                </a:path>
              </a:pathLst>
            </a:custGeom>
            <a:grpFill/>
            <a:ln w="3175" cap="flat">
              <a:solidFill>
                <a:schemeClr val="bg1"/>
              </a:solid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2F544921-FF17-0B2A-3353-203665A40132}"/>
                </a:ext>
              </a:extLst>
            </p:cNvPr>
            <p:cNvSpPr/>
            <p:nvPr/>
          </p:nvSpPr>
          <p:spPr>
            <a:xfrm>
              <a:off x="8681398" y="4299151"/>
              <a:ext cx="398072" cy="503827"/>
            </a:xfrm>
            <a:custGeom>
              <a:avLst/>
              <a:gdLst>
                <a:gd name="connsiteX0" fmla="*/ 114127 w 398072"/>
                <a:gd name="connsiteY0" fmla="*/ 472756 h 503827"/>
                <a:gd name="connsiteX1" fmla="*/ 188460 w 398072"/>
                <a:gd name="connsiteY1" fmla="*/ 503827 h 503827"/>
                <a:gd name="connsiteX2" fmla="*/ 201605 w 398072"/>
                <a:gd name="connsiteY2" fmla="*/ 490443 h 503827"/>
                <a:gd name="connsiteX3" fmla="*/ 232199 w 398072"/>
                <a:gd name="connsiteY3" fmla="*/ 499286 h 503827"/>
                <a:gd name="connsiteX4" fmla="*/ 310833 w 398072"/>
                <a:gd name="connsiteY4" fmla="*/ 494745 h 503827"/>
                <a:gd name="connsiteX5" fmla="*/ 297688 w 398072"/>
                <a:gd name="connsiteY5" fmla="*/ 454830 h 503827"/>
                <a:gd name="connsiteX6" fmla="*/ 319438 w 398072"/>
                <a:gd name="connsiteY6" fmla="*/ 441446 h 503827"/>
                <a:gd name="connsiteX7" fmla="*/ 332583 w 398072"/>
                <a:gd name="connsiteY7" fmla="*/ 423759 h 503827"/>
                <a:gd name="connsiteX8" fmla="*/ 341427 w 398072"/>
                <a:gd name="connsiteY8" fmla="*/ 414915 h 503827"/>
                <a:gd name="connsiteX9" fmla="*/ 335690 w 398072"/>
                <a:gd name="connsiteY9" fmla="*/ 405116 h 503827"/>
                <a:gd name="connsiteX10" fmla="*/ 328759 w 398072"/>
                <a:gd name="connsiteY10" fmla="*/ 397707 h 503827"/>
                <a:gd name="connsiteX11" fmla="*/ 328281 w 398072"/>
                <a:gd name="connsiteY11" fmla="*/ 397229 h 503827"/>
                <a:gd name="connsiteX12" fmla="*/ 328281 w 398072"/>
                <a:gd name="connsiteY12" fmla="*/ 397229 h 503827"/>
                <a:gd name="connsiteX13" fmla="*/ 294820 w 398072"/>
                <a:gd name="connsiteY13" fmla="*/ 370220 h 503827"/>
                <a:gd name="connsiteX14" fmla="*/ 294342 w 398072"/>
                <a:gd name="connsiteY14" fmla="*/ 369742 h 503827"/>
                <a:gd name="connsiteX15" fmla="*/ 288127 w 398072"/>
                <a:gd name="connsiteY15" fmla="*/ 361855 h 503827"/>
                <a:gd name="connsiteX16" fmla="*/ 286693 w 398072"/>
                <a:gd name="connsiteY16" fmla="*/ 358987 h 503827"/>
                <a:gd name="connsiteX17" fmla="*/ 284303 w 398072"/>
                <a:gd name="connsiteY17" fmla="*/ 351339 h 503827"/>
                <a:gd name="connsiteX18" fmla="*/ 283586 w 398072"/>
                <a:gd name="connsiteY18" fmla="*/ 347992 h 503827"/>
                <a:gd name="connsiteX19" fmla="*/ 284781 w 398072"/>
                <a:gd name="connsiteY19" fmla="*/ 335325 h 503827"/>
                <a:gd name="connsiteX20" fmla="*/ 267333 w 398072"/>
                <a:gd name="connsiteY20" fmla="*/ 308795 h 503827"/>
                <a:gd name="connsiteX21" fmla="*/ 319677 w 398072"/>
                <a:gd name="connsiteY21" fmla="*/ 295410 h 503827"/>
                <a:gd name="connsiteX22" fmla="*/ 363177 w 398072"/>
                <a:gd name="connsiteY22" fmla="*/ 273182 h 503827"/>
                <a:gd name="connsiteX23" fmla="*/ 367479 w 398072"/>
                <a:gd name="connsiteY23" fmla="*/ 259797 h 503827"/>
                <a:gd name="connsiteX24" fmla="*/ 389229 w 398072"/>
                <a:gd name="connsiteY24" fmla="*/ 273182 h 503827"/>
                <a:gd name="connsiteX25" fmla="*/ 398072 w 398072"/>
                <a:gd name="connsiteY25" fmla="*/ 246652 h 503827"/>
                <a:gd name="connsiteX26" fmla="*/ 384927 w 398072"/>
                <a:gd name="connsiteY26" fmla="*/ 193591 h 503827"/>
                <a:gd name="connsiteX27" fmla="*/ 380386 w 398072"/>
                <a:gd name="connsiteY27" fmla="*/ 158218 h 503827"/>
                <a:gd name="connsiteX28" fmla="*/ 358635 w 398072"/>
                <a:gd name="connsiteY28" fmla="*/ 131688 h 503827"/>
                <a:gd name="connsiteX29" fmla="*/ 371781 w 398072"/>
                <a:gd name="connsiteY29" fmla="*/ 109460 h 503827"/>
                <a:gd name="connsiteX30" fmla="*/ 341188 w 398072"/>
                <a:gd name="connsiteY30" fmla="*/ 51858 h 503827"/>
                <a:gd name="connsiteX31" fmla="*/ 297688 w 398072"/>
                <a:gd name="connsiteY31" fmla="*/ 29630 h 503827"/>
                <a:gd name="connsiteX32" fmla="*/ 210210 w 398072"/>
                <a:gd name="connsiteY32" fmla="*/ 51858 h 503827"/>
                <a:gd name="connsiteX33" fmla="*/ 214512 w 398072"/>
                <a:gd name="connsiteY33" fmla="*/ 34171 h 503827"/>
                <a:gd name="connsiteX34" fmla="*/ 166710 w 398072"/>
                <a:gd name="connsiteY34" fmla="*/ 29630 h 503827"/>
                <a:gd name="connsiteX35" fmla="*/ 175314 w 398072"/>
                <a:gd name="connsiteY35" fmla="*/ 11943 h 503827"/>
                <a:gd name="connsiteX36" fmla="*/ 162408 w 398072"/>
                <a:gd name="connsiteY36" fmla="*/ 3100 h 503827"/>
                <a:gd name="connsiteX37" fmla="*/ 118669 w 398072"/>
                <a:gd name="connsiteY37" fmla="*/ 3100 h 503827"/>
                <a:gd name="connsiteX38" fmla="*/ 131814 w 398072"/>
                <a:gd name="connsiteY38" fmla="*/ 29630 h 503827"/>
                <a:gd name="connsiteX39" fmla="*/ 118669 w 398072"/>
                <a:gd name="connsiteY39" fmla="*/ 34171 h 503827"/>
                <a:gd name="connsiteX40" fmla="*/ 127273 w 398072"/>
                <a:gd name="connsiteY40" fmla="*/ 38473 h 503827"/>
                <a:gd name="connsiteX41" fmla="*/ 127273 w 398072"/>
                <a:gd name="connsiteY41" fmla="*/ 60701 h 503827"/>
                <a:gd name="connsiteX42" fmla="*/ 171012 w 398072"/>
                <a:gd name="connsiteY42" fmla="*/ 91773 h 503827"/>
                <a:gd name="connsiteX43" fmla="*/ 140419 w 398072"/>
                <a:gd name="connsiteY43" fmla="*/ 69545 h 503827"/>
                <a:gd name="connsiteX44" fmla="*/ 114127 w 398072"/>
                <a:gd name="connsiteY44" fmla="*/ 69545 h 503827"/>
                <a:gd name="connsiteX45" fmla="*/ 105523 w 398072"/>
                <a:gd name="connsiteY45" fmla="*/ 100616 h 503827"/>
                <a:gd name="connsiteX46" fmla="*/ 96680 w 398072"/>
                <a:gd name="connsiteY46" fmla="*/ 100616 h 503827"/>
                <a:gd name="connsiteX47" fmla="*/ 88075 w 398072"/>
                <a:gd name="connsiteY47" fmla="*/ 82929 h 503827"/>
                <a:gd name="connsiteX48" fmla="*/ 48638 w 398072"/>
                <a:gd name="connsiteY48" fmla="*/ 87471 h 503827"/>
                <a:gd name="connsiteX49" fmla="*/ 31191 w 398072"/>
                <a:gd name="connsiteY49" fmla="*/ 153916 h 503827"/>
                <a:gd name="connsiteX50" fmla="*/ 44336 w 398072"/>
                <a:gd name="connsiteY50" fmla="*/ 167300 h 503827"/>
                <a:gd name="connsiteX51" fmla="*/ 35732 w 398072"/>
                <a:gd name="connsiteY51" fmla="*/ 202674 h 503827"/>
                <a:gd name="connsiteX52" fmla="*/ 836 w 398072"/>
                <a:gd name="connsiteY52" fmla="*/ 206976 h 503827"/>
                <a:gd name="connsiteX53" fmla="*/ 9680 w 398072"/>
                <a:gd name="connsiteY53" fmla="*/ 233506 h 503827"/>
                <a:gd name="connsiteX54" fmla="*/ 13982 w 398072"/>
                <a:gd name="connsiteY54" fmla="*/ 304253 h 503827"/>
                <a:gd name="connsiteX55" fmla="*/ 5377 w 398072"/>
                <a:gd name="connsiteY55" fmla="*/ 330784 h 503827"/>
                <a:gd name="connsiteX56" fmla="*/ 22825 w 398072"/>
                <a:gd name="connsiteY56" fmla="*/ 348470 h 503827"/>
                <a:gd name="connsiteX57" fmla="*/ 27127 w 398072"/>
                <a:gd name="connsiteY57" fmla="*/ 379542 h 503827"/>
                <a:gd name="connsiteX58" fmla="*/ 62023 w 398072"/>
                <a:gd name="connsiteY58" fmla="*/ 383844 h 503827"/>
                <a:gd name="connsiteX59" fmla="*/ 70627 w 398072"/>
                <a:gd name="connsiteY59" fmla="*/ 392687 h 503827"/>
                <a:gd name="connsiteX60" fmla="*/ 96919 w 398072"/>
                <a:gd name="connsiteY60" fmla="*/ 401531 h 503827"/>
                <a:gd name="connsiteX61" fmla="*/ 70627 w 398072"/>
                <a:gd name="connsiteY61" fmla="*/ 490204 h 503827"/>
                <a:gd name="connsiteX62" fmla="*/ 114366 w 398072"/>
                <a:gd name="connsiteY62" fmla="*/ 472517 h 50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98072" h="503827">
                  <a:moveTo>
                    <a:pt x="114127" y="472756"/>
                  </a:moveTo>
                  <a:cubicBezTo>
                    <a:pt x="131575" y="490443"/>
                    <a:pt x="172446" y="484468"/>
                    <a:pt x="188460" y="503827"/>
                  </a:cubicBezTo>
                  <a:cubicBezTo>
                    <a:pt x="193001" y="499764"/>
                    <a:pt x="189655" y="487575"/>
                    <a:pt x="201605" y="490443"/>
                  </a:cubicBezTo>
                  <a:cubicBezTo>
                    <a:pt x="219053" y="486141"/>
                    <a:pt x="214751" y="503588"/>
                    <a:pt x="232199" y="499286"/>
                  </a:cubicBezTo>
                  <a:cubicBezTo>
                    <a:pt x="247256" y="485424"/>
                    <a:pt x="296971" y="470127"/>
                    <a:pt x="310833" y="494745"/>
                  </a:cubicBezTo>
                  <a:cubicBezTo>
                    <a:pt x="303185" y="476580"/>
                    <a:pt x="306053" y="473712"/>
                    <a:pt x="297688" y="454830"/>
                  </a:cubicBezTo>
                  <a:cubicBezTo>
                    <a:pt x="297449" y="440968"/>
                    <a:pt x="312745" y="446465"/>
                    <a:pt x="319438" y="441446"/>
                  </a:cubicBezTo>
                  <a:cubicBezTo>
                    <a:pt x="324696" y="437622"/>
                    <a:pt x="325891" y="429495"/>
                    <a:pt x="332583" y="423759"/>
                  </a:cubicBezTo>
                  <a:cubicBezTo>
                    <a:pt x="335929" y="420891"/>
                    <a:pt x="344534" y="424237"/>
                    <a:pt x="341427" y="414915"/>
                  </a:cubicBezTo>
                  <a:cubicBezTo>
                    <a:pt x="339993" y="411330"/>
                    <a:pt x="338080" y="407984"/>
                    <a:pt x="335690" y="405116"/>
                  </a:cubicBezTo>
                  <a:cubicBezTo>
                    <a:pt x="333539" y="402487"/>
                    <a:pt x="331388" y="400097"/>
                    <a:pt x="328759" y="397707"/>
                  </a:cubicBezTo>
                  <a:cubicBezTo>
                    <a:pt x="328759" y="397707"/>
                    <a:pt x="328520" y="397468"/>
                    <a:pt x="328281" y="397229"/>
                  </a:cubicBezTo>
                  <a:cubicBezTo>
                    <a:pt x="328281" y="397229"/>
                    <a:pt x="328281" y="397229"/>
                    <a:pt x="328281" y="397229"/>
                  </a:cubicBezTo>
                  <a:cubicBezTo>
                    <a:pt x="317765" y="387668"/>
                    <a:pt x="304380" y="379781"/>
                    <a:pt x="294820" y="370220"/>
                  </a:cubicBezTo>
                  <a:cubicBezTo>
                    <a:pt x="294820" y="370220"/>
                    <a:pt x="294581" y="369981"/>
                    <a:pt x="294342" y="369742"/>
                  </a:cubicBezTo>
                  <a:cubicBezTo>
                    <a:pt x="291951" y="367352"/>
                    <a:pt x="289800" y="364723"/>
                    <a:pt x="288127" y="361855"/>
                  </a:cubicBezTo>
                  <a:cubicBezTo>
                    <a:pt x="287649" y="360899"/>
                    <a:pt x="287171" y="359943"/>
                    <a:pt x="286693" y="358987"/>
                  </a:cubicBezTo>
                  <a:cubicBezTo>
                    <a:pt x="285498" y="356597"/>
                    <a:pt x="284781" y="353968"/>
                    <a:pt x="284303" y="351339"/>
                  </a:cubicBezTo>
                  <a:cubicBezTo>
                    <a:pt x="284303" y="350143"/>
                    <a:pt x="283825" y="349187"/>
                    <a:pt x="283586" y="347992"/>
                  </a:cubicBezTo>
                  <a:cubicBezTo>
                    <a:pt x="283347" y="344168"/>
                    <a:pt x="283586" y="339866"/>
                    <a:pt x="284781" y="335325"/>
                  </a:cubicBezTo>
                  <a:cubicBezTo>
                    <a:pt x="274982" y="330545"/>
                    <a:pt x="269006" y="321940"/>
                    <a:pt x="267333" y="308795"/>
                  </a:cubicBezTo>
                  <a:cubicBezTo>
                    <a:pt x="290039" y="309751"/>
                    <a:pt x="296493" y="294215"/>
                    <a:pt x="319677" y="295410"/>
                  </a:cubicBezTo>
                  <a:cubicBezTo>
                    <a:pt x="328998" y="282742"/>
                    <a:pt x="343100" y="274855"/>
                    <a:pt x="363177" y="273182"/>
                  </a:cubicBezTo>
                  <a:cubicBezTo>
                    <a:pt x="363894" y="267924"/>
                    <a:pt x="362460" y="260514"/>
                    <a:pt x="367479" y="259797"/>
                  </a:cubicBezTo>
                  <a:cubicBezTo>
                    <a:pt x="383732" y="255017"/>
                    <a:pt x="381580" y="269119"/>
                    <a:pt x="389229" y="273182"/>
                  </a:cubicBezTo>
                  <a:cubicBezTo>
                    <a:pt x="392814" y="264817"/>
                    <a:pt x="396638" y="256929"/>
                    <a:pt x="398072" y="246652"/>
                  </a:cubicBezTo>
                  <a:cubicBezTo>
                    <a:pt x="381820" y="229443"/>
                    <a:pt x="383493" y="210083"/>
                    <a:pt x="384927" y="193591"/>
                  </a:cubicBezTo>
                  <a:cubicBezTo>
                    <a:pt x="386361" y="175188"/>
                    <a:pt x="369391" y="172080"/>
                    <a:pt x="380386" y="158218"/>
                  </a:cubicBezTo>
                  <a:cubicBezTo>
                    <a:pt x="371542" y="150809"/>
                    <a:pt x="360070" y="146267"/>
                    <a:pt x="358635" y="131688"/>
                  </a:cubicBezTo>
                  <a:cubicBezTo>
                    <a:pt x="360070" y="121171"/>
                    <a:pt x="373693" y="123322"/>
                    <a:pt x="371781" y="109460"/>
                  </a:cubicBezTo>
                  <a:cubicBezTo>
                    <a:pt x="371303" y="80300"/>
                    <a:pt x="345729" y="76954"/>
                    <a:pt x="341188" y="51858"/>
                  </a:cubicBezTo>
                  <a:cubicBezTo>
                    <a:pt x="318721" y="52336"/>
                    <a:pt x="313941" y="35366"/>
                    <a:pt x="297688" y="29630"/>
                  </a:cubicBezTo>
                  <a:cubicBezTo>
                    <a:pt x="271397" y="40863"/>
                    <a:pt x="238652" y="82212"/>
                    <a:pt x="210210" y="51858"/>
                  </a:cubicBezTo>
                  <a:cubicBezTo>
                    <a:pt x="217141" y="53770"/>
                    <a:pt x="224789" y="35366"/>
                    <a:pt x="214512" y="34171"/>
                  </a:cubicBezTo>
                  <a:cubicBezTo>
                    <a:pt x="195869" y="43015"/>
                    <a:pt x="191089" y="25567"/>
                    <a:pt x="166710" y="29630"/>
                  </a:cubicBezTo>
                  <a:cubicBezTo>
                    <a:pt x="166710" y="20787"/>
                    <a:pt x="178421" y="23894"/>
                    <a:pt x="175314" y="11943"/>
                  </a:cubicBezTo>
                  <a:cubicBezTo>
                    <a:pt x="170295" y="9792"/>
                    <a:pt x="165515" y="7163"/>
                    <a:pt x="162408" y="3100"/>
                  </a:cubicBezTo>
                  <a:cubicBezTo>
                    <a:pt x="143287" y="14811"/>
                    <a:pt x="132531" y="-7895"/>
                    <a:pt x="118669" y="3100"/>
                  </a:cubicBezTo>
                  <a:cubicBezTo>
                    <a:pt x="126078" y="14094"/>
                    <a:pt x="138267" y="20070"/>
                    <a:pt x="131814" y="29630"/>
                  </a:cubicBezTo>
                  <a:cubicBezTo>
                    <a:pt x="128946" y="33454"/>
                    <a:pt x="118669" y="26284"/>
                    <a:pt x="118669" y="34171"/>
                  </a:cubicBezTo>
                  <a:cubicBezTo>
                    <a:pt x="118669" y="32020"/>
                    <a:pt x="127034" y="37995"/>
                    <a:pt x="127273" y="38473"/>
                  </a:cubicBezTo>
                  <a:cubicBezTo>
                    <a:pt x="130141" y="44449"/>
                    <a:pt x="125122" y="54248"/>
                    <a:pt x="127273" y="60701"/>
                  </a:cubicBezTo>
                  <a:cubicBezTo>
                    <a:pt x="151891" y="60701"/>
                    <a:pt x="155237" y="82451"/>
                    <a:pt x="171012" y="91773"/>
                  </a:cubicBezTo>
                  <a:cubicBezTo>
                    <a:pt x="152369" y="92968"/>
                    <a:pt x="148784" y="78866"/>
                    <a:pt x="140419" y="69545"/>
                  </a:cubicBezTo>
                  <a:cubicBezTo>
                    <a:pt x="130141" y="70979"/>
                    <a:pt x="122493" y="78149"/>
                    <a:pt x="114127" y="69545"/>
                  </a:cubicBezTo>
                  <a:cubicBezTo>
                    <a:pt x="106240" y="80778"/>
                    <a:pt x="122493" y="94641"/>
                    <a:pt x="105523" y="100616"/>
                  </a:cubicBezTo>
                  <a:cubicBezTo>
                    <a:pt x="104806" y="82212"/>
                    <a:pt x="102655" y="99660"/>
                    <a:pt x="96680" y="100616"/>
                  </a:cubicBezTo>
                  <a:cubicBezTo>
                    <a:pt x="81861" y="96553"/>
                    <a:pt x="96202" y="90578"/>
                    <a:pt x="88075" y="82929"/>
                  </a:cubicBezTo>
                  <a:cubicBezTo>
                    <a:pt x="74452" y="83885"/>
                    <a:pt x="56048" y="80061"/>
                    <a:pt x="48638" y="87471"/>
                  </a:cubicBezTo>
                  <a:cubicBezTo>
                    <a:pt x="51746" y="111611"/>
                    <a:pt x="60350" y="151286"/>
                    <a:pt x="31191" y="153916"/>
                  </a:cubicBezTo>
                  <a:cubicBezTo>
                    <a:pt x="24498" y="169690"/>
                    <a:pt x="46009" y="156545"/>
                    <a:pt x="44336" y="167300"/>
                  </a:cubicBezTo>
                  <a:cubicBezTo>
                    <a:pt x="51028" y="192635"/>
                    <a:pt x="24259" y="184031"/>
                    <a:pt x="35732" y="202674"/>
                  </a:cubicBezTo>
                  <a:cubicBezTo>
                    <a:pt x="23542" y="208171"/>
                    <a:pt x="14221" y="213668"/>
                    <a:pt x="836" y="206976"/>
                  </a:cubicBezTo>
                  <a:cubicBezTo>
                    <a:pt x="-3705" y="223468"/>
                    <a:pt x="11831" y="219644"/>
                    <a:pt x="9680" y="233506"/>
                  </a:cubicBezTo>
                  <a:cubicBezTo>
                    <a:pt x="-6573" y="260036"/>
                    <a:pt x="1075" y="277962"/>
                    <a:pt x="13982" y="304253"/>
                  </a:cubicBezTo>
                  <a:cubicBezTo>
                    <a:pt x="16133" y="318116"/>
                    <a:pt x="597" y="314292"/>
                    <a:pt x="5377" y="330784"/>
                  </a:cubicBezTo>
                  <a:cubicBezTo>
                    <a:pt x="5855" y="342017"/>
                    <a:pt x="22347" y="336998"/>
                    <a:pt x="22825" y="348470"/>
                  </a:cubicBezTo>
                  <a:cubicBezTo>
                    <a:pt x="8246" y="360182"/>
                    <a:pt x="22347" y="365201"/>
                    <a:pt x="27127" y="379542"/>
                  </a:cubicBezTo>
                  <a:cubicBezTo>
                    <a:pt x="38122" y="383366"/>
                    <a:pt x="50311" y="380976"/>
                    <a:pt x="62023" y="383844"/>
                  </a:cubicBezTo>
                  <a:cubicBezTo>
                    <a:pt x="67520" y="385278"/>
                    <a:pt x="67281" y="391253"/>
                    <a:pt x="70627" y="392687"/>
                  </a:cubicBezTo>
                  <a:cubicBezTo>
                    <a:pt x="78276" y="395795"/>
                    <a:pt x="97397" y="387668"/>
                    <a:pt x="96919" y="401531"/>
                  </a:cubicBezTo>
                  <a:cubicBezTo>
                    <a:pt x="81861" y="424715"/>
                    <a:pt x="67759" y="448855"/>
                    <a:pt x="70627" y="490204"/>
                  </a:cubicBezTo>
                  <a:cubicBezTo>
                    <a:pt x="91421" y="490682"/>
                    <a:pt x="101221" y="479926"/>
                    <a:pt x="114366" y="472517"/>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6CB8B097-2674-0B48-83F6-999198097AA6}"/>
                </a:ext>
              </a:extLst>
            </p:cNvPr>
            <p:cNvSpPr/>
            <p:nvPr/>
          </p:nvSpPr>
          <p:spPr>
            <a:xfrm>
              <a:off x="9742248" y="4862253"/>
              <a:ext cx="3107" cy="3107"/>
            </a:xfrm>
            <a:custGeom>
              <a:avLst/>
              <a:gdLst>
                <a:gd name="connsiteX0" fmla="*/ 0 w 3107"/>
                <a:gd name="connsiteY0" fmla="*/ 3107 h 3107"/>
                <a:gd name="connsiteX1" fmla="*/ 3107 w 3107"/>
                <a:gd name="connsiteY1" fmla="*/ 0 h 3107"/>
                <a:gd name="connsiteX2" fmla="*/ 956 w 3107"/>
                <a:gd name="connsiteY2" fmla="*/ 0 h 3107"/>
                <a:gd name="connsiteX3" fmla="*/ 0 w 3107"/>
                <a:gd name="connsiteY3" fmla="*/ 3107 h 3107"/>
              </a:gdLst>
              <a:ahLst/>
              <a:cxnLst>
                <a:cxn ang="0">
                  <a:pos x="connsiteX0" y="connsiteY0"/>
                </a:cxn>
                <a:cxn ang="0">
                  <a:pos x="connsiteX1" y="connsiteY1"/>
                </a:cxn>
                <a:cxn ang="0">
                  <a:pos x="connsiteX2" y="connsiteY2"/>
                </a:cxn>
                <a:cxn ang="0">
                  <a:pos x="connsiteX3" y="connsiteY3"/>
                </a:cxn>
              </a:cxnLst>
              <a:rect l="l" t="t" r="r" b="b"/>
              <a:pathLst>
                <a:path w="3107" h="3107">
                  <a:moveTo>
                    <a:pt x="0" y="3107"/>
                  </a:moveTo>
                  <a:cubicBezTo>
                    <a:pt x="1434" y="2151"/>
                    <a:pt x="1912" y="1195"/>
                    <a:pt x="3107" y="0"/>
                  </a:cubicBezTo>
                  <a:cubicBezTo>
                    <a:pt x="2390" y="0"/>
                    <a:pt x="1673" y="0"/>
                    <a:pt x="956" y="0"/>
                  </a:cubicBezTo>
                  <a:cubicBezTo>
                    <a:pt x="717" y="956"/>
                    <a:pt x="478" y="1912"/>
                    <a:pt x="0" y="3107"/>
                  </a:cubicBezTo>
                  <a:close/>
                </a:path>
              </a:pathLst>
            </a:custGeom>
            <a:grpFill/>
            <a:ln w="3175" cap="flat">
              <a:solidFill>
                <a:schemeClr val="bg1"/>
              </a:solid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F98BFA8C-B67B-DF86-5D6B-059B1E425B56}"/>
                </a:ext>
              </a:extLst>
            </p:cNvPr>
            <p:cNvSpPr/>
            <p:nvPr/>
          </p:nvSpPr>
          <p:spPr>
            <a:xfrm>
              <a:off x="9044283" y="4301831"/>
              <a:ext cx="441826" cy="388811"/>
            </a:xfrm>
            <a:custGeom>
              <a:avLst/>
              <a:gdLst>
                <a:gd name="connsiteX0" fmla="*/ 375539 w 441826"/>
                <a:gd name="connsiteY0" fmla="*/ 359174 h 388811"/>
                <a:gd name="connsiteX1" fmla="*/ 406133 w 441826"/>
                <a:gd name="connsiteY1" fmla="*/ 319260 h 388811"/>
                <a:gd name="connsiteX2" fmla="*/ 441029 w 441826"/>
                <a:gd name="connsiteY2" fmla="*/ 297032 h 388811"/>
                <a:gd name="connsiteX3" fmla="*/ 436726 w 441826"/>
                <a:gd name="connsiteY3" fmla="*/ 274804 h 388811"/>
                <a:gd name="connsiteX4" fmla="*/ 441029 w 441826"/>
                <a:gd name="connsiteY4" fmla="*/ 265960 h 388811"/>
                <a:gd name="connsiteX5" fmla="*/ 432424 w 441826"/>
                <a:gd name="connsiteY5" fmla="*/ 257117 h 388811"/>
                <a:gd name="connsiteX6" fmla="*/ 423820 w 441826"/>
                <a:gd name="connsiteY6" fmla="*/ 190672 h 388811"/>
                <a:gd name="connsiteX7" fmla="*/ 401831 w 441826"/>
                <a:gd name="connsiteY7" fmla="*/ 168444 h 388811"/>
                <a:gd name="connsiteX8" fmla="*/ 432424 w 441826"/>
                <a:gd name="connsiteY8" fmla="*/ 146216 h 388811"/>
                <a:gd name="connsiteX9" fmla="*/ 414976 w 441826"/>
                <a:gd name="connsiteY9" fmla="*/ 44397 h 388811"/>
                <a:gd name="connsiteX10" fmla="*/ 392987 w 441826"/>
                <a:gd name="connsiteY10" fmla="*/ 31252 h 388811"/>
                <a:gd name="connsiteX11" fmla="*/ 379842 w 441826"/>
                <a:gd name="connsiteY11" fmla="*/ 35554 h 388811"/>
                <a:gd name="connsiteX12" fmla="*/ 200823 w 441826"/>
                <a:gd name="connsiteY12" fmla="*/ 31252 h 388811"/>
                <a:gd name="connsiteX13" fmla="*/ 187677 w 441826"/>
                <a:gd name="connsiteY13" fmla="*/ 180 h 388811"/>
                <a:gd name="connsiteX14" fmla="*/ 100438 w 441826"/>
                <a:gd name="connsiteY14" fmla="*/ 22408 h 388811"/>
                <a:gd name="connsiteX15" fmla="*/ 87292 w 441826"/>
                <a:gd name="connsiteY15" fmla="*/ 40095 h 388811"/>
                <a:gd name="connsiteX16" fmla="*/ 17262 w 441826"/>
                <a:gd name="connsiteY16" fmla="*/ 57782 h 388811"/>
                <a:gd name="connsiteX17" fmla="*/ 21803 w 441826"/>
                <a:gd name="connsiteY17" fmla="*/ 84312 h 388811"/>
                <a:gd name="connsiteX18" fmla="*/ 8658 w 441826"/>
                <a:gd name="connsiteY18" fmla="*/ 79771 h 388811"/>
                <a:gd name="connsiteX19" fmla="*/ 13199 w 441826"/>
                <a:gd name="connsiteY19" fmla="*/ 115144 h 388811"/>
                <a:gd name="connsiteX20" fmla="*/ 53 w 441826"/>
                <a:gd name="connsiteY20" fmla="*/ 132831 h 388811"/>
                <a:gd name="connsiteX21" fmla="*/ 22042 w 441826"/>
                <a:gd name="connsiteY21" fmla="*/ 154820 h 388811"/>
                <a:gd name="connsiteX22" fmla="*/ 22042 w 441826"/>
                <a:gd name="connsiteY22" fmla="*/ 207881 h 388811"/>
                <a:gd name="connsiteX23" fmla="*/ 39490 w 441826"/>
                <a:gd name="connsiteY23" fmla="*/ 256639 h 388811"/>
                <a:gd name="connsiteX24" fmla="*/ 52636 w 441826"/>
                <a:gd name="connsiteY24" fmla="*/ 270023 h 388811"/>
                <a:gd name="connsiteX25" fmla="*/ 104979 w 441826"/>
                <a:gd name="connsiteY25" fmla="*/ 287710 h 388811"/>
                <a:gd name="connsiteX26" fmla="*/ 113823 w 441826"/>
                <a:gd name="connsiteY26" fmla="*/ 318782 h 388811"/>
                <a:gd name="connsiteX27" fmla="*/ 122666 w 441826"/>
                <a:gd name="connsiteY27" fmla="*/ 296554 h 388811"/>
                <a:gd name="connsiteX28" fmla="*/ 161864 w 441826"/>
                <a:gd name="connsiteY28" fmla="*/ 305397 h 388811"/>
                <a:gd name="connsiteX29" fmla="*/ 161864 w 441826"/>
                <a:gd name="connsiteY29" fmla="*/ 323084 h 388811"/>
                <a:gd name="connsiteX30" fmla="*/ 214446 w 441826"/>
                <a:gd name="connsiteY30" fmla="*/ 362999 h 388811"/>
                <a:gd name="connsiteX31" fmla="*/ 236196 w 441826"/>
                <a:gd name="connsiteY31" fmla="*/ 354155 h 388811"/>
                <a:gd name="connsiteX32" fmla="*/ 253644 w 441826"/>
                <a:gd name="connsiteY32" fmla="*/ 376383 h 388811"/>
                <a:gd name="connsiteX33" fmla="*/ 275394 w 441826"/>
                <a:gd name="connsiteY33" fmla="*/ 367540 h 388811"/>
                <a:gd name="connsiteX34" fmla="*/ 332278 w 441826"/>
                <a:gd name="connsiteY34" fmla="*/ 362999 h 388811"/>
                <a:gd name="connsiteX35" fmla="*/ 378647 w 441826"/>
                <a:gd name="connsiteY35" fmla="*/ 388812 h 388811"/>
                <a:gd name="connsiteX36" fmla="*/ 375778 w 441826"/>
                <a:gd name="connsiteY36" fmla="*/ 358696 h 38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1826" h="388811">
                  <a:moveTo>
                    <a:pt x="375539" y="359174"/>
                  </a:moveTo>
                  <a:cubicBezTo>
                    <a:pt x="387490" y="341488"/>
                    <a:pt x="391792" y="333839"/>
                    <a:pt x="406133" y="319260"/>
                  </a:cubicBezTo>
                  <a:cubicBezTo>
                    <a:pt x="417127" y="308265"/>
                    <a:pt x="427883" y="295837"/>
                    <a:pt x="441029" y="297032"/>
                  </a:cubicBezTo>
                  <a:cubicBezTo>
                    <a:pt x="444136" y="283886"/>
                    <a:pt x="437204" y="278867"/>
                    <a:pt x="436726" y="274804"/>
                  </a:cubicBezTo>
                  <a:cubicBezTo>
                    <a:pt x="436248" y="270980"/>
                    <a:pt x="441985" y="268589"/>
                    <a:pt x="441029" y="265960"/>
                  </a:cubicBezTo>
                  <a:cubicBezTo>
                    <a:pt x="441029" y="265960"/>
                    <a:pt x="433380" y="258312"/>
                    <a:pt x="432424" y="257117"/>
                  </a:cubicBezTo>
                  <a:cubicBezTo>
                    <a:pt x="420712" y="241103"/>
                    <a:pt x="413781" y="212661"/>
                    <a:pt x="423820" y="190672"/>
                  </a:cubicBezTo>
                  <a:cubicBezTo>
                    <a:pt x="417366" y="182545"/>
                    <a:pt x="401114" y="183980"/>
                    <a:pt x="401831" y="168444"/>
                  </a:cubicBezTo>
                  <a:cubicBezTo>
                    <a:pt x="408523" y="157449"/>
                    <a:pt x="416888" y="148128"/>
                    <a:pt x="432424" y="146216"/>
                  </a:cubicBezTo>
                  <a:cubicBezTo>
                    <a:pt x="436726" y="101999"/>
                    <a:pt x="410674" y="88614"/>
                    <a:pt x="414976" y="44397"/>
                  </a:cubicBezTo>
                  <a:cubicBezTo>
                    <a:pt x="405655" y="50133"/>
                    <a:pt x="401831" y="33881"/>
                    <a:pt x="392987" y="31252"/>
                  </a:cubicBezTo>
                  <a:cubicBezTo>
                    <a:pt x="386773" y="29340"/>
                    <a:pt x="383427" y="35554"/>
                    <a:pt x="379842" y="35554"/>
                  </a:cubicBezTo>
                  <a:cubicBezTo>
                    <a:pt x="323913" y="35554"/>
                    <a:pt x="247669" y="23364"/>
                    <a:pt x="200823" y="31252"/>
                  </a:cubicBezTo>
                  <a:cubicBezTo>
                    <a:pt x="194608" y="22647"/>
                    <a:pt x="189350" y="13326"/>
                    <a:pt x="187677" y="180"/>
                  </a:cubicBezTo>
                  <a:cubicBezTo>
                    <a:pt x="149196" y="-1971"/>
                    <a:pt x="130075" y="15716"/>
                    <a:pt x="100438" y="22408"/>
                  </a:cubicBezTo>
                  <a:cubicBezTo>
                    <a:pt x="101155" y="33403"/>
                    <a:pt x="93746" y="36271"/>
                    <a:pt x="87292" y="40095"/>
                  </a:cubicBezTo>
                  <a:cubicBezTo>
                    <a:pt x="58611" y="40573"/>
                    <a:pt x="43314" y="54675"/>
                    <a:pt x="17262" y="57782"/>
                  </a:cubicBezTo>
                  <a:cubicBezTo>
                    <a:pt x="6268" y="68537"/>
                    <a:pt x="26584" y="67103"/>
                    <a:pt x="21803" y="84312"/>
                  </a:cubicBezTo>
                  <a:cubicBezTo>
                    <a:pt x="15828" y="84312"/>
                    <a:pt x="12243" y="82161"/>
                    <a:pt x="8658" y="79771"/>
                  </a:cubicBezTo>
                  <a:cubicBezTo>
                    <a:pt x="8180" y="95785"/>
                    <a:pt x="17023" y="100087"/>
                    <a:pt x="13199" y="115144"/>
                  </a:cubicBezTo>
                  <a:cubicBezTo>
                    <a:pt x="11287" y="122554"/>
                    <a:pt x="-903" y="126856"/>
                    <a:pt x="53" y="132831"/>
                  </a:cubicBezTo>
                  <a:cubicBezTo>
                    <a:pt x="770" y="137372"/>
                    <a:pt x="17979" y="145260"/>
                    <a:pt x="22042" y="154820"/>
                  </a:cubicBezTo>
                  <a:cubicBezTo>
                    <a:pt x="30169" y="174658"/>
                    <a:pt x="25389" y="193062"/>
                    <a:pt x="22042" y="207881"/>
                  </a:cubicBezTo>
                  <a:cubicBezTo>
                    <a:pt x="28974" y="223177"/>
                    <a:pt x="42597" y="231304"/>
                    <a:pt x="39490" y="256639"/>
                  </a:cubicBezTo>
                  <a:cubicBezTo>
                    <a:pt x="51441" y="250186"/>
                    <a:pt x="47378" y="266199"/>
                    <a:pt x="52636" y="270023"/>
                  </a:cubicBezTo>
                  <a:cubicBezTo>
                    <a:pt x="66498" y="280301"/>
                    <a:pt x="88009" y="278867"/>
                    <a:pt x="104979" y="287710"/>
                  </a:cubicBezTo>
                  <a:cubicBezTo>
                    <a:pt x="91117" y="297988"/>
                    <a:pt x="103067" y="310177"/>
                    <a:pt x="113823" y="318782"/>
                  </a:cubicBezTo>
                  <a:cubicBezTo>
                    <a:pt x="125534" y="310655"/>
                    <a:pt x="114540" y="303724"/>
                    <a:pt x="122666" y="296554"/>
                  </a:cubicBezTo>
                  <a:cubicBezTo>
                    <a:pt x="137246" y="297988"/>
                    <a:pt x="142026" y="309460"/>
                    <a:pt x="161864" y="305397"/>
                  </a:cubicBezTo>
                  <a:cubicBezTo>
                    <a:pt x="162342" y="317348"/>
                    <a:pt x="154693" y="314240"/>
                    <a:pt x="161864" y="323084"/>
                  </a:cubicBezTo>
                  <a:cubicBezTo>
                    <a:pt x="191979" y="323562"/>
                    <a:pt x="204647" y="341727"/>
                    <a:pt x="214446" y="362999"/>
                  </a:cubicBezTo>
                  <a:cubicBezTo>
                    <a:pt x="227831" y="366345"/>
                    <a:pt x="222811" y="350809"/>
                    <a:pt x="236196" y="354155"/>
                  </a:cubicBezTo>
                  <a:cubicBezTo>
                    <a:pt x="243845" y="359891"/>
                    <a:pt x="253405" y="363238"/>
                    <a:pt x="253644" y="376383"/>
                  </a:cubicBezTo>
                  <a:cubicBezTo>
                    <a:pt x="267029" y="379729"/>
                    <a:pt x="262009" y="364194"/>
                    <a:pt x="275394" y="367540"/>
                  </a:cubicBezTo>
                  <a:cubicBezTo>
                    <a:pt x="304314" y="373993"/>
                    <a:pt x="301446" y="361326"/>
                    <a:pt x="332278" y="362999"/>
                  </a:cubicBezTo>
                  <a:cubicBezTo>
                    <a:pt x="350443" y="368735"/>
                    <a:pt x="361916" y="381402"/>
                    <a:pt x="378647" y="388812"/>
                  </a:cubicBezTo>
                  <a:cubicBezTo>
                    <a:pt x="377930" y="381642"/>
                    <a:pt x="379842" y="368735"/>
                    <a:pt x="375778" y="358696"/>
                  </a:cubicBezTo>
                  <a:close/>
                </a:path>
              </a:pathLst>
            </a:custGeom>
            <a:grpFill/>
            <a:ln w="3175" cap="flat">
              <a:solidFill>
                <a:schemeClr val="bg1"/>
              </a:solid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DB44C165-FEE4-C5E5-0476-F857B9B31FE9}"/>
                </a:ext>
              </a:extLst>
            </p:cNvPr>
            <p:cNvSpPr/>
            <p:nvPr/>
          </p:nvSpPr>
          <p:spPr>
            <a:xfrm>
              <a:off x="9422690" y="4691360"/>
              <a:ext cx="1673" cy="2629"/>
            </a:xfrm>
            <a:custGeom>
              <a:avLst/>
              <a:gdLst>
                <a:gd name="connsiteX0" fmla="*/ 0 w 1673"/>
                <a:gd name="connsiteY0" fmla="*/ 0 h 2629"/>
                <a:gd name="connsiteX1" fmla="*/ 478 w 1673"/>
                <a:gd name="connsiteY1" fmla="*/ 2629 h 2629"/>
                <a:gd name="connsiteX2" fmla="*/ 1673 w 1673"/>
                <a:gd name="connsiteY2" fmla="*/ 956 h 2629"/>
                <a:gd name="connsiteX3" fmla="*/ 239 w 1673"/>
                <a:gd name="connsiteY3" fmla="*/ 239 h 2629"/>
              </a:gdLst>
              <a:ahLst/>
              <a:cxnLst>
                <a:cxn ang="0">
                  <a:pos x="connsiteX0" y="connsiteY0"/>
                </a:cxn>
                <a:cxn ang="0">
                  <a:pos x="connsiteX1" y="connsiteY1"/>
                </a:cxn>
                <a:cxn ang="0">
                  <a:pos x="connsiteX2" y="connsiteY2"/>
                </a:cxn>
                <a:cxn ang="0">
                  <a:pos x="connsiteX3" y="connsiteY3"/>
                </a:cxn>
              </a:cxnLst>
              <a:rect l="l" t="t" r="r" b="b"/>
              <a:pathLst>
                <a:path w="1673" h="2629">
                  <a:moveTo>
                    <a:pt x="0" y="0"/>
                  </a:moveTo>
                  <a:cubicBezTo>
                    <a:pt x="0" y="0"/>
                    <a:pt x="0" y="1912"/>
                    <a:pt x="478" y="2629"/>
                  </a:cubicBezTo>
                  <a:cubicBezTo>
                    <a:pt x="956" y="2151"/>
                    <a:pt x="1195" y="1434"/>
                    <a:pt x="1673" y="956"/>
                  </a:cubicBezTo>
                  <a:cubicBezTo>
                    <a:pt x="1195" y="956"/>
                    <a:pt x="717" y="478"/>
                    <a:pt x="239" y="239"/>
                  </a:cubicBezTo>
                  <a:close/>
                </a:path>
              </a:pathLst>
            </a:custGeom>
            <a:grpFill/>
            <a:ln w="3175" cap="flat">
              <a:solidFill>
                <a:schemeClr val="bg1"/>
              </a:solid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6DE2C15B-B98C-6D8A-F090-9D9FEAAA1BDF}"/>
                </a:ext>
              </a:extLst>
            </p:cNvPr>
            <p:cNvSpPr/>
            <p:nvPr/>
          </p:nvSpPr>
          <p:spPr>
            <a:xfrm>
              <a:off x="9611748" y="4731753"/>
              <a:ext cx="132069" cy="190618"/>
            </a:xfrm>
            <a:custGeom>
              <a:avLst/>
              <a:gdLst>
                <a:gd name="connsiteX0" fmla="*/ 117832 w 132069"/>
                <a:gd name="connsiteY0" fmla="*/ 97516 h 190618"/>
                <a:gd name="connsiteX1" fmla="*/ 117832 w 132069"/>
                <a:gd name="connsiteY1" fmla="*/ 79830 h 190618"/>
                <a:gd name="connsiteX2" fmla="*/ 100384 w 132069"/>
                <a:gd name="connsiteY2" fmla="*/ 57602 h 190618"/>
                <a:gd name="connsiteX3" fmla="*/ 104687 w 132069"/>
                <a:gd name="connsiteY3" fmla="*/ 39915 h 190618"/>
                <a:gd name="connsiteX4" fmla="*/ 30593 w 132069"/>
                <a:gd name="connsiteY4" fmla="*/ 0 h 190618"/>
                <a:gd name="connsiteX5" fmla="*/ 0 w 132069"/>
                <a:gd name="connsiteY5" fmla="*/ 13385 h 190618"/>
                <a:gd name="connsiteX6" fmla="*/ 30593 w 132069"/>
                <a:gd name="connsiteY6" fmla="*/ 62143 h 190618"/>
                <a:gd name="connsiteX7" fmla="*/ 56645 w 132069"/>
                <a:gd name="connsiteY7" fmla="*/ 97516 h 190618"/>
                <a:gd name="connsiteX8" fmla="*/ 56645 w 132069"/>
                <a:gd name="connsiteY8" fmla="*/ 159420 h 190618"/>
                <a:gd name="connsiteX9" fmla="*/ 56645 w 132069"/>
                <a:gd name="connsiteY9" fmla="*/ 190492 h 190618"/>
                <a:gd name="connsiteX10" fmla="*/ 91780 w 132069"/>
                <a:gd name="connsiteY10" fmla="*/ 159420 h 190618"/>
                <a:gd name="connsiteX11" fmla="*/ 100384 w 132069"/>
                <a:gd name="connsiteY11" fmla="*/ 124047 h 190618"/>
                <a:gd name="connsiteX12" fmla="*/ 131217 w 132069"/>
                <a:gd name="connsiteY12" fmla="*/ 130500 h 190618"/>
                <a:gd name="connsiteX13" fmla="*/ 117832 w 132069"/>
                <a:gd name="connsiteY13" fmla="*/ 97516 h 190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2069" h="190618">
                  <a:moveTo>
                    <a:pt x="117832" y="97516"/>
                  </a:moveTo>
                  <a:cubicBezTo>
                    <a:pt x="115442" y="92975"/>
                    <a:pt x="119983" y="84610"/>
                    <a:pt x="117832" y="79830"/>
                  </a:cubicBezTo>
                  <a:cubicBezTo>
                    <a:pt x="113291" y="69074"/>
                    <a:pt x="95843" y="71464"/>
                    <a:pt x="100384" y="57602"/>
                  </a:cubicBezTo>
                  <a:cubicBezTo>
                    <a:pt x="99428" y="49236"/>
                    <a:pt x="105165" y="47802"/>
                    <a:pt x="104687" y="39915"/>
                  </a:cubicBezTo>
                  <a:cubicBezTo>
                    <a:pt x="75527" y="25335"/>
                    <a:pt x="61187" y="17209"/>
                    <a:pt x="30593" y="0"/>
                  </a:cubicBezTo>
                  <a:cubicBezTo>
                    <a:pt x="26291" y="10517"/>
                    <a:pt x="5258" y="4063"/>
                    <a:pt x="0" y="13385"/>
                  </a:cubicBezTo>
                  <a:cubicBezTo>
                    <a:pt x="17926" y="24140"/>
                    <a:pt x="21750" y="49953"/>
                    <a:pt x="30593" y="62143"/>
                  </a:cubicBezTo>
                  <a:cubicBezTo>
                    <a:pt x="40154" y="75288"/>
                    <a:pt x="50431" y="85327"/>
                    <a:pt x="56645" y="97516"/>
                  </a:cubicBezTo>
                  <a:cubicBezTo>
                    <a:pt x="70030" y="123091"/>
                    <a:pt x="59753" y="135280"/>
                    <a:pt x="56645" y="159420"/>
                  </a:cubicBezTo>
                  <a:cubicBezTo>
                    <a:pt x="55451" y="169937"/>
                    <a:pt x="75049" y="186668"/>
                    <a:pt x="56645" y="190492"/>
                  </a:cubicBezTo>
                  <a:cubicBezTo>
                    <a:pt x="81025" y="192882"/>
                    <a:pt x="70747" y="160615"/>
                    <a:pt x="91780" y="159420"/>
                  </a:cubicBezTo>
                  <a:cubicBezTo>
                    <a:pt x="93214" y="146036"/>
                    <a:pt x="86761" y="125003"/>
                    <a:pt x="100384" y="124047"/>
                  </a:cubicBezTo>
                  <a:cubicBezTo>
                    <a:pt x="112574" y="130978"/>
                    <a:pt x="122373" y="130500"/>
                    <a:pt x="131217" y="130500"/>
                  </a:cubicBezTo>
                  <a:cubicBezTo>
                    <a:pt x="135519" y="115681"/>
                    <a:pt x="122373" y="105643"/>
                    <a:pt x="117832" y="97516"/>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4E5E4278-CD35-1597-0779-E286429BE134}"/>
                </a:ext>
              </a:extLst>
            </p:cNvPr>
            <p:cNvSpPr/>
            <p:nvPr/>
          </p:nvSpPr>
          <p:spPr>
            <a:xfrm>
              <a:off x="9323740" y="4749679"/>
              <a:ext cx="412475" cy="289827"/>
            </a:xfrm>
            <a:custGeom>
              <a:avLst/>
              <a:gdLst>
                <a:gd name="connsiteX0" fmla="*/ 340591 w 412475"/>
                <a:gd name="connsiteY0" fmla="*/ 137192 h 289827"/>
                <a:gd name="connsiteX1" fmla="*/ 349195 w 412475"/>
                <a:gd name="connsiteY1" fmla="*/ 101819 h 289827"/>
                <a:gd name="connsiteX2" fmla="*/ 331747 w 412475"/>
                <a:gd name="connsiteY2" fmla="*/ 75288 h 289827"/>
                <a:gd name="connsiteX3" fmla="*/ 314299 w 412475"/>
                <a:gd name="connsiteY3" fmla="*/ 44217 h 289827"/>
                <a:gd name="connsiteX4" fmla="*/ 292549 w 412475"/>
                <a:gd name="connsiteY4" fmla="*/ 0 h 289827"/>
                <a:gd name="connsiteX5" fmla="*/ 270799 w 412475"/>
                <a:gd name="connsiteY5" fmla="*/ 0 h 289827"/>
                <a:gd name="connsiteX6" fmla="*/ 248810 w 412475"/>
                <a:gd name="connsiteY6" fmla="*/ 17687 h 289827"/>
                <a:gd name="connsiteX7" fmla="*/ 205071 w 412475"/>
                <a:gd name="connsiteY7" fmla="*/ 31071 h 289827"/>
                <a:gd name="connsiteX8" fmla="*/ 179019 w 412475"/>
                <a:gd name="connsiteY8" fmla="*/ 17687 h 289827"/>
                <a:gd name="connsiteX9" fmla="*/ 122135 w 412475"/>
                <a:gd name="connsiteY9" fmla="*/ 8843 h 289827"/>
                <a:gd name="connsiteX10" fmla="*/ 78635 w 412475"/>
                <a:gd name="connsiteY10" fmla="*/ 35374 h 289827"/>
                <a:gd name="connsiteX11" fmla="*/ 30593 w 412475"/>
                <a:gd name="connsiteY11" fmla="*/ 128349 h 289827"/>
                <a:gd name="connsiteX12" fmla="*/ 0 w 412475"/>
                <a:gd name="connsiteY12" fmla="*/ 137192 h 289827"/>
                <a:gd name="connsiteX13" fmla="*/ 17448 w 412475"/>
                <a:gd name="connsiteY13" fmla="*/ 177107 h 289827"/>
                <a:gd name="connsiteX14" fmla="*/ 52343 w 412475"/>
                <a:gd name="connsiteY14" fmla="*/ 194794 h 289827"/>
                <a:gd name="connsiteX15" fmla="*/ 52343 w 412475"/>
                <a:gd name="connsiteY15" fmla="*/ 221324 h 289827"/>
                <a:gd name="connsiteX16" fmla="*/ 78396 w 412475"/>
                <a:gd name="connsiteY16" fmla="*/ 230168 h 289827"/>
                <a:gd name="connsiteX17" fmla="*/ 104448 w 412475"/>
                <a:gd name="connsiteY17" fmla="*/ 234709 h 289827"/>
                <a:gd name="connsiteX18" fmla="*/ 95604 w 412475"/>
                <a:gd name="connsiteY18" fmla="*/ 248093 h 289827"/>
                <a:gd name="connsiteX19" fmla="*/ 113052 w 412475"/>
                <a:gd name="connsiteY19" fmla="*/ 279165 h 289827"/>
                <a:gd name="connsiteX20" fmla="*/ 161093 w 412475"/>
                <a:gd name="connsiteY20" fmla="*/ 283706 h 289827"/>
                <a:gd name="connsiteX21" fmla="*/ 182843 w 412475"/>
                <a:gd name="connsiteY21" fmla="*/ 279165 h 289827"/>
                <a:gd name="connsiteX22" fmla="*/ 230884 w 412475"/>
                <a:gd name="connsiteY22" fmla="*/ 288008 h 289827"/>
                <a:gd name="connsiteX23" fmla="*/ 296374 w 412475"/>
                <a:gd name="connsiteY23" fmla="*/ 256937 h 289827"/>
                <a:gd name="connsiteX24" fmla="*/ 305217 w 412475"/>
                <a:gd name="connsiteY24" fmla="*/ 265780 h 289827"/>
                <a:gd name="connsiteX25" fmla="*/ 335810 w 412475"/>
                <a:gd name="connsiteY25" fmla="*/ 270082 h 289827"/>
                <a:gd name="connsiteX26" fmla="*/ 362102 w 412475"/>
                <a:gd name="connsiteY26" fmla="*/ 283467 h 289827"/>
                <a:gd name="connsiteX27" fmla="*/ 366404 w 412475"/>
                <a:gd name="connsiteY27" fmla="*/ 248093 h 289827"/>
                <a:gd name="connsiteX28" fmla="*/ 375247 w 412475"/>
                <a:gd name="connsiteY28" fmla="*/ 230407 h 289827"/>
                <a:gd name="connsiteX29" fmla="*/ 388393 w 412475"/>
                <a:gd name="connsiteY29" fmla="*/ 203876 h 289827"/>
                <a:gd name="connsiteX30" fmla="*/ 401538 w 412475"/>
                <a:gd name="connsiteY30" fmla="*/ 217261 h 289827"/>
                <a:gd name="connsiteX31" fmla="*/ 405841 w 412475"/>
                <a:gd name="connsiteY31" fmla="*/ 181887 h 289827"/>
                <a:gd name="connsiteX32" fmla="*/ 344654 w 412475"/>
                <a:gd name="connsiteY32" fmla="*/ 173044 h 289827"/>
                <a:gd name="connsiteX33" fmla="*/ 340351 w 412475"/>
                <a:gd name="connsiteY33" fmla="*/ 137670 h 28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12475" h="289827">
                  <a:moveTo>
                    <a:pt x="340591" y="137192"/>
                  </a:moveTo>
                  <a:cubicBezTo>
                    <a:pt x="341786" y="122374"/>
                    <a:pt x="350390" y="108272"/>
                    <a:pt x="349195" y="101819"/>
                  </a:cubicBezTo>
                  <a:cubicBezTo>
                    <a:pt x="347761" y="92975"/>
                    <a:pt x="334137" y="77918"/>
                    <a:pt x="331747" y="75288"/>
                  </a:cubicBezTo>
                  <a:cubicBezTo>
                    <a:pt x="322904" y="65489"/>
                    <a:pt x="320275" y="54256"/>
                    <a:pt x="314299" y="44217"/>
                  </a:cubicBezTo>
                  <a:cubicBezTo>
                    <a:pt x="306412" y="30832"/>
                    <a:pt x="296134" y="18165"/>
                    <a:pt x="292549" y="0"/>
                  </a:cubicBezTo>
                  <a:lnTo>
                    <a:pt x="270799" y="0"/>
                  </a:lnTo>
                  <a:cubicBezTo>
                    <a:pt x="264585" y="6931"/>
                    <a:pt x="259805" y="15297"/>
                    <a:pt x="248810" y="17687"/>
                  </a:cubicBezTo>
                  <a:cubicBezTo>
                    <a:pt x="225148" y="12907"/>
                    <a:pt x="221324" y="28203"/>
                    <a:pt x="205071" y="31071"/>
                  </a:cubicBezTo>
                  <a:cubicBezTo>
                    <a:pt x="189775" y="33462"/>
                    <a:pt x="194555" y="15297"/>
                    <a:pt x="179019" y="17687"/>
                  </a:cubicBezTo>
                  <a:cubicBezTo>
                    <a:pt x="165395" y="24857"/>
                    <a:pt x="138148" y="13624"/>
                    <a:pt x="122135" y="8843"/>
                  </a:cubicBezTo>
                  <a:cubicBezTo>
                    <a:pt x="111140" y="21272"/>
                    <a:pt x="98711" y="32267"/>
                    <a:pt x="78635" y="35374"/>
                  </a:cubicBezTo>
                  <a:cubicBezTo>
                    <a:pt x="65250" y="68835"/>
                    <a:pt x="47802" y="98473"/>
                    <a:pt x="30593" y="128349"/>
                  </a:cubicBezTo>
                  <a:cubicBezTo>
                    <a:pt x="13146" y="124047"/>
                    <a:pt x="17448" y="141495"/>
                    <a:pt x="0" y="137192"/>
                  </a:cubicBezTo>
                  <a:cubicBezTo>
                    <a:pt x="3585" y="152728"/>
                    <a:pt x="24379" y="150816"/>
                    <a:pt x="17448" y="177107"/>
                  </a:cubicBezTo>
                  <a:cubicBezTo>
                    <a:pt x="26530" y="185472"/>
                    <a:pt x="39915" y="189775"/>
                    <a:pt x="52343" y="194794"/>
                  </a:cubicBezTo>
                  <a:cubicBezTo>
                    <a:pt x="42783" y="204115"/>
                    <a:pt x="54494" y="207461"/>
                    <a:pt x="52343" y="221324"/>
                  </a:cubicBezTo>
                  <a:cubicBezTo>
                    <a:pt x="66923" y="225626"/>
                    <a:pt x="74093" y="234470"/>
                    <a:pt x="78396" y="230168"/>
                  </a:cubicBezTo>
                  <a:cubicBezTo>
                    <a:pt x="86522" y="221802"/>
                    <a:pt x="103731" y="223953"/>
                    <a:pt x="104448" y="234709"/>
                  </a:cubicBezTo>
                  <a:cubicBezTo>
                    <a:pt x="104209" y="241640"/>
                    <a:pt x="93214" y="238294"/>
                    <a:pt x="95604" y="248093"/>
                  </a:cubicBezTo>
                  <a:cubicBezTo>
                    <a:pt x="103731" y="255742"/>
                    <a:pt x="126437" y="263151"/>
                    <a:pt x="113052" y="279165"/>
                  </a:cubicBezTo>
                  <a:cubicBezTo>
                    <a:pt x="133368" y="275819"/>
                    <a:pt x="147470" y="282511"/>
                    <a:pt x="161093" y="283706"/>
                  </a:cubicBezTo>
                  <a:cubicBezTo>
                    <a:pt x="168503" y="284184"/>
                    <a:pt x="175912" y="278926"/>
                    <a:pt x="182843" y="279165"/>
                  </a:cubicBezTo>
                  <a:cubicBezTo>
                    <a:pt x="193599" y="279882"/>
                    <a:pt x="215110" y="294939"/>
                    <a:pt x="230884" y="288008"/>
                  </a:cubicBezTo>
                  <a:cubicBezTo>
                    <a:pt x="250961" y="275580"/>
                    <a:pt x="269365" y="255503"/>
                    <a:pt x="296374" y="256937"/>
                  </a:cubicBezTo>
                  <a:cubicBezTo>
                    <a:pt x="302588" y="257176"/>
                    <a:pt x="301393" y="263868"/>
                    <a:pt x="305217" y="265780"/>
                  </a:cubicBezTo>
                  <a:cubicBezTo>
                    <a:pt x="316211" y="271038"/>
                    <a:pt x="326489" y="265780"/>
                    <a:pt x="335810" y="270082"/>
                  </a:cubicBezTo>
                  <a:cubicBezTo>
                    <a:pt x="339634" y="279643"/>
                    <a:pt x="346566" y="285857"/>
                    <a:pt x="362102" y="283467"/>
                  </a:cubicBezTo>
                  <a:cubicBezTo>
                    <a:pt x="370467" y="274385"/>
                    <a:pt x="364014" y="260522"/>
                    <a:pt x="366404" y="248093"/>
                  </a:cubicBezTo>
                  <a:cubicBezTo>
                    <a:pt x="367360" y="243313"/>
                    <a:pt x="373813" y="234709"/>
                    <a:pt x="375247" y="230407"/>
                  </a:cubicBezTo>
                  <a:cubicBezTo>
                    <a:pt x="378832" y="219173"/>
                    <a:pt x="372140" y="203159"/>
                    <a:pt x="388393" y="203876"/>
                  </a:cubicBezTo>
                  <a:cubicBezTo>
                    <a:pt x="385764" y="215349"/>
                    <a:pt x="390066" y="219890"/>
                    <a:pt x="401538" y="217261"/>
                  </a:cubicBezTo>
                  <a:cubicBezTo>
                    <a:pt x="413967" y="210569"/>
                    <a:pt x="416357" y="188580"/>
                    <a:pt x="405841" y="181887"/>
                  </a:cubicBezTo>
                  <a:cubicBezTo>
                    <a:pt x="386241" y="192165"/>
                    <a:pt x="351346" y="204832"/>
                    <a:pt x="344654" y="173044"/>
                  </a:cubicBezTo>
                  <a:cubicBezTo>
                    <a:pt x="350629" y="160854"/>
                    <a:pt x="339395" y="147948"/>
                    <a:pt x="340351" y="137670"/>
                  </a:cubicBezTo>
                  <a:close/>
                </a:path>
              </a:pathLst>
            </a:custGeom>
            <a:solidFill>
              <a:schemeClr val="accent3"/>
            </a:solidFill>
            <a:ln w="3175" cap="flat">
              <a:solidFill>
                <a:schemeClr val="bg1"/>
              </a:solid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5FDD0F9-563C-1102-5ABF-6BC3DA735FDC}"/>
                </a:ext>
              </a:extLst>
            </p:cNvPr>
            <p:cNvSpPr/>
            <p:nvPr/>
          </p:nvSpPr>
          <p:spPr>
            <a:xfrm>
              <a:off x="8960326" y="4563489"/>
              <a:ext cx="289320" cy="159450"/>
            </a:xfrm>
            <a:custGeom>
              <a:avLst/>
              <a:gdLst>
                <a:gd name="connsiteX0" fmla="*/ 66563 w 289320"/>
                <a:gd name="connsiteY0" fmla="*/ 146275 h 159450"/>
                <a:gd name="connsiteX1" fmla="*/ 75167 w 289320"/>
                <a:gd name="connsiteY1" fmla="*/ 150577 h 159450"/>
                <a:gd name="connsiteX2" fmla="*/ 92615 w 289320"/>
                <a:gd name="connsiteY2" fmla="*/ 159420 h 159450"/>
                <a:gd name="connsiteX3" fmla="*/ 123208 w 289320"/>
                <a:gd name="connsiteY3" fmla="*/ 128349 h 159450"/>
                <a:gd name="connsiteX4" fmla="*/ 210447 w 289320"/>
                <a:gd name="connsiteY4" fmla="*/ 150577 h 159450"/>
                <a:gd name="connsiteX5" fmla="*/ 219291 w 289320"/>
                <a:gd name="connsiteY5" fmla="*/ 137192 h 159450"/>
                <a:gd name="connsiteX6" fmla="*/ 258727 w 289320"/>
                <a:gd name="connsiteY6" fmla="*/ 128349 h 159450"/>
                <a:gd name="connsiteX7" fmla="*/ 289321 w 289320"/>
                <a:gd name="connsiteY7" fmla="*/ 97277 h 159450"/>
                <a:gd name="connsiteX8" fmla="*/ 245582 w 289320"/>
                <a:gd name="connsiteY8" fmla="*/ 70747 h 159450"/>
                <a:gd name="connsiteX9" fmla="*/ 219530 w 289320"/>
                <a:gd name="connsiteY9" fmla="*/ 44217 h 159450"/>
                <a:gd name="connsiteX10" fmla="*/ 193477 w 289320"/>
                <a:gd name="connsiteY10" fmla="*/ 61904 h 159450"/>
                <a:gd name="connsiteX11" fmla="*/ 180332 w 289320"/>
                <a:gd name="connsiteY11" fmla="*/ 26530 h 159450"/>
                <a:gd name="connsiteX12" fmla="*/ 123686 w 289320"/>
                <a:gd name="connsiteY12" fmla="*/ 0 h 159450"/>
                <a:gd name="connsiteX13" fmla="*/ 101697 w 289320"/>
                <a:gd name="connsiteY13" fmla="*/ 13385 h 159450"/>
                <a:gd name="connsiteX14" fmla="*/ 92854 w 289320"/>
                <a:gd name="connsiteY14" fmla="*/ 4541 h 159450"/>
                <a:gd name="connsiteX15" fmla="*/ 97395 w 289320"/>
                <a:gd name="connsiteY15" fmla="*/ 4541 h 159450"/>
                <a:gd name="connsiteX16" fmla="*/ 97395 w 289320"/>
                <a:gd name="connsiteY16" fmla="*/ 8843 h 159450"/>
                <a:gd name="connsiteX17" fmla="*/ 27604 w 289320"/>
                <a:gd name="connsiteY17" fmla="*/ 39915 h 159450"/>
                <a:gd name="connsiteX18" fmla="*/ 5854 w 289320"/>
                <a:gd name="connsiteY18" fmla="*/ 66445 h 159450"/>
                <a:gd name="connsiteX19" fmla="*/ 10156 w 289320"/>
                <a:gd name="connsiteY19" fmla="*/ 88434 h 159450"/>
                <a:gd name="connsiteX20" fmla="*/ 18999 w 289320"/>
                <a:gd name="connsiteY20" fmla="*/ 106121 h 159450"/>
                <a:gd name="connsiteX21" fmla="*/ 36447 w 289320"/>
                <a:gd name="connsiteY21" fmla="*/ 110662 h 159450"/>
                <a:gd name="connsiteX22" fmla="*/ 49593 w 289320"/>
                <a:gd name="connsiteY22" fmla="*/ 132651 h 159450"/>
                <a:gd name="connsiteX23" fmla="*/ 67041 w 289320"/>
                <a:gd name="connsiteY23" fmla="*/ 137192 h 159450"/>
                <a:gd name="connsiteX24" fmla="*/ 67041 w 289320"/>
                <a:gd name="connsiteY24" fmla="*/ 146035 h 1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9320" h="159450">
                  <a:moveTo>
                    <a:pt x="66563" y="146275"/>
                  </a:moveTo>
                  <a:cubicBezTo>
                    <a:pt x="66563" y="146275"/>
                    <a:pt x="74928" y="150338"/>
                    <a:pt x="75167" y="150577"/>
                  </a:cubicBezTo>
                  <a:cubicBezTo>
                    <a:pt x="79947" y="154640"/>
                    <a:pt x="84489" y="159898"/>
                    <a:pt x="92615" y="159420"/>
                  </a:cubicBezTo>
                  <a:cubicBezTo>
                    <a:pt x="106955" y="153206"/>
                    <a:pt x="114604" y="140538"/>
                    <a:pt x="123208" y="128349"/>
                  </a:cubicBezTo>
                  <a:cubicBezTo>
                    <a:pt x="150455" y="137670"/>
                    <a:pt x="178181" y="146514"/>
                    <a:pt x="210447" y="150577"/>
                  </a:cubicBezTo>
                  <a:cubicBezTo>
                    <a:pt x="210208" y="142928"/>
                    <a:pt x="213793" y="139104"/>
                    <a:pt x="219291" y="137192"/>
                  </a:cubicBezTo>
                  <a:cubicBezTo>
                    <a:pt x="234587" y="150577"/>
                    <a:pt x="243909" y="129544"/>
                    <a:pt x="258727" y="128349"/>
                  </a:cubicBezTo>
                  <a:cubicBezTo>
                    <a:pt x="260161" y="109228"/>
                    <a:pt x="270439" y="98950"/>
                    <a:pt x="289321" y="97277"/>
                  </a:cubicBezTo>
                  <a:cubicBezTo>
                    <a:pt x="284540" y="77679"/>
                    <a:pt x="263030" y="64294"/>
                    <a:pt x="245582" y="70747"/>
                  </a:cubicBezTo>
                  <a:cubicBezTo>
                    <a:pt x="240084" y="58797"/>
                    <a:pt x="228134" y="53060"/>
                    <a:pt x="219530" y="44217"/>
                  </a:cubicBezTo>
                  <a:cubicBezTo>
                    <a:pt x="203994" y="43261"/>
                    <a:pt x="210925" y="65011"/>
                    <a:pt x="193477" y="61904"/>
                  </a:cubicBezTo>
                  <a:cubicBezTo>
                    <a:pt x="186546" y="48758"/>
                    <a:pt x="162645" y="40154"/>
                    <a:pt x="180332" y="26530"/>
                  </a:cubicBezTo>
                  <a:cubicBezTo>
                    <a:pt x="153802" y="25335"/>
                    <a:pt x="137071" y="14341"/>
                    <a:pt x="123686" y="0"/>
                  </a:cubicBezTo>
                  <a:cubicBezTo>
                    <a:pt x="124403" y="12428"/>
                    <a:pt x="112931" y="12668"/>
                    <a:pt x="101697" y="13385"/>
                  </a:cubicBezTo>
                  <a:cubicBezTo>
                    <a:pt x="104804" y="6214"/>
                    <a:pt x="93093" y="-5975"/>
                    <a:pt x="92854" y="4541"/>
                  </a:cubicBezTo>
                  <a:lnTo>
                    <a:pt x="97395" y="4541"/>
                  </a:lnTo>
                  <a:lnTo>
                    <a:pt x="97395" y="8843"/>
                  </a:lnTo>
                  <a:cubicBezTo>
                    <a:pt x="69431" y="14579"/>
                    <a:pt x="48398" y="27008"/>
                    <a:pt x="27604" y="39915"/>
                  </a:cubicBezTo>
                  <a:cubicBezTo>
                    <a:pt x="-3468" y="41110"/>
                    <a:pt x="-4424" y="56168"/>
                    <a:pt x="5854" y="66445"/>
                  </a:cubicBezTo>
                  <a:cubicBezTo>
                    <a:pt x="17804" y="78634"/>
                    <a:pt x="7049" y="70986"/>
                    <a:pt x="10156" y="88434"/>
                  </a:cubicBezTo>
                  <a:cubicBezTo>
                    <a:pt x="12068" y="98711"/>
                    <a:pt x="27365" y="102058"/>
                    <a:pt x="18999" y="106121"/>
                  </a:cubicBezTo>
                  <a:cubicBezTo>
                    <a:pt x="25214" y="108033"/>
                    <a:pt x="30950" y="107077"/>
                    <a:pt x="36447" y="110662"/>
                  </a:cubicBezTo>
                  <a:cubicBezTo>
                    <a:pt x="42662" y="114725"/>
                    <a:pt x="46247" y="130022"/>
                    <a:pt x="49593" y="132651"/>
                  </a:cubicBezTo>
                  <a:cubicBezTo>
                    <a:pt x="54134" y="136475"/>
                    <a:pt x="62499" y="133607"/>
                    <a:pt x="67041" y="137192"/>
                  </a:cubicBezTo>
                  <a:cubicBezTo>
                    <a:pt x="68236" y="138148"/>
                    <a:pt x="66085" y="144601"/>
                    <a:pt x="67041" y="146035"/>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B6678E68-CD60-F34A-5C69-68AD8A3C1884}"/>
                </a:ext>
              </a:extLst>
            </p:cNvPr>
            <p:cNvSpPr/>
            <p:nvPr/>
          </p:nvSpPr>
          <p:spPr>
            <a:xfrm>
              <a:off x="9151413" y="4789833"/>
              <a:ext cx="717" cy="717"/>
            </a:xfrm>
            <a:custGeom>
              <a:avLst/>
              <a:gdLst>
                <a:gd name="connsiteX0" fmla="*/ 717 w 717"/>
                <a:gd name="connsiteY0" fmla="*/ 717 h 717"/>
                <a:gd name="connsiteX1" fmla="*/ 0 w 717"/>
                <a:gd name="connsiteY1" fmla="*/ 0 h 717"/>
                <a:gd name="connsiteX2" fmla="*/ 717 w 717"/>
                <a:gd name="connsiteY2" fmla="*/ 717 h 717"/>
              </a:gdLst>
              <a:ahLst/>
              <a:cxnLst>
                <a:cxn ang="0">
                  <a:pos x="connsiteX0" y="connsiteY0"/>
                </a:cxn>
                <a:cxn ang="0">
                  <a:pos x="connsiteX1" y="connsiteY1"/>
                </a:cxn>
                <a:cxn ang="0">
                  <a:pos x="connsiteX2" y="connsiteY2"/>
                </a:cxn>
              </a:cxnLst>
              <a:rect l="l" t="t" r="r" b="b"/>
              <a:pathLst>
                <a:path w="717" h="717">
                  <a:moveTo>
                    <a:pt x="717" y="717"/>
                  </a:moveTo>
                  <a:cubicBezTo>
                    <a:pt x="717" y="717"/>
                    <a:pt x="239" y="239"/>
                    <a:pt x="0" y="0"/>
                  </a:cubicBezTo>
                  <a:cubicBezTo>
                    <a:pt x="0" y="239"/>
                    <a:pt x="239" y="717"/>
                    <a:pt x="717" y="717"/>
                  </a:cubicBezTo>
                  <a:close/>
                </a:path>
              </a:pathLst>
            </a:custGeom>
            <a:grpFill/>
            <a:ln w="3175" cap="flat">
              <a:solidFill>
                <a:schemeClr val="bg1"/>
              </a:solid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5F87220B-F541-DC41-6A5F-D4C4F018D6FA}"/>
                </a:ext>
              </a:extLst>
            </p:cNvPr>
            <p:cNvSpPr/>
            <p:nvPr/>
          </p:nvSpPr>
          <p:spPr>
            <a:xfrm>
              <a:off x="9144225" y="4776209"/>
              <a:ext cx="13327" cy="13384"/>
            </a:xfrm>
            <a:custGeom>
              <a:avLst/>
              <a:gdLst>
                <a:gd name="connsiteX0" fmla="*/ 4797 w 13327"/>
                <a:gd name="connsiteY0" fmla="*/ 0 h 13384"/>
                <a:gd name="connsiteX1" fmla="*/ 7427 w 13327"/>
                <a:gd name="connsiteY1" fmla="*/ 13385 h 13384"/>
                <a:gd name="connsiteX2" fmla="*/ 7187 w 13327"/>
                <a:gd name="connsiteY2" fmla="*/ 12907 h 13384"/>
                <a:gd name="connsiteX3" fmla="*/ 13163 w 13327"/>
                <a:gd name="connsiteY3" fmla="*/ 10994 h 13384"/>
                <a:gd name="connsiteX4" fmla="*/ 5036 w 13327"/>
                <a:gd name="connsiteY4" fmla="*/ 0 h 13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 h="13384">
                  <a:moveTo>
                    <a:pt x="4797" y="0"/>
                  </a:moveTo>
                  <a:cubicBezTo>
                    <a:pt x="-5241" y="4541"/>
                    <a:pt x="2885" y="8126"/>
                    <a:pt x="7427" y="13385"/>
                  </a:cubicBezTo>
                  <a:cubicBezTo>
                    <a:pt x="7427" y="13385"/>
                    <a:pt x="7187" y="13146"/>
                    <a:pt x="7187" y="12907"/>
                  </a:cubicBezTo>
                  <a:cubicBezTo>
                    <a:pt x="9578" y="12429"/>
                    <a:pt x="11251" y="11712"/>
                    <a:pt x="13163" y="10994"/>
                  </a:cubicBezTo>
                  <a:cubicBezTo>
                    <a:pt x="13880" y="5975"/>
                    <a:pt x="12446" y="2151"/>
                    <a:pt x="5036" y="0"/>
                  </a:cubicBezTo>
                  <a:close/>
                </a:path>
              </a:pathLst>
            </a:custGeom>
            <a:grpFill/>
            <a:ln w="3175" cap="flat">
              <a:solidFill>
                <a:schemeClr val="bg1"/>
              </a:solid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D3EB434C-A053-A916-27FA-5233FE58CEF3}"/>
                </a:ext>
              </a:extLst>
            </p:cNvPr>
            <p:cNvSpPr/>
            <p:nvPr/>
          </p:nvSpPr>
          <p:spPr>
            <a:xfrm>
              <a:off x="9136355" y="4727451"/>
              <a:ext cx="292343" cy="178380"/>
            </a:xfrm>
            <a:custGeom>
              <a:avLst/>
              <a:gdLst>
                <a:gd name="connsiteX0" fmla="*/ 261717 w 292343"/>
                <a:gd name="connsiteY0" fmla="*/ 8843 h 178380"/>
                <a:gd name="connsiteX1" fmla="*/ 239967 w 292343"/>
                <a:gd name="connsiteY1" fmla="*/ 13385 h 178380"/>
                <a:gd name="connsiteX2" fmla="*/ 196228 w 292343"/>
                <a:gd name="connsiteY2" fmla="*/ 0 h 178380"/>
                <a:gd name="connsiteX3" fmla="*/ 148187 w 292343"/>
                <a:gd name="connsiteY3" fmla="*/ 22228 h 178380"/>
                <a:gd name="connsiteX4" fmla="*/ 117832 w 292343"/>
                <a:gd name="connsiteY4" fmla="*/ 35374 h 178380"/>
                <a:gd name="connsiteX5" fmla="*/ 108989 w 292343"/>
                <a:gd name="connsiteY5" fmla="*/ 53060 h 178380"/>
                <a:gd name="connsiteX6" fmla="*/ 65489 w 292343"/>
                <a:gd name="connsiteY6" fmla="*/ 53060 h 178380"/>
                <a:gd name="connsiteX7" fmla="*/ 39437 w 292343"/>
                <a:gd name="connsiteY7" fmla="*/ 35374 h 178380"/>
                <a:gd name="connsiteX8" fmla="*/ 35135 w 292343"/>
                <a:gd name="connsiteY8" fmla="*/ 57602 h 178380"/>
                <a:gd name="connsiteX9" fmla="*/ 20794 w 292343"/>
                <a:gd name="connsiteY9" fmla="*/ 62382 h 178380"/>
                <a:gd name="connsiteX10" fmla="*/ 13146 w 292343"/>
                <a:gd name="connsiteY10" fmla="*/ 101819 h 178380"/>
                <a:gd name="connsiteX11" fmla="*/ 0 w 292343"/>
                <a:gd name="connsiteY11" fmla="*/ 106360 h 178380"/>
                <a:gd name="connsiteX12" fmla="*/ 13146 w 292343"/>
                <a:gd name="connsiteY12" fmla="*/ 128588 h 178380"/>
                <a:gd name="connsiteX13" fmla="*/ 34896 w 292343"/>
                <a:gd name="connsiteY13" fmla="*/ 141973 h 178380"/>
                <a:gd name="connsiteX14" fmla="*/ 34896 w 292343"/>
                <a:gd name="connsiteY14" fmla="*/ 150816 h 178380"/>
                <a:gd name="connsiteX15" fmla="*/ 43739 w 292343"/>
                <a:gd name="connsiteY15" fmla="*/ 150816 h 178380"/>
                <a:gd name="connsiteX16" fmla="*/ 48041 w 292343"/>
                <a:gd name="connsiteY16" fmla="*/ 164201 h 178380"/>
                <a:gd name="connsiteX17" fmla="*/ 61187 w 292343"/>
                <a:gd name="connsiteY17" fmla="*/ 168503 h 178380"/>
                <a:gd name="connsiteX18" fmla="*/ 104687 w 292343"/>
                <a:gd name="connsiteY18" fmla="*/ 177346 h 178380"/>
                <a:gd name="connsiteX19" fmla="*/ 108989 w 292343"/>
                <a:gd name="connsiteY19" fmla="*/ 168503 h 178380"/>
                <a:gd name="connsiteX20" fmla="*/ 148187 w 292343"/>
                <a:gd name="connsiteY20" fmla="*/ 150816 h 178380"/>
                <a:gd name="connsiteX21" fmla="*/ 218217 w 292343"/>
                <a:gd name="connsiteY21" fmla="*/ 146514 h 178380"/>
                <a:gd name="connsiteX22" fmla="*/ 274863 w 292343"/>
                <a:gd name="connsiteY22" fmla="*/ 48997 h 178380"/>
                <a:gd name="connsiteX23" fmla="*/ 292310 w 292343"/>
                <a:gd name="connsiteY23" fmla="*/ 35613 h 178380"/>
                <a:gd name="connsiteX24" fmla="*/ 261956 w 292343"/>
                <a:gd name="connsiteY24" fmla="*/ 9083 h 17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2343" h="178380">
                  <a:moveTo>
                    <a:pt x="261717" y="8843"/>
                  </a:moveTo>
                  <a:cubicBezTo>
                    <a:pt x="262195" y="18404"/>
                    <a:pt x="246181" y="10756"/>
                    <a:pt x="239967" y="13385"/>
                  </a:cubicBezTo>
                  <a:cubicBezTo>
                    <a:pt x="235904" y="-8604"/>
                    <a:pt x="214632" y="10277"/>
                    <a:pt x="196228" y="0"/>
                  </a:cubicBezTo>
                  <a:cubicBezTo>
                    <a:pt x="189297" y="17209"/>
                    <a:pt x="171371" y="34657"/>
                    <a:pt x="148187" y="22228"/>
                  </a:cubicBezTo>
                  <a:cubicBezTo>
                    <a:pt x="149621" y="38242"/>
                    <a:pt x="125003" y="28203"/>
                    <a:pt x="117832" y="35374"/>
                  </a:cubicBezTo>
                  <a:cubicBezTo>
                    <a:pt x="119027" y="45412"/>
                    <a:pt x="116876" y="52104"/>
                    <a:pt x="108989" y="53060"/>
                  </a:cubicBezTo>
                  <a:lnTo>
                    <a:pt x="65489" y="53060"/>
                  </a:lnTo>
                  <a:cubicBezTo>
                    <a:pt x="56407" y="47563"/>
                    <a:pt x="52822" y="36330"/>
                    <a:pt x="39437" y="35374"/>
                  </a:cubicBezTo>
                  <a:cubicBezTo>
                    <a:pt x="37047" y="41827"/>
                    <a:pt x="44456" y="58319"/>
                    <a:pt x="35135" y="57602"/>
                  </a:cubicBezTo>
                  <a:cubicBezTo>
                    <a:pt x="32028" y="57124"/>
                    <a:pt x="25574" y="60709"/>
                    <a:pt x="20794" y="62382"/>
                  </a:cubicBezTo>
                  <a:cubicBezTo>
                    <a:pt x="18165" y="72181"/>
                    <a:pt x="9800" y="85805"/>
                    <a:pt x="13146" y="101819"/>
                  </a:cubicBezTo>
                  <a:cubicBezTo>
                    <a:pt x="8126" y="102536"/>
                    <a:pt x="717" y="101102"/>
                    <a:pt x="0" y="106360"/>
                  </a:cubicBezTo>
                  <a:cubicBezTo>
                    <a:pt x="11234" y="105643"/>
                    <a:pt x="6931" y="120701"/>
                    <a:pt x="13146" y="128588"/>
                  </a:cubicBezTo>
                  <a:cubicBezTo>
                    <a:pt x="17448" y="133846"/>
                    <a:pt x="27725" y="134802"/>
                    <a:pt x="34896" y="141973"/>
                  </a:cubicBezTo>
                  <a:cubicBezTo>
                    <a:pt x="36330" y="143407"/>
                    <a:pt x="33462" y="149382"/>
                    <a:pt x="34896" y="150816"/>
                  </a:cubicBezTo>
                  <a:cubicBezTo>
                    <a:pt x="36330" y="152250"/>
                    <a:pt x="42305" y="149382"/>
                    <a:pt x="43739" y="150816"/>
                  </a:cubicBezTo>
                  <a:cubicBezTo>
                    <a:pt x="45890" y="153445"/>
                    <a:pt x="45651" y="162050"/>
                    <a:pt x="48041" y="164201"/>
                  </a:cubicBezTo>
                  <a:cubicBezTo>
                    <a:pt x="50909" y="166352"/>
                    <a:pt x="58558" y="167069"/>
                    <a:pt x="61187" y="168503"/>
                  </a:cubicBezTo>
                  <a:cubicBezTo>
                    <a:pt x="72898" y="175434"/>
                    <a:pt x="83654" y="180692"/>
                    <a:pt x="104687" y="177346"/>
                  </a:cubicBezTo>
                  <a:cubicBezTo>
                    <a:pt x="104687" y="172327"/>
                    <a:pt x="106121" y="170654"/>
                    <a:pt x="108989" y="168503"/>
                  </a:cubicBezTo>
                  <a:cubicBezTo>
                    <a:pt x="126198" y="156313"/>
                    <a:pt x="141016" y="168503"/>
                    <a:pt x="148187" y="150816"/>
                  </a:cubicBezTo>
                  <a:cubicBezTo>
                    <a:pt x="185951" y="154401"/>
                    <a:pt x="186907" y="153445"/>
                    <a:pt x="218217" y="146514"/>
                  </a:cubicBezTo>
                  <a:cubicBezTo>
                    <a:pt x="237338" y="114486"/>
                    <a:pt x="244508" y="69313"/>
                    <a:pt x="274863" y="48997"/>
                  </a:cubicBezTo>
                  <a:cubicBezTo>
                    <a:pt x="282033" y="44217"/>
                    <a:pt x="293027" y="51387"/>
                    <a:pt x="292310" y="35613"/>
                  </a:cubicBezTo>
                  <a:cubicBezTo>
                    <a:pt x="281555" y="27247"/>
                    <a:pt x="271516" y="18404"/>
                    <a:pt x="261956" y="9083"/>
                  </a:cubicBezTo>
                  <a:close/>
                </a:path>
              </a:pathLst>
            </a:custGeom>
            <a:grpFill/>
            <a:ln w="3175" cap="flat">
              <a:solidFill>
                <a:schemeClr val="bg1"/>
              </a:solid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B6BC457-5E89-78B6-7362-4637E5A50E50}"/>
                </a:ext>
              </a:extLst>
            </p:cNvPr>
            <p:cNvSpPr/>
            <p:nvPr/>
          </p:nvSpPr>
          <p:spPr>
            <a:xfrm>
              <a:off x="9150935" y="4786965"/>
              <a:ext cx="5975" cy="3544"/>
            </a:xfrm>
            <a:custGeom>
              <a:avLst/>
              <a:gdLst>
                <a:gd name="connsiteX0" fmla="*/ 239 w 5975"/>
                <a:gd name="connsiteY0" fmla="*/ 2151 h 3544"/>
                <a:gd name="connsiteX1" fmla="*/ 478 w 5975"/>
                <a:gd name="connsiteY1" fmla="*/ 2629 h 3544"/>
                <a:gd name="connsiteX2" fmla="*/ 1195 w 5975"/>
                <a:gd name="connsiteY2" fmla="*/ 3346 h 3544"/>
                <a:gd name="connsiteX3" fmla="*/ 5497 w 5975"/>
                <a:gd name="connsiteY3" fmla="*/ 2868 h 3544"/>
                <a:gd name="connsiteX4" fmla="*/ 5975 w 5975"/>
                <a:gd name="connsiteY4" fmla="*/ 0 h 3544"/>
                <a:gd name="connsiteX5" fmla="*/ 0 w 5975"/>
                <a:gd name="connsiteY5" fmla="*/ 1912 h 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5" h="3544">
                  <a:moveTo>
                    <a:pt x="239" y="2151"/>
                  </a:moveTo>
                  <a:cubicBezTo>
                    <a:pt x="239" y="2151"/>
                    <a:pt x="478" y="2390"/>
                    <a:pt x="478" y="2629"/>
                  </a:cubicBezTo>
                  <a:cubicBezTo>
                    <a:pt x="478" y="2868"/>
                    <a:pt x="956" y="3107"/>
                    <a:pt x="1195" y="3346"/>
                  </a:cubicBezTo>
                  <a:cubicBezTo>
                    <a:pt x="2151" y="3824"/>
                    <a:pt x="3824" y="3346"/>
                    <a:pt x="5497" y="2868"/>
                  </a:cubicBezTo>
                  <a:cubicBezTo>
                    <a:pt x="5736" y="1912"/>
                    <a:pt x="5975" y="956"/>
                    <a:pt x="5975" y="0"/>
                  </a:cubicBezTo>
                  <a:cubicBezTo>
                    <a:pt x="4063" y="717"/>
                    <a:pt x="2390" y="1673"/>
                    <a:pt x="0" y="1912"/>
                  </a:cubicBezTo>
                  <a:close/>
                </a:path>
              </a:pathLst>
            </a:custGeom>
            <a:grpFill/>
            <a:ln w="3175" cap="flat">
              <a:solidFill>
                <a:schemeClr val="bg1"/>
              </a:solid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84AD0CD4-0E04-362D-B1A1-DF3A5D2155F6}"/>
                </a:ext>
              </a:extLst>
            </p:cNvPr>
            <p:cNvSpPr/>
            <p:nvPr/>
          </p:nvSpPr>
          <p:spPr>
            <a:xfrm>
              <a:off x="8840043" y="4700921"/>
              <a:ext cx="327510" cy="159181"/>
            </a:xfrm>
            <a:custGeom>
              <a:avLst/>
              <a:gdLst>
                <a:gd name="connsiteX0" fmla="*/ 311609 w 327510"/>
                <a:gd name="connsiteY0" fmla="*/ 88673 h 159181"/>
                <a:gd name="connsiteX1" fmla="*/ 308980 w 327510"/>
                <a:gd name="connsiteY1" fmla="*/ 75288 h 159181"/>
                <a:gd name="connsiteX2" fmla="*/ 317106 w 327510"/>
                <a:gd name="connsiteY2" fmla="*/ 86283 h 159181"/>
                <a:gd name="connsiteX3" fmla="*/ 322126 w 327510"/>
                <a:gd name="connsiteY3" fmla="*/ 35613 h 159181"/>
                <a:gd name="connsiteX4" fmla="*/ 322126 w 327510"/>
                <a:gd name="connsiteY4" fmla="*/ 17926 h 159181"/>
                <a:gd name="connsiteX5" fmla="*/ 287230 w 327510"/>
                <a:gd name="connsiteY5" fmla="*/ 13385 h 159181"/>
                <a:gd name="connsiteX6" fmla="*/ 243730 w 327510"/>
                <a:gd name="connsiteY6" fmla="*/ 0 h 159181"/>
                <a:gd name="connsiteX7" fmla="*/ 208835 w 327510"/>
                <a:gd name="connsiteY7" fmla="*/ 26530 h 159181"/>
                <a:gd name="connsiteX8" fmla="*/ 191387 w 327510"/>
                <a:gd name="connsiteY8" fmla="*/ 17687 h 159181"/>
                <a:gd name="connsiteX9" fmla="*/ 182782 w 327510"/>
                <a:gd name="connsiteY9" fmla="*/ 26530 h 159181"/>
                <a:gd name="connsiteX10" fmla="*/ 169637 w 327510"/>
                <a:gd name="connsiteY10" fmla="*/ 35374 h 159181"/>
                <a:gd name="connsiteX11" fmla="*/ 143346 w 327510"/>
                <a:gd name="connsiteY11" fmla="*/ 57602 h 159181"/>
                <a:gd name="connsiteX12" fmla="*/ 152189 w 327510"/>
                <a:gd name="connsiteY12" fmla="*/ 97516 h 159181"/>
                <a:gd name="connsiteX13" fmla="*/ 134741 w 327510"/>
                <a:gd name="connsiteY13" fmla="*/ 84132 h 159181"/>
                <a:gd name="connsiteX14" fmla="*/ 95543 w 327510"/>
                <a:gd name="connsiteY14" fmla="*/ 88673 h 159181"/>
                <a:gd name="connsiteX15" fmla="*/ 60648 w 327510"/>
                <a:gd name="connsiteY15" fmla="*/ 102058 h 159181"/>
                <a:gd name="connsiteX16" fmla="*/ 43200 w 327510"/>
                <a:gd name="connsiteY16" fmla="*/ 93214 h 159181"/>
                <a:gd name="connsiteX17" fmla="*/ 30054 w 327510"/>
                <a:gd name="connsiteY17" fmla="*/ 110901 h 159181"/>
                <a:gd name="connsiteX18" fmla="*/ 4002 w 327510"/>
                <a:gd name="connsiteY18" fmla="*/ 93214 h 159181"/>
                <a:gd name="connsiteX19" fmla="*/ 16909 w 327510"/>
                <a:gd name="connsiteY19" fmla="*/ 133129 h 159181"/>
                <a:gd name="connsiteX20" fmla="*/ 51804 w 327510"/>
                <a:gd name="connsiteY20" fmla="*/ 137431 h 159181"/>
                <a:gd name="connsiteX21" fmla="*/ 77856 w 327510"/>
                <a:gd name="connsiteY21" fmla="*/ 124047 h 159181"/>
                <a:gd name="connsiteX22" fmla="*/ 117293 w 327510"/>
                <a:gd name="connsiteY22" fmla="*/ 119505 h 159181"/>
                <a:gd name="connsiteX23" fmla="*/ 125898 w 327510"/>
                <a:gd name="connsiteY23" fmla="*/ 146035 h 159181"/>
                <a:gd name="connsiteX24" fmla="*/ 230584 w 327510"/>
                <a:gd name="connsiteY24" fmla="*/ 159181 h 159181"/>
                <a:gd name="connsiteX25" fmla="*/ 243730 w 327510"/>
                <a:gd name="connsiteY25" fmla="*/ 146035 h 159181"/>
                <a:gd name="connsiteX26" fmla="*/ 304917 w 327510"/>
                <a:gd name="connsiteY26" fmla="*/ 123808 h 159181"/>
                <a:gd name="connsiteX27" fmla="*/ 313760 w 327510"/>
                <a:gd name="connsiteY27" fmla="*/ 97277 h 159181"/>
                <a:gd name="connsiteX28" fmla="*/ 312565 w 327510"/>
                <a:gd name="connsiteY28" fmla="*/ 89390 h 159181"/>
                <a:gd name="connsiteX29" fmla="*/ 311848 w 327510"/>
                <a:gd name="connsiteY29" fmla="*/ 88673 h 15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7510" h="159181">
                  <a:moveTo>
                    <a:pt x="311609" y="88673"/>
                  </a:moveTo>
                  <a:cubicBezTo>
                    <a:pt x="307068" y="83176"/>
                    <a:pt x="299181" y="79830"/>
                    <a:pt x="308980" y="75288"/>
                  </a:cubicBezTo>
                  <a:cubicBezTo>
                    <a:pt x="316389" y="77439"/>
                    <a:pt x="317823" y="81025"/>
                    <a:pt x="317106" y="86283"/>
                  </a:cubicBezTo>
                  <a:cubicBezTo>
                    <a:pt x="335749" y="78156"/>
                    <a:pt x="324038" y="49236"/>
                    <a:pt x="322126" y="35613"/>
                  </a:cubicBezTo>
                  <a:cubicBezTo>
                    <a:pt x="320931" y="27486"/>
                    <a:pt x="329057" y="20555"/>
                    <a:pt x="322126" y="17926"/>
                  </a:cubicBezTo>
                  <a:cubicBezTo>
                    <a:pt x="315672" y="10994"/>
                    <a:pt x="299898" y="14102"/>
                    <a:pt x="287230" y="13385"/>
                  </a:cubicBezTo>
                  <a:cubicBezTo>
                    <a:pt x="276714" y="4780"/>
                    <a:pt x="262134" y="239"/>
                    <a:pt x="243730" y="0"/>
                  </a:cubicBezTo>
                  <a:cubicBezTo>
                    <a:pt x="235126" y="16970"/>
                    <a:pt x="225326" y="27486"/>
                    <a:pt x="208835" y="26530"/>
                  </a:cubicBezTo>
                  <a:cubicBezTo>
                    <a:pt x="201186" y="26052"/>
                    <a:pt x="194016" y="16731"/>
                    <a:pt x="191387" y="17687"/>
                  </a:cubicBezTo>
                  <a:cubicBezTo>
                    <a:pt x="190192" y="18165"/>
                    <a:pt x="185173" y="25096"/>
                    <a:pt x="182782" y="26530"/>
                  </a:cubicBezTo>
                  <a:cubicBezTo>
                    <a:pt x="175612" y="30354"/>
                    <a:pt x="177046" y="24140"/>
                    <a:pt x="169637" y="35374"/>
                  </a:cubicBezTo>
                  <a:cubicBezTo>
                    <a:pt x="161510" y="47802"/>
                    <a:pt x="148365" y="42305"/>
                    <a:pt x="143346" y="57602"/>
                  </a:cubicBezTo>
                  <a:cubicBezTo>
                    <a:pt x="153145" y="61426"/>
                    <a:pt x="161271" y="89390"/>
                    <a:pt x="152189" y="97516"/>
                  </a:cubicBezTo>
                  <a:cubicBezTo>
                    <a:pt x="138326" y="101341"/>
                    <a:pt x="143107" y="86044"/>
                    <a:pt x="134741" y="84132"/>
                  </a:cubicBezTo>
                  <a:cubicBezTo>
                    <a:pt x="124942" y="89390"/>
                    <a:pt x="109884" y="84849"/>
                    <a:pt x="95543" y="88673"/>
                  </a:cubicBezTo>
                  <a:cubicBezTo>
                    <a:pt x="84310" y="91541"/>
                    <a:pt x="74749" y="108750"/>
                    <a:pt x="60648" y="102058"/>
                  </a:cubicBezTo>
                  <a:cubicBezTo>
                    <a:pt x="53717" y="100145"/>
                    <a:pt x="56824" y="88195"/>
                    <a:pt x="43200" y="93214"/>
                  </a:cubicBezTo>
                  <a:cubicBezTo>
                    <a:pt x="34118" y="94409"/>
                    <a:pt x="39137" y="109706"/>
                    <a:pt x="30054" y="110901"/>
                  </a:cubicBezTo>
                  <a:cubicBezTo>
                    <a:pt x="18104" y="108272"/>
                    <a:pt x="19060" y="92497"/>
                    <a:pt x="4002" y="93214"/>
                  </a:cubicBezTo>
                  <a:cubicBezTo>
                    <a:pt x="-7709" y="113052"/>
                    <a:pt x="9260" y="120700"/>
                    <a:pt x="16909" y="133129"/>
                  </a:cubicBezTo>
                  <a:cubicBezTo>
                    <a:pt x="32923" y="123569"/>
                    <a:pt x="37225" y="127154"/>
                    <a:pt x="51804" y="137431"/>
                  </a:cubicBezTo>
                  <a:cubicBezTo>
                    <a:pt x="62321" y="136475"/>
                    <a:pt x="67101" y="127393"/>
                    <a:pt x="77856" y="124047"/>
                  </a:cubicBezTo>
                  <a:cubicBezTo>
                    <a:pt x="89329" y="120700"/>
                    <a:pt x="104865" y="124764"/>
                    <a:pt x="117293" y="119505"/>
                  </a:cubicBezTo>
                  <a:cubicBezTo>
                    <a:pt x="115142" y="133368"/>
                    <a:pt x="123508" y="136714"/>
                    <a:pt x="125898" y="146035"/>
                  </a:cubicBezTo>
                  <a:cubicBezTo>
                    <a:pt x="163422" y="147948"/>
                    <a:pt x="191387" y="159181"/>
                    <a:pt x="230584" y="159181"/>
                  </a:cubicBezTo>
                  <a:cubicBezTo>
                    <a:pt x="227477" y="147231"/>
                    <a:pt x="239667" y="150577"/>
                    <a:pt x="243730" y="146035"/>
                  </a:cubicBezTo>
                  <a:cubicBezTo>
                    <a:pt x="276953" y="151772"/>
                    <a:pt x="284601" y="131456"/>
                    <a:pt x="304917" y="123808"/>
                  </a:cubicBezTo>
                  <a:cubicBezTo>
                    <a:pt x="302527" y="114008"/>
                    <a:pt x="298464" y="99428"/>
                    <a:pt x="313760" y="97277"/>
                  </a:cubicBezTo>
                  <a:cubicBezTo>
                    <a:pt x="314955" y="94170"/>
                    <a:pt x="314238" y="91541"/>
                    <a:pt x="312565" y="89390"/>
                  </a:cubicBezTo>
                  <a:cubicBezTo>
                    <a:pt x="312326" y="89390"/>
                    <a:pt x="312087" y="88912"/>
                    <a:pt x="311848" y="88673"/>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28D7CB65-02B0-E50E-B478-ABBECDFC19E5}"/>
                </a:ext>
              </a:extLst>
            </p:cNvPr>
            <p:cNvSpPr/>
            <p:nvPr/>
          </p:nvSpPr>
          <p:spPr>
            <a:xfrm>
              <a:off x="9580573" y="5147716"/>
              <a:ext cx="829710" cy="376357"/>
            </a:xfrm>
            <a:custGeom>
              <a:avLst/>
              <a:gdLst>
                <a:gd name="connsiteX0" fmla="*/ 589983 w 829710"/>
                <a:gd name="connsiteY0" fmla="*/ 57995 h 376357"/>
                <a:gd name="connsiteX1" fmla="*/ 472150 w 829710"/>
                <a:gd name="connsiteY1" fmla="*/ 40308 h 376357"/>
                <a:gd name="connsiteX2" fmla="*/ 454702 w 829710"/>
                <a:gd name="connsiteY2" fmla="*/ 49152 h 376357"/>
                <a:gd name="connsiteX3" fmla="*/ 441557 w 829710"/>
                <a:gd name="connsiteY3" fmla="*/ 22622 h 376357"/>
                <a:gd name="connsiteX4" fmla="*/ 415266 w 829710"/>
                <a:gd name="connsiteY4" fmla="*/ 26924 h 376357"/>
                <a:gd name="connsiteX5" fmla="*/ 397818 w 829710"/>
                <a:gd name="connsiteY5" fmla="*/ 394 h 376357"/>
                <a:gd name="connsiteX6" fmla="*/ 323724 w 829710"/>
                <a:gd name="connsiteY6" fmla="*/ 394 h 376357"/>
                <a:gd name="connsiteX7" fmla="*/ 301974 w 829710"/>
                <a:gd name="connsiteY7" fmla="*/ 9237 h 376357"/>
                <a:gd name="connsiteX8" fmla="*/ 279985 w 829710"/>
                <a:gd name="connsiteY8" fmla="*/ 18080 h 376357"/>
                <a:gd name="connsiteX9" fmla="*/ 262538 w 829710"/>
                <a:gd name="connsiteY9" fmla="*/ 31226 h 376357"/>
                <a:gd name="connsiteX10" fmla="*/ 240549 w 829710"/>
                <a:gd name="connsiteY10" fmla="*/ 40069 h 376357"/>
                <a:gd name="connsiteX11" fmla="*/ 227403 w 829710"/>
                <a:gd name="connsiteY11" fmla="*/ 57756 h 376357"/>
                <a:gd name="connsiteX12" fmla="*/ 131321 w 829710"/>
                <a:gd name="connsiteY12" fmla="*/ 53215 h 376357"/>
                <a:gd name="connsiteX13" fmla="*/ 166216 w 829710"/>
                <a:gd name="connsiteY13" fmla="*/ 79745 h 376357"/>
                <a:gd name="connsiteX14" fmla="*/ 122716 w 829710"/>
                <a:gd name="connsiteY14" fmla="*/ 93130 h 376357"/>
                <a:gd name="connsiteX15" fmla="*/ 131321 w 829710"/>
                <a:gd name="connsiteY15" fmla="*/ 101973 h 376357"/>
                <a:gd name="connsiteX16" fmla="*/ 61530 w 829710"/>
                <a:gd name="connsiteY16" fmla="*/ 106514 h 376357"/>
                <a:gd name="connsiteX17" fmla="*/ 30936 w 829710"/>
                <a:gd name="connsiteY17" fmla="*/ 101973 h 376357"/>
                <a:gd name="connsiteX18" fmla="*/ 343 w 829710"/>
                <a:gd name="connsiteY18" fmla="*/ 155034 h 376357"/>
                <a:gd name="connsiteX19" fmla="*/ 35238 w 829710"/>
                <a:gd name="connsiteY19" fmla="*/ 155034 h 376357"/>
                <a:gd name="connsiteX20" fmla="*/ 26395 w 829710"/>
                <a:gd name="connsiteY20" fmla="*/ 172720 h 376357"/>
                <a:gd name="connsiteX21" fmla="*/ 39541 w 829710"/>
                <a:gd name="connsiteY21" fmla="*/ 194948 h 376357"/>
                <a:gd name="connsiteX22" fmla="*/ 30936 w 829710"/>
                <a:gd name="connsiteY22" fmla="*/ 212635 h 376357"/>
                <a:gd name="connsiteX23" fmla="*/ 44082 w 829710"/>
                <a:gd name="connsiteY23" fmla="*/ 225781 h 376357"/>
                <a:gd name="connsiteX24" fmla="*/ 18030 w 829710"/>
                <a:gd name="connsiteY24" fmla="*/ 230322 h 376357"/>
                <a:gd name="connsiteX25" fmla="*/ 13727 w 829710"/>
                <a:gd name="connsiteY25" fmla="*/ 212635 h 376357"/>
                <a:gd name="connsiteX26" fmla="*/ 9186 w 829710"/>
                <a:gd name="connsiteY26" fmla="*/ 230322 h 376357"/>
                <a:gd name="connsiteX27" fmla="*/ 52925 w 829710"/>
                <a:gd name="connsiteY27" fmla="*/ 256852 h 376357"/>
                <a:gd name="connsiteX28" fmla="*/ 52925 w 829710"/>
                <a:gd name="connsiteY28" fmla="*/ 305610 h 376357"/>
                <a:gd name="connsiteX29" fmla="*/ 96425 w 829710"/>
                <a:gd name="connsiteY29" fmla="*/ 305610 h 376357"/>
                <a:gd name="connsiteX30" fmla="*/ 92123 w 829710"/>
                <a:gd name="connsiteY30" fmla="*/ 327838 h 376357"/>
                <a:gd name="connsiteX31" fmla="*/ 131560 w 829710"/>
                <a:gd name="connsiteY31" fmla="*/ 323297 h 376357"/>
                <a:gd name="connsiteX32" fmla="*/ 144705 w 829710"/>
                <a:gd name="connsiteY32" fmla="*/ 354369 h 376357"/>
                <a:gd name="connsiteX33" fmla="*/ 192746 w 829710"/>
                <a:gd name="connsiteY33" fmla="*/ 349827 h 376357"/>
                <a:gd name="connsiteX34" fmla="*/ 201351 w 829710"/>
                <a:gd name="connsiteY34" fmla="*/ 314454 h 376357"/>
                <a:gd name="connsiteX35" fmla="*/ 284288 w 829710"/>
                <a:gd name="connsiteY35" fmla="*/ 363212 h 376357"/>
                <a:gd name="connsiteX36" fmla="*/ 336631 w 829710"/>
                <a:gd name="connsiteY36" fmla="*/ 358671 h 376357"/>
                <a:gd name="connsiteX37" fmla="*/ 384672 w 829710"/>
                <a:gd name="connsiteY37" fmla="*/ 318756 h 376357"/>
                <a:gd name="connsiteX38" fmla="*/ 415266 w 829710"/>
                <a:gd name="connsiteY38" fmla="*/ 332141 h 376357"/>
                <a:gd name="connsiteX39" fmla="*/ 445859 w 829710"/>
                <a:gd name="connsiteY39" fmla="*/ 309913 h 376357"/>
                <a:gd name="connsiteX40" fmla="*/ 432713 w 829710"/>
                <a:gd name="connsiteY40" fmla="*/ 354130 h 376357"/>
                <a:gd name="connsiteX41" fmla="*/ 445859 w 829710"/>
                <a:gd name="connsiteY41" fmla="*/ 376358 h 376357"/>
                <a:gd name="connsiteX42" fmla="*/ 463307 w 829710"/>
                <a:gd name="connsiteY42" fmla="*/ 354130 h 376357"/>
                <a:gd name="connsiteX43" fmla="*/ 471911 w 829710"/>
                <a:gd name="connsiteY43" fmla="*/ 318756 h 376357"/>
                <a:gd name="connsiteX44" fmla="*/ 502505 w 829710"/>
                <a:gd name="connsiteY44" fmla="*/ 327599 h 376357"/>
                <a:gd name="connsiteX45" fmla="*/ 550546 w 829710"/>
                <a:gd name="connsiteY45" fmla="*/ 314215 h 376357"/>
                <a:gd name="connsiteX46" fmla="*/ 576598 w 829710"/>
                <a:gd name="connsiteY46" fmla="*/ 327599 h 376357"/>
                <a:gd name="connsiteX47" fmla="*/ 650930 w 829710"/>
                <a:gd name="connsiteY47" fmla="*/ 301069 h 376357"/>
                <a:gd name="connsiteX48" fmla="*/ 716419 w 829710"/>
                <a:gd name="connsiteY48" fmla="*/ 287924 h 376357"/>
                <a:gd name="connsiteX49" fmla="*/ 733867 w 829710"/>
                <a:gd name="connsiteY49" fmla="*/ 296767 h 376357"/>
                <a:gd name="connsiteX50" fmla="*/ 755617 w 829710"/>
                <a:gd name="connsiteY50" fmla="*/ 283621 h 376357"/>
                <a:gd name="connsiteX51" fmla="*/ 807960 w 829710"/>
                <a:gd name="connsiteY51" fmla="*/ 287924 h 376357"/>
                <a:gd name="connsiteX52" fmla="*/ 812263 w 829710"/>
                <a:gd name="connsiteY52" fmla="*/ 305610 h 376357"/>
                <a:gd name="connsiteX53" fmla="*/ 829710 w 829710"/>
                <a:gd name="connsiteY53" fmla="*/ 296767 h 376357"/>
                <a:gd name="connsiteX54" fmla="*/ 821106 w 829710"/>
                <a:gd name="connsiteY54" fmla="*/ 261393 h 376357"/>
                <a:gd name="connsiteX55" fmla="*/ 803658 w 829710"/>
                <a:gd name="connsiteY55" fmla="*/ 252550 h 376357"/>
                <a:gd name="connsiteX56" fmla="*/ 799356 w 829710"/>
                <a:gd name="connsiteY56" fmla="*/ 159575 h 376357"/>
                <a:gd name="connsiteX57" fmla="*/ 821106 w 829710"/>
                <a:gd name="connsiteY57" fmla="*/ 128503 h 376357"/>
                <a:gd name="connsiteX58" fmla="*/ 786211 w 829710"/>
                <a:gd name="connsiteY58" fmla="*/ 123962 h 376357"/>
                <a:gd name="connsiteX59" fmla="*/ 781908 w 829710"/>
                <a:gd name="connsiteY59" fmla="*/ 70902 h 376357"/>
                <a:gd name="connsiteX60" fmla="*/ 777606 w 829710"/>
                <a:gd name="connsiteY60" fmla="*/ 62058 h 376357"/>
                <a:gd name="connsiteX61" fmla="*/ 738408 w 829710"/>
                <a:gd name="connsiteY61" fmla="*/ 26685 h 376357"/>
                <a:gd name="connsiteX62" fmla="*/ 734106 w 829710"/>
                <a:gd name="connsiteY62" fmla="*/ 35528 h 376357"/>
                <a:gd name="connsiteX63" fmla="*/ 708054 w 829710"/>
                <a:gd name="connsiteY63" fmla="*/ 30987 h 376357"/>
                <a:gd name="connsiteX64" fmla="*/ 699450 w 829710"/>
                <a:gd name="connsiteY64" fmla="*/ 39830 h 376357"/>
                <a:gd name="connsiteX65" fmla="*/ 686304 w 829710"/>
                <a:gd name="connsiteY65" fmla="*/ 35528 h 376357"/>
                <a:gd name="connsiteX66" fmla="*/ 590222 w 829710"/>
                <a:gd name="connsiteY66" fmla="*/ 57756 h 37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29710" h="376357">
                  <a:moveTo>
                    <a:pt x="589983" y="57995"/>
                  </a:moveTo>
                  <a:cubicBezTo>
                    <a:pt x="552697" y="76399"/>
                    <a:pt x="495095" y="63014"/>
                    <a:pt x="472150" y="40308"/>
                  </a:cubicBezTo>
                  <a:cubicBezTo>
                    <a:pt x="471194" y="48196"/>
                    <a:pt x="464741" y="50347"/>
                    <a:pt x="454702" y="49152"/>
                  </a:cubicBezTo>
                  <a:cubicBezTo>
                    <a:pt x="448249" y="42221"/>
                    <a:pt x="445381" y="31943"/>
                    <a:pt x="441557" y="22622"/>
                  </a:cubicBezTo>
                  <a:cubicBezTo>
                    <a:pt x="428172" y="19514"/>
                    <a:pt x="425543" y="27163"/>
                    <a:pt x="415266" y="26924"/>
                  </a:cubicBezTo>
                  <a:cubicBezTo>
                    <a:pt x="412637" y="14973"/>
                    <a:pt x="397101" y="15929"/>
                    <a:pt x="397818" y="394"/>
                  </a:cubicBezTo>
                  <a:cubicBezTo>
                    <a:pt x="372244" y="14017"/>
                    <a:pt x="347387" y="-2714"/>
                    <a:pt x="323724" y="394"/>
                  </a:cubicBezTo>
                  <a:cubicBezTo>
                    <a:pt x="319422" y="872"/>
                    <a:pt x="311296" y="5652"/>
                    <a:pt x="301974" y="9237"/>
                  </a:cubicBezTo>
                  <a:cubicBezTo>
                    <a:pt x="295521" y="11627"/>
                    <a:pt x="285961" y="15212"/>
                    <a:pt x="279985" y="18080"/>
                  </a:cubicBezTo>
                  <a:cubicBezTo>
                    <a:pt x="273532" y="21427"/>
                    <a:pt x="270664" y="26207"/>
                    <a:pt x="262538" y="31226"/>
                  </a:cubicBezTo>
                  <a:cubicBezTo>
                    <a:pt x="256084" y="35528"/>
                    <a:pt x="243895" y="36962"/>
                    <a:pt x="240549" y="40069"/>
                  </a:cubicBezTo>
                  <a:cubicBezTo>
                    <a:pt x="235290" y="44850"/>
                    <a:pt x="236246" y="58473"/>
                    <a:pt x="227403" y="57756"/>
                  </a:cubicBezTo>
                  <a:cubicBezTo>
                    <a:pt x="195615" y="58234"/>
                    <a:pt x="154027" y="47479"/>
                    <a:pt x="131321" y="53215"/>
                  </a:cubicBezTo>
                  <a:cubicBezTo>
                    <a:pt x="128931" y="76399"/>
                    <a:pt x="159524" y="65883"/>
                    <a:pt x="166216" y="79745"/>
                  </a:cubicBezTo>
                  <a:cubicBezTo>
                    <a:pt x="155700" y="88350"/>
                    <a:pt x="125824" y="77116"/>
                    <a:pt x="122716" y="93130"/>
                  </a:cubicBezTo>
                  <a:cubicBezTo>
                    <a:pt x="127975" y="93608"/>
                    <a:pt x="132994" y="94325"/>
                    <a:pt x="131321" y="101973"/>
                  </a:cubicBezTo>
                  <a:cubicBezTo>
                    <a:pt x="106225" y="101495"/>
                    <a:pt x="80889" y="101017"/>
                    <a:pt x="61530" y="106514"/>
                  </a:cubicBezTo>
                  <a:cubicBezTo>
                    <a:pt x="45277" y="101973"/>
                    <a:pt x="50057" y="96954"/>
                    <a:pt x="30936" y="101973"/>
                  </a:cubicBezTo>
                  <a:cubicBezTo>
                    <a:pt x="15878" y="114880"/>
                    <a:pt x="-2764" y="123962"/>
                    <a:pt x="343" y="155034"/>
                  </a:cubicBezTo>
                  <a:cubicBezTo>
                    <a:pt x="8469" y="154078"/>
                    <a:pt x="29263" y="143561"/>
                    <a:pt x="35238" y="155034"/>
                  </a:cubicBezTo>
                  <a:cubicBezTo>
                    <a:pt x="35238" y="163877"/>
                    <a:pt x="23288" y="160770"/>
                    <a:pt x="26395" y="172720"/>
                  </a:cubicBezTo>
                  <a:cubicBezTo>
                    <a:pt x="40258" y="178218"/>
                    <a:pt x="27351" y="185627"/>
                    <a:pt x="39541" y="194948"/>
                  </a:cubicBezTo>
                  <a:cubicBezTo>
                    <a:pt x="39541" y="203792"/>
                    <a:pt x="27590" y="200685"/>
                    <a:pt x="30936" y="212635"/>
                  </a:cubicBezTo>
                  <a:cubicBezTo>
                    <a:pt x="34999" y="217415"/>
                    <a:pt x="46950" y="214069"/>
                    <a:pt x="44082" y="225781"/>
                  </a:cubicBezTo>
                  <a:cubicBezTo>
                    <a:pt x="30697" y="222674"/>
                    <a:pt x="28068" y="230322"/>
                    <a:pt x="18030" y="230322"/>
                  </a:cubicBezTo>
                  <a:cubicBezTo>
                    <a:pt x="17313" y="223630"/>
                    <a:pt x="19464" y="214069"/>
                    <a:pt x="13727" y="212635"/>
                  </a:cubicBezTo>
                  <a:cubicBezTo>
                    <a:pt x="13966" y="220284"/>
                    <a:pt x="12771" y="226259"/>
                    <a:pt x="9186" y="230322"/>
                  </a:cubicBezTo>
                  <a:cubicBezTo>
                    <a:pt x="26634" y="236297"/>
                    <a:pt x="45277" y="241078"/>
                    <a:pt x="52925" y="256852"/>
                  </a:cubicBezTo>
                  <a:cubicBezTo>
                    <a:pt x="25200" y="274061"/>
                    <a:pt x="84235" y="298201"/>
                    <a:pt x="52925" y="305610"/>
                  </a:cubicBezTo>
                  <a:lnTo>
                    <a:pt x="96425" y="305610"/>
                  </a:lnTo>
                  <a:cubicBezTo>
                    <a:pt x="93796" y="314932"/>
                    <a:pt x="73958" y="322341"/>
                    <a:pt x="92123" y="327838"/>
                  </a:cubicBezTo>
                  <a:cubicBezTo>
                    <a:pt x="94991" y="306089"/>
                    <a:pt x="115785" y="330229"/>
                    <a:pt x="131560" y="323297"/>
                  </a:cubicBezTo>
                  <a:cubicBezTo>
                    <a:pt x="133233" y="336443"/>
                    <a:pt x="138491" y="345764"/>
                    <a:pt x="144705" y="354369"/>
                  </a:cubicBezTo>
                  <a:cubicBezTo>
                    <a:pt x="165260" y="357715"/>
                    <a:pt x="174582" y="349349"/>
                    <a:pt x="192746" y="349827"/>
                  </a:cubicBezTo>
                  <a:cubicBezTo>
                    <a:pt x="192029" y="334292"/>
                    <a:pt x="193942" y="321624"/>
                    <a:pt x="201351" y="314454"/>
                  </a:cubicBezTo>
                  <a:cubicBezTo>
                    <a:pt x="244612" y="314932"/>
                    <a:pt x="268274" y="335248"/>
                    <a:pt x="284288" y="363212"/>
                  </a:cubicBezTo>
                  <a:cubicBezTo>
                    <a:pt x="304843" y="359388"/>
                    <a:pt x="323246" y="363929"/>
                    <a:pt x="336631" y="358671"/>
                  </a:cubicBezTo>
                  <a:cubicBezTo>
                    <a:pt x="357903" y="350544"/>
                    <a:pt x="361727" y="322341"/>
                    <a:pt x="384672" y="318756"/>
                  </a:cubicBezTo>
                  <a:cubicBezTo>
                    <a:pt x="395667" y="322341"/>
                    <a:pt x="401881" y="330946"/>
                    <a:pt x="415266" y="332141"/>
                  </a:cubicBezTo>
                  <a:cubicBezTo>
                    <a:pt x="426738" y="326165"/>
                    <a:pt x="431757" y="313498"/>
                    <a:pt x="445859" y="309913"/>
                  </a:cubicBezTo>
                  <a:cubicBezTo>
                    <a:pt x="459722" y="328555"/>
                    <a:pt x="440601" y="343852"/>
                    <a:pt x="432713" y="354130"/>
                  </a:cubicBezTo>
                  <a:cubicBezTo>
                    <a:pt x="442991" y="355564"/>
                    <a:pt x="437016" y="373490"/>
                    <a:pt x="445859" y="376358"/>
                  </a:cubicBezTo>
                  <a:cubicBezTo>
                    <a:pt x="454702" y="372294"/>
                    <a:pt x="449444" y="353652"/>
                    <a:pt x="463307" y="354130"/>
                  </a:cubicBezTo>
                  <a:cubicBezTo>
                    <a:pt x="464502" y="340745"/>
                    <a:pt x="458527" y="319712"/>
                    <a:pt x="471911" y="318756"/>
                  </a:cubicBezTo>
                  <a:cubicBezTo>
                    <a:pt x="489359" y="314454"/>
                    <a:pt x="485057" y="331902"/>
                    <a:pt x="502505" y="327599"/>
                  </a:cubicBezTo>
                  <a:cubicBezTo>
                    <a:pt x="518757" y="323297"/>
                    <a:pt x="527601" y="311586"/>
                    <a:pt x="550546" y="314215"/>
                  </a:cubicBezTo>
                  <a:cubicBezTo>
                    <a:pt x="559867" y="318278"/>
                    <a:pt x="563452" y="327838"/>
                    <a:pt x="576598" y="327599"/>
                  </a:cubicBezTo>
                  <a:cubicBezTo>
                    <a:pt x="606474" y="323775"/>
                    <a:pt x="628702" y="312542"/>
                    <a:pt x="650930" y="301069"/>
                  </a:cubicBezTo>
                  <a:cubicBezTo>
                    <a:pt x="678417" y="302503"/>
                    <a:pt x="703513" y="301308"/>
                    <a:pt x="716419" y="287924"/>
                  </a:cubicBezTo>
                  <a:cubicBezTo>
                    <a:pt x="725263" y="287924"/>
                    <a:pt x="722156" y="299874"/>
                    <a:pt x="733867" y="296767"/>
                  </a:cubicBezTo>
                  <a:cubicBezTo>
                    <a:pt x="737930" y="289119"/>
                    <a:pt x="741994" y="281470"/>
                    <a:pt x="755617" y="283621"/>
                  </a:cubicBezTo>
                  <a:cubicBezTo>
                    <a:pt x="774499" y="288641"/>
                    <a:pt x="786211" y="296528"/>
                    <a:pt x="807960" y="287924"/>
                  </a:cubicBezTo>
                  <a:cubicBezTo>
                    <a:pt x="813458" y="298918"/>
                    <a:pt x="805809" y="301786"/>
                    <a:pt x="812263" y="305610"/>
                  </a:cubicBezTo>
                  <a:cubicBezTo>
                    <a:pt x="815131" y="299635"/>
                    <a:pt x="821584" y="297484"/>
                    <a:pt x="829710" y="296767"/>
                  </a:cubicBezTo>
                  <a:cubicBezTo>
                    <a:pt x="828276" y="283382"/>
                    <a:pt x="816326" y="280992"/>
                    <a:pt x="821106" y="261393"/>
                  </a:cubicBezTo>
                  <a:cubicBezTo>
                    <a:pt x="812980" y="260915"/>
                    <a:pt x="806526" y="258525"/>
                    <a:pt x="803658" y="252550"/>
                  </a:cubicBezTo>
                  <a:cubicBezTo>
                    <a:pt x="821584" y="228649"/>
                    <a:pt x="800073" y="191363"/>
                    <a:pt x="799356" y="159575"/>
                  </a:cubicBezTo>
                  <a:cubicBezTo>
                    <a:pt x="817999" y="160770"/>
                    <a:pt x="818716" y="143800"/>
                    <a:pt x="821106" y="128503"/>
                  </a:cubicBezTo>
                  <a:cubicBezTo>
                    <a:pt x="810590" y="125874"/>
                    <a:pt x="801268" y="122050"/>
                    <a:pt x="786211" y="123962"/>
                  </a:cubicBezTo>
                  <a:cubicBezTo>
                    <a:pt x="775455" y="108187"/>
                    <a:pt x="778801" y="92413"/>
                    <a:pt x="781908" y="70902"/>
                  </a:cubicBezTo>
                  <a:cubicBezTo>
                    <a:pt x="781908" y="66600"/>
                    <a:pt x="778323" y="65644"/>
                    <a:pt x="777606" y="62058"/>
                  </a:cubicBezTo>
                  <a:cubicBezTo>
                    <a:pt x="755617" y="54888"/>
                    <a:pt x="758007" y="31943"/>
                    <a:pt x="738408" y="26685"/>
                  </a:cubicBezTo>
                  <a:cubicBezTo>
                    <a:pt x="739364" y="26924"/>
                    <a:pt x="734345" y="35528"/>
                    <a:pt x="734106" y="35528"/>
                  </a:cubicBezTo>
                  <a:cubicBezTo>
                    <a:pt x="722156" y="41264"/>
                    <a:pt x="711400" y="30748"/>
                    <a:pt x="708054" y="30987"/>
                  </a:cubicBezTo>
                  <a:cubicBezTo>
                    <a:pt x="706381" y="30987"/>
                    <a:pt x="703513" y="39591"/>
                    <a:pt x="699450" y="39830"/>
                  </a:cubicBezTo>
                  <a:cubicBezTo>
                    <a:pt x="698971" y="39830"/>
                    <a:pt x="692279" y="30987"/>
                    <a:pt x="686304" y="35528"/>
                  </a:cubicBezTo>
                  <a:cubicBezTo>
                    <a:pt x="665032" y="54649"/>
                    <a:pt x="625356" y="79028"/>
                    <a:pt x="590222" y="57756"/>
                  </a:cubicBezTo>
                  <a:close/>
                </a:path>
              </a:pathLst>
            </a:custGeom>
            <a:grpFill/>
            <a:ln w="3175" cap="flat">
              <a:solidFill>
                <a:schemeClr val="bg1"/>
              </a:solid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B41DADF-AFF5-A525-3E36-FE418CA76868}"/>
                </a:ext>
              </a:extLst>
            </p:cNvPr>
            <p:cNvSpPr/>
            <p:nvPr/>
          </p:nvSpPr>
          <p:spPr>
            <a:xfrm>
              <a:off x="9329255" y="5378824"/>
              <a:ext cx="7252" cy="7390"/>
            </a:xfrm>
            <a:custGeom>
              <a:avLst/>
              <a:gdLst>
                <a:gd name="connsiteX0" fmla="*/ 3328 w 7252"/>
                <a:gd name="connsiteY0" fmla="*/ 3994 h 7390"/>
                <a:gd name="connsiteX1" fmla="*/ 3328 w 7252"/>
                <a:gd name="connsiteY1" fmla="*/ 3994 h 7390"/>
                <a:gd name="connsiteX2" fmla="*/ 3328 w 7252"/>
                <a:gd name="connsiteY2" fmla="*/ 3994 h 7390"/>
              </a:gdLst>
              <a:ahLst/>
              <a:cxnLst>
                <a:cxn ang="0">
                  <a:pos x="connsiteX0" y="connsiteY0"/>
                </a:cxn>
                <a:cxn ang="0">
                  <a:pos x="connsiteX1" y="connsiteY1"/>
                </a:cxn>
                <a:cxn ang="0">
                  <a:pos x="connsiteX2" y="connsiteY2"/>
                </a:cxn>
              </a:cxnLst>
              <a:rect l="l" t="t" r="r" b="b"/>
              <a:pathLst>
                <a:path w="7252" h="7390">
                  <a:moveTo>
                    <a:pt x="3328" y="3994"/>
                  </a:moveTo>
                  <a:cubicBezTo>
                    <a:pt x="16473" y="16184"/>
                    <a:pt x="-8623" y="-9391"/>
                    <a:pt x="3328" y="3994"/>
                  </a:cubicBezTo>
                  <a:lnTo>
                    <a:pt x="3328" y="3994"/>
                  </a:lnTo>
                  <a:close/>
                </a:path>
              </a:pathLst>
            </a:custGeom>
            <a:grpFill/>
            <a:ln w="3175" cap="flat">
              <a:solidFill>
                <a:schemeClr val="bg1"/>
              </a:solidFill>
              <a:prstDash val="solid"/>
              <a:miter/>
            </a:ln>
          </p:spPr>
          <p:txBody>
            <a:bodyPr rtlCol="0" anchor="ctr"/>
            <a:lstStyle/>
            <a:p>
              <a:endParaRPr lang="en-US"/>
            </a:p>
          </p:txBody>
        </p:sp>
        <p:grpSp>
          <p:nvGrpSpPr>
            <p:cNvPr id="116" name="Graphic 61">
              <a:extLst>
                <a:ext uri="{FF2B5EF4-FFF2-40B4-BE49-F238E27FC236}">
                  <a16:creationId xmlns:a16="http://schemas.microsoft.com/office/drawing/2014/main" id="{50F1AEBC-8F83-D131-01D0-EE15281F4034}"/>
                </a:ext>
              </a:extLst>
            </p:cNvPr>
            <p:cNvGrpSpPr/>
            <p:nvPr/>
          </p:nvGrpSpPr>
          <p:grpSpPr>
            <a:xfrm>
              <a:off x="9314657" y="5165797"/>
              <a:ext cx="353975" cy="412389"/>
              <a:chOff x="9314657" y="5165797"/>
              <a:chExt cx="353975" cy="412389"/>
            </a:xfrm>
            <a:grpFill/>
          </p:grpSpPr>
          <p:sp>
            <p:nvSpPr>
              <p:cNvPr id="123" name="Freeform: Shape 122">
                <a:extLst>
                  <a:ext uri="{FF2B5EF4-FFF2-40B4-BE49-F238E27FC236}">
                    <a16:creationId xmlns:a16="http://schemas.microsoft.com/office/drawing/2014/main" id="{4E17D132-4001-ABC2-0EB6-3415F893260D}"/>
                  </a:ext>
                </a:extLst>
              </p:cNvPr>
              <p:cNvSpPr/>
              <p:nvPr/>
            </p:nvSpPr>
            <p:spPr>
              <a:xfrm>
                <a:off x="9502248" y="5386870"/>
                <a:ext cx="5408" cy="4803"/>
              </a:xfrm>
              <a:custGeom>
                <a:avLst/>
                <a:gdLst>
                  <a:gd name="connsiteX0" fmla="*/ 4813 w 5408"/>
                  <a:gd name="connsiteY0" fmla="*/ 251 h 4803"/>
                  <a:gd name="connsiteX1" fmla="*/ 511 w 5408"/>
                  <a:gd name="connsiteY1" fmla="*/ 4553 h 4803"/>
                  <a:gd name="connsiteX2" fmla="*/ 4813 w 5408"/>
                  <a:gd name="connsiteY2" fmla="*/ 251 h 4803"/>
                </a:gdLst>
                <a:ahLst/>
                <a:cxnLst>
                  <a:cxn ang="0">
                    <a:pos x="connsiteX0" y="connsiteY0"/>
                  </a:cxn>
                  <a:cxn ang="0">
                    <a:pos x="connsiteX1" y="connsiteY1"/>
                  </a:cxn>
                  <a:cxn ang="0">
                    <a:pos x="connsiteX2" y="connsiteY2"/>
                  </a:cxn>
                </a:cxnLst>
                <a:rect l="l" t="t" r="r" b="b"/>
                <a:pathLst>
                  <a:path w="5408" h="4803">
                    <a:moveTo>
                      <a:pt x="4813" y="251"/>
                    </a:moveTo>
                    <a:cubicBezTo>
                      <a:pt x="3618" y="-944"/>
                      <a:pt x="-1640" y="2402"/>
                      <a:pt x="511" y="4553"/>
                    </a:cubicBezTo>
                    <a:cubicBezTo>
                      <a:pt x="1706" y="5748"/>
                      <a:pt x="7203" y="2402"/>
                      <a:pt x="4813" y="251"/>
                    </a:cubicBezTo>
                    <a:close/>
                  </a:path>
                </a:pathLst>
              </a:custGeom>
              <a:grpFill/>
              <a:ln w="3175" cap="flat">
                <a:solidFill>
                  <a:schemeClr val="bg1"/>
                </a:solid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4862A0E-EE54-A659-28CD-A9A17086F2B0}"/>
                  </a:ext>
                </a:extLst>
              </p:cNvPr>
              <p:cNvSpPr/>
              <p:nvPr/>
            </p:nvSpPr>
            <p:spPr>
              <a:xfrm>
                <a:off x="9475872" y="5263062"/>
                <a:ext cx="5493" cy="4803"/>
              </a:xfrm>
              <a:custGeom>
                <a:avLst/>
                <a:gdLst>
                  <a:gd name="connsiteX0" fmla="*/ 4898 w 5493"/>
                  <a:gd name="connsiteY0" fmla="*/ 251 h 4803"/>
                  <a:gd name="connsiteX1" fmla="*/ 595 w 5493"/>
                  <a:gd name="connsiteY1" fmla="*/ 4553 h 4803"/>
                  <a:gd name="connsiteX2" fmla="*/ 4898 w 5493"/>
                  <a:gd name="connsiteY2" fmla="*/ 251 h 4803"/>
                </a:gdLst>
                <a:ahLst/>
                <a:cxnLst>
                  <a:cxn ang="0">
                    <a:pos x="connsiteX0" y="connsiteY0"/>
                  </a:cxn>
                  <a:cxn ang="0">
                    <a:pos x="connsiteX1" y="connsiteY1"/>
                  </a:cxn>
                  <a:cxn ang="0">
                    <a:pos x="connsiteX2" y="connsiteY2"/>
                  </a:cxn>
                </a:cxnLst>
                <a:rect l="l" t="t" r="r" b="b"/>
                <a:pathLst>
                  <a:path w="5493" h="4803">
                    <a:moveTo>
                      <a:pt x="4898" y="251"/>
                    </a:moveTo>
                    <a:cubicBezTo>
                      <a:pt x="3703" y="-944"/>
                      <a:pt x="-1795" y="2402"/>
                      <a:pt x="595" y="4553"/>
                    </a:cubicBezTo>
                    <a:cubicBezTo>
                      <a:pt x="1791" y="5748"/>
                      <a:pt x="7288" y="2402"/>
                      <a:pt x="4898" y="251"/>
                    </a:cubicBezTo>
                    <a:close/>
                  </a:path>
                </a:pathLst>
              </a:custGeom>
              <a:grpFill/>
              <a:ln w="3175" cap="flat">
                <a:solidFill>
                  <a:schemeClr val="bg1"/>
                </a:solid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E85D0300-ACA6-D8BB-3BE9-32DFE8485D3C}"/>
                  </a:ext>
                </a:extLst>
              </p:cNvPr>
              <p:cNvSpPr/>
              <p:nvPr/>
            </p:nvSpPr>
            <p:spPr>
              <a:xfrm>
                <a:off x="9467738" y="5545862"/>
                <a:ext cx="91666" cy="32323"/>
              </a:xfrm>
              <a:custGeom>
                <a:avLst/>
                <a:gdLst>
                  <a:gd name="connsiteX0" fmla="*/ 125 w 91666"/>
                  <a:gd name="connsiteY0" fmla="*/ 9522 h 32323"/>
                  <a:gd name="connsiteX1" fmla="*/ 39323 w 91666"/>
                  <a:gd name="connsiteY1" fmla="*/ 18366 h 32323"/>
                  <a:gd name="connsiteX2" fmla="*/ 61073 w 91666"/>
                  <a:gd name="connsiteY2" fmla="*/ 31750 h 32323"/>
                  <a:gd name="connsiteX3" fmla="*/ 91666 w 91666"/>
                  <a:gd name="connsiteY3" fmla="*/ 18366 h 32323"/>
                  <a:gd name="connsiteX4" fmla="*/ 26177 w 91666"/>
                  <a:gd name="connsiteY4" fmla="*/ 14063 h 32323"/>
                  <a:gd name="connsiteX5" fmla="*/ 125 w 91666"/>
                  <a:gd name="connsiteY5" fmla="*/ 9522 h 32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66" h="32323">
                    <a:moveTo>
                      <a:pt x="125" y="9522"/>
                    </a:moveTo>
                    <a:cubicBezTo>
                      <a:pt x="7534" y="19560"/>
                      <a:pt x="25699" y="13107"/>
                      <a:pt x="39323" y="18366"/>
                    </a:cubicBezTo>
                    <a:cubicBezTo>
                      <a:pt x="50795" y="22907"/>
                      <a:pt x="51990" y="31272"/>
                      <a:pt x="61073" y="31750"/>
                    </a:cubicBezTo>
                    <a:cubicBezTo>
                      <a:pt x="69916" y="32228"/>
                      <a:pt x="89515" y="35574"/>
                      <a:pt x="91666" y="18366"/>
                    </a:cubicBezTo>
                    <a:cubicBezTo>
                      <a:pt x="73979" y="11912"/>
                      <a:pt x="45059" y="5698"/>
                      <a:pt x="26177" y="14063"/>
                    </a:cubicBezTo>
                    <a:cubicBezTo>
                      <a:pt x="30479" y="1635"/>
                      <a:pt x="-2265" y="-7926"/>
                      <a:pt x="125" y="9522"/>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71917817-050B-19B7-6958-4634BB7596CC}"/>
                  </a:ext>
                </a:extLst>
              </p:cNvPr>
              <p:cNvSpPr/>
              <p:nvPr/>
            </p:nvSpPr>
            <p:spPr>
              <a:xfrm>
                <a:off x="9606952" y="5409098"/>
                <a:ext cx="5529" cy="4803"/>
              </a:xfrm>
              <a:custGeom>
                <a:avLst/>
                <a:gdLst>
                  <a:gd name="connsiteX0" fmla="*/ 5035 w 5529"/>
                  <a:gd name="connsiteY0" fmla="*/ 251 h 4803"/>
                  <a:gd name="connsiteX1" fmla="*/ 494 w 5529"/>
                  <a:gd name="connsiteY1" fmla="*/ 4553 h 4803"/>
                  <a:gd name="connsiteX2" fmla="*/ 5035 w 5529"/>
                  <a:gd name="connsiteY2" fmla="*/ 251 h 4803"/>
                </a:gdLst>
                <a:ahLst/>
                <a:cxnLst>
                  <a:cxn ang="0">
                    <a:pos x="connsiteX0" y="connsiteY0"/>
                  </a:cxn>
                  <a:cxn ang="0">
                    <a:pos x="connsiteX1" y="connsiteY1"/>
                  </a:cxn>
                  <a:cxn ang="0">
                    <a:pos x="connsiteX2" y="connsiteY2"/>
                  </a:cxn>
                </a:cxnLst>
                <a:rect l="l" t="t" r="r" b="b"/>
                <a:pathLst>
                  <a:path w="5529" h="4803">
                    <a:moveTo>
                      <a:pt x="5035" y="251"/>
                    </a:moveTo>
                    <a:cubicBezTo>
                      <a:pt x="3840" y="-944"/>
                      <a:pt x="-1657" y="2402"/>
                      <a:pt x="494" y="4553"/>
                    </a:cubicBezTo>
                    <a:cubicBezTo>
                      <a:pt x="1689" y="5748"/>
                      <a:pt x="7186" y="2402"/>
                      <a:pt x="5035" y="251"/>
                    </a:cubicBezTo>
                    <a:close/>
                  </a:path>
                </a:pathLst>
              </a:custGeom>
              <a:grpFill/>
              <a:ln w="3175" cap="flat">
                <a:solidFill>
                  <a:schemeClr val="bg1"/>
                </a:solid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2ABDEE54-9145-A19E-2B74-A8A17D01ED81}"/>
                  </a:ext>
                </a:extLst>
              </p:cNvPr>
              <p:cNvSpPr/>
              <p:nvPr/>
            </p:nvSpPr>
            <p:spPr>
              <a:xfrm>
                <a:off x="9651099" y="5497605"/>
                <a:ext cx="17533" cy="22406"/>
              </a:xfrm>
              <a:custGeom>
                <a:avLst/>
                <a:gdLst>
                  <a:gd name="connsiteX0" fmla="*/ 17534 w 17533"/>
                  <a:gd name="connsiteY0" fmla="*/ 178 h 22406"/>
                  <a:gd name="connsiteX1" fmla="*/ 4388 w 17533"/>
                  <a:gd name="connsiteY1" fmla="*/ 22406 h 22406"/>
                  <a:gd name="connsiteX2" fmla="*/ 17534 w 17533"/>
                  <a:gd name="connsiteY2" fmla="*/ 178 h 22406"/>
                </a:gdLst>
                <a:ahLst/>
                <a:cxnLst>
                  <a:cxn ang="0">
                    <a:pos x="connsiteX0" y="connsiteY0"/>
                  </a:cxn>
                  <a:cxn ang="0">
                    <a:pos x="connsiteX1" y="connsiteY1"/>
                  </a:cxn>
                  <a:cxn ang="0">
                    <a:pos x="connsiteX2" y="connsiteY2"/>
                  </a:cxn>
                </a:cxnLst>
                <a:rect l="l" t="t" r="r" b="b"/>
                <a:pathLst>
                  <a:path w="17533" h="22406">
                    <a:moveTo>
                      <a:pt x="17534" y="178"/>
                    </a:moveTo>
                    <a:cubicBezTo>
                      <a:pt x="6300" y="-1973"/>
                      <a:pt x="-7084" y="15953"/>
                      <a:pt x="4388" y="22406"/>
                    </a:cubicBezTo>
                    <a:cubicBezTo>
                      <a:pt x="8212" y="14519"/>
                      <a:pt x="14905" y="9499"/>
                      <a:pt x="17534" y="178"/>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55BFC2DE-AD2C-2DE7-AAC9-8431E8A49B6B}"/>
                  </a:ext>
                </a:extLst>
              </p:cNvPr>
              <p:cNvSpPr/>
              <p:nvPr/>
            </p:nvSpPr>
            <p:spPr>
              <a:xfrm>
                <a:off x="9568248" y="5568769"/>
                <a:ext cx="13145" cy="4541"/>
              </a:xfrm>
              <a:custGeom>
                <a:avLst/>
                <a:gdLst>
                  <a:gd name="connsiteX0" fmla="*/ 13145 w 13145"/>
                  <a:gd name="connsiteY0" fmla="*/ 0 h 4541"/>
                  <a:gd name="connsiteX1" fmla="*/ 0 w 13145"/>
                  <a:gd name="connsiteY1" fmla="*/ 4541 h 4541"/>
                  <a:gd name="connsiteX2" fmla="*/ 13145 w 13145"/>
                  <a:gd name="connsiteY2" fmla="*/ 0 h 4541"/>
                </a:gdLst>
                <a:ahLst/>
                <a:cxnLst>
                  <a:cxn ang="0">
                    <a:pos x="connsiteX0" y="connsiteY0"/>
                  </a:cxn>
                  <a:cxn ang="0">
                    <a:pos x="connsiteX1" y="connsiteY1"/>
                  </a:cxn>
                  <a:cxn ang="0">
                    <a:pos x="connsiteX2" y="connsiteY2"/>
                  </a:cxn>
                </a:cxnLst>
                <a:rect l="l" t="t" r="r" b="b"/>
                <a:pathLst>
                  <a:path w="13145" h="4541">
                    <a:moveTo>
                      <a:pt x="13145" y="0"/>
                    </a:moveTo>
                    <a:cubicBezTo>
                      <a:pt x="7887" y="717"/>
                      <a:pt x="717" y="-717"/>
                      <a:pt x="0" y="4541"/>
                    </a:cubicBezTo>
                    <a:cubicBezTo>
                      <a:pt x="5258" y="3824"/>
                      <a:pt x="12428" y="5258"/>
                      <a:pt x="13145" y="0"/>
                    </a:cubicBezTo>
                    <a:close/>
                  </a:path>
                </a:pathLst>
              </a:custGeom>
              <a:grpFill/>
              <a:ln w="3175" cap="flat">
                <a:solidFill>
                  <a:schemeClr val="bg1"/>
                </a:solid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BC1B21C3-FA1A-814D-B946-3312DED88F30}"/>
                  </a:ext>
                </a:extLst>
              </p:cNvPr>
              <p:cNvSpPr/>
              <p:nvPr/>
            </p:nvSpPr>
            <p:spPr>
              <a:xfrm>
                <a:off x="9571955" y="5378027"/>
                <a:ext cx="5408" cy="5041"/>
              </a:xfrm>
              <a:custGeom>
                <a:avLst/>
                <a:gdLst>
                  <a:gd name="connsiteX0" fmla="*/ 595 w 5408"/>
                  <a:gd name="connsiteY0" fmla="*/ 4791 h 5041"/>
                  <a:gd name="connsiteX1" fmla="*/ 4898 w 5408"/>
                  <a:gd name="connsiteY1" fmla="*/ 250 h 5041"/>
                  <a:gd name="connsiteX2" fmla="*/ 595 w 5408"/>
                  <a:gd name="connsiteY2" fmla="*/ 4791 h 5041"/>
                </a:gdLst>
                <a:ahLst/>
                <a:cxnLst>
                  <a:cxn ang="0">
                    <a:pos x="connsiteX0" y="connsiteY0"/>
                  </a:cxn>
                  <a:cxn ang="0">
                    <a:pos x="connsiteX1" y="connsiteY1"/>
                  </a:cxn>
                  <a:cxn ang="0">
                    <a:pos x="connsiteX2" y="connsiteY2"/>
                  </a:cxn>
                </a:cxnLst>
                <a:rect l="l" t="t" r="r" b="b"/>
                <a:pathLst>
                  <a:path w="5408" h="5041">
                    <a:moveTo>
                      <a:pt x="595" y="4791"/>
                    </a:moveTo>
                    <a:cubicBezTo>
                      <a:pt x="1791" y="5986"/>
                      <a:pt x="7049" y="2640"/>
                      <a:pt x="4898" y="250"/>
                    </a:cubicBezTo>
                    <a:cubicBezTo>
                      <a:pt x="3703" y="-945"/>
                      <a:pt x="-1795" y="2401"/>
                      <a:pt x="595" y="4791"/>
                    </a:cubicBezTo>
                    <a:close/>
                  </a:path>
                </a:pathLst>
              </a:custGeom>
              <a:grpFill/>
              <a:ln w="3175" cap="flat">
                <a:solidFill>
                  <a:schemeClr val="bg1"/>
                </a:solid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BED08120-AC2B-6AC2-6904-A72F7BAB9E49}"/>
                  </a:ext>
                </a:extLst>
              </p:cNvPr>
              <p:cNvSpPr/>
              <p:nvPr/>
            </p:nvSpPr>
            <p:spPr>
              <a:xfrm>
                <a:off x="9563350" y="5258760"/>
                <a:ext cx="5408" cy="4803"/>
              </a:xfrm>
              <a:custGeom>
                <a:avLst/>
                <a:gdLst>
                  <a:gd name="connsiteX0" fmla="*/ 596 w 5408"/>
                  <a:gd name="connsiteY0" fmla="*/ 4553 h 4803"/>
                  <a:gd name="connsiteX1" fmla="*/ 4898 w 5408"/>
                  <a:gd name="connsiteY1" fmla="*/ 251 h 4803"/>
                  <a:gd name="connsiteX2" fmla="*/ 596 w 5408"/>
                  <a:gd name="connsiteY2" fmla="*/ 4553 h 4803"/>
                </a:gdLst>
                <a:ahLst/>
                <a:cxnLst>
                  <a:cxn ang="0">
                    <a:pos x="connsiteX0" y="connsiteY0"/>
                  </a:cxn>
                  <a:cxn ang="0">
                    <a:pos x="connsiteX1" y="connsiteY1"/>
                  </a:cxn>
                  <a:cxn ang="0">
                    <a:pos x="connsiteX2" y="connsiteY2"/>
                  </a:cxn>
                </a:cxnLst>
                <a:rect l="l" t="t" r="r" b="b"/>
                <a:pathLst>
                  <a:path w="5408" h="4803">
                    <a:moveTo>
                      <a:pt x="596" y="4553"/>
                    </a:moveTo>
                    <a:cubicBezTo>
                      <a:pt x="1790" y="5748"/>
                      <a:pt x="7049" y="2402"/>
                      <a:pt x="4898" y="251"/>
                    </a:cubicBezTo>
                    <a:cubicBezTo>
                      <a:pt x="3703" y="-944"/>
                      <a:pt x="-1795" y="2402"/>
                      <a:pt x="596" y="4553"/>
                    </a:cubicBezTo>
                    <a:close/>
                  </a:path>
                </a:pathLst>
              </a:custGeom>
              <a:grpFill/>
              <a:ln w="3175" cap="flat">
                <a:solidFill>
                  <a:schemeClr val="bg1"/>
                </a:solid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A9775CF8-90AD-C9D8-7234-163929ECD991}"/>
                  </a:ext>
                </a:extLst>
              </p:cNvPr>
              <p:cNvSpPr/>
              <p:nvPr/>
            </p:nvSpPr>
            <p:spPr>
              <a:xfrm>
                <a:off x="9533352" y="5273598"/>
                <a:ext cx="4302" cy="5722"/>
              </a:xfrm>
              <a:custGeom>
                <a:avLst/>
                <a:gdLst>
                  <a:gd name="connsiteX0" fmla="*/ 4302 w 4302"/>
                  <a:gd name="connsiteY0" fmla="*/ 2861 h 5722"/>
                  <a:gd name="connsiteX1" fmla="*/ 0 w 4302"/>
                  <a:gd name="connsiteY1" fmla="*/ 2861 h 5722"/>
                  <a:gd name="connsiteX2" fmla="*/ 4302 w 4302"/>
                  <a:gd name="connsiteY2" fmla="*/ 2861 h 5722"/>
                </a:gdLst>
                <a:ahLst/>
                <a:cxnLst>
                  <a:cxn ang="0">
                    <a:pos x="connsiteX0" y="connsiteY0"/>
                  </a:cxn>
                  <a:cxn ang="0">
                    <a:pos x="connsiteX1" y="connsiteY1"/>
                  </a:cxn>
                  <a:cxn ang="0">
                    <a:pos x="connsiteX2" y="connsiteY2"/>
                  </a:cxn>
                </a:cxnLst>
                <a:rect l="l" t="t" r="r" b="b"/>
                <a:pathLst>
                  <a:path w="4302" h="5722">
                    <a:moveTo>
                      <a:pt x="4302" y="2861"/>
                    </a:moveTo>
                    <a:cubicBezTo>
                      <a:pt x="4302" y="471"/>
                      <a:pt x="717" y="-2158"/>
                      <a:pt x="0" y="2861"/>
                    </a:cubicBezTo>
                    <a:cubicBezTo>
                      <a:pt x="0" y="5251"/>
                      <a:pt x="3585" y="7880"/>
                      <a:pt x="4302" y="2861"/>
                    </a:cubicBezTo>
                    <a:close/>
                  </a:path>
                </a:pathLst>
              </a:custGeom>
              <a:grpFill/>
              <a:ln w="3175" cap="flat">
                <a:solidFill>
                  <a:schemeClr val="bg1"/>
                </a:solid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5F513CFC-26A0-23C2-D3B9-40868E579C49}"/>
                  </a:ext>
                </a:extLst>
              </p:cNvPr>
              <p:cNvSpPr/>
              <p:nvPr/>
            </p:nvSpPr>
            <p:spPr>
              <a:xfrm>
                <a:off x="9511007" y="5227450"/>
                <a:ext cx="5493" cy="5041"/>
              </a:xfrm>
              <a:custGeom>
                <a:avLst/>
                <a:gdLst>
                  <a:gd name="connsiteX0" fmla="*/ 4898 w 5493"/>
                  <a:gd name="connsiteY0" fmla="*/ 250 h 5041"/>
                  <a:gd name="connsiteX1" fmla="*/ 595 w 5493"/>
                  <a:gd name="connsiteY1" fmla="*/ 4791 h 5041"/>
                  <a:gd name="connsiteX2" fmla="*/ 4898 w 5493"/>
                  <a:gd name="connsiteY2" fmla="*/ 250 h 5041"/>
                </a:gdLst>
                <a:ahLst/>
                <a:cxnLst>
                  <a:cxn ang="0">
                    <a:pos x="connsiteX0" y="connsiteY0"/>
                  </a:cxn>
                  <a:cxn ang="0">
                    <a:pos x="connsiteX1" y="connsiteY1"/>
                  </a:cxn>
                  <a:cxn ang="0">
                    <a:pos x="connsiteX2" y="connsiteY2"/>
                  </a:cxn>
                </a:cxnLst>
                <a:rect l="l" t="t" r="r" b="b"/>
                <a:pathLst>
                  <a:path w="5493" h="5041">
                    <a:moveTo>
                      <a:pt x="4898" y="250"/>
                    </a:moveTo>
                    <a:cubicBezTo>
                      <a:pt x="3703" y="-945"/>
                      <a:pt x="-1795" y="2401"/>
                      <a:pt x="595" y="4791"/>
                    </a:cubicBezTo>
                    <a:cubicBezTo>
                      <a:pt x="1790" y="5987"/>
                      <a:pt x="7288" y="2640"/>
                      <a:pt x="4898" y="250"/>
                    </a:cubicBezTo>
                    <a:close/>
                  </a:path>
                </a:pathLst>
              </a:custGeom>
              <a:grpFill/>
              <a:ln w="3175" cap="flat">
                <a:solidFill>
                  <a:schemeClr val="bg1"/>
                </a:solid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33D7B564-EAFD-6596-2885-91CB05F547D8}"/>
                  </a:ext>
                </a:extLst>
              </p:cNvPr>
              <p:cNvSpPr/>
              <p:nvPr/>
            </p:nvSpPr>
            <p:spPr>
              <a:xfrm>
                <a:off x="9314657" y="5165797"/>
                <a:ext cx="284630" cy="243552"/>
              </a:xfrm>
              <a:custGeom>
                <a:avLst/>
                <a:gdLst>
                  <a:gd name="connsiteX0" fmla="*/ 271038 w 284630"/>
                  <a:gd name="connsiteY0" fmla="*/ 26530 h 243552"/>
                  <a:gd name="connsiteX1" fmla="*/ 284184 w 284630"/>
                  <a:gd name="connsiteY1" fmla="*/ 13146 h 243552"/>
                  <a:gd name="connsiteX2" fmla="*/ 266736 w 284630"/>
                  <a:gd name="connsiteY2" fmla="*/ 0 h 243552"/>
                  <a:gd name="connsiteX3" fmla="*/ 257893 w 284630"/>
                  <a:gd name="connsiteY3" fmla="*/ 26530 h 243552"/>
                  <a:gd name="connsiteX4" fmla="*/ 183799 w 284630"/>
                  <a:gd name="connsiteY4" fmla="*/ 13146 h 243552"/>
                  <a:gd name="connsiteX5" fmla="*/ 113769 w 284630"/>
                  <a:gd name="connsiteY5" fmla="*/ 26530 h 243552"/>
                  <a:gd name="connsiteX6" fmla="*/ 104926 w 284630"/>
                  <a:gd name="connsiteY6" fmla="*/ 39676 h 243552"/>
                  <a:gd name="connsiteX7" fmla="*/ 39437 w 284630"/>
                  <a:gd name="connsiteY7" fmla="*/ 53060 h 243552"/>
                  <a:gd name="connsiteX8" fmla="*/ 39437 w 284630"/>
                  <a:gd name="connsiteY8" fmla="*/ 75288 h 243552"/>
                  <a:gd name="connsiteX9" fmla="*/ 21989 w 284630"/>
                  <a:gd name="connsiteY9" fmla="*/ 101819 h 243552"/>
                  <a:gd name="connsiteX10" fmla="*/ 8843 w 284630"/>
                  <a:gd name="connsiteY10" fmla="*/ 106360 h 243552"/>
                  <a:gd name="connsiteX11" fmla="*/ 0 w 284630"/>
                  <a:gd name="connsiteY11" fmla="*/ 137431 h 243552"/>
                  <a:gd name="connsiteX12" fmla="*/ 43500 w 284630"/>
                  <a:gd name="connsiteY12" fmla="*/ 168503 h 243552"/>
                  <a:gd name="connsiteX13" fmla="*/ 30354 w 284630"/>
                  <a:gd name="connsiteY13" fmla="*/ 177346 h 243552"/>
                  <a:gd name="connsiteX14" fmla="*/ 38959 w 284630"/>
                  <a:gd name="connsiteY14" fmla="*/ 203876 h 243552"/>
                  <a:gd name="connsiteX15" fmla="*/ 60948 w 284630"/>
                  <a:gd name="connsiteY15" fmla="*/ 203876 h 243552"/>
                  <a:gd name="connsiteX16" fmla="*/ 100145 w 284630"/>
                  <a:gd name="connsiteY16" fmla="*/ 199574 h 243552"/>
                  <a:gd name="connsiteX17" fmla="*/ 135041 w 284630"/>
                  <a:gd name="connsiteY17" fmla="*/ 221563 h 243552"/>
                  <a:gd name="connsiteX18" fmla="*/ 130739 w 284630"/>
                  <a:gd name="connsiteY18" fmla="*/ 230406 h 243552"/>
                  <a:gd name="connsiteX19" fmla="*/ 169937 w 284630"/>
                  <a:gd name="connsiteY19" fmla="*/ 243552 h 243552"/>
                  <a:gd name="connsiteX20" fmla="*/ 165635 w 284630"/>
                  <a:gd name="connsiteY20" fmla="*/ 212481 h 243552"/>
                  <a:gd name="connsiteX21" fmla="*/ 148187 w 284630"/>
                  <a:gd name="connsiteY21" fmla="*/ 199335 h 243552"/>
                  <a:gd name="connsiteX22" fmla="*/ 135041 w 284630"/>
                  <a:gd name="connsiteY22" fmla="*/ 199335 h 243552"/>
                  <a:gd name="connsiteX23" fmla="*/ 135041 w 284630"/>
                  <a:gd name="connsiteY23" fmla="*/ 190492 h 243552"/>
                  <a:gd name="connsiteX24" fmla="*/ 104448 w 284630"/>
                  <a:gd name="connsiteY24" fmla="*/ 177107 h 243552"/>
                  <a:gd name="connsiteX25" fmla="*/ 117593 w 284630"/>
                  <a:gd name="connsiteY25" fmla="*/ 172805 h 243552"/>
                  <a:gd name="connsiteX26" fmla="*/ 130739 w 284630"/>
                  <a:gd name="connsiteY26" fmla="*/ 141733 h 243552"/>
                  <a:gd name="connsiteX27" fmla="*/ 121896 w 284630"/>
                  <a:gd name="connsiteY27" fmla="*/ 66445 h 243552"/>
                  <a:gd name="connsiteX28" fmla="*/ 161093 w 284630"/>
                  <a:gd name="connsiteY28" fmla="*/ 79591 h 243552"/>
                  <a:gd name="connsiteX29" fmla="*/ 156791 w 284630"/>
                  <a:gd name="connsiteY29" fmla="*/ 57363 h 243552"/>
                  <a:gd name="connsiteX30" fmla="*/ 191687 w 284630"/>
                  <a:gd name="connsiteY30" fmla="*/ 43978 h 243552"/>
                  <a:gd name="connsiteX31" fmla="*/ 204832 w 284630"/>
                  <a:gd name="connsiteY31" fmla="*/ 48519 h 243552"/>
                  <a:gd name="connsiteX32" fmla="*/ 261478 w 284630"/>
                  <a:gd name="connsiteY32" fmla="*/ 57363 h 243552"/>
                  <a:gd name="connsiteX33" fmla="*/ 270082 w 284630"/>
                  <a:gd name="connsiteY33" fmla="*/ 26530 h 24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4630" h="243552">
                    <a:moveTo>
                      <a:pt x="271038" y="26530"/>
                    </a:moveTo>
                    <a:cubicBezTo>
                      <a:pt x="275340" y="21750"/>
                      <a:pt x="287052" y="25096"/>
                      <a:pt x="284184" y="13146"/>
                    </a:cubicBezTo>
                    <a:cubicBezTo>
                      <a:pt x="282989" y="4063"/>
                      <a:pt x="272472" y="4302"/>
                      <a:pt x="266736" y="0"/>
                    </a:cubicBezTo>
                    <a:cubicBezTo>
                      <a:pt x="266736" y="11711"/>
                      <a:pt x="269126" y="26052"/>
                      <a:pt x="257893" y="26530"/>
                    </a:cubicBezTo>
                    <a:cubicBezTo>
                      <a:pt x="225626" y="34418"/>
                      <a:pt x="208656" y="23184"/>
                      <a:pt x="183799" y="13146"/>
                    </a:cubicBezTo>
                    <a:cubicBezTo>
                      <a:pt x="162527" y="19599"/>
                      <a:pt x="141016" y="25813"/>
                      <a:pt x="113769" y="26530"/>
                    </a:cubicBezTo>
                    <a:cubicBezTo>
                      <a:pt x="114008" y="34179"/>
                      <a:pt x="110423" y="37764"/>
                      <a:pt x="104926" y="39676"/>
                    </a:cubicBezTo>
                    <a:cubicBezTo>
                      <a:pt x="78156" y="25574"/>
                      <a:pt x="73854" y="61187"/>
                      <a:pt x="39437" y="53060"/>
                    </a:cubicBezTo>
                    <a:cubicBezTo>
                      <a:pt x="31310" y="61426"/>
                      <a:pt x="42066" y="61187"/>
                      <a:pt x="39437" y="75288"/>
                    </a:cubicBezTo>
                    <a:cubicBezTo>
                      <a:pt x="26291" y="74571"/>
                      <a:pt x="29637" y="93214"/>
                      <a:pt x="21989" y="101819"/>
                    </a:cubicBezTo>
                    <a:cubicBezTo>
                      <a:pt x="19121" y="105165"/>
                      <a:pt x="11472" y="101819"/>
                      <a:pt x="8843" y="106360"/>
                    </a:cubicBezTo>
                    <a:cubicBezTo>
                      <a:pt x="3824" y="114964"/>
                      <a:pt x="7409" y="129544"/>
                      <a:pt x="0" y="137431"/>
                    </a:cubicBezTo>
                    <a:cubicBezTo>
                      <a:pt x="9321" y="152967"/>
                      <a:pt x="23184" y="163961"/>
                      <a:pt x="43500" y="168503"/>
                    </a:cubicBezTo>
                    <a:cubicBezTo>
                      <a:pt x="43978" y="176390"/>
                      <a:pt x="39198" y="178780"/>
                      <a:pt x="30354" y="177346"/>
                    </a:cubicBezTo>
                    <a:cubicBezTo>
                      <a:pt x="28203" y="191209"/>
                      <a:pt x="43739" y="187384"/>
                      <a:pt x="38959" y="203876"/>
                    </a:cubicBezTo>
                    <a:cubicBezTo>
                      <a:pt x="52582" y="196945"/>
                      <a:pt x="55451" y="209374"/>
                      <a:pt x="60948" y="203876"/>
                    </a:cubicBezTo>
                    <a:cubicBezTo>
                      <a:pt x="69791" y="194794"/>
                      <a:pt x="95843" y="213198"/>
                      <a:pt x="100145" y="199574"/>
                    </a:cubicBezTo>
                    <a:cubicBezTo>
                      <a:pt x="108033" y="210808"/>
                      <a:pt x="127154" y="210569"/>
                      <a:pt x="135041" y="221563"/>
                    </a:cubicBezTo>
                    <a:cubicBezTo>
                      <a:pt x="135041" y="226104"/>
                      <a:pt x="131456" y="226821"/>
                      <a:pt x="130739" y="230406"/>
                    </a:cubicBezTo>
                    <a:cubicBezTo>
                      <a:pt x="150099" y="218456"/>
                      <a:pt x="157747" y="235904"/>
                      <a:pt x="169937" y="243552"/>
                    </a:cubicBezTo>
                    <a:cubicBezTo>
                      <a:pt x="168503" y="233036"/>
                      <a:pt x="163005" y="226821"/>
                      <a:pt x="165635" y="212481"/>
                    </a:cubicBezTo>
                    <a:cubicBezTo>
                      <a:pt x="148187" y="218934"/>
                      <a:pt x="152489" y="202203"/>
                      <a:pt x="148187" y="199335"/>
                    </a:cubicBezTo>
                    <a:cubicBezTo>
                      <a:pt x="145318" y="197184"/>
                      <a:pt x="138387" y="201247"/>
                      <a:pt x="135041" y="199335"/>
                    </a:cubicBezTo>
                    <a:cubicBezTo>
                      <a:pt x="133846" y="198618"/>
                      <a:pt x="136475" y="191448"/>
                      <a:pt x="135041" y="190492"/>
                    </a:cubicBezTo>
                    <a:cubicBezTo>
                      <a:pt x="125720" y="183321"/>
                      <a:pt x="110423" y="189536"/>
                      <a:pt x="104448" y="177107"/>
                    </a:cubicBezTo>
                    <a:cubicBezTo>
                      <a:pt x="105165" y="172088"/>
                      <a:pt x="111379" y="172327"/>
                      <a:pt x="117593" y="172805"/>
                    </a:cubicBezTo>
                    <a:cubicBezTo>
                      <a:pt x="110901" y="152728"/>
                      <a:pt x="115442" y="148426"/>
                      <a:pt x="130739" y="141733"/>
                    </a:cubicBezTo>
                    <a:cubicBezTo>
                      <a:pt x="112096" y="133846"/>
                      <a:pt x="85805" y="75766"/>
                      <a:pt x="121896" y="66445"/>
                    </a:cubicBezTo>
                    <a:cubicBezTo>
                      <a:pt x="113530" y="94170"/>
                      <a:pt x="154401" y="93214"/>
                      <a:pt x="161093" y="79591"/>
                    </a:cubicBezTo>
                    <a:cubicBezTo>
                      <a:pt x="156074" y="75527"/>
                      <a:pt x="159659" y="71464"/>
                      <a:pt x="156791" y="57363"/>
                    </a:cubicBezTo>
                    <a:cubicBezTo>
                      <a:pt x="171849" y="67162"/>
                      <a:pt x="179736" y="46607"/>
                      <a:pt x="191687" y="43978"/>
                    </a:cubicBezTo>
                    <a:cubicBezTo>
                      <a:pt x="196228" y="43022"/>
                      <a:pt x="198618" y="48280"/>
                      <a:pt x="204832" y="48519"/>
                    </a:cubicBezTo>
                    <a:cubicBezTo>
                      <a:pt x="228494" y="48519"/>
                      <a:pt x="244269" y="42544"/>
                      <a:pt x="261478" y="57363"/>
                    </a:cubicBezTo>
                    <a:cubicBezTo>
                      <a:pt x="267214" y="49953"/>
                      <a:pt x="272950" y="42544"/>
                      <a:pt x="270082" y="26530"/>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42A66A3F-0265-51AE-9100-FE12D794EF90}"/>
                  </a:ext>
                </a:extLst>
              </p:cNvPr>
              <p:cNvSpPr/>
              <p:nvPr/>
            </p:nvSpPr>
            <p:spPr>
              <a:xfrm>
                <a:off x="9654976" y="5240834"/>
                <a:ext cx="5408" cy="4803"/>
              </a:xfrm>
              <a:custGeom>
                <a:avLst/>
                <a:gdLst>
                  <a:gd name="connsiteX0" fmla="*/ 511 w 5408"/>
                  <a:gd name="connsiteY0" fmla="*/ 4553 h 4803"/>
                  <a:gd name="connsiteX1" fmla="*/ 4813 w 5408"/>
                  <a:gd name="connsiteY1" fmla="*/ 251 h 4803"/>
                  <a:gd name="connsiteX2" fmla="*/ 511 w 5408"/>
                  <a:gd name="connsiteY2" fmla="*/ 4553 h 4803"/>
                </a:gdLst>
                <a:ahLst/>
                <a:cxnLst>
                  <a:cxn ang="0">
                    <a:pos x="connsiteX0" y="connsiteY0"/>
                  </a:cxn>
                  <a:cxn ang="0">
                    <a:pos x="connsiteX1" y="connsiteY1"/>
                  </a:cxn>
                  <a:cxn ang="0">
                    <a:pos x="connsiteX2" y="connsiteY2"/>
                  </a:cxn>
                </a:cxnLst>
                <a:rect l="l" t="t" r="r" b="b"/>
                <a:pathLst>
                  <a:path w="5408" h="4803">
                    <a:moveTo>
                      <a:pt x="511" y="4553"/>
                    </a:moveTo>
                    <a:cubicBezTo>
                      <a:pt x="1706" y="5748"/>
                      <a:pt x="7203" y="2402"/>
                      <a:pt x="4813" y="251"/>
                    </a:cubicBezTo>
                    <a:cubicBezTo>
                      <a:pt x="3618" y="-944"/>
                      <a:pt x="-1640" y="2402"/>
                      <a:pt x="511" y="4553"/>
                    </a:cubicBezTo>
                    <a:close/>
                  </a:path>
                </a:pathLst>
              </a:custGeom>
              <a:grpFill/>
              <a:ln w="3175" cap="flat">
                <a:solidFill>
                  <a:schemeClr val="bg1"/>
                </a:solid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2CB3D0BA-263C-7A21-9633-6865699BFA8A}"/>
                  </a:ext>
                </a:extLst>
              </p:cNvPr>
              <p:cNvSpPr/>
              <p:nvPr/>
            </p:nvSpPr>
            <p:spPr>
              <a:xfrm>
                <a:off x="9586909" y="5248382"/>
                <a:ext cx="10866" cy="8606"/>
              </a:xfrm>
              <a:custGeom>
                <a:avLst/>
                <a:gdLst>
                  <a:gd name="connsiteX0" fmla="*/ 7630 w 10866"/>
                  <a:gd name="connsiteY0" fmla="*/ 1547 h 8606"/>
                  <a:gd name="connsiteX1" fmla="*/ 7630 w 10866"/>
                  <a:gd name="connsiteY1" fmla="*/ 1547 h 8606"/>
                  <a:gd name="connsiteX2" fmla="*/ 7630 w 10866"/>
                  <a:gd name="connsiteY2" fmla="*/ 1547 h 8606"/>
                </a:gdLst>
                <a:ahLst/>
                <a:cxnLst>
                  <a:cxn ang="0">
                    <a:pos x="connsiteX0" y="connsiteY0"/>
                  </a:cxn>
                  <a:cxn ang="0">
                    <a:pos x="connsiteX1" y="connsiteY1"/>
                  </a:cxn>
                  <a:cxn ang="0">
                    <a:pos x="connsiteX2" y="connsiteY2"/>
                  </a:cxn>
                </a:cxnLst>
                <a:rect l="l" t="t" r="r" b="b"/>
                <a:pathLst>
                  <a:path w="10866" h="8606">
                    <a:moveTo>
                      <a:pt x="7630" y="1547"/>
                    </a:moveTo>
                    <a:cubicBezTo>
                      <a:pt x="-15076" y="20907"/>
                      <a:pt x="21492" y="-6579"/>
                      <a:pt x="7630" y="1547"/>
                    </a:cubicBezTo>
                    <a:lnTo>
                      <a:pt x="7630" y="1547"/>
                    </a:lnTo>
                    <a:close/>
                  </a:path>
                </a:pathLst>
              </a:custGeom>
              <a:grpFill/>
              <a:ln w="3175" cap="flat">
                <a:solidFill>
                  <a:schemeClr val="bg1"/>
                </a:solid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CA50B2C3-2435-C203-F231-379B272C785F}"/>
                  </a:ext>
                </a:extLst>
              </p:cNvPr>
              <p:cNvSpPr/>
              <p:nvPr/>
            </p:nvSpPr>
            <p:spPr>
              <a:xfrm>
                <a:off x="9574098" y="5311804"/>
                <a:ext cx="21657" cy="22256"/>
              </a:xfrm>
              <a:custGeom>
                <a:avLst/>
                <a:gdLst>
                  <a:gd name="connsiteX0" fmla="*/ 2755 w 21657"/>
                  <a:gd name="connsiteY0" fmla="*/ 13413 h 22256"/>
                  <a:gd name="connsiteX1" fmla="*/ 15900 w 21657"/>
                  <a:gd name="connsiteY1" fmla="*/ 13413 h 22256"/>
                  <a:gd name="connsiteX2" fmla="*/ 11598 w 21657"/>
                  <a:gd name="connsiteY2" fmla="*/ 22257 h 22256"/>
                  <a:gd name="connsiteX3" fmla="*/ 7296 w 21657"/>
                  <a:gd name="connsiteY3" fmla="*/ 29 h 22256"/>
                  <a:gd name="connsiteX4" fmla="*/ 7296 w 21657"/>
                  <a:gd name="connsiteY4" fmla="*/ 4570 h 22256"/>
                  <a:gd name="connsiteX5" fmla="*/ 2994 w 21657"/>
                  <a:gd name="connsiteY5" fmla="*/ 13413 h 2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57" h="22256">
                    <a:moveTo>
                      <a:pt x="2755" y="13413"/>
                    </a:moveTo>
                    <a:cubicBezTo>
                      <a:pt x="2755" y="7677"/>
                      <a:pt x="14944" y="7677"/>
                      <a:pt x="15900" y="13413"/>
                    </a:cubicBezTo>
                    <a:cubicBezTo>
                      <a:pt x="12554" y="14369"/>
                      <a:pt x="10881" y="16999"/>
                      <a:pt x="11598" y="22257"/>
                    </a:cubicBezTo>
                    <a:cubicBezTo>
                      <a:pt x="32631" y="22257"/>
                      <a:pt x="15422" y="-927"/>
                      <a:pt x="7296" y="29"/>
                    </a:cubicBezTo>
                    <a:cubicBezTo>
                      <a:pt x="7057" y="29"/>
                      <a:pt x="7296" y="4331"/>
                      <a:pt x="7296" y="4570"/>
                    </a:cubicBezTo>
                    <a:cubicBezTo>
                      <a:pt x="4428" y="7438"/>
                      <a:pt x="-4655" y="10545"/>
                      <a:pt x="2994" y="13413"/>
                    </a:cubicBezTo>
                    <a:close/>
                  </a:path>
                </a:pathLst>
              </a:custGeom>
              <a:solidFill>
                <a:schemeClr val="accent1"/>
              </a:solidFill>
              <a:ln w="3175" cap="flat">
                <a:solidFill>
                  <a:schemeClr val="bg1"/>
                </a:solid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4D954A35-88E1-6CA8-ECD6-C0F70E52F053}"/>
                  </a:ext>
                </a:extLst>
              </p:cNvPr>
              <p:cNvSpPr/>
              <p:nvPr/>
            </p:nvSpPr>
            <p:spPr>
              <a:xfrm>
                <a:off x="9446382" y="5334060"/>
                <a:ext cx="43324" cy="38179"/>
              </a:xfrm>
              <a:custGeom>
                <a:avLst/>
                <a:gdLst>
                  <a:gd name="connsiteX0" fmla="*/ 3794 w 43324"/>
                  <a:gd name="connsiteY0" fmla="*/ 0 h 38179"/>
                  <a:gd name="connsiteX1" fmla="*/ 16940 w 43324"/>
                  <a:gd name="connsiteY1" fmla="*/ 17687 h 38179"/>
                  <a:gd name="connsiteX2" fmla="*/ 25783 w 43324"/>
                  <a:gd name="connsiteY2" fmla="*/ 35374 h 38179"/>
                  <a:gd name="connsiteX3" fmla="*/ 43231 w 43324"/>
                  <a:gd name="connsiteY3" fmla="*/ 22228 h 38179"/>
                  <a:gd name="connsiteX4" fmla="*/ 4033 w 43324"/>
                  <a:gd name="connsiteY4" fmla="*/ 0 h 38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24" h="38179">
                    <a:moveTo>
                      <a:pt x="3794" y="0"/>
                    </a:moveTo>
                    <a:cubicBezTo>
                      <a:pt x="-6961" y="9082"/>
                      <a:pt x="7618" y="9321"/>
                      <a:pt x="16940" y="17687"/>
                    </a:cubicBezTo>
                    <a:cubicBezTo>
                      <a:pt x="17896" y="18404"/>
                      <a:pt x="25544" y="35374"/>
                      <a:pt x="25783" y="35374"/>
                    </a:cubicBezTo>
                    <a:cubicBezTo>
                      <a:pt x="37734" y="40632"/>
                      <a:pt x="44187" y="39676"/>
                      <a:pt x="43231" y="22228"/>
                    </a:cubicBezTo>
                    <a:cubicBezTo>
                      <a:pt x="18613" y="26769"/>
                      <a:pt x="16223" y="8365"/>
                      <a:pt x="4033" y="0"/>
                    </a:cubicBezTo>
                    <a:close/>
                  </a:path>
                </a:pathLst>
              </a:custGeom>
              <a:grpFill/>
              <a:ln w="3175" cap="flat">
                <a:solidFill>
                  <a:schemeClr val="bg1"/>
                </a:solid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61BCD4A0-538C-A8A9-25CA-AE8EFA428C96}"/>
                  </a:ext>
                </a:extLst>
              </p:cNvPr>
              <p:cNvSpPr/>
              <p:nvPr/>
            </p:nvSpPr>
            <p:spPr>
              <a:xfrm>
                <a:off x="9569246" y="5361138"/>
                <a:ext cx="7325" cy="7390"/>
              </a:xfrm>
              <a:custGeom>
                <a:avLst/>
                <a:gdLst>
                  <a:gd name="connsiteX0" fmla="*/ 3304 w 7325"/>
                  <a:gd name="connsiteY0" fmla="*/ 3994 h 7390"/>
                  <a:gd name="connsiteX1" fmla="*/ 3304 w 7325"/>
                  <a:gd name="connsiteY1" fmla="*/ 3994 h 7390"/>
                  <a:gd name="connsiteX2" fmla="*/ 3304 w 7325"/>
                  <a:gd name="connsiteY2" fmla="*/ 3994 h 7390"/>
                </a:gdLst>
                <a:ahLst/>
                <a:cxnLst>
                  <a:cxn ang="0">
                    <a:pos x="connsiteX0" y="connsiteY0"/>
                  </a:cxn>
                  <a:cxn ang="0">
                    <a:pos x="connsiteX1" y="connsiteY1"/>
                  </a:cxn>
                  <a:cxn ang="0">
                    <a:pos x="connsiteX2" y="connsiteY2"/>
                  </a:cxn>
                </a:cxnLst>
                <a:rect l="l" t="t" r="r" b="b"/>
                <a:pathLst>
                  <a:path w="7325" h="7390">
                    <a:moveTo>
                      <a:pt x="3304" y="3994"/>
                    </a:moveTo>
                    <a:cubicBezTo>
                      <a:pt x="16689" y="16184"/>
                      <a:pt x="-8646" y="-9391"/>
                      <a:pt x="3304" y="3994"/>
                    </a:cubicBezTo>
                    <a:lnTo>
                      <a:pt x="3304" y="3994"/>
                    </a:lnTo>
                    <a:close/>
                  </a:path>
                </a:pathLst>
              </a:custGeom>
              <a:grpFill/>
              <a:ln w="3175" cap="flat">
                <a:solidFill>
                  <a:schemeClr val="bg1"/>
                </a:solid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D789FC5-88AB-8D48-1FE3-2D2DF0796AC2}"/>
                  </a:ext>
                </a:extLst>
              </p:cNvPr>
              <p:cNvSpPr/>
              <p:nvPr/>
            </p:nvSpPr>
            <p:spPr>
              <a:xfrm>
                <a:off x="9358874" y="5378277"/>
                <a:ext cx="95843" cy="106359"/>
              </a:xfrm>
              <a:custGeom>
                <a:avLst/>
                <a:gdLst>
                  <a:gd name="connsiteX0" fmla="*/ 95843 w 95843"/>
                  <a:gd name="connsiteY0" fmla="*/ 44217 h 106359"/>
                  <a:gd name="connsiteX1" fmla="*/ 78396 w 95843"/>
                  <a:gd name="connsiteY1" fmla="*/ 17687 h 106359"/>
                  <a:gd name="connsiteX2" fmla="*/ 34896 w 95843"/>
                  <a:gd name="connsiteY2" fmla="*/ 0 h 106359"/>
                  <a:gd name="connsiteX3" fmla="*/ 0 w 95843"/>
                  <a:gd name="connsiteY3" fmla="*/ 26530 h 106359"/>
                  <a:gd name="connsiteX4" fmla="*/ 26052 w 95843"/>
                  <a:gd name="connsiteY4" fmla="*/ 57602 h 106359"/>
                  <a:gd name="connsiteX5" fmla="*/ 30354 w 95843"/>
                  <a:gd name="connsiteY5" fmla="*/ 88673 h 106359"/>
                  <a:gd name="connsiteX6" fmla="*/ 43500 w 95843"/>
                  <a:gd name="connsiteY6" fmla="*/ 75288 h 106359"/>
                  <a:gd name="connsiteX7" fmla="*/ 56645 w 95843"/>
                  <a:gd name="connsiteY7" fmla="*/ 106360 h 106359"/>
                  <a:gd name="connsiteX8" fmla="*/ 78396 w 95843"/>
                  <a:gd name="connsiteY8" fmla="*/ 97516 h 106359"/>
                  <a:gd name="connsiteX9" fmla="*/ 69552 w 95843"/>
                  <a:gd name="connsiteY9" fmla="*/ 39915 h 106359"/>
                  <a:gd name="connsiteX10" fmla="*/ 95843 w 95843"/>
                  <a:gd name="connsiteY10" fmla="*/ 44456 h 106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843" h="106359">
                    <a:moveTo>
                      <a:pt x="95843" y="44217"/>
                    </a:moveTo>
                    <a:cubicBezTo>
                      <a:pt x="80308" y="41349"/>
                      <a:pt x="83415" y="19599"/>
                      <a:pt x="78396" y="17687"/>
                    </a:cubicBezTo>
                    <a:cubicBezTo>
                      <a:pt x="69313" y="23901"/>
                      <a:pt x="45173" y="7170"/>
                      <a:pt x="34896" y="0"/>
                    </a:cubicBezTo>
                    <a:cubicBezTo>
                      <a:pt x="19121" y="4541"/>
                      <a:pt x="6214" y="12190"/>
                      <a:pt x="0" y="26530"/>
                    </a:cubicBezTo>
                    <a:cubicBezTo>
                      <a:pt x="11711" y="33701"/>
                      <a:pt x="20794" y="43739"/>
                      <a:pt x="26052" y="57602"/>
                    </a:cubicBezTo>
                    <a:cubicBezTo>
                      <a:pt x="18404" y="65250"/>
                      <a:pt x="21272" y="84849"/>
                      <a:pt x="30354" y="88673"/>
                    </a:cubicBezTo>
                    <a:cubicBezTo>
                      <a:pt x="29637" y="79113"/>
                      <a:pt x="33940" y="74571"/>
                      <a:pt x="43500" y="75288"/>
                    </a:cubicBezTo>
                    <a:cubicBezTo>
                      <a:pt x="53777" y="79830"/>
                      <a:pt x="48758" y="99429"/>
                      <a:pt x="56645" y="106360"/>
                    </a:cubicBezTo>
                    <a:cubicBezTo>
                      <a:pt x="51626" y="85566"/>
                      <a:pt x="74332" y="84610"/>
                      <a:pt x="78396" y="97516"/>
                    </a:cubicBezTo>
                    <a:cubicBezTo>
                      <a:pt x="89868" y="82459"/>
                      <a:pt x="57124" y="55690"/>
                      <a:pt x="69552" y="39915"/>
                    </a:cubicBezTo>
                    <a:cubicBezTo>
                      <a:pt x="80786" y="40871"/>
                      <a:pt x="90585" y="62621"/>
                      <a:pt x="95843" y="44456"/>
                    </a:cubicBezTo>
                    <a:close/>
                  </a:path>
                </a:pathLst>
              </a:custGeom>
              <a:solidFill>
                <a:schemeClr val="accent1"/>
              </a:solidFill>
              <a:ln w="3175" cap="flat">
                <a:solidFill>
                  <a:schemeClr val="bg1"/>
                </a:solidFill>
                <a:prstDash val="solid"/>
                <a:miter/>
              </a:ln>
            </p:spPr>
            <p:txBody>
              <a:bodyPr rtlCol="0" anchor="ctr"/>
              <a:lstStyle/>
              <a:p>
                <a:endParaRPr lang="en-US"/>
              </a:p>
            </p:txBody>
          </p:sp>
        </p:grpSp>
        <p:sp>
          <p:nvSpPr>
            <p:cNvPr id="117" name="Freeform: Shape 116">
              <a:extLst>
                <a:ext uri="{FF2B5EF4-FFF2-40B4-BE49-F238E27FC236}">
                  <a16:creationId xmlns:a16="http://schemas.microsoft.com/office/drawing/2014/main" id="{3EADD757-C6E0-BAC9-3592-51274E35916E}"/>
                </a:ext>
              </a:extLst>
            </p:cNvPr>
            <p:cNvSpPr/>
            <p:nvPr/>
          </p:nvSpPr>
          <p:spPr>
            <a:xfrm>
              <a:off x="9750613" y="3484116"/>
              <a:ext cx="477" cy="1673"/>
            </a:xfrm>
            <a:custGeom>
              <a:avLst/>
              <a:gdLst>
                <a:gd name="connsiteX0" fmla="*/ 0 w 477"/>
                <a:gd name="connsiteY0" fmla="*/ 0 h 1673"/>
                <a:gd name="connsiteX1" fmla="*/ 478 w 477"/>
                <a:gd name="connsiteY1" fmla="*/ 1673 h 1673"/>
                <a:gd name="connsiteX2" fmla="*/ 0 w 477"/>
                <a:gd name="connsiteY2" fmla="*/ 0 h 1673"/>
              </a:gdLst>
              <a:ahLst/>
              <a:cxnLst>
                <a:cxn ang="0">
                  <a:pos x="connsiteX0" y="connsiteY0"/>
                </a:cxn>
                <a:cxn ang="0">
                  <a:pos x="connsiteX1" y="connsiteY1"/>
                </a:cxn>
                <a:cxn ang="0">
                  <a:pos x="connsiteX2" y="connsiteY2"/>
                </a:cxn>
              </a:cxnLst>
              <a:rect l="l" t="t" r="r" b="b"/>
              <a:pathLst>
                <a:path w="477" h="1673">
                  <a:moveTo>
                    <a:pt x="0" y="0"/>
                  </a:moveTo>
                  <a:cubicBezTo>
                    <a:pt x="0" y="0"/>
                    <a:pt x="478" y="1195"/>
                    <a:pt x="478" y="1673"/>
                  </a:cubicBezTo>
                  <a:cubicBezTo>
                    <a:pt x="478" y="1195"/>
                    <a:pt x="478" y="717"/>
                    <a:pt x="0" y="0"/>
                  </a:cubicBezTo>
                  <a:close/>
                </a:path>
              </a:pathLst>
            </a:custGeom>
            <a:grpFill/>
            <a:ln w="3175" cap="flat">
              <a:solidFill>
                <a:schemeClr val="bg1"/>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2F37FB99-4031-09EC-C2D1-D0B051D0E558}"/>
                </a:ext>
              </a:extLst>
            </p:cNvPr>
            <p:cNvSpPr/>
            <p:nvPr/>
          </p:nvSpPr>
          <p:spPr>
            <a:xfrm>
              <a:off x="9747506" y="3478858"/>
              <a:ext cx="1434" cy="2629"/>
            </a:xfrm>
            <a:custGeom>
              <a:avLst/>
              <a:gdLst>
                <a:gd name="connsiteX0" fmla="*/ 1434 w 1434"/>
                <a:gd name="connsiteY0" fmla="*/ 2629 h 2629"/>
                <a:gd name="connsiteX1" fmla="*/ 0 w 1434"/>
                <a:gd name="connsiteY1" fmla="*/ 0 h 2629"/>
                <a:gd name="connsiteX2" fmla="*/ 1434 w 1434"/>
                <a:gd name="connsiteY2" fmla="*/ 2629 h 2629"/>
              </a:gdLst>
              <a:ahLst/>
              <a:cxnLst>
                <a:cxn ang="0">
                  <a:pos x="connsiteX0" y="connsiteY0"/>
                </a:cxn>
                <a:cxn ang="0">
                  <a:pos x="connsiteX1" y="connsiteY1"/>
                </a:cxn>
                <a:cxn ang="0">
                  <a:pos x="connsiteX2" y="connsiteY2"/>
                </a:cxn>
              </a:cxnLst>
              <a:rect l="l" t="t" r="r" b="b"/>
              <a:pathLst>
                <a:path w="1434" h="2629">
                  <a:moveTo>
                    <a:pt x="1434" y="2629"/>
                  </a:moveTo>
                  <a:cubicBezTo>
                    <a:pt x="1434" y="2629"/>
                    <a:pt x="717" y="956"/>
                    <a:pt x="0" y="0"/>
                  </a:cubicBezTo>
                  <a:cubicBezTo>
                    <a:pt x="0" y="478"/>
                    <a:pt x="478" y="1434"/>
                    <a:pt x="1434" y="2629"/>
                  </a:cubicBezTo>
                  <a:close/>
                </a:path>
              </a:pathLst>
            </a:custGeom>
            <a:grpFill/>
            <a:ln w="3175" cap="flat">
              <a:solidFill>
                <a:schemeClr val="bg1"/>
              </a:solid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FBE4A364-0A66-0535-9CD8-3BB411D3DB8D}"/>
                </a:ext>
              </a:extLst>
            </p:cNvPr>
            <p:cNvSpPr/>
            <p:nvPr/>
          </p:nvSpPr>
          <p:spPr>
            <a:xfrm>
              <a:off x="9747267" y="3474317"/>
              <a:ext cx="3585" cy="9799"/>
            </a:xfrm>
            <a:custGeom>
              <a:avLst/>
              <a:gdLst>
                <a:gd name="connsiteX0" fmla="*/ 1673 w 3585"/>
                <a:gd name="connsiteY0" fmla="*/ 7170 h 9799"/>
                <a:gd name="connsiteX1" fmla="*/ 3585 w 3585"/>
                <a:gd name="connsiteY1" fmla="*/ 9799 h 9799"/>
                <a:gd name="connsiteX2" fmla="*/ 0 w 3585"/>
                <a:gd name="connsiteY2" fmla="*/ 0 h 9799"/>
                <a:gd name="connsiteX3" fmla="*/ 239 w 3585"/>
                <a:gd name="connsiteY3" fmla="*/ 4541 h 9799"/>
                <a:gd name="connsiteX4" fmla="*/ 1673 w 3585"/>
                <a:gd name="connsiteY4" fmla="*/ 7170 h 9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 h="9799">
                  <a:moveTo>
                    <a:pt x="1673" y="7170"/>
                  </a:moveTo>
                  <a:cubicBezTo>
                    <a:pt x="1673" y="7170"/>
                    <a:pt x="3107" y="9082"/>
                    <a:pt x="3585" y="9799"/>
                  </a:cubicBezTo>
                  <a:cubicBezTo>
                    <a:pt x="2629" y="6453"/>
                    <a:pt x="1434" y="3107"/>
                    <a:pt x="0" y="0"/>
                  </a:cubicBezTo>
                  <a:cubicBezTo>
                    <a:pt x="0" y="1434"/>
                    <a:pt x="478" y="3107"/>
                    <a:pt x="239" y="4541"/>
                  </a:cubicBezTo>
                  <a:cubicBezTo>
                    <a:pt x="717" y="5258"/>
                    <a:pt x="1195" y="6214"/>
                    <a:pt x="1673" y="7170"/>
                  </a:cubicBezTo>
                  <a:close/>
                </a:path>
              </a:pathLst>
            </a:custGeom>
            <a:grpFill/>
            <a:ln w="3175" cap="flat">
              <a:solidFill>
                <a:schemeClr val="bg1"/>
              </a:solid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CB03C695-E3A3-820F-71DA-D54A4DF265A7}"/>
                </a:ext>
              </a:extLst>
            </p:cNvPr>
            <p:cNvSpPr/>
            <p:nvPr/>
          </p:nvSpPr>
          <p:spPr>
            <a:xfrm>
              <a:off x="9747267" y="3474317"/>
              <a:ext cx="3585" cy="9799"/>
            </a:xfrm>
            <a:custGeom>
              <a:avLst/>
              <a:gdLst>
                <a:gd name="connsiteX0" fmla="*/ 1673 w 3585"/>
                <a:gd name="connsiteY0" fmla="*/ 7170 h 9799"/>
                <a:gd name="connsiteX1" fmla="*/ 3585 w 3585"/>
                <a:gd name="connsiteY1" fmla="*/ 9799 h 9799"/>
                <a:gd name="connsiteX2" fmla="*/ 0 w 3585"/>
                <a:gd name="connsiteY2" fmla="*/ 0 h 9799"/>
                <a:gd name="connsiteX3" fmla="*/ 239 w 3585"/>
                <a:gd name="connsiteY3" fmla="*/ 4541 h 9799"/>
                <a:gd name="connsiteX4" fmla="*/ 1673 w 3585"/>
                <a:gd name="connsiteY4" fmla="*/ 7170 h 9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 h="9799">
                  <a:moveTo>
                    <a:pt x="1673" y="7170"/>
                  </a:moveTo>
                  <a:cubicBezTo>
                    <a:pt x="1673" y="7170"/>
                    <a:pt x="3107" y="9082"/>
                    <a:pt x="3585" y="9799"/>
                  </a:cubicBezTo>
                  <a:cubicBezTo>
                    <a:pt x="2629" y="6453"/>
                    <a:pt x="1434" y="3107"/>
                    <a:pt x="0" y="0"/>
                  </a:cubicBezTo>
                  <a:cubicBezTo>
                    <a:pt x="0" y="1434"/>
                    <a:pt x="478" y="3107"/>
                    <a:pt x="239" y="4541"/>
                  </a:cubicBezTo>
                  <a:cubicBezTo>
                    <a:pt x="239" y="5019"/>
                    <a:pt x="717" y="5975"/>
                    <a:pt x="1673" y="7170"/>
                  </a:cubicBezTo>
                  <a:close/>
                </a:path>
              </a:pathLst>
            </a:custGeom>
            <a:grpFill/>
            <a:ln w="3175" cap="flat">
              <a:solidFill>
                <a:schemeClr val="bg1"/>
              </a:solid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75ADA6AA-72C4-A053-F4C5-E7A7411FE542}"/>
                </a:ext>
              </a:extLst>
            </p:cNvPr>
            <p:cNvSpPr/>
            <p:nvPr/>
          </p:nvSpPr>
          <p:spPr>
            <a:xfrm>
              <a:off x="9753599" y="3599559"/>
              <a:ext cx="5857" cy="8843"/>
            </a:xfrm>
            <a:custGeom>
              <a:avLst/>
              <a:gdLst>
                <a:gd name="connsiteX0" fmla="*/ 5858 w 5857"/>
                <a:gd name="connsiteY0" fmla="*/ 8843 h 8843"/>
                <a:gd name="connsiteX1" fmla="*/ 1555 w 5857"/>
                <a:gd name="connsiteY1" fmla="*/ 0 h 8843"/>
                <a:gd name="connsiteX2" fmla="*/ 5858 w 5857"/>
                <a:gd name="connsiteY2" fmla="*/ 8843 h 8843"/>
              </a:gdLst>
              <a:ahLst/>
              <a:cxnLst>
                <a:cxn ang="0">
                  <a:pos x="connsiteX0" y="connsiteY0"/>
                </a:cxn>
                <a:cxn ang="0">
                  <a:pos x="connsiteX1" y="connsiteY1"/>
                </a:cxn>
                <a:cxn ang="0">
                  <a:pos x="connsiteX2" y="connsiteY2"/>
                </a:cxn>
              </a:cxnLst>
              <a:rect l="l" t="t" r="r" b="b"/>
              <a:pathLst>
                <a:path w="5857" h="8843">
                  <a:moveTo>
                    <a:pt x="5858" y="8843"/>
                  </a:moveTo>
                  <a:cubicBezTo>
                    <a:pt x="4423" y="6453"/>
                    <a:pt x="2989" y="3346"/>
                    <a:pt x="1555" y="0"/>
                  </a:cubicBezTo>
                  <a:cubicBezTo>
                    <a:pt x="-2030" y="3346"/>
                    <a:pt x="1077" y="5975"/>
                    <a:pt x="5858" y="8843"/>
                  </a:cubicBezTo>
                  <a:close/>
                </a:path>
              </a:pathLst>
            </a:custGeom>
            <a:grpFill/>
            <a:ln w="3175" cap="flat">
              <a:solidFill>
                <a:schemeClr val="bg1"/>
              </a:solid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4C796472-9BF5-FC5E-7B3B-251B6D758562}"/>
                </a:ext>
              </a:extLst>
            </p:cNvPr>
            <p:cNvSpPr/>
            <p:nvPr/>
          </p:nvSpPr>
          <p:spPr>
            <a:xfrm>
              <a:off x="9344726" y="3155715"/>
              <a:ext cx="471137" cy="779653"/>
            </a:xfrm>
            <a:custGeom>
              <a:avLst/>
              <a:gdLst>
                <a:gd name="connsiteX0" fmla="*/ 404932 w 471137"/>
                <a:gd name="connsiteY0" fmla="*/ 407514 h 779653"/>
                <a:gd name="connsiteX1" fmla="*/ 412102 w 471137"/>
                <a:gd name="connsiteY1" fmla="*/ 394129 h 779653"/>
                <a:gd name="connsiteX2" fmla="*/ 415687 w 471137"/>
                <a:gd name="connsiteY2" fmla="*/ 370228 h 779653"/>
                <a:gd name="connsiteX3" fmla="*/ 403976 w 471137"/>
                <a:gd name="connsiteY3" fmla="*/ 325772 h 779653"/>
                <a:gd name="connsiteX4" fmla="*/ 402542 w 471137"/>
                <a:gd name="connsiteY4" fmla="*/ 323143 h 779653"/>
                <a:gd name="connsiteX5" fmla="*/ 402302 w 471137"/>
                <a:gd name="connsiteY5" fmla="*/ 318601 h 779653"/>
                <a:gd name="connsiteX6" fmla="*/ 362866 w 471137"/>
                <a:gd name="connsiteY6" fmla="*/ 252395 h 779653"/>
                <a:gd name="connsiteX7" fmla="*/ 402063 w 471137"/>
                <a:gd name="connsiteY7" fmla="*/ 194794 h 779653"/>
                <a:gd name="connsiteX8" fmla="*/ 345179 w 471137"/>
                <a:gd name="connsiteY8" fmla="*/ 154879 h 779653"/>
                <a:gd name="connsiteX9" fmla="*/ 349481 w 471137"/>
                <a:gd name="connsiteY9" fmla="*/ 101819 h 779653"/>
                <a:gd name="connsiteX10" fmla="*/ 332033 w 471137"/>
                <a:gd name="connsiteY10" fmla="*/ 92975 h 779653"/>
                <a:gd name="connsiteX11" fmla="*/ 354022 w 471137"/>
                <a:gd name="connsiteY11" fmla="*/ 84132 h 779653"/>
                <a:gd name="connsiteX12" fmla="*/ 371470 w 471137"/>
                <a:gd name="connsiteY12" fmla="*/ 35374 h 779653"/>
                <a:gd name="connsiteX13" fmla="*/ 305981 w 471137"/>
                <a:gd name="connsiteY13" fmla="*/ 0 h 779653"/>
                <a:gd name="connsiteX14" fmla="*/ 257940 w 471137"/>
                <a:gd name="connsiteY14" fmla="*/ 13385 h 779653"/>
                <a:gd name="connsiteX15" fmla="*/ 218742 w 471137"/>
                <a:gd name="connsiteY15" fmla="*/ 92975 h 779653"/>
                <a:gd name="connsiteX16" fmla="*/ 179305 w 471137"/>
                <a:gd name="connsiteY16" fmla="*/ 119505 h 779653"/>
                <a:gd name="connsiteX17" fmla="*/ 135566 w 471137"/>
                <a:gd name="connsiteY17" fmla="*/ 106360 h 779653"/>
                <a:gd name="connsiteX18" fmla="*/ 65775 w 471137"/>
                <a:gd name="connsiteY18" fmla="*/ 110662 h 779653"/>
                <a:gd name="connsiteX19" fmla="*/ 17734 w 471137"/>
                <a:gd name="connsiteY19" fmla="*/ 66445 h 779653"/>
                <a:gd name="connsiteX20" fmla="*/ 286 w 471137"/>
                <a:gd name="connsiteY20" fmla="*/ 84132 h 779653"/>
                <a:gd name="connsiteX21" fmla="*/ 17734 w 471137"/>
                <a:gd name="connsiteY21" fmla="*/ 97516 h 779653"/>
                <a:gd name="connsiteX22" fmla="*/ 22036 w 471137"/>
                <a:gd name="connsiteY22" fmla="*/ 106360 h 779653"/>
                <a:gd name="connsiteX23" fmla="*/ 48327 w 471137"/>
                <a:gd name="connsiteY23" fmla="*/ 124047 h 779653"/>
                <a:gd name="connsiteX24" fmla="*/ 83223 w 471137"/>
                <a:gd name="connsiteY24" fmla="*/ 128588 h 779653"/>
                <a:gd name="connsiteX25" fmla="*/ 122660 w 471137"/>
                <a:gd name="connsiteY25" fmla="*/ 168503 h 779653"/>
                <a:gd name="connsiteX26" fmla="*/ 118119 w 471137"/>
                <a:gd name="connsiteY26" fmla="*/ 208417 h 779653"/>
                <a:gd name="connsiteX27" fmla="*/ 131264 w 471137"/>
                <a:gd name="connsiteY27" fmla="*/ 217261 h 779653"/>
                <a:gd name="connsiteX28" fmla="*/ 139869 w 471137"/>
                <a:gd name="connsiteY28" fmla="*/ 261478 h 779653"/>
                <a:gd name="connsiteX29" fmla="*/ 126723 w 471137"/>
                <a:gd name="connsiteY29" fmla="*/ 301393 h 779653"/>
                <a:gd name="connsiteX30" fmla="*/ 148473 w 471137"/>
                <a:gd name="connsiteY30" fmla="*/ 336766 h 779653"/>
                <a:gd name="connsiteX31" fmla="*/ 170223 w 471137"/>
                <a:gd name="connsiteY31" fmla="*/ 332225 h 779653"/>
                <a:gd name="connsiteX32" fmla="*/ 200816 w 471137"/>
                <a:gd name="connsiteY32" fmla="*/ 363296 h 779653"/>
                <a:gd name="connsiteX33" fmla="*/ 196514 w 471137"/>
                <a:gd name="connsiteY33" fmla="*/ 416357 h 779653"/>
                <a:gd name="connsiteX34" fmla="*/ 170462 w 471137"/>
                <a:gd name="connsiteY34" fmla="*/ 416357 h 779653"/>
                <a:gd name="connsiteX35" fmla="*/ 118119 w 471137"/>
                <a:gd name="connsiteY35" fmla="*/ 478261 h 779653"/>
                <a:gd name="connsiteX36" fmla="*/ 74380 w 471137"/>
                <a:gd name="connsiteY36" fmla="*/ 504791 h 779653"/>
                <a:gd name="connsiteX37" fmla="*/ 61234 w 471137"/>
                <a:gd name="connsiteY37" fmla="*/ 535862 h 779653"/>
                <a:gd name="connsiteX38" fmla="*/ 30640 w 471137"/>
                <a:gd name="connsiteY38" fmla="*/ 544706 h 779653"/>
                <a:gd name="connsiteX39" fmla="*/ 13193 w 471137"/>
                <a:gd name="connsiteY39" fmla="*/ 580079 h 779653"/>
                <a:gd name="connsiteX40" fmla="*/ 17495 w 471137"/>
                <a:gd name="connsiteY40" fmla="*/ 628838 h 779653"/>
                <a:gd name="connsiteX41" fmla="*/ 34943 w 471137"/>
                <a:gd name="connsiteY41" fmla="*/ 659909 h 779653"/>
                <a:gd name="connsiteX42" fmla="*/ 26099 w 471137"/>
                <a:gd name="connsiteY42" fmla="*/ 730656 h 779653"/>
                <a:gd name="connsiteX43" fmla="*/ 43547 w 471137"/>
                <a:gd name="connsiteY43" fmla="*/ 730656 h 779653"/>
                <a:gd name="connsiteX44" fmla="*/ 78443 w 471137"/>
                <a:gd name="connsiteY44" fmla="*/ 752884 h 779653"/>
                <a:gd name="connsiteX45" fmla="*/ 74141 w 471137"/>
                <a:gd name="connsiteY45" fmla="*/ 770571 h 779653"/>
                <a:gd name="connsiteX46" fmla="*/ 91588 w 471137"/>
                <a:gd name="connsiteY46" fmla="*/ 757425 h 779653"/>
                <a:gd name="connsiteX47" fmla="*/ 109036 w 471137"/>
                <a:gd name="connsiteY47" fmla="*/ 779653 h 779653"/>
                <a:gd name="connsiteX48" fmla="*/ 139630 w 471137"/>
                <a:gd name="connsiteY48" fmla="*/ 775351 h 779653"/>
                <a:gd name="connsiteX49" fmla="*/ 222566 w 471137"/>
                <a:gd name="connsiteY49" fmla="*/ 753123 h 779653"/>
                <a:gd name="connsiteX50" fmla="*/ 226869 w 471137"/>
                <a:gd name="connsiteY50" fmla="*/ 739739 h 779653"/>
                <a:gd name="connsiteX51" fmla="*/ 257462 w 471137"/>
                <a:gd name="connsiteY51" fmla="*/ 730895 h 779653"/>
                <a:gd name="connsiteX52" fmla="*/ 257462 w 471137"/>
                <a:gd name="connsiteY52" fmla="*/ 744280 h 779653"/>
                <a:gd name="connsiteX53" fmla="*/ 301201 w 471137"/>
                <a:gd name="connsiteY53" fmla="*/ 739739 h 779653"/>
                <a:gd name="connsiteX54" fmla="*/ 427638 w 471137"/>
                <a:gd name="connsiteY54" fmla="*/ 620233 h 779653"/>
                <a:gd name="connsiteX55" fmla="*/ 471138 w 471137"/>
                <a:gd name="connsiteY55" fmla="*/ 558329 h 779653"/>
                <a:gd name="connsiteX56" fmla="*/ 405649 w 471137"/>
                <a:gd name="connsiteY56" fmla="*/ 500728 h 779653"/>
                <a:gd name="connsiteX57" fmla="*/ 427399 w 471137"/>
                <a:gd name="connsiteY57" fmla="*/ 465354 h 779653"/>
                <a:gd name="connsiteX58" fmla="*/ 413536 w 471137"/>
                <a:gd name="connsiteY58" fmla="*/ 452926 h 779653"/>
                <a:gd name="connsiteX59" fmla="*/ 413536 w 471137"/>
                <a:gd name="connsiteY59" fmla="*/ 452926 h 779653"/>
                <a:gd name="connsiteX60" fmla="*/ 413536 w 471137"/>
                <a:gd name="connsiteY60" fmla="*/ 452926 h 779653"/>
                <a:gd name="connsiteX61" fmla="*/ 409234 w 471137"/>
                <a:gd name="connsiteY61" fmla="*/ 444082 h 779653"/>
                <a:gd name="connsiteX62" fmla="*/ 403976 w 471137"/>
                <a:gd name="connsiteY62" fmla="*/ 407514 h 779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71137" h="779653">
                  <a:moveTo>
                    <a:pt x="404932" y="407514"/>
                  </a:moveTo>
                  <a:cubicBezTo>
                    <a:pt x="406844" y="402972"/>
                    <a:pt x="409951" y="398670"/>
                    <a:pt x="412102" y="394129"/>
                  </a:cubicBezTo>
                  <a:cubicBezTo>
                    <a:pt x="415448" y="386720"/>
                    <a:pt x="415926" y="378354"/>
                    <a:pt x="415687" y="370228"/>
                  </a:cubicBezTo>
                  <a:cubicBezTo>
                    <a:pt x="415209" y="354931"/>
                    <a:pt x="411863" y="339395"/>
                    <a:pt x="403976" y="325772"/>
                  </a:cubicBezTo>
                  <a:cubicBezTo>
                    <a:pt x="403259" y="324816"/>
                    <a:pt x="402542" y="323860"/>
                    <a:pt x="402542" y="323143"/>
                  </a:cubicBezTo>
                  <a:cubicBezTo>
                    <a:pt x="402542" y="321709"/>
                    <a:pt x="402542" y="320036"/>
                    <a:pt x="402302" y="318601"/>
                  </a:cubicBezTo>
                  <a:cubicBezTo>
                    <a:pt x="392025" y="294461"/>
                    <a:pt x="373143" y="275340"/>
                    <a:pt x="362866" y="252395"/>
                  </a:cubicBezTo>
                  <a:cubicBezTo>
                    <a:pt x="371470" y="228733"/>
                    <a:pt x="393220" y="218456"/>
                    <a:pt x="402063" y="194794"/>
                  </a:cubicBezTo>
                  <a:cubicBezTo>
                    <a:pt x="387006" y="177585"/>
                    <a:pt x="376967" y="155118"/>
                    <a:pt x="345179" y="154879"/>
                  </a:cubicBezTo>
                  <a:cubicBezTo>
                    <a:pt x="335618" y="133607"/>
                    <a:pt x="335618" y="117593"/>
                    <a:pt x="349481" y="101819"/>
                  </a:cubicBezTo>
                  <a:cubicBezTo>
                    <a:pt x="346852" y="95604"/>
                    <a:pt x="332750" y="101102"/>
                    <a:pt x="332033" y="92975"/>
                  </a:cubicBezTo>
                  <a:cubicBezTo>
                    <a:pt x="337770" y="88434"/>
                    <a:pt x="348286" y="88673"/>
                    <a:pt x="354022" y="84132"/>
                  </a:cubicBezTo>
                  <a:cubicBezTo>
                    <a:pt x="348286" y="56168"/>
                    <a:pt x="377206" y="63577"/>
                    <a:pt x="371470" y="35374"/>
                  </a:cubicBezTo>
                  <a:cubicBezTo>
                    <a:pt x="344701" y="28681"/>
                    <a:pt x="322951" y="16731"/>
                    <a:pt x="305981" y="0"/>
                  </a:cubicBezTo>
                  <a:cubicBezTo>
                    <a:pt x="288533" y="10038"/>
                    <a:pt x="282558" y="19838"/>
                    <a:pt x="257940" y="13385"/>
                  </a:cubicBezTo>
                  <a:cubicBezTo>
                    <a:pt x="232127" y="27247"/>
                    <a:pt x="218025" y="52343"/>
                    <a:pt x="218742" y="92975"/>
                  </a:cubicBezTo>
                  <a:cubicBezTo>
                    <a:pt x="197470" y="93453"/>
                    <a:pt x="197231" y="115442"/>
                    <a:pt x="179305" y="119505"/>
                  </a:cubicBezTo>
                  <a:cubicBezTo>
                    <a:pt x="162814" y="117115"/>
                    <a:pt x="150624" y="110184"/>
                    <a:pt x="135566" y="106360"/>
                  </a:cubicBezTo>
                  <a:cubicBezTo>
                    <a:pt x="112382" y="123569"/>
                    <a:pt x="97086" y="113291"/>
                    <a:pt x="65775" y="110662"/>
                  </a:cubicBezTo>
                  <a:cubicBezTo>
                    <a:pt x="53825" y="91780"/>
                    <a:pt x="43786" y="70986"/>
                    <a:pt x="17734" y="66445"/>
                  </a:cubicBezTo>
                  <a:cubicBezTo>
                    <a:pt x="7935" y="68357"/>
                    <a:pt x="20124" y="92497"/>
                    <a:pt x="286" y="84132"/>
                  </a:cubicBezTo>
                  <a:cubicBezTo>
                    <a:pt x="-2343" y="97038"/>
                    <a:pt x="13910" y="95843"/>
                    <a:pt x="17734" y="97516"/>
                  </a:cubicBezTo>
                  <a:cubicBezTo>
                    <a:pt x="19168" y="98233"/>
                    <a:pt x="20602" y="105404"/>
                    <a:pt x="22036" y="106360"/>
                  </a:cubicBezTo>
                  <a:cubicBezTo>
                    <a:pt x="30163" y="111857"/>
                    <a:pt x="44503" y="113291"/>
                    <a:pt x="48327" y="124047"/>
                  </a:cubicBezTo>
                  <a:cubicBezTo>
                    <a:pt x="62429" y="123091"/>
                    <a:pt x="66731" y="131934"/>
                    <a:pt x="83223" y="128588"/>
                  </a:cubicBezTo>
                  <a:cubicBezTo>
                    <a:pt x="95174" y="143168"/>
                    <a:pt x="111187" y="153445"/>
                    <a:pt x="122660" y="168503"/>
                  </a:cubicBezTo>
                  <a:cubicBezTo>
                    <a:pt x="114533" y="184755"/>
                    <a:pt x="125528" y="193121"/>
                    <a:pt x="118119" y="208417"/>
                  </a:cubicBezTo>
                  <a:cubicBezTo>
                    <a:pt x="125767" y="208417"/>
                    <a:pt x="129352" y="211764"/>
                    <a:pt x="131264" y="217261"/>
                  </a:cubicBezTo>
                  <a:cubicBezTo>
                    <a:pt x="114055" y="235187"/>
                    <a:pt x="136283" y="241640"/>
                    <a:pt x="139869" y="261478"/>
                  </a:cubicBezTo>
                  <a:cubicBezTo>
                    <a:pt x="137239" y="276536"/>
                    <a:pt x="127918" y="284662"/>
                    <a:pt x="126723" y="301393"/>
                  </a:cubicBezTo>
                  <a:cubicBezTo>
                    <a:pt x="134849" y="312148"/>
                    <a:pt x="143215" y="322904"/>
                    <a:pt x="148473" y="336766"/>
                  </a:cubicBezTo>
                  <a:cubicBezTo>
                    <a:pt x="160902" y="340351"/>
                    <a:pt x="159706" y="330552"/>
                    <a:pt x="170223" y="332225"/>
                  </a:cubicBezTo>
                  <a:cubicBezTo>
                    <a:pt x="158033" y="353736"/>
                    <a:pt x="193407" y="348717"/>
                    <a:pt x="200816" y="363296"/>
                  </a:cubicBezTo>
                  <a:cubicBezTo>
                    <a:pt x="193407" y="386003"/>
                    <a:pt x="204401" y="403211"/>
                    <a:pt x="196514" y="416357"/>
                  </a:cubicBezTo>
                  <a:cubicBezTo>
                    <a:pt x="183847" y="412294"/>
                    <a:pt x="183130" y="412294"/>
                    <a:pt x="170462" y="416357"/>
                  </a:cubicBezTo>
                  <a:cubicBezTo>
                    <a:pt x="152775" y="436673"/>
                    <a:pt x="137956" y="460574"/>
                    <a:pt x="118119" y="478261"/>
                  </a:cubicBezTo>
                  <a:cubicBezTo>
                    <a:pt x="106646" y="488538"/>
                    <a:pt x="92544" y="501923"/>
                    <a:pt x="74380" y="504791"/>
                  </a:cubicBezTo>
                  <a:cubicBezTo>
                    <a:pt x="70316" y="515546"/>
                    <a:pt x="66492" y="526302"/>
                    <a:pt x="61234" y="535862"/>
                  </a:cubicBezTo>
                  <a:cubicBezTo>
                    <a:pt x="57649" y="545423"/>
                    <a:pt x="33509" y="534189"/>
                    <a:pt x="30640" y="544706"/>
                  </a:cubicBezTo>
                  <a:cubicBezTo>
                    <a:pt x="41635" y="556178"/>
                    <a:pt x="11281" y="563349"/>
                    <a:pt x="13193" y="580079"/>
                  </a:cubicBezTo>
                  <a:cubicBezTo>
                    <a:pt x="10086" y="600395"/>
                    <a:pt x="32075" y="610912"/>
                    <a:pt x="17495" y="628838"/>
                  </a:cubicBezTo>
                  <a:cubicBezTo>
                    <a:pt x="26816" y="635530"/>
                    <a:pt x="30163" y="648436"/>
                    <a:pt x="34943" y="659909"/>
                  </a:cubicBezTo>
                  <a:cubicBezTo>
                    <a:pt x="31119" y="684766"/>
                    <a:pt x="16778" y="704843"/>
                    <a:pt x="26099" y="730656"/>
                  </a:cubicBezTo>
                  <a:cubicBezTo>
                    <a:pt x="34704" y="738066"/>
                    <a:pt x="31597" y="730178"/>
                    <a:pt x="43547" y="730656"/>
                  </a:cubicBezTo>
                  <a:cubicBezTo>
                    <a:pt x="44742" y="748582"/>
                    <a:pt x="73423" y="738544"/>
                    <a:pt x="78443" y="752884"/>
                  </a:cubicBezTo>
                  <a:cubicBezTo>
                    <a:pt x="71989" y="756708"/>
                    <a:pt x="79638" y="759577"/>
                    <a:pt x="74141" y="770571"/>
                  </a:cubicBezTo>
                  <a:cubicBezTo>
                    <a:pt x="88242" y="774395"/>
                    <a:pt x="80116" y="755991"/>
                    <a:pt x="91588" y="757425"/>
                  </a:cubicBezTo>
                  <a:cubicBezTo>
                    <a:pt x="94457" y="767703"/>
                    <a:pt x="102822" y="772722"/>
                    <a:pt x="109036" y="779653"/>
                  </a:cubicBezTo>
                  <a:cubicBezTo>
                    <a:pt x="118596" y="770571"/>
                    <a:pt x="129352" y="777024"/>
                    <a:pt x="139630" y="775351"/>
                  </a:cubicBezTo>
                  <a:cubicBezTo>
                    <a:pt x="167355" y="770571"/>
                    <a:pt x="189822" y="751928"/>
                    <a:pt x="222566" y="753123"/>
                  </a:cubicBezTo>
                  <a:cubicBezTo>
                    <a:pt x="232366" y="746670"/>
                    <a:pt x="217069" y="742368"/>
                    <a:pt x="226869" y="739739"/>
                  </a:cubicBezTo>
                  <a:cubicBezTo>
                    <a:pt x="244794" y="750972"/>
                    <a:pt x="243360" y="734480"/>
                    <a:pt x="257462" y="730895"/>
                  </a:cubicBezTo>
                  <a:cubicBezTo>
                    <a:pt x="259135" y="738544"/>
                    <a:pt x="251009" y="742129"/>
                    <a:pt x="257462" y="744280"/>
                  </a:cubicBezTo>
                  <a:cubicBezTo>
                    <a:pt x="266066" y="733763"/>
                    <a:pt x="287816" y="733763"/>
                    <a:pt x="301201" y="739739"/>
                  </a:cubicBezTo>
                  <a:cubicBezTo>
                    <a:pt x="344223" y="704843"/>
                    <a:pt x="387006" y="661104"/>
                    <a:pt x="427638" y="620233"/>
                  </a:cubicBezTo>
                  <a:cubicBezTo>
                    <a:pt x="445802" y="602068"/>
                    <a:pt x="470660" y="588684"/>
                    <a:pt x="471138" y="558329"/>
                  </a:cubicBezTo>
                  <a:cubicBezTo>
                    <a:pt x="456080" y="532277"/>
                    <a:pt x="424291" y="523195"/>
                    <a:pt x="405649" y="500728"/>
                  </a:cubicBezTo>
                  <a:cubicBezTo>
                    <a:pt x="410190" y="486148"/>
                    <a:pt x="429789" y="486865"/>
                    <a:pt x="427399" y="465354"/>
                  </a:cubicBezTo>
                  <a:cubicBezTo>
                    <a:pt x="427160" y="460096"/>
                    <a:pt x="419272" y="456511"/>
                    <a:pt x="413536" y="452926"/>
                  </a:cubicBezTo>
                  <a:cubicBezTo>
                    <a:pt x="413536" y="452926"/>
                    <a:pt x="413536" y="452926"/>
                    <a:pt x="413536" y="452926"/>
                  </a:cubicBezTo>
                  <a:cubicBezTo>
                    <a:pt x="413536" y="452926"/>
                    <a:pt x="413536" y="452926"/>
                    <a:pt x="413536" y="452926"/>
                  </a:cubicBezTo>
                  <a:cubicBezTo>
                    <a:pt x="408756" y="450057"/>
                    <a:pt x="405649" y="447428"/>
                    <a:pt x="409234" y="444082"/>
                  </a:cubicBezTo>
                  <a:cubicBezTo>
                    <a:pt x="404215" y="432371"/>
                    <a:pt x="400390" y="416596"/>
                    <a:pt x="403976" y="407514"/>
                  </a:cubicBezTo>
                  <a:close/>
                </a:path>
              </a:pathLst>
            </a:custGeom>
            <a:solidFill>
              <a:schemeClr val="accent3"/>
            </a:solidFill>
            <a:ln w="3175" cap="flat">
              <a:solidFill>
                <a:schemeClr val="bg1"/>
              </a:solidFill>
              <a:prstDash val="solid"/>
              <a:miter/>
            </a:ln>
          </p:spPr>
          <p:txBody>
            <a:bodyPr rtlCol="0" anchor="ctr"/>
            <a:lstStyle/>
            <a:p>
              <a:endParaRPr lang="en-US"/>
            </a:p>
          </p:txBody>
        </p:sp>
      </p:grpSp>
      <p:grpSp>
        <p:nvGrpSpPr>
          <p:cNvPr id="153" name="Group 152">
            <a:extLst>
              <a:ext uri="{FF2B5EF4-FFF2-40B4-BE49-F238E27FC236}">
                <a16:creationId xmlns:a16="http://schemas.microsoft.com/office/drawing/2014/main" id="{E4FAEA45-AAF2-9AAF-F997-D1F2D250CB89}"/>
              </a:ext>
            </a:extLst>
          </p:cNvPr>
          <p:cNvGrpSpPr/>
          <p:nvPr/>
        </p:nvGrpSpPr>
        <p:grpSpPr>
          <a:xfrm>
            <a:off x="2808935" y="2928963"/>
            <a:ext cx="1844343" cy="1815882"/>
            <a:chOff x="1629824" y="2362579"/>
            <a:chExt cx="1844343" cy="1815882"/>
          </a:xfrm>
        </p:grpSpPr>
        <p:sp>
          <p:nvSpPr>
            <p:cNvPr id="154" name="TextBox 153">
              <a:extLst>
                <a:ext uri="{FF2B5EF4-FFF2-40B4-BE49-F238E27FC236}">
                  <a16:creationId xmlns:a16="http://schemas.microsoft.com/office/drawing/2014/main" id="{CE1F5D01-405E-7DD9-E0EC-8CAEF2C4BE20}"/>
                </a:ext>
              </a:extLst>
            </p:cNvPr>
            <p:cNvSpPr txBox="1"/>
            <p:nvPr/>
          </p:nvSpPr>
          <p:spPr bwMode="auto">
            <a:xfrm>
              <a:off x="1780177" y="2362579"/>
              <a:ext cx="169399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400" b="0" dirty="0">
                  <a:solidFill>
                    <a:schemeClr val="bg1"/>
                  </a:solidFill>
                  <a:latin typeface="Calibri" panose="020F0502020204030204" pitchFamily="34" charset="0"/>
                </a:rPr>
                <a:t>&gt;95%</a:t>
              </a:r>
            </a:p>
            <a:p>
              <a:pPr>
                <a:spcBef>
                  <a:spcPts val="0"/>
                </a:spcBef>
              </a:pPr>
              <a:r>
                <a:rPr lang="en-US" sz="1400" b="0" dirty="0">
                  <a:solidFill>
                    <a:schemeClr val="bg1"/>
                  </a:solidFill>
                  <a:latin typeface="Calibri" panose="020F0502020204030204" pitchFamily="34" charset="0"/>
                </a:rPr>
                <a:t>90%-94%</a:t>
              </a:r>
            </a:p>
            <a:p>
              <a:pPr>
                <a:spcBef>
                  <a:spcPts val="0"/>
                </a:spcBef>
              </a:pPr>
              <a:r>
                <a:rPr lang="en-US" sz="1400" b="0" dirty="0">
                  <a:solidFill>
                    <a:schemeClr val="bg1"/>
                  </a:solidFill>
                  <a:latin typeface="Calibri" panose="020F0502020204030204" pitchFamily="34" charset="0"/>
                </a:rPr>
                <a:t>85%-89%</a:t>
              </a:r>
            </a:p>
            <a:p>
              <a:pPr>
                <a:spcBef>
                  <a:spcPts val="0"/>
                </a:spcBef>
              </a:pPr>
              <a:r>
                <a:rPr lang="en-US" sz="1400" b="0" dirty="0">
                  <a:solidFill>
                    <a:schemeClr val="bg1"/>
                  </a:solidFill>
                  <a:latin typeface="Calibri" panose="020F0502020204030204" pitchFamily="34" charset="0"/>
                </a:rPr>
                <a:t>80%-89%</a:t>
              </a:r>
            </a:p>
            <a:p>
              <a:pPr>
                <a:spcBef>
                  <a:spcPts val="0"/>
                </a:spcBef>
              </a:pPr>
              <a:r>
                <a:rPr lang="en-US" sz="1400" b="0" dirty="0">
                  <a:solidFill>
                    <a:schemeClr val="bg1"/>
                  </a:solidFill>
                  <a:latin typeface="Calibri" panose="020F0502020204030204" pitchFamily="34" charset="0"/>
                </a:rPr>
                <a:t>80%-84%</a:t>
              </a:r>
            </a:p>
            <a:p>
              <a:pPr>
                <a:spcBef>
                  <a:spcPts val="0"/>
                </a:spcBef>
              </a:pPr>
              <a:r>
                <a:rPr lang="en-US" sz="1400" b="0" dirty="0">
                  <a:solidFill>
                    <a:schemeClr val="bg1"/>
                  </a:solidFill>
                  <a:latin typeface="Calibri" panose="020F0502020204030204" pitchFamily="34" charset="0"/>
                </a:rPr>
                <a:t>&lt;80%</a:t>
              </a:r>
            </a:p>
            <a:p>
              <a:pPr>
                <a:spcBef>
                  <a:spcPts val="0"/>
                </a:spcBef>
              </a:pPr>
              <a:r>
                <a:rPr lang="en-US" sz="1400" b="0" dirty="0">
                  <a:solidFill>
                    <a:schemeClr val="bg1"/>
                  </a:solidFill>
                  <a:latin typeface="Calibri" panose="020F0502020204030204" pitchFamily="34" charset="0"/>
                </a:rPr>
                <a:t>No data</a:t>
              </a:r>
            </a:p>
            <a:p>
              <a:pPr>
                <a:spcBef>
                  <a:spcPts val="0"/>
                </a:spcBef>
              </a:pPr>
              <a:r>
                <a:rPr lang="en-US" sz="1400" b="0" dirty="0">
                  <a:solidFill>
                    <a:schemeClr val="bg1"/>
                  </a:solidFill>
                  <a:latin typeface="Calibri" panose="020F0502020204030204" pitchFamily="34" charset="0"/>
                </a:rPr>
                <a:t>No recommendation</a:t>
              </a:r>
            </a:p>
          </p:txBody>
        </p:sp>
        <p:sp>
          <p:nvSpPr>
            <p:cNvPr id="155" name="Rectangle 154">
              <a:extLst>
                <a:ext uri="{FF2B5EF4-FFF2-40B4-BE49-F238E27FC236}">
                  <a16:creationId xmlns:a16="http://schemas.microsoft.com/office/drawing/2014/main" id="{086CC046-85D1-8926-60ED-958A79A57BF7}"/>
                </a:ext>
              </a:extLst>
            </p:cNvPr>
            <p:cNvSpPr/>
            <p:nvPr/>
          </p:nvSpPr>
          <p:spPr bwMode="auto">
            <a:xfrm>
              <a:off x="1629824" y="2425382"/>
              <a:ext cx="153665" cy="15366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3FA3C41C-8C50-5EEB-6F84-5284BA0AEE2A}"/>
                </a:ext>
              </a:extLst>
            </p:cNvPr>
            <p:cNvSpPr/>
            <p:nvPr/>
          </p:nvSpPr>
          <p:spPr bwMode="auto">
            <a:xfrm>
              <a:off x="1629824" y="2641106"/>
              <a:ext cx="153665" cy="15366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4E9B7CB7-DD5B-0F0F-9FD9-0FC516F3CA8B}"/>
                </a:ext>
              </a:extLst>
            </p:cNvPr>
            <p:cNvSpPr/>
            <p:nvPr/>
          </p:nvSpPr>
          <p:spPr bwMode="auto">
            <a:xfrm>
              <a:off x="1629824" y="2856830"/>
              <a:ext cx="153665" cy="15366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A373F86D-133A-46E2-441B-AFB247DEBE23}"/>
                </a:ext>
              </a:extLst>
            </p:cNvPr>
            <p:cNvSpPr/>
            <p:nvPr/>
          </p:nvSpPr>
          <p:spPr bwMode="auto">
            <a:xfrm>
              <a:off x="1629824" y="3072554"/>
              <a:ext cx="153665" cy="1536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CDD9D3AD-FD55-DDEE-12ED-4F20E9BDD732}"/>
                </a:ext>
              </a:extLst>
            </p:cNvPr>
            <p:cNvSpPr/>
            <p:nvPr/>
          </p:nvSpPr>
          <p:spPr bwMode="auto">
            <a:xfrm>
              <a:off x="1629824" y="3288278"/>
              <a:ext cx="153665" cy="153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7810B5CB-079A-812E-4BD2-6F6C8256D6D4}"/>
                </a:ext>
              </a:extLst>
            </p:cNvPr>
            <p:cNvSpPr/>
            <p:nvPr/>
          </p:nvSpPr>
          <p:spPr bwMode="auto">
            <a:xfrm>
              <a:off x="1629824" y="3504002"/>
              <a:ext cx="153665" cy="153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5E099FF1-1FFB-3980-65E9-AD7A993D67F8}"/>
                </a:ext>
              </a:extLst>
            </p:cNvPr>
            <p:cNvSpPr/>
            <p:nvPr/>
          </p:nvSpPr>
          <p:spPr bwMode="auto">
            <a:xfrm>
              <a:off x="1629824" y="3719726"/>
              <a:ext cx="153665" cy="153665"/>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F0777C49-2653-5639-8162-BCBDA8FC34B5}"/>
                </a:ext>
              </a:extLst>
            </p:cNvPr>
            <p:cNvSpPr/>
            <p:nvPr/>
          </p:nvSpPr>
          <p:spPr bwMode="auto">
            <a:xfrm>
              <a:off x="1629824" y="3935450"/>
              <a:ext cx="153665" cy="1536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3" name="TextBox 162">
            <a:extLst>
              <a:ext uri="{FF2B5EF4-FFF2-40B4-BE49-F238E27FC236}">
                <a16:creationId xmlns:a16="http://schemas.microsoft.com/office/drawing/2014/main" id="{E9DCB724-4E88-61F4-13E6-4C1C2CAC0031}"/>
              </a:ext>
            </a:extLst>
          </p:cNvPr>
          <p:cNvSpPr txBox="1"/>
          <p:nvPr/>
        </p:nvSpPr>
        <p:spPr bwMode="auto">
          <a:xfrm>
            <a:off x="5247145" y="381709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70%</a:t>
            </a:r>
          </a:p>
        </p:txBody>
      </p:sp>
      <p:sp>
        <p:nvSpPr>
          <p:cNvPr id="165" name="TextBox 164">
            <a:extLst>
              <a:ext uri="{FF2B5EF4-FFF2-40B4-BE49-F238E27FC236}">
                <a16:creationId xmlns:a16="http://schemas.microsoft.com/office/drawing/2014/main" id="{B3243458-CD0C-34DC-11A3-F71676E5EF5B}"/>
              </a:ext>
            </a:extLst>
          </p:cNvPr>
          <p:cNvSpPr txBox="1"/>
          <p:nvPr/>
        </p:nvSpPr>
        <p:spPr bwMode="auto">
          <a:xfrm>
            <a:off x="5160509" y="5353271"/>
            <a:ext cx="47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9%</a:t>
            </a:r>
          </a:p>
        </p:txBody>
      </p:sp>
      <p:sp>
        <p:nvSpPr>
          <p:cNvPr id="166" name="TextBox 165">
            <a:extLst>
              <a:ext uri="{FF2B5EF4-FFF2-40B4-BE49-F238E27FC236}">
                <a16:creationId xmlns:a16="http://schemas.microsoft.com/office/drawing/2014/main" id="{F29C4DB8-56E0-3226-56B5-A668CBA7C6D1}"/>
              </a:ext>
            </a:extLst>
          </p:cNvPr>
          <p:cNvSpPr txBox="1"/>
          <p:nvPr/>
        </p:nvSpPr>
        <p:spPr bwMode="auto">
          <a:xfrm>
            <a:off x="4228381" y="539051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cxnSp>
        <p:nvCxnSpPr>
          <p:cNvPr id="167" name="Straight Connector 166">
            <a:extLst>
              <a:ext uri="{FF2B5EF4-FFF2-40B4-BE49-F238E27FC236}">
                <a16:creationId xmlns:a16="http://schemas.microsoft.com/office/drawing/2014/main" id="{D083921F-26A0-AB33-2EF7-FA7E63EBAC0B}"/>
              </a:ext>
            </a:extLst>
          </p:cNvPr>
          <p:cNvCxnSpPr/>
          <p:nvPr/>
        </p:nvCxnSpPr>
        <p:spPr bwMode="auto">
          <a:xfrm>
            <a:off x="4732448" y="5549673"/>
            <a:ext cx="249764" cy="0"/>
          </a:xfrm>
          <a:prstGeom prst="line">
            <a:avLst/>
          </a:prstGeom>
          <a:noFill/>
          <a:ln w="28575" cap="flat" cmpd="sng" algn="ctr">
            <a:solidFill>
              <a:schemeClr val="bg1"/>
            </a:solidFill>
            <a:prstDash val="solid"/>
            <a:round/>
            <a:headEnd type="none" w="med" len="med"/>
            <a:tailEnd type="none" w="med" len="med"/>
          </a:ln>
          <a:effectLst/>
        </p:spPr>
      </p:cxnSp>
      <p:sp>
        <p:nvSpPr>
          <p:cNvPr id="168" name="TextBox 167">
            <a:extLst>
              <a:ext uri="{FF2B5EF4-FFF2-40B4-BE49-F238E27FC236}">
                <a16:creationId xmlns:a16="http://schemas.microsoft.com/office/drawing/2014/main" id="{7750FF08-F70C-7FA1-707A-CF2BEA2F235B}"/>
              </a:ext>
            </a:extLst>
          </p:cNvPr>
          <p:cNvSpPr txBox="1"/>
          <p:nvPr/>
        </p:nvSpPr>
        <p:spPr bwMode="auto">
          <a:xfrm>
            <a:off x="6305165" y="4740137"/>
            <a:ext cx="47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5%</a:t>
            </a:r>
          </a:p>
        </p:txBody>
      </p:sp>
      <p:sp>
        <p:nvSpPr>
          <p:cNvPr id="169" name="TextBox 168">
            <a:extLst>
              <a:ext uri="{FF2B5EF4-FFF2-40B4-BE49-F238E27FC236}">
                <a16:creationId xmlns:a16="http://schemas.microsoft.com/office/drawing/2014/main" id="{5F27C232-E7EE-78B7-E239-DE514D899181}"/>
              </a:ext>
            </a:extLst>
          </p:cNvPr>
          <p:cNvSpPr txBox="1"/>
          <p:nvPr/>
        </p:nvSpPr>
        <p:spPr bwMode="auto">
          <a:xfrm>
            <a:off x="6692549" y="444663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12%</a:t>
            </a:r>
          </a:p>
        </p:txBody>
      </p:sp>
      <p:sp>
        <p:nvSpPr>
          <p:cNvPr id="170" name="TextBox 169">
            <a:extLst>
              <a:ext uri="{FF2B5EF4-FFF2-40B4-BE49-F238E27FC236}">
                <a16:creationId xmlns:a16="http://schemas.microsoft.com/office/drawing/2014/main" id="{C8E4424E-FD22-F7F9-A2B0-8FE5ADCC6EEE}"/>
              </a:ext>
            </a:extLst>
          </p:cNvPr>
          <p:cNvSpPr txBox="1"/>
          <p:nvPr/>
        </p:nvSpPr>
        <p:spPr bwMode="auto">
          <a:xfrm>
            <a:off x="6762023" y="4179674"/>
            <a:ext cx="47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4%</a:t>
            </a:r>
          </a:p>
        </p:txBody>
      </p:sp>
      <p:sp>
        <p:nvSpPr>
          <p:cNvPr id="171" name="TextBox 170">
            <a:extLst>
              <a:ext uri="{FF2B5EF4-FFF2-40B4-BE49-F238E27FC236}">
                <a16:creationId xmlns:a16="http://schemas.microsoft.com/office/drawing/2014/main" id="{0159E339-ED72-F336-893C-E0F9217AD574}"/>
              </a:ext>
            </a:extLst>
          </p:cNvPr>
          <p:cNvSpPr txBox="1"/>
          <p:nvPr/>
        </p:nvSpPr>
        <p:spPr bwMode="auto">
          <a:xfrm>
            <a:off x="6231422" y="400216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latin typeface="Calibri" panose="020F0502020204030204" pitchFamily="34" charset="0"/>
              </a:rPr>
              <a:t>23%</a:t>
            </a:r>
          </a:p>
        </p:txBody>
      </p:sp>
      <p:sp>
        <p:nvSpPr>
          <p:cNvPr id="172" name="TextBox 171">
            <a:extLst>
              <a:ext uri="{FF2B5EF4-FFF2-40B4-BE49-F238E27FC236}">
                <a16:creationId xmlns:a16="http://schemas.microsoft.com/office/drawing/2014/main" id="{4F7440E4-302A-6018-DA9F-D1B653541466}"/>
              </a:ext>
            </a:extLst>
          </p:cNvPr>
          <p:cNvSpPr txBox="1"/>
          <p:nvPr/>
        </p:nvSpPr>
        <p:spPr bwMode="auto">
          <a:xfrm>
            <a:off x="6939074" y="5726728"/>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25%</a:t>
            </a:r>
          </a:p>
        </p:txBody>
      </p:sp>
      <p:cxnSp>
        <p:nvCxnSpPr>
          <p:cNvPr id="173" name="Straight Connector 172">
            <a:extLst>
              <a:ext uri="{FF2B5EF4-FFF2-40B4-BE49-F238E27FC236}">
                <a16:creationId xmlns:a16="http://schemas.microsoft.com/office/drawing/2014/main" id="{6765599F-C1F7-BC11-3421-026F19B77DEE}"/>
              </a:ext>
            </a:extLst>
          </p:cNvPr>
          <p:cNvCxnSpPr>
            <a:cxnSpLocks/>
          </p:cNvCxnSpPr>
          <p:nvPr/>
        </p:nvCxnSpPr>
        <p:spPr bwMode="auto">
          <a:xfrm flipV="1">
            <a:off x="7282191" y="5600084"/>
            <a:ext cx="235224" cy="171309"/>
          </a:xfrm>
          <a:prstGeom prst="line">
            <a:avLst/>
          </a:prstGeom>
          <a:noFill/>
          <a:ln w="28575" cap="flat" cmpd="sng" algn="ctr">
            <a:solidFill>
              <a:schemeClr val="bg1"/>
            </a:solidFill>
            <a:prstDash val="solid"/>
            <a:round/>
            <a:headEnd type="none" w="med" len="med"/>
            <a:tailEnd type="none" w="med" len="med"/>
          </a:ln>
          <a:effectLst/>
        </p:spPr>
      </p:cxnSp>
      <p:sp>
        <p:nvSpPr>
          <p:cNvPr id="175" name="TextBox 174">
            <a:extLst>
              <a:ext uri="{FF2B5EF4-FFF2-40B4-BE49-F238E27FC236}">
                <a16:creationId xmlns:a16="http://schemas.microsoft.com/office/drawing/2014/main" id="{B1855FE6-0EB3-DDF3-9CAD-B6C5B510EADF}"/>
              </a:ext>
            </a:extLst>
          </p:cNvPr>
          <p:cNvSpPr txBox="1"/>
          <p:nvPr/>
        </p:nvSpPr>
        <p:spPr bwMode="auto">
          <a:xfrm>
            <a:off x="4992201" y="2752403"/>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64%</a:t>
            </a:r>
          </a:p>
        </p:txBody>
      </p:sp>
      <p:cxnSp>
        <p:nvCxnSpPr>
          <p:cNvPr id="176" name="Straight Connector 175">
            <a:extLst>
              <a:ext uri="{FF2B5EF4-FFF2-40B4-BE49-F238E27FC236}">
                <a16:creationId xmlns:a16="http://schemas.microsoft.com/office/drawing/2014/main" id="{BD059A00-92D2-F7F4-D2C5-CBAB8BA1B52C}"/>
              </a:ext>
            </a:extLst>
          </p:cNvPr>
          <p:cNvCxnSpPr>
            <a:cxnSpLocks/>
          </p:cNvCxnSpPr>
          <p:nvPr/>
        </p:nvCxnSpPr>
        <p:spPr bwMode="auto">
          <a:xfrm>
            <a:off x="5295164" y="3045180"/>
            <a:ext cx="0" cy="263796"/>
          </a:xfrm>
          <a:prstGeom prst="line">
            <a:avLst/>
          </a:prstGeom>
          <a:noFill/>
          <a:ln w="28575" cap="flat" cmpd="sng" algn="ctr">
            <a:solidFill>
              <a:schemeClr val="bg1"/>
            </a:solidFill>
            <a:prstDash val="solid"/>
            <a:round/>
            <a:headEnd type="none" w="med" len="med"/>
            <a:tailEnd type="none" w="med" len="med"/>
          </a:ln>
          <a:effectLst/>
        </p:spPr>
      </p:cxnSp>
      <p:sp>
        <p:nvSpPr>
          <p:cNvPr id="179" name="TextBox 178">
            <a:extLst>
              <a:ext uri="{FF2B5EF4-FFF2-40B4-BE49-F238E27FC236}">
                <a16:creationId xmlns:a16="http://schemas.microsoft.com/office/drawing/2014/main" id="{796D80C9-C45C-44F0-C378-42B07A083CA9}"/>
              </a:ext>
            </a:extLst>
          </p:cNvPr>
          <p:cNvSpPr txBox="1"/>
          <p:nvPr/>
        </p:nvSpPr>
        <p:spPr bwMode="auto">
          <a:xfrm>
            <a:off x="5772623" y="3657407"/>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11%</a:t>
            </a:r>
          </a:p>
        </p:txBody>
      </p:sp>
      <p:cxnSp>
        <p:nvCxnSpPr>
          <p:cNvPr id="180" name="Straight Connector 179">
            <a:extLst>
              <a:ext uri="{FF2B5EF4-FFF2-40B4-BE49-F238E27FC236}">
                <a16:creationId xmlns:a16="http://schemas.microsoft.com/office/drawing/2014/main" id="{E2F0C9E2-B636-5BA9-92B2-5838DD50C614}"/>
              </a:ext>
            </a:extLst>
          </p:cNvPr>
          <p:cNvCxnSpPr>
            <a:cxnSpLocks/>
          </p:cNvCxnSpPr>
          <p:nvPr/>
        </p:nvCxnSpPr>
        <p:spPr bwMode="auto">
          <a:xfrm>
            <a:off x="5999542" y="3931494"/>
            <a:ext cx="0" cy="26379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872441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94768-F25A-80B6-C49A-02B1EEAC06E2}"/>
              </a:ext>
            </a:extLst>
          </p:cNvPr>
          <p:cNvSpPr>
            <a:spLocks noGrp="1"/>
          </p:cNvSpPr>
          <p:nvPr>
            <p:ph type="title"/>
          </p:nvPr>
        </p:nvSpPr>
        <p:spPr/>
        <p:txBody>
          <a:bodyPr/>
          <a:lstStyle/>
          <a:p>
            <a:r>
              <a:rPr lang="en-US" dirty="0"/>
              <a:t>European Pneumococcal Vaccination Guidance</a:t>
            </a:r>
          </a:p>
        </p:txBody>
      </p:sp>
      <p:pic>
        <p:nvPicPr>
          <p:cNvPr id="11" name="Picture 10">
            <a:extLst>
              <a:ext uri="{FF2B5EF4-FFF2-40B4-BE49-F238E27FC236}">
                <a16:creationId xmlns:a16="http://schemas.microsoft.com/office/drawing/2014/main" id="{8244A730-774B-7542-C51F-D0CFFBAA4738}"/>
              </a:ext>
            </a:extLst>
          </p:cNvPr>
          <p:cNvPicPr>
            <a:picLocks noChangeAspect="1"/>
          </p:cNvPicPr>
          <p:nvPr/>
        </p:nvPicPr>
        <p:blipFill>
          <a:blip r:embed="rId3"/>
          <a:stretch>
            <a:fillRect/>
          </a:stretch>
        </p:blipFill>
        <p:spPr>
          <a:xfrm>
            <a:off x="457199" y="1600200"/>
            <a:ext cx="11315701" cy="3782923"/>
          </a:xfrm>
          <a:prstGeom prst="rect">
            <a:avLst/>
          </a:prstGeom>
        </p:spPr>
      </p:pic>
      <p:pic>
        <p:nvPicPr>
          <p:cNvPr id="12" name="Image 6">
            <a:extLst>
              <a:ext uri="{FF2B5EF4-FFF2-40B4-BE49-F238E27FC236}">
                <a16:creationId xmlns:a16="http://schemas.microsoft.com/office/drawing/2014/main" id="{D41337DD-E308-233A-6B8D-888B82D5A529}"/>
              </a:ext>
            </a:extLst>
          </p:cNvPr>
          <p:cNvPicPr>
            <a:picLocks noChangeAspect="1"/>
          </p:cNvPicPr>
          <p:nvPr/>
        </p:nvPicPr>
        <p:blipFill rotWithShape="1">
          <a:blip r:embed="rId4"/>
          <a:srcRect b="58375"/>
          <a:stretch/>
        </p:blipFill>
        <p:spPr>
          <a:xfrm>
            <a:off x="717550" y="5695040"/>
            <a:ext cx="2495550" cy="474665"/>
          </a:xfrm>
          <a:prstGeom prst="rect">
            <a:avLst/>
          </a:prstGeom>
        </p:spPr>
      </p:pic>
      <p:pic>
        <p:nvPicPr>
          <p:cNvPr id="14" name="Image 6">
            <a:extLst>
              <a:ext uri="{FF2B5EF4-FFF2-40B4-BE49-F238E27FC236}">
                <a16:creationId xmlns:a16="http://schemas.microsoft.com/office/drawing/2014/main" id="{358864AA-B807-B784-B17D-A6FAA7272956}"/>
              </a:ext>
            </a:extLst>
          </p:cNvPr>
          <p:cNvPicPr>
            <a:picLocks noChangeAspect="1"/>
          </p:cNvPicPr>
          <p:nvPr/>
        </p:nvPicPr>
        <p:blipFill rotWithShape="1">
          <a:blip r:embed="rId4"/>
          <a:srcRect t="43323" b="18345"/>
          <a:stretch/>
        </p:blipFill>
        <p:spPr>
          <a:xfrm>
            <a:off x="3213100" y="5695040"/>
            <a:ext cx="2724150" cy="477160"/>
          </a:xfrm>
          <a:prstGeom prst="rect">
            <a:avLst/>
          </a:prstGeom>
        </p:spPr>
      </p:pic>
      <p:pic>
        <p:nvPicPr>
          <p:cNvPr id="15" name="Image 6">
            <a:extLst>
              <a:ext uri="{FF2B5EF4-FFF2-40B4-BE49-F238E27FC236}">
                <a16:creationId xmlns:a16="http://schemas.microsoft.com/office/drawing/2014/main" id="{4404A467-6615-17D3-EBBE-9B6653C4B0A2}"/>
              </a:ext>
            </a:extLst>
          </p:cNvPr>
          <p:cNvPicPr>
            <a:picLocks noChangeAspect="1"/>
          </p:cNvPicPr>
          <p:nvPr/>
        </p:nvPicPr>
        <p:blipFill rotWithShape="1">
          <a:blip r:embed="rId4"/>
          <a:srcRect t="82437"/>
          <a:stretch/>
        </p:blipFill>
        <p:spPr>
          <a:xfrm>
            <a:off x="5937250" y="5699143"/>
            <a:ext cx="2495550" cy="200285"/>
          </a:xfrm>
          <a:prstGeom prst="rect">
            <a:avLst/>
          </a:prstGeom>
        </p:spPr>
      </p:pic>
      <p:sp>
        <p:nvSpPr>
          <p:cNvPr id="3" name="ZoneTexte 3">
            <a:extLst>
              <a:ext uri="{FF2B5EF4-FFF2-40B4-BE49-F238E27FC236}">
                <a16:creationId xmlns:a16="http://schemas.microsoft.com/office/drawing/2014/main" id="{D3B1EB30-C3E0-D33E-0561-0F3A78D276C4}"/>
              </a:ext>
            </a:extLst>
          </p:cNvPr>
          <p:cNvSpPr txBox="1"/>
          <p:nvPr/>
        </p:nvSpPr>
        <p:spPr>
          <a:xfrm>
            <a:off x="406400" y="6361924"/>
            <a:ext cx="717972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vaccine-schedule.ecdc.europa.eu/Scheduler/ByDisease?SelectedDiseaseId=25&amp;SelectedCountryIdByDisease=-1.</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320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C52D-648D-5D85-C7A8-425D7EE3440F}"/>
              </a:ext>
            </a:extLst>
          </p:cNvPr>
          <p:cNvSpPr>
            <a:spLocks noGrp="1"/>
          </p:cNvSpPr>
          <p:nvPr>
            <p:ph type="title"/>
          </p:nvPr>
        </p:nvSpPr>
        <p:spPr/>
        <p:txBody>
          <a:bodyPr/>
          <a:lstStyle/>
          <a:p>
            <a:r>
              <a:rPr lang="en-US" dirty="0"/>
              <a:t>European Pneumococcal Vaccination Guidance (cont’d)</a:t>
            </a:r>
          </a:p>
        </p:txBody>
      </p:sp>
      <p:grpSp>
        <p:nvGrpSpPr>
          <p:cNvPr id="8" name="Group 7">
            <a:extLst>
              <a:ext uri="{FF2B5EF4-FFF2-40B4-BE49-F238E27FC236}">
                <a16:creationId xmlns:a16="http://schemas.microsoft.com/office/drawing/2014/main" id="{2B50610A-8A73-5A18-4B82-8F1FA5BDAF75}"/>
              </a:ext>
            </a:extLst>
          </p:cNvPr>
          <p:cNvGrpSpPr/>
          <p:nvPr/>
        </p:nvGrpSpPr>
        <p:grpSpPr>
          <a:xfrm>
            <a:off x="448024" y="1600200"/>
            <a:ext cx="11324876" cy="3051859"/>
            <a:chOff x="0" y="1435202"/>
            <a:chExt cx="12099560" cy="3260623"/>
          </a:xfrm>
        </p:grpSpPr>
        <p:pic>
          <p:nvPicPr>
            <p:cNvPr id="5" name="Picture 4">
              <a:extLst>
                <a:ext uri="{FF2B5EF4-FFF2-40B4-BE49-F238E27FC236}">
                  <a16:creationId xmlns:a16="http://schemas.microsoft.com/office/drawing/2014/main" id="{172C64F8-7763-F5A3-557B-DD2729EDF9B9}"/>
                </a:ext>
              </a:extLst>
            </p:cNvPr>
            <p:cNvPicPr>
              <a:picLocks noChangeAspect="1"/>
            </p:cNvPicPr>
            <p:nvPr/>
          </p:nvPicPr>
          <p:blipFill rotWithShape="1">
            <a:blip r:embed="rId3"/>
            <a:srcRect/>
            <a:stretch/>
          </p:blipFill>
          <p:spPr>
            <a:xfrm>
              <a:off x="0" y="1435202"/>
              <a:ext cx="12099560" cy="488514"/>
            </a:xfrm>
            <a:prstGeom prst="rect">
              <a:avLst/>
            </a:prstGeom>
          </p:spPr>
        </p:pic>
        <p:pic>
          <p:nvPicPr>
            <p:cNvPr id="7" name="Picture 6">
              <a:extLst>
                <a:ext uri="{FF2B5EF4-FFF2-40B4-BE49-F238E27FC236}">
                  <a16:creationId xmlns:a16="http://schemas.microsoft.com/office/drawing/2014/main" id="{894E3F67-9A76-81D2-6F6D-C99A9B1A1090}"/>
                </a:ext>
              </a:extLst>
            </p:cNvPr>
            <p:cNvPicPr>
              <a:picLocks noChangeAspect="1"/>
            </p:cNvPicPr>
            <p:nvPr/>
          </p:nvPicPr>
          <p:blipFill rotWithShape="1">
            <a:blip r:embed="rId4"/>
            <a:srcRect b="51028"/>
            <a:stretch/>
          </p:blipFill>
          <p:spPr>
            <a:xfrm>
              <a:off x="0" y="1923716"/>
              <a:ext cx="12099560" cy="2772109"/>
            </a:xfrm>
            <a:prstGeom prst="rect">
              <a:avLst/>
            </a:prstGeom>
          </p:spPr>
        </p:pic>
      </p:grpSp>
      <p:sp>
        <p:nvSpPr>
          <p:cNvPr id="3" name="ZoneTexte 3">
            <a:extLst>
              <a:ext uri="{FF2B5EF4-FFF2-40B4-BE49-F238E27FC236}">
                <a16:creationId xmlns:a16="http://schemas.microsoft.com/office/drawing/2014/main" id="{EBAF03E4-E4C4-7053-820F-73F07486BE15}"/>
              </a:ext>
            </a:extLst>
          </p:cNvPr>
          <p:cNvSpPr txBox="1"/>
          <p:nvPr/>
        </p:nvSpPr>
        <p:spPr>
          <a:xfrm>
            <a:off x="400399" y="6371449"/>
            <a:ext cx="730975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vaccine-schedule.ecdc.europa.eu/Scheduler/ByDisease?SelectedDiseaseId=25&amp;SelectedCountryIdByDisease=-1.</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pic>
        <p:nvPicPr>
          <p:cNvPr id="13" name="Image 6">
            <a:extLst>
              <a:ext uri="{FF2B5EF4-FFF2-40B4-BE49-F238E27FC236}">
                <a16:creationId xmlns:a16="http://schemas.microsoft.com/office/drawing/2014/main" id="{B72A9B50-004C-89C4-8BEF-B62D9C967FCD}"/>
              </a:ext>
            </a:extLst>
          </p:cNvPr>
          <p:cNvPicPr>
            <a:picLocks noChangeAspect="1"/>
          </p:cNvPicPr>
          <p:nvPr/>
        </p:nvPicPr>
        <p:blipFill rotWithShape="1">
          <a:blip r:embed="rId5"/>
          <a:srcRect b="58375"/>
          <a:stretch/>
        </p:blipFill>
        <p:spPr>
          <a:xfrm>
            <a:off x="717550" y="5695040"/>
            <a:ext cx="2495550" cy="474665"/>
          </a:xfrm>
          <a:prstGeom prst="rect">
            <a:avLst/>
          </a:prstGeom>
        </p:spPr>
      </p:pic>
      <p:pic>
        <p:nvPicPr>
          <p:cNvPr id="14" name="Image 6">
            <a:extLst>
              <a:ext uri="{FF2B5EF4-FFF2-40B4-BE49-F238E27FC236}">
                <a16:creationId xmlns:a16="http://schemas.microsoft.com/office/drawing/2014/main" id="{C4877844-CAE6-5A03-642B-01C74CD8B1B0}"/>
              </a:ext>
            </a:extLst>
          </p:cNvPr>
          <p:cNvPicPr>
            <a:picLocks noChangeAspect="1"/>
          </p:cNvPicPr>
          <p:nvPr/>
        </p:nvPicPr>
        <p:blipFill rotWithShape="1">
          <a:blip r:embed="rId5"/>
          <a:srcRect t="43323" b="18345"/>
          <a:stretch/>
        </p:blipFill>
        <p:spPr>
          <a:xfrm>
            <a:off x="3213100" y="5695040"/>
            <a:ext cx="2724150" cy="477160"/>
          </a:xfrm>
          <a:prstGeom prst="rect">
            <a:avLst/>
          </a:prstGeom>
        </p:spPr>
      </p:pic>
      <p:pic>
        <p:nvPicPr>
          <p:cNvPr id="15" name="Image 6">
            <a:extLst>
              <a:ext uri="{FF2B5EF4-FFF2-40B4-BE49-F238E27FC236}">
                <a16:creationId xmlns:a16="http://schemas.microsoft.com/office/drawing/2014/main" id="{C960896D-39FA-28B6-55B5-2D9575E42586}"/>
              </a:ext>
            </a:extLst>
          </p:cNvPr>
          <p:cNvPicPr>
            <a:picLocks noChangeAspect="1"/>
          </p:cNvPicPr>
          <p:nvPr/>
        </p:nvPicPr>
        <p:blipFill rotWithShape="1">
          <a:blip r:embed="rId5"/>
          <a:srcRect t="82437"/>
          <a:stretch/>
        </p:blipFill>
        <p:spPr>
          <a:xfrm>
            <a:off x="5937250" y="5695040"/>
            <a:ext cx="2495550" cy="200285"/>
          </a:xfrm>
          <a:prstGeom prst="rect">
            <a:avLst/>
          </a:prstGeom>
        </p:spPr>
      </p:pic>
    </p:spTree>
    <p:extLst>
      <p:ext uri="{BB962C8B-B14F-4D97-AF65-F5344CB8AC3E}">
        <p14:creationId xmlns:p14="http://schemas.microsoft.com/office/powerpoint/2010/main" val="2983726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C52D-648D-5D85-C7A8-425D7EE3440F}"/>
              </a:ext>
            </a:extLst>
          </p:cNvPr>
          <p:cNvSpPr>
            <a:spLocks noGrp="1"/>
          </p:cNvSpPr>
          <p:nvPr>
            <p:ph type="title"/>
          </p:nvPr>
        </p:nvSpPr>
        <p:spPr/>
        <p:txBody>
          <a:bodyPr/>
          <a:lstStyle/>
          <a:p>
            <a:r>
              <a:rPr lang="en-US" dirty="0"/>
              <a:t>European Pneumococcal Vaccination Guidance (cont’d)</a:t>
            </a:r>
          </a:p>
        </p:txBody>
      </p:sp>
      <p:grpSp>
        <p:nvGrpSpPr>
          <p:cNvPr id="8" name="Group 7">
            <a:extLst>
              <a:ext uri="{FF2B5EF4-FFF2-40B4-BE49-F238E27FC236}">
                <a16:creationId xmlns:a16="http://schemas.microsoft.com/office/drawing/2014/main" id="{5EB234EC-9370-E480-1ABD-9DA3339EED06}"/>
              </a:ext>
            </a:extLst>
          </p:cNvPr>
          <p:cNvGrpSpPr/>
          <p:nvPr/>
        </p:nvGrpSpPr>
        <p:grpSpPr>
          <a:xfrm>
            <a:off x="458157" y="1600200"/>
            <a:ext cx="11314744" cy="2814493"/>
            <a:chOff x="-3799" y="1435202"/>
            <a:chExt cx="12103359" cy="3010657"/>
          </a:xfrm>
        </p:grpSpPr>
        <p:pic>
          <p:nvPicPr>
            <p:cNvPr id="5" name="Picture 4">
              <a:extLst>
                <a:ext uri="{FF2B5EF4-FFF2-40B4-BE49-F238E27FC236}">
                  <a16:creationId xmlns:a16="http://schemas.microsoft.com/office/drawing/2014/main" id="{172C64F8-7763-F5A3-557B-DD2729EDF9B9}"/>
                </a:ext>
              </a:extLst>
            </p:cNvPr>
            <p:cNvPicPr>
              <a:picLocks noChangeAspect="1"/>
            </p:cNvPicPr>
            <p:nvPr/>
          </p:nvPicPr>
          <p:blipFill rotWithShape="1">
            <a:blip r:embed="rId3"/>
            <a:srcRect/>
            <a:stretch/>
          </p:blipFill>
          <p:spPr>
            <a:xfrm>
              <a:off x="0" y="1435202"/>
              <a:ext cx="12099560" cy="488514"/>
            </a:xfrm>
            <a:prstGeom prst="rect">
              <a:avLst/>
            </a:prstGeom>
          </p:spPr>
        </p:pic>
        <p:pic>
          <p:nvPicPr>
            <p:cNvPr id="7" name="Picture 6">
              <a:extLst>
                <a:ext uri="{FF2B5EF4-FFF2-40B4-BE49-F238E27FC236}">
                  <a16:creationId xmlns:a16="http://schemas.microsoft.com/office/drawing/2014/main" id="{894E3F67-9A76-81D2-6F6D-C99A9B1A1090}"/>
                </a:ext>
              </a:extLst>
            </p:cNvPr>
            <p:cNvPicPr>
              <a:picLocks noChangeAspect="1"/>
            </p:cNvPicPr>
            <p:nvPr/>
          </p:nvPicPr>
          <p:blipFill rotWithShape="1">
            <a:blip r:embed="rId4"/>
            <a:srcRect t="55198" b="379"/>
            <a:stretch/>
          </p:blipFill>
          <p:spPr>
            <a:xfrm>
              <a:off x="-3799" y="1931259"/>
              <a:ext cx="12099560" cy="2514600"/>
            </a:xfrm>
            <a:prstGeom prst="rect">
              <a:avLst/>
            </a:prstGeom>
          </p:spPr>
        </p:pic>
      </p:grpSp>
      <p:sp>
        <p:nvSpPr>
          <p:cNvPr id="3" name="ZoneTexte 3">
            <a:extLst>
              <a:ext uri="{FF2B5EF4-FFF2-40B4-BE49-F238E27FC236}">
                <a16:creationId xmlns:a16="http://schemas.microsoft.com/office/drawing/2014/main" id="{2281B008-9C0B-0C39-69DF-FF1FC49E4F3B}"/>
              </a:ext>
            </a:extLst>
          </p:cNvPr>
          <p:cNvSpPr txBox="1"/>
          <p:nvPr/>
        </p:nvSpPr>
        <p:spPr>
          <a:xfrm>
            <a:off x="409734" y="6371449"/>
            <a:ext cx="730975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vaccine-schedule.ecdc.europa.eu/Scheduler/ByDisease?SelectedDiseaseId=25&amp;SelectedCountryIdByDisease=-1.</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pic>
        <p:nvPicPr>
          <p:cNvPr id="16" name="Image 6">
            <a:extLst>
              <a:ext uri="{FF2B5EF4-FFF2-40B4-BE49-F238E27FC236}">
                <a16:creationId xmlns:a16="http://schemas.microsoft.com/office/drawing/2014/main" id="{EE7B73F2-2721-FD50-6048-4B1834D5268F}"/>
              </a:ext>
            </a:extLst>
          </p:cNvPr>
          <p:cNvPicPr>
            <a:picLocks noChangeAspect="1"/>
          </p:cNvPicPr>
          <p:nvPr/>
        </p:nvPicPr>
        <p:blipFill rotWithShape="1">
          <a:blip r:embed="rId5"/>
          <a:srcRect b="58375"/>
          <a:stretch/>
        </p:blipFill>
        <p:spPr>
          <a:xfrm>
            <a:off x="717550" y="5695040"/>
            <a:ext cx="2495550" cy="474665"/>
          </a:xfrm>
          <a:prstGeom prst="rect">
            <a:avLst/>
          </a:prstGeom>
        </p:spPr>
      </p:pic>
      <p:pic>
        <p:nvPicPr>
          <p:cNvPr id="17" name="Image 6">
            <a:extLst>
              <a:ext uri="{FF2B5EF4-FFF2-40B4-BE49-F238E27FC236}">
                <a16:creationId xmlns:a16="http://schemas.microsoft.com/office/drawing/2014/main" id="{E755FD8E-CEC6-AAF8-2E87-42A0BA7BCECA}"/>
              </a:ext>
            </a:extLst>
          </p:cNvPr>
          <p:cNvPicPr>
            <a:picLocks noChangeAspect="1"/>
          </p:cNvPicPr>
          <p:nvPr/>
        </p:nvPicPr>
        <p:blipFill rotWithShape="1">
          <a:blip r:embed="rId5"/>
          <a:srcRect t="43323" b="18345"/>
          <a:stretch/>
        </p:blipFill>
        <p:spPr>
          <a:xfrm>
            <a:off x="3213100" y="5695040"/>
            <a:ext cx="2724150" cy="477160"/>
          </a:xfrm>
          <a:prstGeom prst="rect">
            <a:avLst/>
          </a:prstGeom>
        </p:spPr>
      </p:pic>
      <p:pic>
        <p:nvPicPr>
          <p:cNvPr id="18" name="Image 6">
            <a:extLst>
              <a:ext uri="{FF2B5EF4-FFF2-40B4-BE49-F238E27FC236}">
                <a16:creationId xmlns:a16="http://schemas.microsoft.com/office/drawing/2014/main" id="{CF9CE861-7DBA-9BF6-D4DC-11B48B12A03E}"/>
              </a:ext>
            </a:extLst>
          </p:cNvPr>
          <p:cNvPicPr>
            <a:picLocks noChangeAspect="1"/>
          </p:cNvPicPr>
          <p:nvPr/>
        </p:nvPicPr>
        <p:blipFill rotWithShape="1">
          <a:blip r:embed="rId5"/>
          <a:srcRect t="82437"/>
          <a:stretch/>
        </p:blipFill>
        <p:spPr>
          <a:xfrm>
            <a:off x="5937250" y="5695040"/>
            <a:ext cx="2495550" cy="200285"/>
          </a:xfrm>
          <a:prstGeom prst="rect">
            <a:avLst/>
          </a:prstGeom>
        </p:spPr>
      </p:pic>
    </p:spTree>
    <p:extLst>
      <p:ext uri="{BB962C8B-B14F-4D97-AF65-F5344CB8AC3E}">
        <p14:creationId xmlns:p14="http://schemas.microsoft.com/office/powerpoint/2010/main" val="1665660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8DFD2-3DCE-EBD8-58CA-CFAB23E6ED97}"/>
              </a:ext>
            </a:extLst>
          </p:cNvPr>
          <p:cNvSpPr>
            <a:spLocks noGrp="1"/>
          </p:cNvSpPr>
          <p:nvPr>
            <p:ph type="title"/>
          </p:nvPr>
        </p:nvSpPr>
        <p:spPr/>
        <p:txBody>
          <a:bodyPr/>
          <a:lstStyle/>
          <a:p>
            <a:r>
              <a:rPr lang="en-US" dirty="0"/>
              <a:t>Pneumococcal Vaccines in Development</a:t>
            </a:r>
          </a:p>
        </p:txBody>
      </p:sp>
    </p:spTree>
    <p:extLst>
      <p:ext uri="{BB962C8B-B14F-4D97-AF65-F5344CB8AC3E}">
        <p14:creationId xmlns:p14="http://schemas.microsoft.com/office/powerpoint/2010/main" val="1720498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74989-5F47-F2C1-DFC4-05100812E69D}"/>
              </a:ext>
            </a:extLst>
          </p:cNvPr>
          <p:cNvSpPr>
            <a:spLocks noGrp="1"/>
          </p:cNvSpPr>
          <p:nvPr>
            <p:ph type="title"/>
          </p:nvPr>
        </p:nvSpPr>
        <p:spPr/>
        <p:txBody>
          <a:bodyPr/>
          <a:lstStyle/>
          <a:p>
            <a:r>
              <a:rPr lang="en-US" dirty="0"/>
              <a:t>Pneumococcal Vaccines in Development</a:t>
            </a:r>
          </a:p>
        </p:txBody>
      </p:sp>
      <p:graphicFrame>
        <p:nvGraphicFramePr>
          <p:cNvPr id="4" name="Table 4">
            <a:extLst>
              <a:ext uri="{FF2B5EF4-FFF2-40B4-BE49-F238E27FC236}">
                <a16:creationId xmlns:a16="http://schemas.microsoft.com/office/drawing/2014/main" id="{ED1A9379-664A-36BE-7200-B6C61780CAA1}"/>
              </a:ext>
            </a:extLst>
          </p:cNvPr>
          <p:cNvGraphicFramePr>
            <a:graphicFrameLocks noGrp="1"/>
          </p:cNvGraphicFramePr>
          <p:nvPr>
            <p:ph idx="1"/>
            <p:extLst>
              <p:ext uri="{D42A27DB-BD31-4B8C-83A1-F6EECF244321}">
                <p14:modId xmlns:p14="http://schemas.microsoft.com/office/powerpoint/2010/main" val="354238259"/>
              </p:ext>
            </p:extLst>
          </p:nvPr>
        </p:nvGraphicFramePr>
        <p:xfrm>
          <a:off x="717550" y="1600200"/>
          <a:ext cx="8502380" cy="1849120"/>
        </p:xfrm>
        <a:graphic>
          <a:graphicData uri="http://schemas.openxmlformats.org/drawingml/2006/table">
            <a:tbl>
              <a:tblPr firstRow="1" bandRow="1">
                <a:tableStyleId>{073A0DAA-6AF3-43AB-8588-CEC1D06C72B9}</a:tableStyleId>
              </a:tblPr>
              <a:tblGrid>
                <a:gridCol w="1580367">
                  <a:extLst>
                    <a:ext uri="{9D8B030D-6E8A-4147-A177-3AD203B41FA5}">
                      <a16:colId xmlns:a16="http://schemas.microsoft.com/office/drawing/2014/main" val="2467402967"/>
                    </a:ext>
                  </a:extLst>
                </a:gridCol>
                <a:gridCol w="2402178">
                  <a:extLst>
                    <a:ext uri="{9D8B030D-6E8A-4147-A177-3AD203B41FA5}">
                      <a16:colId xmlns:a16="http://schemas.microsoft.com/office/drawing/2014/main" val="2431046928"/>
                    </a:ext>
                  </a:extLst>
                </a:gridCol>
                <a:gridCol w="2366904">
                  <a:extLst>
                    <a:ext uri="{9D8B030D-6E8A-4147-A177-3AD203B41FA5}">
                      <a16:colId xmlns:a16="http://schemas.microsoft.com/office/drawing/2014/main" val="2869856082"/>
                    </a:ext>
                  </a:extLst>
                </a:gridCol>
                <a:gridCol w="2152931">
                  <a:extLst>
                    <a:ext uri="{9D8B030D-6E8A-4147-A177-3AD203B41FA5}">
                      <a16:colId xmlns:a16="http://schemas.microsoft.com/office/drawing/2014/main" val="1342788849"/>
                    </a:ext>
                  </a:extLst>
                </a:gridCol>
              </a:tblGrid>
              <a:tr h="370840">
                <a:tc>
                  <a:txBody>
                    <a:bodyPr/>
                    <a:lstStyle/>
                    <a:p>
                      <a:pPr algn="ctr"/>
                      <a:r>
                        <a:rPr lang="en-US" dirty="0"/>
                        <a:t>Vaccine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No. Covered Serotypes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Vaccine 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6183093"/>
                  </a:ext>
                </a:extLst>
              </a:tr>
              <a:tr h="370840">
                <a:tc>
                  <a:txBody>
                    <a:bodyPr/>
                    <a:lstStyle/>
                    <a:p>
                      <a:r>
                        <a:rPr lang="en-US" dirty="0">
                          <a:solidFill>
                            <a:schemeClr val="bg1"/>
                          </a:solidFill>
                        </a:rPr>
                        <a:t>V116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CPS-protein conjugate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Phase 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25355342"/>
                  </a:ext>
                </a:extLst>
              </a:tr>
              <a:tr h="370840">
                <a:tc>
                  <a:txBody>
                    <a:bodyPr/>
                    <a:lstStyle/>
                    <a:p>
                      <a:r>
                        <a:rPr lang="en-US" dirty="0">
                          <a:solidFill>
                            <a:schemeClr val="bg1"/>
                          </a:solidFill>
                        </a:rPr>
                        <a:t>VAX-24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CPS-protein conjugate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Phase 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50210296"/>
                  </a:ext>
                </a:extLst>
              </a:tr>
              <a:tr h="370840">
                <a:tc>
                  <a:txBody>
                    <a:bodyPr/>
                    <a:lstStyle/>
                    <a:p>
                      <a:r>
                        <a:rPr lang="en-US" dirty="0">
                          <a:solidFill>
                            <a:schemeClr val="bg1"/>
                          </a:solidFill>
                        </a:rPr>
                        <a:t>AFX3772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MAPS™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Phase 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39"/>
                  </a:ext>
                </a:extLst>
              </a:tr>
              <a:tr h="269390">
                <a:tc>
                  <a:txBody>
                    <a:bodyPr/>
                    <a:lstStyle/>
                    <a:p>
                      <a:r>
                        <a:rPr lang="en-US" dirty="0">
                          <a:solidFill>
                            <a:schemeClr val="bg1"/>
                          </a:solidFill>
                        </a:rPr>
                        <a:t>CPS-EPA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Bioconjugate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Preclinical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30092526"/>
                  </a:ext>
                </a:extLst>
              </a:tr>
            </a:tbl>
          </a:graphicData>
        </a:graphic>
      </p:graphicFrame>
      <p:sp>
        <p:nvSpPr>
          <p:cNvPr id="5" name="Content Placeholder 2">
            <a:extLst>
              <a:ext uri="{FF2B5EF4-FFF2-40B4-BE49-F238E27FC236}">
                <a16:creationId xmlns:a16="http://schemas.microsoft.com/office/drawing/2014/main" id="{45A8CF78-4344-1BD2-1EB8-73584257BFD9}"/>
              </a:ext>
            </a:extLst>
          </p:cNvPr>
          <p:cNvSpPr txBox="1">
            <a:spLocks/>
          </p:cNvSpPr>
          <p:nvPr/>
        </p:nvSpPr>
        <p:spPr bwMode="auto">
          <a:xfrm>
            <a:off x="604674" y="3802696"/>
            <a:ext cx="10877529" cy="136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PPSV23, PCV10 (EU only), PCV7, PCV13, PCV20, V114, </a:t>
            </a:r>
            <a:r>
              <a:rPr lang="en-US" sz="2400" b="0" kern="0" dirty="0" err="1"/>
              <a:t>Weuphoria</a:t>
            </a:r>
            <a:r>
              <a:rPr lang="en-US" sz="2400" b="0" kern="0" dirty="0"/>
              <a:t>, and </a:t>
            </a:r>
            <a:r>
              <a:rPr lang="en-US" sz="2400" b="0" kern="0" dirty="0" err="1"/>
              <a:t>Pneumosil</a:t>
            </a:r>
            <a:r>
              <a:rPr lang="en-US" sz="2400" b="0" kern="0" dirty="0"/>
              <a:t> are all approved vaccines</a:t>
            </a:r>
          </a:p>
          <a:p>
            <a:pPr lvl="1"/>
            <a:r>
              <a:rPr lang="en-US" sz="2200" b="0" kern="0" dirty="0"/>
              <a:t>PPSV23 by Sinovac Biotech Ltd. is approved in China only</a:t>
            </a:r>
          </a:p>
        </p:txBody>
      </p:sp>
      <p:sp>
        <p:nvSpPr>
          <p:cNvPr id="6" name="ZoneTexte 3">
            <a:extLst>
              <a:ext uri="{FF2B5EF4-FFF2-40B4-BE49-F238E27FC236}">
                <a16:creationId xmlns:a16="http://schemas.microsoft.com/office/drawing/2014/main" id="{9A835EDE-3633-615F-3DA7-5FDE2B7103BB}"/>
              </a:ext>
            </a:extLst>
          </p:cNvPr>
          <p:cNvSpPr txBox="1"/>
          <p:nvPr/>
        </p:nvSpPr>
        <p:spPr>
          <a:xfrm>
            <a:off x="410254" y="6359500"/>
            <a:ext cx="397176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bg2"/>
                </a:solidFill>
                <a:latin typeface="Calibri" panose="020F0502020204030204"/>
                <a:cs typeface="+mn-cs"/>
              </a:rPr>
              <a:t>Duke. </a:t>
            </a:r>
            <a:r>
              <a:rPr lang="en-US" sz="1200" b="0" dirty="0">
                <a:solidFill>
                  <a:schemeClr val="bg2"/>
                </a:solidFill>
                <a:latin typeface="Calibri" panose="020F0502020204030204"/>
                <a:cs typeface="+mn-cs"/>
              </a:rPr>
              <a:t>NPJ Vaccines. 2023;8:122.</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488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88909-E96C-D705-D900-FE00FF456006}"/>
              </a:ext>
            </a:extLst>
          </p:cNvPr>
          <p:cNvSpPr>
            <a:spLocks noGrp="1"/>
          </p:cNvSpPr>
          <p:nvPr>
            <p:ph type="title"/>
          </p:nvPr>
        </p:nvSpPr>
        <p:spPr/>
        <p:txBody>
          <a:bodyPr/>
          <a:lstStyle/>
          <a:p>
            <a:r>
              <a:rPr lang="en-US" dirty="0"/>
              <a:t>Outlook on New Pneumococcal Vaccines</a:t>
            </a:r>
          </a:p>
        </p:txBody>
      </p:sp>
      <p:sp>
        <p:nvSpPr>
          <p:cNvPr id="3" name="Content Placeholder 2">
            <a:extLst>
              <a:ext uri="{FF2B5EF4-FFF2-40B4-BE49-F238E27FC236}">
                <a16:creationId xmlns:a16="http://schemas.microsoft.com/office/drawing/2014/main" id="{41772634-7B59-2BFD-660A-BCDF2501D16A}"/>
              </a:ext>
            </a:extLst>
          </p:cNvPr>
          <p:cNvSpPr>
            <a:spLocks noGrp="1"/>
          </p:cNvSpPr>
          <p:nvPr>
            <p:ph idx="1"/>
          </p:nvPr>
        </p:nvSpPr>
        <p:spPr>
          <a:xfrm>
            <a:off x="604675" y="1513047"/>
            <a:ext cx="10877529" cy="1607222"/>
          </a:xfrm>
        </p:spPr>
        <p:txBody>
          <a:bodyPr/>
          <a:lstStyle/>
          <a:p>
            <a:r>
              <a:rPr lang="en-US" sz="2400" dirty="0"/>
              <a:t>V114: wide protection for children and adults</a:t>
            </a:r>
          </a:p>
          <a:p>
            <a:r>
              <a:rPr lang="en-US" sz="2400" dirty="0"/>
              <a:t>V116: extended protection in adults </a:t>
            </a:r>
          </a:p>
          <a:p>
            <a:pPr lvl="1"/>
            <a:r>
              <a:rPr lang="en-US" sz="2200" dirty="0"/>
              <a:t>In the future, we should have a vaccine with extended protection in children</a:t>
            </a:r>
          </a:p>
          <a:p>
            <a:endParaRPr lang="en-US" sz="2400" dirty="0"/>
          </a:p>
        </p:txBody>
      </p:sp>
      <p:graphicFrame>
        <p:nvGraphicFramePr>
          <p:cNvPr id="4" name="object 6">
            <a:extLst>
              <a:ext uri="{FF2B5EF4-FFF2-40B4-BE49-F238E27FC236}">
                <a16:creationId xmlns:a16="http://schemas.microsoft.com/office/drawing/2014/main" id="{893FE712-38DD-171D-E9E4-3DE60BB1FFB6}"/>
              </a:ext>
            </a:extLst>
          </p:cNvPr>
          <p:cNvGraphicFramePr>
            <a:graphicFrameLocks noGrp="1"/>
          </p:cNvGraphicFramePr>
          <p:nvPr>
            <p:extLst>
              <p:ext uri="{D42A27DB-BD31-4B8C-83A1-F6EECF244321}">
                <p14:modId xmlns:p14="http://schemas.microsoft.com/office/powerpoint/2010/main" val="1567150338"/>
              </p:ext>
            </p:extLst>
          </p:nvPr>
        </p:nvGraphicFramePr>
        <p:xfrm>
          <a:off x="206687" y="3120269"/>
          <a:ext cx="11778626" cy="2701835"/>
        </p:xfrm>
        <a:graphic>
          <a:graphicData uri="http://schemas.openxmlformats.org/drawingml/2006/table">
            <a:tbl>
              <a:tblPr firstRow="1" bandRow="1">
                <a:tableStyleId>{2D5ABB26-0587-4C30-8999-92F81FD0307C}</a:tableStyleId>
              </a:tblPr>
              <a:tblGrid>
                <a:gridCol w="632611">
                  <a:extLst>
                    <a:ext uri="{9D8B030D-6E8A-4147-A177-3AD203B41FA5}">
                      <a16:colId xmlns:a16="http://schemas.microsoft.com/office/drawing/2014/main" val="20000"/>
                    </a:ext>
                  </a:extLst>
                </a:gridCol>
                <a:gridCol w="348313">
                  <a:extLst>
                    <a:ext uri="{9D8B030D-6E8A-4147-A177-3AD203B41FA5}">
                      <a16:colId xmlns:a16="http://schemas.microsoft.com/office/drawing/2014/main" val="20001"/>
                    </a:ext>
                  </a:extLst>
                </a:gridCol>
                <a:gridCol w="348313">
                  <a:extLst>
                    <a:ext uri="{9D8B030D-6E8A-4147-A177-3AD203B41FA5}">
                      <a16:colId xmlns:a16="http://schemas.microsoft.com/office/drawing/2014/main" val="20002"/>
                    </a:ext>
                  </a:extLst>
                </a:gridCol>
                <a:gridCol w="348313">
                  <a:extLst>
                    <a:ext uri="{9D8B030D-6E8A-4147-A177-3AD203B41FA5}">
                      <a16:colId xmlns:a16="http://schemas.microsoft.com/office/drawing/2014/main" val="20003"/>
                    </a:ext>
                  </a:extLst>
                </a:gridCol>
                <a:gridCol w="348313">
                  <a:extLst>
                    <a:ext uri="{9D8B030D-6E8A-4147-A177-3AD203B41FA5}">
                      <a16:colId xmlns:a16="http://schemas.microsoft.com/office/drawing/2014/main" val="20004"/>
                    </a:ext>
                  </a:extLst>
                </a:gridCol>
                <a:gridCol w="348313">
                  <a:extLst>
                    <a:ext uri="{9D8B030D-6E8A-4147-A177-3AD203B41FA5}">
                      <a16:colId xmlns:a16="http://schemas.microsoft.com/office/drawing/2014/main" val="20005"/>
                    </a:ext>
                  </a:extLst>
                </a:gridCol>
                <a:gridCol w="348313">
                  <a:extLst>
                    <a:ext uri="{9D8B030D-6E8A-4147-A177-3AD203B41FA5}">
                      <a16:colId xmlns:a16="http://schemas.microsoft.com/office/drawing/2014/main" val="20006"/>
                    </a:ext>
                  </a:extLst>
                </a:gridCol>
                <a:gridCol w="348313">
                  <a:extLst>
                    <a:ext uri="{9D8B030D-6E8A-4147-A177-3AD203B41FA5}">
                      <a16:colId xmlns:a16="http://schemas.microsoft.com/office/drawing/2014/main" val="20007"/>
                    </a:ext>
                  </a:extLst>
                </a:gridCol>
                <a:gridCol w="348312">
                  <a:extLst>
                    <a:ext uri="{9D8B030D-6E8A-4147-A177-3AD203B41FA5}">
                      <a16:colId xmlns:a16="http://schemas.microsoft.com/office/drawing/2014/main" val="20008"/>
                    </a:ext>
                  </a:extLst>
                </a:gridCol>
                <a:gridCol w="348313">
                  <a:extLst>
                    <a:ext uri="{9D8B030D-6E8A-4147-A177-3AD203B41FA5}">
                      <a16:colId xmlns:a16="http://schemas.microsoft.com/office/drawing/2014/main" val="20009"/>
                    </a:ext>
                  </a:extLst>
                </a:gridCol>
                <a:gridCol w="348313">
                  <a:extLst>
                    <a:ext uri="{9D8B030D-6E8A-4147-A177-3AD203B41FA5}">
                      <a16:colId xmlns:a16="http://schemas.microsoft.com/office/drawing/2014/main" val="20010"/>
                    </a:ext>
                  </a:extLst>
                </a:gridCol>
                <a:gridCol w="348313">
                  <a:extLst>
                    <a:ext uri="{9D8B030D-6E8A-4147-A177-3AD203B41FA5}">
                      <a16:colId xmlns:a16="http://schemas.microsoft.com/office/drawing/2014/main" val="20011"/>
                    </a:ext>
                  </a:extLst>
                </a:gridCol>
                <a:gridCol w="348313">
                  <a:extLst>
                    <a:ext uri="{9D8B030D-6E8A-4147-A177-3AD203B41FA5}">
                      <a16:colId xmlns:a16="http://schemas.microsoft.com/office/drawing/2014/main" val="20012"/>
                    </a:ext>
                  </a:extLst>
                </a:gridCol>
                <a:gridCol w="348313">
                  <a:extLst>
                    <a:ext uri="{9D8B030D-6E8A-4147-A177-3AD203B41FA5}">
                      <a16:colId xmlns:a16="http://schemas.microsoft.com/office/drawing/2014/main" val="20013"/>
                    </a:ext>
                  </a:extLst>
                </a:gridCol>
                <a:gridCol w="348313">
                  <a:extLst>
                    <a:ext uri="{9D8B030D-6E8A-4147-A177-3AD203B41FA5}">
                      <a16:colId xmlns:a16="http://schemas.microsoft.com/office/drawing/2014/main" val="20014"/>
                    </a:ext>
                  </a:extLst>
                </a:gridCol>
                <a:gridCol w="348313">
                  <a:extLst>
                    <a:ext uri="{9D8B030D-6E8A-4147-A177-3AD203B41FA5}">
                      <a16:colId xmlns:a16="http://schemas.microsoft.com/office/drawing/2014/main" val="20015"/>
                    </a:ext>
                  </a:extLst>
                </a:gridCol>
                <a:gridCol w="348313">
                  <a:extLst>
                    <a:ext uri="{9D8B030D-6E8A-4147-A177-3AD203B41FA5}">
                      <a16:colId xmlns:a16="http://schemas.microsoft.com/office/drawing/2014/main" val="20016"/>
                    </a:ext>
                  </a:extLst>
                </a:gridCol>
                <a:gridCol w="348313">
                  <a:extLst>
                    <a:ext uri="{9D8B030D-6E8A-4147-A177-3AD203B41FA5}">
                      <a16:colId xmlns:a16="http://schemas.microsoft.com/office/drawing/2014/main" val="20017"/>
                    </a:ext>
                  </a:extLst>
                </a:gridCol>
                <a:gridCol w="348313">
                  <a:extLst>
                    <a:ext uri="{9D8B030D-6E8A-4147-A177-3AD203B41FA5}">
                      <a16:colId xmlns:a16="http://schemas.microsoft.com/office/drawing/2014/main" val="20018"/>
                    </a:ext>
                  </a:extLst>
                </a:gridCol>
                <a:gridCol w="348313">
                  <a:extLst>
                    <a:ext uri="{9D8B030D-6E8A-4147-A177-3AD203B41FA5}">
                      <a16:colId xmlns:a16="http://schemas.microsoft.com/office/drawing/2014/main" val="20019"/>
                    </a:ext>
                  </a:extLst>
                </a:gridCol>
                <a:gridCol w="348313">
                  <a:extLst>
                    <a:ext uri="{9D8B030D-6E8A-4147-A177-3AD203B41FA5}">
                      <a16:colId xmlns:a16="http://schemas.microsoft.com/office/drawing/2014/main" val="20020"/>
                    </a:ext>
                  </a:extLst>
                </a:gridCol>
                <a:gridCol w="348313">
                  <a:extLst>
                    <a:ext uri="{9D8B030D-6E8A-4147-A177-3AD203B41FA5}">
                      <a16:colId xmlns:a16="http://schemas.microsoft.com/office/drawing/2014/main" val="20021"/>
                    </a:ext>
                  </a:extLst>
                </a:gridCol>
                <a:gridCol w="348313">
                  <a:extLst>
                    <a:ext uri="{9D8B030D-6E8A-4147-A177-3AD203B41FA5}">
                      <a16:colId xmlns:a16="http://schemas.microsoft.com/office/drawing/2014/main" val="20022"/>
                    </a:ext>
                  </a:extLst>
                </a:gridCol>
                <a:gridCol w="348313">
                  <a:extLst>
                    <a:ext uri="{9D8B030D-6E8A-4147-A177-3AD203B41FA5}">
                      <a16:colId xmlns:a16="http://schemas.microsoft.com/office/drawing/2014/main" val="20023"/>
                    </a:ext>
                  </a:extLst>
                </a:gridCol>
                <a:gridCol w="348313">
                  <a:extLst>
                    <a:ext uri="{9D8B030D-6E8A-4147-A177-3AD203B41FA5}">
                      <a16:colId xmlns:a16="http://schemas.microsoft.com/office/drawing/2014/main" val="20024"/>
                    </a:ext>
                  </a:extLst>
                </a:gridCol>
                <a:gridCol w="348313">
                  <a:extLst>
                    <a:ext uri="{9D8B030D-6E8A-4147-A177-3AD203B41FA5}">
                      <a16:colId xmlns:a16="http://schemas.microsoft.com/office/drawing/2014/main" val="20025"/>
                    </a:ext>
                  </a:extLst>
                </a:gridCol>
                <a:gridCol w="348313">
                  <a:extLst>
                    <a:ext uri="{9D8B030D-6E8A-4147-A177-3AD203B41FA5}">
                      <a16:colId xmlns:a16="http://schemas.microsoft.com/office/drawing/2014/main" val="20026"/>
                    </a:ext>
                  </a:extLst>
                </a:gridCol>
                <a:gridCol w="348313">
                  <a:extLst>
                    <a:ext uri="{9D8B030D-6E8A-4147-A177-3AD203B41FA5}">
                      <a16:colId xmlns:a16="http://schemas.microsoft.com/office/drawing/2014/main" val="20027"/>
                    </a:ext>
                  </a:extLst>
                </a:gridCol>
                <a:gridCol w="348313">
                  <a:extLst>
                    <a:ext uri="{9D8B030D-6E8A-4147-A177-3AD203B41FA5}">
                      <a16:colId xmlns:a16="http://schemas.microsoft.com/office/drawing/2014/main" val="20028"/>
                    </a:ext>
                  </a:extLst>
                </a:gridCol>
                <a:gridCol w="348313">
                  <a:extLst>
                    <a:ext uri="{9D8B030D-6E8A-4147-A177-3AD203B41FA5}">
                      <a16:colId xmlns:a16="http://schemas.microsoft.com/office/drawing/2014/main" val="20029"/>
                    </a:ext>
                  </a:extLst>
                </a:gridCol>
                <a:gridCol w="348313">
                  <a:extLst>
                    <a:ext uri="{9D8B030D-6E8A-4147-A177-3AD203B41FA5}">
                      <a16:colId xmlns:a16="http://schemas.microsoft.com/office/drawing/2014/main" val="20030"/>
                    </a:ext>
                  </a:extLst>
                </a:gridCol>
                <a:gridCol w="348313">
                  <a:extLst>
                    <a:ext uri="{9D8B030D-6E8A-4147-A177-3AD203B41FA5}">
                      <a16:colId xmlns:a16="http://schemas.microsoft.com/office/drawing/2014/main" val="20031"/>
                    </a:ext>
                  </a:extLst>
                </a:gridCol>
                <a:gridCol w="348313">
                  <a:extLst>
                    <a:ext uri="{9D8B030D-6E8A-4147-A177-3AD203B41FA5}">
                      <a16:colId xmlns:a16="http://schemas.microsoft.com/office/drawing/2014/main" val="20032"/>
                    </a:ext>
                  </a:extLst>
                </a:gridCol>
              </a:tblGrid>
              <a:tr h="214326">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a:noFill/>
                    </a:lnT>
                    <a:lnB>
                      <a:noFill/>
                    </a:lnB>
                    <a:lnTlToBr w="12700" cmpd="sng">
                      <a:noFill/>
                      <a:prstDash val="solid"/>
                    </a:lnTlToBr>
                    <a:lnBlToTr w="12700" cmpd="sng">
                      <a:noFill/>
                      <a:prstDash val="solid"/>
                    </a:lnBlToTr>
                    <a:solidFill>
                      <a:schemeClr val="accent3"/>
                    </a:solidFill>
                  </a:tcPr>
                </a:tc>
                <a:tc gridSpan="32">
                  <a:txBody>
                    <a:bodyPr/>
                    <a:lstStyle/>
                    <a:p>
                      <a:pPr algn="ctr">
                        <a:lnSpc>
                          <a:spcPct val="100000"/>
                        </a:lnSpc>
                        <a:spcBef>
                          <a:spcPts val="350"/>
                        </a:spcBef>
                      </a:pPr>
                      <a:r>
                        <a:rPr sz="1200" b="1" spc="30" dirty="0">
                          <a:solidFill>
                            <a:schemeClr val="tx1"/>
                          </a:solidFill>
                          <a:latin typeface="+mn-lt"/>
                          <a:cs typeface="Calibri"/>
                        </a:rPr>
                        <a:t>S</a:t>
                      </a:r>
                      <a:r>
                        <a:rPr sz="1200" b="1" spc="-5" dirty="0">
                          <a:solidFill>
                            <a:schemeClr val="tx1"/>
                          </a:solidFill>
                          <a:latin typeface="+mn-lt"/>
                          <a:cs typeface="Calibri"/>
                        </a:rPr>
                        <a:t>e</a:t>
                      </a:r>
                      <a:r>
                        <a:rPr sz="1200" b="1" spc="20" dirty="0">
                          <a:solidFill>
                            <a:schemeClr val="tx1"/>
                          </a:solidFill>
                          <a:latin typeface="+mn-lt"/>
                          <a:cs typeface="Calibri"/>
                        </a:rPr>
                        <a:t>r</a:t>
                      </a:r>
                      <a:r>
                        <a:rPr sz="1200" b="1" spc="25" dirty="0">
                          <a:solidFill>
                            <a:schemeClr val="tx1"/>
                          </a:solidFill>
                          <a:latin typeface="+mn-lt"/>
                          <a:cs typeface="Calibri"/>
                        </a:rPr>
                        <a:t>o</a:t>
                      </a:r>
                      <a:r>
                        <a:rPr sz="1200" b="1" spc="30" dirty="0">
                          <a:solidFill>
                            <a:schemeClr val="tx1"/>
                          </a:solidFill>
                          <a:latin typeface="+mn-lt"/>
                          <a:cs typeface="Calibri"/>
                        </a:rPr>
                        <a:t>typ</a:t>
                      </a:r>
                      <a:r>
                        <a:rPr sz="1200" b="1" dirty="0">
                          <a:solidFill>
                            <a:schemeClr val="tx1"/>
                          </a:solidFill>
                          <a:latin typeface="+mn-lt"/>
                          <a:cs typeface="Calibri"/>
                        </a:rPr>
                        <a:t>e</a:t>
                      </a:r>
                      <a:r>
                        <a:rPr sz="1200" b="1" spc="-50" dirty="0">
                          <a:solidFill>
                            <a:schemeClr val="tx1"/>
                          </a:solidFill>
                          <a:latin typeface="+mn-lt"/>
                          <a:cs typeface="Calibri"/>
                        </a:rPr>
                        <a:t> </a:t>
                      </a:r>
                      <a:r>
                        <a:rPr sz="1200" b="1" spc="-40" dirty="0">
                          <a:solidFill>
                            <a:schemeClr val="tx1"/>
                          </a:solidFill>
                          <a:latin typeface="+mn-lt"/>
                          <a:cs typeface="Calibri"/>
                        </a:rPr>
                        <a:t>C</a:t>
                      </a:r>
                      <a:r>
                        <a:rPr sz="1200" b="1" spc="25" dirty="0">
                          <a:solidFill>
                            <a:schemeClr val="tx1"/>
                          </a:solidFill>
                          <a:latin typeface="+mn-lt"/>
                          <a:cs typeface="Calibri"/>
                        </a:rPr>
                        <a:t>o</a:t>
                      </a:r>
                      <a:r>
                        <a:rPr sz="1200" b="1" spc="-5" dirty="0">
                          <a:solidFill>
                            <a:schemeClr val="tx1"/>
                          </a:solidFill>
                          <a:latin typeface="+mn-lt"/>
                          <a:cs typeface="Calibri"/>
                        </a:rPr>
                        <a:t>m</a:t>
                      </a:r>
                      <a:r>
                        <a:rPr sz="1200" b="1" spc="25" dirty="0">
                          <a:solidFill>
                            <a:schemeClr val="tx1"/>
                          </a:solidFill>
                          <a:latin typeface="+mn-lt"/>
                          <a:cs typeface="Calibri"/>
                        </a:rPr>
                        <a:t>po</a:t>
                      </a:r>
                      <a:r>
                        <a:rPr sz="1200" b="1" spc="-30" dirty="0">
                          <a:solidFill>
                            <a:schemeClr val="tx1"/>
                          </a:solidFill>
                          <a:latin typeface="+mn-lt"/>
                          <a:cs typeface="Calibri"/>
                        </a:rPr>
                        <a:t>s</a:t>
                      </a:r>
                      <a:r>
                        <a:rPr sz="1200" b="1" dirty="0">
                          <a:solidFill>
                            <a:schemeClr val="tx1"/>
                          </a:solidFill>
                          <a:latin typeface="+mn-lt"/>
                          <a:cs typeface="Calibri"/>
                        </a:rPr>
                        <a:t>i</a:t>
                      </a:r>
                      <a:r>
                        <a:rPr sz="1200" b="1" spc="30" dirty="0">
                          <a:solidFill>
                            <a:schemeClr val="tx1"/>
                          </a:solidFill>
                          <a:latin typeface="+mn-lt"/>
                          <a:cs typeface="Calibri"/>
                        </a:rPr>
                        <a:t>t</a:t>
                      </a:r>
                      <a:r>
                        <a:rPr sz="1200" b="1" dirty="0">
                          <a:solidFill>
                            <a:schemeClr val="tx1"/>
                          </a:solidFill>
                          <a:latin typeface="+mn-lt"/>
                          <a:cs typeface="Calibri"/>
                        </a:rPr>
                        <a:t>i</a:t>
                      </a:r>
                      <a:r>
                        <a:rPr sz="1200" b="1" spc="25" dirty="0">
                          <a:solidFill>
                            <a:schemeClr val="tx1"/>
                          </a:solidFill>
                          <a:latin typeface="+mn-lt"/>
                          <a:cs typeface="Calibri"/>
                        </a:rPr>
                        <a:t>o</a:t>
                      </a:r>
                      <a:r>
                        <a:rPr sz="1200" b="1" dirty="0">
                          <a:solidFill>
                            <a:schemeClr val="tx1"/>
                          </a:solidFill>
                          <a:latin typeface="+mn-lt"/>
                          <a:cs typeface="Calibri"/>
                        </a:rPr>
                        <a:t>n</a:t>
                      </a:r>
                      <a:endParaRPr sz="1200" dirty="0">
                        <a:solidFill>
                          <a:schemeClr val="tx1"/>
                        </a:solidFill>
                        <a:latin typeface="+mn-lt"/>
                        <a:cs typeface="Calibri"/>
                      </a:endParaRPr>
                    </a:p>
                  </a:txBody>
                  <a:tcPr marL="0" marR="0" marT="44450" marB="0">
                    <a:lnL>
                      <a:noFill/>
                    </a:lnL>
                    <a:lnR>
                      <a:noFill/>
                    </a:lnR>
                    <a:lnT>
                      <a:noFill/>
                    </a:lnT>
                    <a:lnB>
                      <a:noFill/>
                    </a:lnB>
                    <a:lnTlToBr w="12700" cmpd="sng">
                      <a:noFill/>
                      <a:prstDash val="solid"/>
                    </a:lnTlToBr>
                    <a:lnBlToTr w="12700" cmpd="sng">
                      <a:noFill/>
                      <a:prstDash val="solid"/>
                    </a:lnBlToTr>
                    <a:solidFill>
                      <a:schemeClr val="accent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13833">
                <a:tc>
                  <a:txBody>
                    <a:bodyPr/>
                    <a:lstStyle/>
                    <a:p>
                      <a:pPr marR="1270" algn="ctr">
                        <a:lnSpc>
                          <a:spcPct val="100000"/>
                        </a:lnSpc>
                        <a:spcBef>
                          <a:spcPts val="335"/>
                        </a:spcBef>
                      </a:pPr>
                      <a:r>
                        <a:rPr sz="1200" b="1" spc="-15" dirty="0">
                          <a:solidFill>
                            <a:schemeClr val="bg1"/>
                          </a:solidFill>
                          <a:latin typeface="+mn-lt"/>
                          <a:cs typeface="Calibri"/>
                        </a:rPr>
                        <a:t>PCV7</a:t>
                      </a:r>
                      <a:r>
                        <a:rPr lang="en-US" sz="1200" b="1" spc="-15" dirty="0">
                          <a:solidFill>
                            <a:schemeClr val="bg1"/>
                          </a:solidFill>
                          <a:latin typeface="+mn-lt"/>
                          <a:cs typeface="Calibri"/>
                        </a:rPr>
                        <a:t>*</a:t>
                      </a:r>
                      <a:endParaRPr sz="1200" dirty="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0000"/>
                        </a:lnSpc>
                        <a:spcBef>
                          <a:spcPts val="335"/>
                        </a:spcBef>
                      </a:pPr>
                      <a:r>
                        <a:rPr sz="1200" b="1" dirty="0">
                          <a:solidFill>
                            <a:schemeClr val="bg1"/>
                          </a:solidFill>
                          <a:latin typeface="+mn-lt"/>
                          <a:cs typeface="Calibri"/>
                        </a:rPr>
                        <a:t>4</a:t>
                      </a:r>
                      <a:endParaRPr sz="1200" dirty="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35"/>
                        </a:spcBef>
                      </a:pPr>
                      <a:r>
                        <a:rPr sz="1200" b="1" spc="-10" dirty="0">
                          <a:solidFill>
                            <a:schemeClr val="bg1"/>
                          </a:solidFill>
                          <a:latin typeface="+mn-lt"/>
                          <a:cs typeface="Calibri"/>
                        </a:rPr>
                        <a:t>6B</a:t>
                      </a:r>
                      <a:endParaRPr sz="120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35"/>
                        </a:spcBef>
                      </a:pPr>
                      <a:r>
                        <a:rPr sz="1200" b="1" spc="-10" dirty="0">
                          <a:solidFill>
                            <a:schemeClr val="bg1"/>
                          </a:solidFill>
                          <a:latin typeface="+mn-lt"/>
                          <a:cs typeface="Calibri"/>
                        </a:rPr>
                        <a:t>9V</a:t>
                      </a:r>
                      <a:endParaRPr sz="120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35"/>
                        </a:spcBef>
                      </a:pPr>
                      <a:r>
                        <a:rPr sz="1200" b="1" spc="-10" dirty="0">
                          <a:solidFill>
                            <a:schemeClr val="bg1"/>
                          </a:solidFill>
                          <a:latin typeface="+mn-lt"/>
                          <a:cs typeface="Calibri"/>
                        </a:rPr>
                        <a:t>14</a:t>
                      </a:r>
                      <a:endParaRPr sz="120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35"/>
                        </a:spcBef>
                      </a:pPr>
                      <a:r>
                        <a:rPr sz="1200" b="1" spc="-10" dirty="0">
                          <a:solidFill>
                            <a:schemeClr val="bg1"/>
                          </a:solidFill>
                          <a:latin typeface="+mn-lt"/>
                          <a:cs typeface="Calibri"/>
                        </a:rPr>
                        <a:t>18C</a:t>
                      </a:r>
                      <a:endParaRPr sz="120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35"/>
                        </a:spcBef>
                      </a:pPr>
                      <a:r>
                        <a:rPr sz="1200" b="1" spc="-10" dirty="0">
                          <a:solidFill>
                            <a:schemeClr val="bg1"/>
                          </a:solidFill>
                          <a:latin typeface="+mn-lt"/>
                          <a:cs typeface="Calibri"/>
                        </a:rPr>
                        <a:t>19F</a:t>
                      </a:r>
                      <a:endParaRPr sz="120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68580">
                        <a:lnSpc>
                          <a:spcPct val="100000"/>
                        </a:lnSpc>
                        <a:spcBef>
                          <a:spcPts val="335"/>
                        </a:spcBef>
                      </a:pPr>
                      <a:r>
                        <a:rPr sz="1200" b="1" spc="-10" dirty="0">
                          <a:solidFill>
                            <a:schemeClr val="bg1"/>
                          </a:solidFill>
                          <a:latin typeface="+mn-lt"/>
                          <a:cs typeface="Calibri"/>
                        </a:rPr>
                        <a:t>23F</a:t>
                      </a:r>
                      <a:endParaRPr sz="1200">
                        <a:solidFill>
                          <a:schemeClr val="bg1"/>
                        </a:solidFill>
                        <a:latin typeface="+mn-lt"/>
                        <a:cs typeface="Calibri"/>
                      </a:endParaRPr>
                    </a:p>
                  </a:txBody>
                  <a:tcPr marL="0" marR="0" marT="42545"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a:noFill/>
                    </a:lnT>
                    <a:lnB w="635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16297">
                <a:tc>
                  <a:txBody>
                    <a:bodyPr/>
                    <a:lstStyle/>
                    <a:p>
                      <a:pPr marR="635" algn="ctr">
                        <a:lnSpc>
                          <a:spcPct val="100000"/>
                        </a:lnSpc>
                        <a:spcBef>
                          <a:spcPts val="360"/>
                        </a:spcBef>
                      </a:pPr>
                      <a:r>
                        <a:rPr sz="1200" b="1" spc="-10" dirty="0">
                          <a:solidFill>
                            <a:schemeClr val="bg1"/>
                          </a:solidFill>
                          <a:latin typeface="+mn-lt"/>
                          <a:cs typeface="Calibri"/>
                        </a:rPr>
                        <a:t>PCV13</a:t>
                      </a:r>
                      <a:r>
                        <a:rPr lang="en-US" sz="1200" b="1" spc="-10" dirty="0">
                          <a:solidFill>
                            <a:schemeClr val="bg1"/>
                          </a:solidFill>
                          <a:latin typeface="+mn-lt"/>
                          <a:cs typeface="Calibri"/>
                        </a:rPr>
                        <a:t>*</a:t>
                      </a:r>
                      <a:endParaRPr sz="1200" dirty="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0000"/>
                        </a:lnSpc>
                        <a:spcBef>
                          <a:spcPts val="360"/>
                        </a:spcBef>
                      </a:pPr>
                      <a:r>
                        <a:rPr sz="1200" b="1" dirty="0">
                          <a:solidFill>
                            <a:schemeClr val="bg1"/>
                          </a:solidFill>
                          <a:latin typeface="+mn-lt"/>
                          <a:cs typeface="Calibri"/>
                        </a:rPr>
                        <a:t>4</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0"/>
                        </a:spcBef>
                      </a:pPr>
                      <a:r>
                        <a:rPr sz="1200" b="1" spc="-10" dirty="0">
                          <a:solidFill>
                            <a:schemeClr val="bg1"/>
                          </a:solidFill>
                          <a:latin typeface="+mn-lt"/>
                          <a:cs typeface="Calibri"/>
                        </a:rPr>
                        <a:t>6B</a:t>
                      </a:r>
                      <a:endParaRPr sz="1200" dirty="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60"/>
                        </a:spcBef>
                      </a:pPr>
                      <a:r>
                        <a:rPr sz="1200" b="1" spc="-10" dirty="0">
                          <a:solidFill>
                            <a:schemeClr val="bg1"/>
                          </a:solidFill>
                          <a:latin typeface="+mn-lt"/>
                          <a:cs typeface="Calibri"/>
                        </a:rPr>
                        <a:t>9V</a:t>
                      </a:r>
                      <a:endParaRPr sz="1200" dirty="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0"/>
                        </a:spcBef>
                      </a:pPr>
                      <a:r>
                        <a:rPr sz="1200" b="1" spc="-10" dirty="0">
                          <a:solidFill>
                            <a:schemeClr val="bg1"/>
                          </a:solidFill>
                          <a:latin typeface="+mn-lt"/>
                          <a:cs typeface="Calibri"/>
                        </a:rPr>
                        <a:t>14</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0"/>
                        </a:spcBef>
                      </a:pPr>
                      <a:r>
                        <a:rPr sz="1200" b="1" spc="-10" dirty="0">
                          <a:solidFill>
                            <a:schemeClr val="bg1"/>
                          </a:solidFill>
                          <a:latin typeface="+mn-lt"/>
                          <a:cs typeface="Calibri"/>
                        </a:rPr>
                        <a:t>18C</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60"/>
                        </a:spcBef>
                      </a:pPr>
                      <a:r>
                        <a:rPr sz="1200" b="1" spc="-10" dirty="0">
                          <a:solidFill>
                            <a:schemeClr val="bg1"/>
                          </a:solidFill>
                          <a:latin typeface="+mn-lt"/>
                          <a:cs typeface="Calibri"/>
                        </a:rPr>
                        <a:t>19F</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68580">
                        <a:lnSpc>
                          <a:spcPct val="100000"/>
                        </a:lnSpc>
                        <a:spcBef>
                          <a:spcPts val="360"/>
                        </a:spcBef>
                      </a:pPr>
                      <a:r>
                        <a:rPr sz="1200" b="1" spc="-10" dirty="0">
                          <a:solidFill>
                            <a:schemeClr val="bg1"/>
                          </a:solidFill>
                          <a:latin typeface="+mn-lt"/>
                          <a:cs typeface="Calibri"/>
                        </a:rPr>
                        <a:t>23F</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360"/>
                        </a:spcBef>
                      </a:pPr>
                      <a:r>
                        <a:rPr sz="1200" b="1" dirty="0">
                          <a:solidFill>
                            <a:schemeClr val="bg1"/>
                          </a:solidFill>
                          <a:latin typeface="+mn-lt"/>
                          <a:cs typeface="Calibri"/>
                        </a:rPr>
                        <a:t>1</a:t>
                      </a:r>
                      <a:endParaRPr sz="1200" dirty="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360"/>
                        </a:spcBef>
                      </a:pPr>
                      <a:r>
                        <a:rPr sz="1200" b="1" dirty="0">
                          <a:solidFill>
                            <a:schemeClr val="bg1"/>
                          </a:solidFill>
                          <a:latin typeface="+mn-lt"/>
                          <a:cs typeface="Calibri"/>
                        </a:rPr>
                        <a:t>3</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0"/>
                        </a:spcBef>
                      </a:pPr>
                      <a:r>
                        <a:rPr sz="1200" b="1" dirty="0">
                          <a:solidFill>
                            <a:schemeClr val="bg1"/>
                          </a:solidFill>
                          <a:latin typeface="+mn-lt"/>
                          <a:cs typeface="Calibri"/>
                        </a:rPr>
                        <a:t>5</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0"/>
                        </a:spcBef>
                      </a:pPr>
                      <a:r>
                        <a:rPr sz="1200" b="1" spc="-10" dirty="0">
                          <a:solidFill>
                            <a:schemeClr val="bg1"/>
                          </a:solidFill>
                          <a:latin typeface="+mn-lt"/>
                          <a:cs typeface="Calibri"/>
                        </a:rPr>
                        <a:t>6A</a:t>
                      </a:r>
                      <a:endParaRPr sz="1200" dirty="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R="90805" algn="r">
                        <a:lnSpc>
                          <a:spcPct val="100000"/>
                        </a:lnSpc>
                        <a:spcBef>
                          <a:spcPts val="360"/>
                        </a:spcBef>
                      </a:pPr>
                      <a:r>
                        <a:rPr sz="1200" b="1" spc="-10" dirty="0">
                          <a:solidFill>
                            <a:schemeClr val="bg1"/>
                          </a:solidFill>
                          <a:latin typeface="+mn-lt"/>
                          <a:cs typeface="Calibri"/>
                        </a:rPr>
                        <a:t>7F</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0"/>
                        </a:spcBef>
                      </a:pPr>
                      <a:r>
                        <a:rPr sz="1200" b="1" spc="-10" dirty="0">
                          <a:solidFill>
                            <a:schemeClr val="bg1"/>
                          </a:solidFill>
                          <a:latin typeface="+mn-lt"/>
                          <a:cs typeface="Calibri"/>
                        </a:rPr>
                        <a:t>19A</a:t>
                      </a:r>
                      <a:endParaRPr sz="1200">
                        <a:solidFill>
                          <a:schemeClr val="bg1"/>
                        </a:solidFill>
                        <a:latin typeface="+mn-lt"/>
                        <a:cs typeface="Calibri"/>
                      </a:endParaRPr>
                    </a:p>
                  </a:txBody>
                  <a:tcPr marL="0" marR="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16297">
                <a:tc>
                  <a:txBody>
                    <a:bodyPr/>
                    <a:lstStyle/>
                    <a:p>
                      <a:pPr algn="ctr">
                        <a:lnSpc>
                          <a:spcPct val="100000"/>
                        </a:lnSpc>
                        <a:spcBef>
                          <a:spcPts val="365"/>
                        </a:spcBef>
                      </a:pPr>
                      <a:r>
                        <a:rPr sz="1200" b="1" spc="-15" dirty="0">
                          <a:solidFill>
                            <a:schemeClr val="bg1"/>
                          </a:solidFill>
                          <a:latin typeface="+mn-lt"/>
                          <a:cs typeface="Calibri"/>
                        </a:rPr>
                        <a:t>V114</a:t>
                      </a:r>
                      <a:endParaRPr sz="1200" dirty="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0000"/>
                        </a:lnSpc>
                        <a:spcBef>
                          <a:spcPts val="365"/>
                        </a:spcBef>
                      </a:pPr>
                      <a:r>
                        <a:rPr sz="1200" b="1" dirty="0">
                          <a:solidFill>
                            <a:schemeClr val="bg1"/>
                          </a:solidFill>
                          <a:latin typeface="+mn-lt"/>
                          <a:cs typeface="Calibri"/>
                        </a:rPr>
                        <a:t>4</a:t>
                      </a:r>
                      <a:endParaRPr sz="1200" dirty="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5"/>
                        </a:spcBef>
                      </a:pPr>
                      <a:r>
                        <a:rPr sz="1200" b="1" spc="-10" dirty="0">
                          <a:solidFill>
                            <a:schemeClr val="bg1"/>
                          </a:solidFill>
                          <a:latin typeface="+mn-lt"/>
                          <a:cs typeface="Calibri"/>
                        </a:rPr>
                        <a:t>6B</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65"/>
                        </a:spcBef>
                      </a:pPr>
                      <a:r>
                        <a:rPr sz="1200" b="1" spc="-10" dirty="0">
                          <a:solidFill>
                            <a:schemeClr val="bg1"/>
                          </a:solidFill>
                          <a:latin typeface="+mn-lt"/>
                          <a:cs typeface="Calibri"/>
                        </a:rPr>
                        <a:t>9V</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5"/>
                        </a:spcBef>
                      </a:pPr>
                      <a:r>
                        <a:rPr sz="1200" b="1" spc="-10" dirty="0">
                          <a:solidFill>
                            <a:schemeClr val="bg1"/>
                          </a:solidFill>
                          <a:latin typeface="+mn-lt"/>
                          <a:cs typeface="Calibri"/>
                        </a:rPr>
                        <a:t>14</a:t>
                      </a:r>
                      <a:endParaRPr sz="1200" dirty="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5"/>
                        </a:spcBef>
                      </a:pPr>
                      <a:r>
                        <a:rPr sz="1200" b="1" spc="-10" dirty="0">
                          <a:solidFill>
                            <a:schemeClr val="bg1"/>
                          </a:solidFill>
                          <a:latin typeface="+mn-lt"/>
                          <a:cs typeface="Calibri"/>
                        </a:rPr>
                        <a:t>18C</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65"/>
                        </a:spcBef>
                      </a:pPr>
                      <a:r>
                        <a:rPr sz="1200" b="1" spc="-10" dirty="0">
                          <a:solidFill>
                            <a:schemeClr val="bg1"/>
                          </a:solidFill>
                          <a:latin typeface="+mn-lt"/>
                          <a:cs typeface="Calibri"/>
                        </a:rPr>
                        <a:t>19F</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68580">
                        <a:lnSpc>
                          <a:spcPct val="100000"/>
                        </a:lnSpc>
                        <a:spcBef>
                          <a:spcPts val="365"/>
                        </a:spcBef>
                      </a:pPr>
                      <a:r>
                        <a:rPr sz="1200" b="1" spc="-10" dirty="0">
                          <a:solidFill>
                            <a:schemeClr val="bg1"/>
                          </a:solidFill>
                          <a:latin typeface="+mn-lt"/>
                          <a:cs typeface="Calibri"/>
                        </a:rPr>
                        <a:t>23F</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365"/>
                        </a:spcBef>
                      </a:pPr>
                      <a:r>
                        <a:rPr sz="1200" b="1" dirty="0">
                          <a:solidFill>
                            <a:schemeClr val="bg1"/>
                          </a:solidFill>
                          <a:latin typeface="+mn-lt"/>
                          <a:cs typeface="Calibri"/>
                        </a:rPr>
                        <a:t>1</a:t>
                      </a:r>
                      <a:endParaRPr sz="1200" dirty="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365"/>
                        </a:spcBef>
                      </a:pPr>
                      <a:r>
                        <a:rPr sz="1200" b="1" dirty="0">
                          <a:solidFill>
                            <a:schemeClr val="bg1"/>
                          </a:solidFill>
                          <a:latin typeface="+mn-lt"/>
                          <a:cs typeface="Calibri"/>
                        </a:rPr>
                        <a:t>3</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5"/>
                        </a:spcBef>
                      </a:pPr>
                      <a:r>
                        <a:rPr sz="1200" b="1" dirty="0">
                          <a:solidFill>
                            <a:schemeClr val="bg1"/>
                          </a:solidFill>
                          <a:latin typeface="+mn-lt"/>
                          <a:cs typeface="Calibri"/>
                        </a:rPr>
                        <a:t>5</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5"/>
                        </a:spcBef>
                      </a:pPr>
                      <a:r>
                        <a:rPr sz="1200" b="1" spc="-10" dirty="0">
                          <a:solidFill>
                            <a:schemeClr val="bg1"/>
                          </a:solidFill>
                          <a:latin typeface="+mn-lt"/>
                          <a:cs typeface="Calibri"/>
                        </a:rPr>
                        <a:t>6A</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R="90805" algn="r">
                        <a:lnSpc>
                          <a:spcPct val="100000"/>
                        </a:lnSpc>
                        <a:spcBef>
                          <a:spcPts val="365"/>
                        </a:spcBef>
                      </a:pPr>
                      <a:r>
                        <a:rPr sz="1200" b="1" spc="-10" dirty="0">
                          <a:solidFill>
                            <a:schemeClr val="bg1"/>
                          </a:solidFill>
                          <a:latin typeface="+mn-lt"/>
                          <a:cs typeface="Calibri"/>
                        </a:rPr>
                        <a:t>7F</a:t>
                      </a:r>
                      <a:endParaRPr sz="1200" dirty="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65"/>
                        </a:spcBef>
                      </a:pPr>
                      <a:r>
                        <a:rPr sz="1200" b="1" spc="-10" dirty="0">
                          <a:solidFill>
                            <a:schemeClr val="bg1"/>
                          </a:solidFill>
                          <a:latin typeface="+mn-lt"/>
                          <a:cs typeface="Calibri"/>
                        </a:rPr>
                        <a:t>19A</a:t>
                      </a:r>
                      <a:endParaRPr sz="1200" dirty="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R="52069" algn="r">
                        <a:lnSpc>
                          <a:spcPct val="100000"/>
                        </a:lnSpc>
                        <a:spcBef>
                          <a:spcPts val="365"/>
                        </a:spcBef>
                      </a:pPr>
                      <a:r>
                        <a:rPr sz="1200" b="1" spc="-10" dirty="0">
                          <a:solidFill>
                            <a:schemeClr val="bg1"/>
                          </a:solidFill>
                          <a:latin typeface="+mn-lt"/>
                          <a:cs typeface="Calibri"/>
                        </a:rPr>
                        <a:t>22F</a:t>
                      </a:r>
                      <a:endParaRPr sz="1200" dirty="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4">
                        <a:lumMod val="20000"/>
                        <a:lumOff val="80000"/>
                      </a:schemeClr>
                    </a:solidFill>
                  </a:tcPr>
                </a:tc>
                <a:tc>
                  <a:txBody>
                    <a:bodyPr/>
                    <a:lstStyle/>
                    <a:p>
                      <a:pPr marR="52069" algn="r">
                        <a:lnSpc>
                          <a:spcPct val="100000"/>
                        </a:lnSpc>
                        <a:spcBef>
                          <a:spcPts val="365"/>
                        </a:spcBef>
                      </a:pPr>
                      <a:r>
                        <a:rPr sz="1200" b="1" spc="-10" dirty="0">
                          <a:solidFill>
                            <a:schemeClr val="bg1"/>
                          </a:solidFill>
                          <a:latin typeface="+mn-lt"/>
                          <a:cs typeface="Calibri"/>
                        </a:rPr>
                        <a:t>33F</a:t>
                      </a:r>
                      <a:endParaRPr sz="1200">
                        <a:solidFill>
                          <a:schemeClr val="bg1"/>
                        </a:solidFill>
                        <a:latin typeface="+mn-lt"/>
                        <a:cs typeface="Calibri"/>
                      </a:endParaRPr>
                    </a:p>
                  </a:txBody>
                  <a:tcPr marL="0" marR="0" marT="4635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4">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216297">
                <a:tc>
                  <a:txBody>
                    <a:bodyPr/>
                    <a:lstStyle/>
                    <a:p>
                      <a:pPr marL="635" algn="ctr">
                        <a:lnSpc>
                          <a:spcPct val="100000"/>
                        </a:lnSpc>
                        <a:spcBef>
                          <a:spcPts val="370"/>
                        </a:spcBef>
                      </a:pPr>
                      <a:r>
                        <a:rPr sz="1200" b="1" spc="5" dirty="0">
                          <a:solidFill>
                            <a:schemeClr val="bg1"/>
                          </a:solidFill>
                          <a:latin typeface="+mn-lt"/>
                          <a:cs typeface="Calibri"/>
                        </a:rPr>
                        <a:t>PP</a:t>
                      </a:r>
                      <a:r>
                        <a:rPr lang="en-US" sz="1200" b="1" spc="5" dirty="0">
                          <a:solidFill>
                            <a:schemeClr val="bg1"/>
                          </a:solidFill>
                          <a:latin typeface="+mn-lt"/>
                          <a:cs typeface="Calibri"/>
                        </a:rPr>
                        <a:t>S</a:t>
                      </a:r>
                      <a:r>
                        <a:rPr sz="1200" b="1" spc="5" dirty="0">
                          <a:solidFill>
                            <a:schemeClr val="bg1"/>
                          </a:solidFill>
                          <a:latin typeface="+mn-lt"/>
                          <a:cs typeface="Calibri"/>
                        </a:rPr>
                        <a:t>V23</a:t>
                      </a:r>
                      <a:r>
                        <a:rPr lang="en-US" sz="1200" b="1" spc="5" dirty="0">
                          <a:solidFill>
                            <a:schemeClr val="bg1"/>
                          </a:solidFill>
                          <a:latin typeface="+mn-lt"/>
                          <a:cs typeface="Calibri"/>
                        </a:rPr>
                        <a:t>*</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0000"/>
                        </a:lnSpc>
                        <a:spcBef>
                          <a:spcPts val="370"/>
                        </a:spcBef>
                      </a:pPr>
                      <a:r>
                        <a:rPr sz="1200" b="1" dirty="0">
                          <a:solidFill>
                            <a:schemeClr val="bg1"/>
                          </a:solidFill>
                          <a:latin typeface="+mn-lt"/>
                          <a:cs typeface="Calibri"/>
                        </a:rPr>
                        <a:t>4</a:t>
                      </a:r>
                      <a:endParaRPr sz="120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70"/>
                        </a:spcBef>
                      </a:pPr>
                      <a:r>
                        <a:rPr sz="1200" b="1" spc="-10" dirty="0">
                          <a:solidFill>
                            <a:schemeClr val="bg1"/>
                          </a:solidFill>
                          <a:latin typeface="+mn-lt"/>
                          <a:cs typeface="Calibri"/>
                        </a:rPr>
                        <a:t>6B</a:t>
                      </a:r>
                      <a:endParaRPr sz="120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70"/>
                        </a:spcBef>
                      </a:pPr>
                      <a:r>
                        <a:rPr sz="1200" b="1" spc="-10" dirty="0">
                          <a:solidFill>
                            <a:schemeClr val="bg1"/>
                          </a:solidFill>
                          <a:latin typeface="+mn-lt"/>
                          <a:cs typeface="Calibri"/>
                        </a:rPr>
                        <a:t>9V</a:t>
                      </a:r>
                      <a:endParaRPr sz="120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70"/>
                        </a:spcBef>
                      </a:pPr>
                      <a:r>
                        <a:rPr sz="1200" b="1" spc="-10" dirty="0">
                          <a:solidFill>
                            <a:schemeClr val="bg1"/>
                          </a:solidFill>
                          <a:latin typeface="+mn-lt"/>
                          <a:cs typeface="Calibri"/>
                        </a:rPr>
                        <a:t>14</a:t>
                      </a:r>
                      <a:endParaRPr sz="120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70"/>
                        </a:spcBef>
                      </a:pPr>
                      <a:r>
                        <a:rPr sz="1200" b="1" spc="-10" dirty="0">
                          <a:solidFill>
                            <a:schemeClr val="bg1"/>
                          </a:solidFill>
                          <a:latin typeface="+mn-lt"/>
                          <a:cs typeface="Calibri"/>
                        </a:rPr>
                        <a:t>18C</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370"/>
                        </a:spcBef>
                      </a:pPr>
                      <a:r>
                        <a:rPr sz="1200" b="1" spc="-10" dirty="0">
                          <a:solidFill>
                            <a:schemeClr val="bg1"/>
                          </a:solidFill>
                          <a:latin typeface="+mn-lt"/>
                          <a:cs typeface="Calibri"/>
                        </a:rPr>
                        <a:t>19F</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68580">
                        <a:lnSpc>
                          <a:spcPct val="100000"/>
                        </a:lnSpc>
                        <a:spcBef>
                          <a:spcPts val="370"/>
                        </a:spcBef>
                      </a:pPr>
                      <a:r>
                        <a:rPr sz="1200" b="1" spc="-10" dirty="0">
                          <a:solidFill>
                            <a:schemeClr val="bg1"/>
                          </a:solidFill>
                          <a:latin typeface="+mn-lt"/>
                          <a:cs typeface="Calibri"/>
                        </a:rPr>
                        <a:t>23F</a:t>
                      </a:r>
                      <a:endParaRPr sz="120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370"/>
                        </a:spcBef>
                      </a:pPr>
                      <a:r>
                        <a:rPr sz="1200" b="1" dirty="0">
                          <a:solidFill>
                            <a:schemeClr val="bg1"/>
                          </a:solidFill>
                          <a:latin typeface="+mn-lt"/>
                          <a:cs typeface="Calibri"/>
                        </a:rPr>
                        <a:t>1</a:t>
                      </a:r>
                      <a:endParaRPr sz="120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370"/>
                        </a:spcBef>
                      </a:pPr>
                      <a:r>
                        <a:rPr sz="1200" b="1" dirty="0">
                          <a:solidFill>
                            <a:schemeClr val="bg1"/>
                          </a:solidFill>
                          <a:latin typeface="+mn-lt"/>
                          <a:cs typeface="Calibri"/>
                        </a:rPr>
                        <a:t>3</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70"/>
                        </a:spcBef>
                      </a:pPr>
                      <a:r>
                        <a:rPr sz="1200" b="1" dirty="0">
                          <a:solidFill>
                            <a:schemeClr val="bg1"/>
                          </a:solidFill>
                          <a:latin typeface="+mn-lt"/>
                          <a:cs typeface="Calibri"/>
                        </a:rPr>
                        <a:t>5</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marR="90805" algn="r">
                        <a:lnSpc>
                          <a:spcPct val="100000"/>
                        </a:lnSpc>
                        <a:spcBef>
                          <a:spcPts val="370"/>
                        </a:spcBef>
                      </a:pPr>
                      <a:r>
                        <a:rPr sz="1200" b="1" spc="-10" dirty="0">
                          <a:solidFill>
                            <a:schemeClr val="bg1"/>
                          </a:solidFill>
                          <a:latin typeface="+mn-lt"/>
                          <a:cs typeface="Calibri"/>
                        </a:rPr>
                        <a:t>7F</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370"/>
                        </a:spcBef>
                      </a:pPr>
                      <a:r>
                        <a:rPr sz="1200" b="1" spc="-10" dirty="0">
                          <a:solidFill>
                            <a:schemeClr val="bg1"/>
                          </a:solidFill>
                          <a:latin typeface="+mn-lt"/>
                          <a:cs typeface="Calibri"/>
                        </a:rPr>
                        <a:t>19A</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R="52069" algn="r">
                        <a:lnSpc>
                          <a:spcPct val="100000"/>
                        </a:lnSpc>
                        <a:spcBef>
                          <a:spcPts val="370"/>
                        </a:spcBef>
                      </a:pPr>
                      <a:r>
                        <a:rPr sz="1200" b="1" spc="-10" dirty="0">
                          <a:solidFill>
                            <a:schemeClr val="bg1"/>
                          </a:solidFill>
                          <a:latin typeface="+mn-lt"/>
                          <a:cs typeface="Calibri"/>
                        </a:rPr>
                        <a:t>22F</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4">
                        <a:lumMod val="20000"/>
                        <a:lumOff val="80000"/>
                      </a:schemeClr>
                    </a:solidFill>
                  </a:tcPr>
                </a:tc>
                <a:tc>
                  <a:txBody>
                    <a:bodyPr/>
                    <a:lstStyle/>
                    <a:p>
                      <a:pPr marR="52069" algn="r">
                        <a:lnSpc>
                          <a:spcPct val="100000"/>
                        </a:lnSpc>
                        <a:spcBef>
                          <a:spcPts val="370"/>
                        </a:spcBef>
                      </a:pPr>
                      <a:r>
                        <a:rPr sz="1200" b="1" spc="-10" dirty="0">
                          <a:solidFill>
                            <a:schemeClr val="bg1"/>
                          </a:solidFill>
                          <a:latin typeface="+mn-lt"/>
                          <a:cs typeface="Calibri"/>
                        </a:rPr>
                        <a:t>33F</a:t>
                      </a:r>
                      <a:endParaRPr sz="120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4">
                        <a:lumMod val="20000"/>
                        <a:lumOff val="80000"/>
                      </a:schemeClr>
                    </a:solidFill>
                  </a:tcPr>
                </a:tc>
                <a:tc>
                  <a:txBody>
                    <a:bodyPr/>
                    <a:lstStyle/>
                    <a:p>
                      <a:pPr marL="635" algn="ctr">
                        <a:lnSpc>
                          <a:spcPct val="100000"/>
                        </a:lnSpc>
                        <a:spcBef>
                          <a:spcPts val="370"/>
                        </a:spcBef>
                      </a:pPr>
                      <a:r>
                        <a:rPr sz="1200" b="1" dirty="0">
                          <a:solidFill>
                            <a:schemeClr val="bg1"/>
                          </a:solidFill>
                          <a:latin typeface="+mn-lt"/>
                          <a:cs typeface="Calibri"/>
                        </a:rPr>
                        <a:t>2</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1905" algn="ctr">
                        <a:lnSpc>
                          <a:spcPct val="100000"/>
                        </a:lnSpc>
                        <a:spcBef>
                          <a:spcPts val="370"/>
                        </a:spcBef>
                      </a:pPr>
                      <a:r>
                        <a:rPr sz="1200" b="1" dirty="0">
                          <a:solidFill>
                            <a:schemeClr val="bg1"/>
                          </a:solidFill>
                          <a:latin typeface="+mn-lt"/>
                          <a:cs typeface="Calibri"/>
                        </a:rPr>
                        <a:t>8</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5080" algn="ctr">
                        <a:lnSpc>
                          <a:spcPct val="100000"/>
                        </a:lnSpc>
                        <a:spcBef>
                          <a:spcPts val="370"/>
                        </a:spcBef>
                      </a:pPr>
                      <a:r>
                        <a:rPr sz="1200" b="1" spc="-10" dirty="0">
                          <a:solidFill>
                            <a:schemeClr val="bg1"/>
                          </a:solidFill>
                          <a:latin typeface="+mn-lt"/>
                          <a:cs typeface="Calibri"/>
                        </a:rPr>
                        <a:t>9N</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370"/>
                        </a:spcBef>
                      </a:pPr>
                      <a:r>
                        <a:rPr sz="1200" b="1" spc="-10" dirty="0">
                          <a:solidFill>
                            <a:schemeClr val="bg1"/>
                          </a:solidFill>
                          <a:latin typeface="+mn-lt"/>
                          <a:cs typeface="Calibri"/>
                        </a:rPr>
                        <a:t>10A</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370"/>
                        </a:spcBef>
                      </a:pPr>
                      <a:r>
                        <a:rPr sz="1200" b="1" spc="-10" dirty="0">
                          <a:solidFill>
                            <a:schemeClr val="bg1"/>
                          </a:solidFill>
                          <a:latin typeface="+mn-lt"/>
                          <a:cs typeface="Calibri"/>
                        </a:rPr>
                        <a:t>11A</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15240" algn="ctr">
                        <a:lnSpc>
                          <a:spcPct val="100000"/>
                        </a:lnSpc>
                        <a:spcBef>
                          <a:spcPts val="370"/>
                        </a:spcBef>
                      </a:pPr>
                      <a:r>
                        <a:rPr sz="1200" b="1" spc="-10" dirty="0">
                          <a:solidFill>
                            <a:schemeClr val="bg1"/>
                          </a:solidFill>
                          <a:latin typeface="+mn-lt"/>
                          <a:cs typeface="Calibri"/>
                        </a:rPr>
                        <a:t>12F</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10795" algn="ctr">
                        <a:lnSpc>
                          <a:spcPct val="100000"/>
                        </a:lnSpc>
                        <a:spcBef>
                          <a:spcPts val="370"/>
                        </a:spcBef>
                      </a:pPr>
                      <a:r>
                        <a:rPr sz="1200" b="1" spc="-10" dirty="0">
                          <a:solidFill>
                            <a:schemeClr val="bg1"/>
                          </a:solidFill>
                          <a:latin typeface="+mn-lt"/>
                          <a:cs typeface="Calibri"/>
                        </a:rPr>
                        <a:t>15B</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15240" algn="ctr">
                        <a:lnSpc>
                          <a:spcPct val="100000"/>
                        </a:lnSpc>
                        <a:spcBef>
                          <a:spcPts val="370"/>
                        </a:spcBef>
                      </a:pPr>
                      <a:r>
                        <a:rPr sz="1200" b="1" spc="-10" dirty="0">
                          <a:solidFill>
                            <a:schemeClr val="bg1"/>
                          </a:solidFill>
                          <a:latin typeface="+mn-lt"/>
                          <a:cs typeface="Calibri"/>
                        </a:rPr>
                        <a:t>17F</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4445" algn="ctr">
                        <a:lnSpc>
                          <a:spcPct val="100000"/>
                        </a:lnSpc>
                        <a:spcBef>
                          <a:spcPts val="370"/>
                        </a:spcBef>
                      </a:pPr>
                      <a:r>
                        <a:rPr sz="1200" b="1" spc="-10" dirty="0">
                          <a:solidFill>
                            <a:schemeClr val="bg1"/>
                          </a:solidFill>
                          <a:latin typeface="+mn-lt"/>
                          <a:cs typeface="Calibri"/>
                        </a:rPr>
                        <a:t>20</a:t>
                      </a:r>
                      <a:endParaRPr sz="1200" dirty="0">
                        <a:solidFill>
                          <a:schemeClr val="bg1"/>
                        </a:solidFill>
                        <a:latin typeface="+mn-lt"/>
                        <a:cs typeface="Calibri"/>
                      </a:endParaRPr>
                    </a:p>
                  </a:txBody>
                  <a:tcPr marL="0" marR="0" marT="4699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270001">
                <a:tc>
                  <a:txBody>
                    <a:bodyPr/>
                    <a:lstStyle/>
                    <a:p>
                      <a:pPr marR="635" algn="ctr">
                        <a:lnSpc>
                          <a:spcPct val="100000"/>
                        </a:lnSpc>
                        <a:spcBef>
                          <a:spcPts val="645"/>
                        </a:spcBef>
                      </a:pPr>
                      <a:r>
                        <a:rPr sz="1200" b="1" spc="-10" dirty="0">
                          <a:solidFill>
                            <a:schemeClr val="bg1"/>
                          </a:solidFill>
                          <a:latin typeface="+mn-lt"/>
                          <a:cs typeface="Calibri"/>
                        </a:rPr>
                        <a:t>PCV20</a:t>
                      </a:r>
                      <a:r>
                        <a:rPr lang="en-US" sz="1200" b="1" spc="-10" dirty="0">
                          <a:solidFill>
                            <a:schemeClr val="bg1"/>
                          </a:solidFill>
                          <a:latin typeface="+mn-lt"/>
                          <a:cs typeface="Calibri"/>
                        </a:rPr>
                        <a:t>*</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0000"/>
                        </a:lnSpc>
                        <a:spcBef>
                          <a:spcPts val="645"/>
                        </a:spcBef>
                      </a:pPr>
                      <a:r>
                        <a:rPr sz="1200" b="1" dirty="0">
                          <a:solidFill>
                            <a:schemeClr val="bg1"/>
                          </a:solidFill>
                          <a:latin typeface="+mn-lt"/>
                          <a:cs typeface="Calibri"/>
                        </a:rPr>
                        <a:t>4</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645"/>
                        </a:spcBef>
                      </a:pPr>
                      <a:r>
                        <a:rPr sz="1200" b="1" spc="-10" dirty="0">
                          <a:solidFill>
                            <a:schemeClr val="bg1"/>
                          </a:solidFill>
                          <a:latin typeface="+mn-lt"/>
                          <a:cs typeface="Calibri"/>
                        </a:rPr>
                        <a:t>6B</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645"/>
                        </a:spcBef>
                      </a:pPr>
                      <a:r>
                        <a:rPr sz="1200" b="1" spc="-10" dirty="0">
                          <a:solidFill>
                            <a:schemeClr val="bg1"/>
                          </a:solidFill>
                          <a:latin typeface="+mn-lt"/>
                          <a:cs typeface="Calibri"/>
                        </a:rPr>
                        <a:t>9V</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645"/>
                        </a:spcBef>
                      </a:pPr>
                      <a:r>
                        <a:rPr sz="1200" b="1" spc="-10" dirty="0">
                          <a:solidFill>
                            <a:schemeClr val="bg1"/>
                          </a:solidFill>
                          <a:latin typeface="+mn-lt"/>
                          <a:cs typeface="Calibri"/>
                        </a:rPr>
                        <a:t>14</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645"/>
                        </a:spcBef>
                      </a:pPr>
                      <a:r>
                        <a:rPr sz="1200" b="1" spc="-10" dirty="0">
                          <a:solidFill>
                            <a:schemeClr val="bg1"/>
                          </a:solidFill>
                          <a:latin typeface="+mn-lt"/>
                          <a:cs typeface="Calibri"/>
                        </a:rPr>
                        <a:t>18C</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5715" algn="ctr">
                        <a:lnSpc>
                          <a:spcPct val="100000"/>
                        </a:lnSpc>
                        <a:spcBef>
                          <a:spcPts val="645"/>
                        </a:spcBef>
                      </a:pPr>
                      <a:r>
                        <a:rPr sz="1200" b="1" spc="-10" dirty="0">
                          <a:solidFill>
                            <a:schemeClr val="bg1"/>
                          </a:solidFill>
                          <a:latin typeface="+mn-lt"/>
                          <a:cs typeface="Calibri"/>
                        </a:rPr>
                        <a:t>19F</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68580">
                        <a:lnSpc>
                          <a:spcPct val="100000"/>
                        </a:lnSpc>
                        <a:spcBef>
                          <a:spcPts val="645"/>
                        </a:spcBef>
                      </a:pPr>
                      <a:r>
                        <a:rPr sz="1200" b="1" spc="-10" dirty="0">
                          <a:solidFill>
                            <a:schemeClr val="bg1"/>
                          </a:solidFill>
                          <a:latin typeface="+mn-lt"/>
                          <a:cs typeface="Calibri"/>
                        </a:rPr>
                        <a:t>23F</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645"/>
                        </a:spcBef>
                      </a:pPr>
                      <a:r>
                        <a:rPr sz="1200" b="1" dirty="0">
                          <a:solidFill>
                            <a:schemeClr val="bg1"/>
                          </a:solidFill>
                          <a:latin typeface="+mn-lt"/>
                          <a:cs typeface="Calibri"/>
                        </a:rPr>
                        <a:t>1</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6350">
                      <a:noFill/>
                      <a:prstDash val="solid"/>
                    </a:lnB>
                    <a:lnTlToBr w="12700" cmpd="sng">
                      <a:noFill/>
                      <a:prstDash val="solid"/>
                    </a:lnTlToBr>
                    <a:lnBlToTr w="12700" cmpd="sng">
                      <a:noFill/>
                      <a:prstDash val="solid"/>
                    </a:lnBlToTr>
                    <a:solidFill>
                      <a:schemeClr val="accent2">
                        <a:lumMod val="20000"/>
                        <a:lumOff val="80000"/>
                      </a:schemeClr>
                    </a:solidFill>
                  </a:tcPr>
                </a:tc>
                <a:tc>
                  <a:txBody>
                    <a:bodyPr/>
                    <a:lstStyle/>
                    <a:p>
                      <a:pPr marL="135890">
                        <a:lnSpc>
                          <a:spcPct val="100000"/>
                        </a:lnSpc>
                        <a:spcBef>
                          <a:spcPts val="645"/>
                        </a:spcBef>
                      </a:pPr>
                      <a:r>
                        <a:rPr sz="1200" b="1" dirty="0">
                          <a:solidFill>
                            <a:schemeClr val="bg1"/>
                          </a:solidFill>
                          <a:latin typeface="+mn-lt"/>
                          <a:cs typeface="Calibri"/>
                        </a:rPr>
                        <a:t>3</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645"/>
                        </a:spcBef>
                      </a:pPr>
                      <a:r>
                        <a:rPr sz="1200" b="1" dirty="0">
                          <a:solidFill>
                            <a:schemeClr val="bg1"/>
                          </a:solidFill>
                          <a:latin typeface="+mn-lt"/>
                          <a:cs typeface="Calibri"/>
                        </a:rPr>
                        <a:t>5</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645"/>
                        </a:spcBef>
                      </a:pPr>
                      <a:r>
                        <a:rPr sz="1200" b="1" spc="-10" dirty="0">
                          <a:solidFill>
                            <a:schemeClr val="bg1"/>
                          </a:solidFill>
                          <a:latin typeface="+mn-lt"/>
                          <a:cs typeface="Calibri"/>
                        </a:rPr>
                        <a:t>6A</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R="90805" algn="r">
                        <a:lnSpc>
                          <a:spcPct val="100000"/>
                        </a:lnSpc>
                        <a:spcBef>
                          <a:spcPts val="645"/>
                        </a:spcBef>
                      </a:pPr>
                      <a:r>
                        <a:rPr sz="1200" b="1" spc="-10" dirty="0">
                          <a:solidFill>
                            <a:schemeClr val="bg1"/>
                          </a:solidFill>
                          <a:latin typeface="+mn-lt"/>
                          <a:cs typeface="Calibri"/>
                        </a:rPr>
                        <a:t>7F</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645"/>
                        </a:spcBef>
                      </a:pPr>
                      <a:r>
                        <a:rPr sz="1200" b="1" spc="-10" dirty="0">
                          <a:solidFill>
                            <a:schemeClr val="bg1"/>
                          </a:solidFill>
                          <a:latin typeface="+mn-lt"/>
                          <a:cs typeface="Calibri"/>
                        </a:rPr>
                        <a:t>19A</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R="52069" algn="r">
                        <a:lnSpc>
                          <a:spcPct val="100000"/>
                        </a:lnSpc>
                        <a:spcBef>
                          <a:spcPts val="645"/>
                        </a:spcBef>
                      </a:pPr>
                      <a:r>
                        <a:rPr sz="1200" b="1" spc="-10" dirty="0">
                          <a:solidFill>
                            <a:schemeClr val="bg1"/>
                          </a:solidFill>
                          <a:latin typeface="+mn-lt"/>
                          <a:cs typeface="Calibri"/>
                        </a:rPr>
                        <a:t>22F</a:t>
                      </a:r>
                      <a:endParaRPr sz="120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R="52069" algn="r">
                        <a:lnSpc>
                          <a:spcPct val="100000"/>
                        </a:lnSpc>
                        <a:spcBef>
                          <a:spcPts val="645"/>
                        </a:spcBef>
                      </a:pPr>
                      <a:r>
                        <a:rPr sz="1200" b="1" spc="-10" dirty="0">
                          <a:solidFill>
                            <a:schemeClr val="bg1"/>
                          </a:solidFill>
                          <a:latin typeface="+mn-lt"/>
                          <a:cs typeface="Calibri"/>
                        </a:rPr>
                        <a:t>33F</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905" algn="ctr">
                        <a:lnSpc>
                          <a:spcPct val="100000"/>
                        </a:lnSpc>
                        <a:spcBef>
                          <a:spcPts val="645"/>
                        </a:spcBef>
                      </a:pPr>
                      <a:r>
                        <a:rPr sz="1200" b="1" dirty="0">
                          <a:solidFill>
                            <a:schemeClr val="bg1"/>
                          </a:solidFill>
                          <a:latin typeface="+mn-lt"/>
                          <a:cs typeface="Calibri"/>
                        </a:rPr>
                        <a:t>8</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0000"/>
                        </a:lnSpc>
                        <a:spcBef>
                          <a:spcPts val="645"/>
                        </a:spcBef>
                      </a:pPr>
                      <a:r>
                        <a:rPr sz="1200" b="1" spc="-10" dirty="0">
                          <a:solidFill>
                            <a:schemeClr val="bg1"/>
                          </a:solidFill>
                          <a:latin typeface="+mn-lt"/>
                          <a:cs typeface="Calibri"/>
                        </a:rPr>
                        <a:t>10A</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645"/>
                        </a:spcBef>
                      </a:pPr>
                      <a:r>
                        <a:rPr sz="1200" b="1" spc="-10" dirty="0">
                          <a:solidFill>
                            <a:schemeClr val="bg1"/>
                          </a:solidFill>
                          <a:latin typeface="+mn-lt"/>
                          <a:cs typeface="Calibri"/>
                        </a:rPr>
                        <a:t>11A</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604" algn="ctr">
                        <a:lnSpc>
                          <a:spcPct val="100000"/>
                        </a:lnSpc>
                        <a:spcBef>
                          <a:spcPts val="645"/>
                        </a:spcBef>
                      </a:pPr>
                      <a:r>
                        <a:rPr sz="1200" b="1" spc="-10" dirty="0">
                          <a:solidFill>
                            <a:schemeClr val="bg1"/>
                          </a:solidFill>
                          <a:latin typeface="+mn-lt"/>
                          <a:cs typeface="Calibri"/>
                        </a:rPr>
                        <a:t>12F</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0795" algn="ctr">
                        <a:lnSpc>
                          <a:spcPct val="100000"/>
                        </a:lnSpc>
                        <a:spcBef>
                          <a:spcPts val="645"/>
                        </a:spcBef>
                      </a:pPr>
                      <a:r>
                        <a:rPr sz="1200" b="1" spc="-10" dirty="0">
                          <a:solidFill>
                            <a:schemeClr val="bg1"/>
                          </a:solidFill>
                          <a:latin typeface="+mn-lt"/>
                          <a:cs typeface="Calibri"/>
                        </a:rPr>
                        <a:t>15B</a:t>
                      </a:r>
                      <a:endParaRPr sz="1200" dirty="0">
                        <a:solidFill>
                          <a:schemeClr val="bg1"/>
                        </a:solidFill>
                        <a:latin typeface="+mn-lt"/>
                        <a:cs typeface="Calibri"/>
                      </a:endParaRPr>
                    </a:p>
                  </a:txBody>
                  <a:tcPr marL="0" marR="0" marT="81915"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59673">
                <a:tc>
                  <a:txBody>
                    <a:bodyPr/>
                    <a:lstStyle/>
                    <a:p>
                      <a:pPr algn="ctr">
                        <a:lnSpc>
                          <a:spcPct val="100000"/>
                        </a:lnSpc>
                        <a:spcBef>
                          <a:spcPts val="1075"/>
                        </a:spcBef>
                      </a:pPr>
                      <a:r>
                        <a:rPr sz="1200" b="1" spc="-15" dirty="0">
                          <a:solidFill>
                            <a:schemeClr val="bg1"/>
                          </a:solidFill>
                          <a:latin typeface="+mn-lt"/>
                          <a:cs typeface="Calibri"/>
                        </a:rPr>
                        <a:t>V116</a:t>
                      </a:r>
                      <a:endParaRPr sz="1200" dirty="0">
                        <a:solidFill>
                          <a:schemeClr val="bg1"/>
                        </a:solidFill>
                        <a:latin typeface="+mn-lt"/>
                        <a:cs typeface="Calibri"/>
                      </a:endParaRPr>
                    </a:p>
                  </a:txBody>
                  <a:tcPr marL="0" marR="0" marT="136525" marB="0">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0000"/>
                        </a:lnSpc>
                      </a:pPr>
                      <a:endParaRPr sz="1300">
                        <a:solidFill>
                          <a:schemeClr val="bg1"/>
                        </a:solidFill>
                        <a:latin typeface="+mn-lt"/>
                        <a:cs typeface="Times New Roman"/>
                      </a:endParaRPr>
                    </a:p>
                  </a:txBody>
                  <a:tcPr marL="0" marR="0" marT="0" marB="0">
                    <a:lnL w="28575" cap="flat" cmpd="sng" algn="ctr">
                      <a:solidFill>
                        <a:schemeClr val="accent3"/>
                      </a:solidFill>
                      <a:prstDash val="solid"/>
                      <a:round/>
                      <a:headEnd type="none" w="med" len="med"/>
                      <a:tailEnd type="none" w="med" len="me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a:solidFill>
                          <a:schemeClr val="bg1"/>
                        </a:solidFill>
                        <a:latin typeface="+mn-lt"/>
                        <a:cs typeface="Times New Roman"/>
                      </a:endParaRPr>
                    </a:p>
                  </a:txBody>
                  <a:tcPr marL="0" marR="0" marT="0" marB="0">
                    <a:lnL w="6350">
                      <a:noFill/>
                      <a:prstDash val="solid"/>
                    </a:lnL>
                    <a:lnR w="6350">
                      <a:noFill/>
                      <a:prstDash val="soli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28575" cap="flat" cmpd="sng" algn="ctr">
                      <a:solidFill>
                        <a:schemeClr val="accent3"/>
                      </a:solidFill>
                      <a:prstDash val="solid"/>
                      <a:round/>
                      <a:headEnd type="none" w="med" len="med"/>
                      <a:tailEnd type="none" w="med" len="med"/>
                    </a:lnR>
                    <a:lnT w="6350">
                      <a:noFill/>
                      <a:prstDash val="soli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35890">
                        <a:lnSpc>
                          <a:spcPct val="100000"/>
                        </a:lnSpc>
                        <a:spcBef>
                          <a:spcPts val="1075"/>
                        </a:spcBef>
                      </a:pPr>
                      <a:r>
                        <a:rPr sz="1200" b="1" dirty="0">
                          <a:solidFill>
                            <a:schemeClr val="bg1"/>
                          </a:solidFill>
                          <a:latin typeface="+mn-lt"/>
                          <a:cs typeface="Calibri"/>
                        </a:rPr>
                        <a:t>3</a:t>
                      </a:r>
                      <a:endParaRPr sz="1200" dirty="0">
                        <a:solidFill>
                          <a:schemeClr val="bg1"/>
                        </a:solidFill>
                        <a:latin typeface="+mn-lt"/>
                        <a:cs typeface="Calibri"/>
                      </a:endParaRPr>
                    </a:p>
                  </a:txBody>
                  <a:tcPr marL="0" marR="0" marT="136525" marB="0">
                    <a:lnL w="28575" cap="flat" cmpd="sng" algn="ctr">
                      <a:solidFill>
                        <a:schemeClr val="accent3"/>
                      </a:solidFill>
                      <a:prstDash val="solid"/>
                      <a:round/>
                      <a:headEnd type="none" w="med" len="med"/>
                      <a:tailEnd type="none" w="med" len="me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R="17780" algn="ctr">
                        <a:lnSpc>
                          <a:spcPct val="100000"/>
                        </a:lnSpc>
                        <a:spcBef>
                          <a:spcPts val="1075"/>
                        </a:spcBef>
                      </a:pPr>
                      <a:r>
                        <a:rPr sz="1200" b="1" spc="-10" dirty="0">
                          <a:solidFill>
                            <a:schemeClr val="bg1"/>
                          </a:solidFill>
                          <a:latin typeface="+mn-lt"/>
                          <a:cs typeface="Calibri"/>
                        </a:rPr>
                        <a:t>6A</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R="90805" algn="r">
                        <a:lnSpc>
                          <a:spcPct val="100000"/>
                        </a:lnSpc>
                        <a:spcBef>
                          <a:spcPts val="1075"/>
                        </a:spcBef>
                      </a:pPr>
                      <a:r>
                        <a:rPr sz="1200" b="1" spc="-10" dirty="0">
                          <a:solidFill>
                            <a:schemeClr val="bg1"/>
                          </a:solidFill>
                          <a:latin typeface="+mn-lt"/>
                          <a:cs typeface="Calibri"/>
                        </a:rPr>
                        <a:t>7F</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Bef>
                          <a:spcPts val="1075"/>
                        </a:spcBef>
                      </a:pPr>
                      <a:r>
                        <a:rPr sz="1200" b="1" spc="-10" dirty="0">
                          <a:solidFill>
                            <a:schemeClr val="bg1"/>
                          </a:solidFill>
                          <a:latin typeface="+mn-lt"/>
                          <a:cs typeface="Calibri"/>
                        </a:rPr>
                        <a:t>19A</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R="52069" algn="r">
                        <a:lnSpc>
                          <a:spcPct val="100000"/>
                        </a:lnSpc>
                        <a:spcBef>
                          <a:spcPts val="1075"/>
                        </a:spcBef>
                      </a:pPr>
                      <a:r>
                        <a:rPr sz="1200" b="1" spc="-10" dirty="0">
                          <a:solidFill>
                            <a:schemeClr val="bg1"/>
                          </a:solidFill>
                          <a:latin typeface="+mn-lt"/>
                          <a:cs typeface="Calibri"/>
                        </a:rPr>
                        <a:t>22F</a:t>
                      </a:r>
                      <a:endParaRPr sz="120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R="52069" algn="r">
                        <a:lnSpc>
                          <a:spcPct val="100000"/>
                        </a:lnSpc>
                        <a:spcBef>
                          <a:spcPts val="1075"/>
                        </a:spcBef>
                      </a:pPr>
                      <a:r>
                        <a:rPr sz="1200" b="1" spc="-10" dirty="0">
                          <a:solidFill>
                            <a:schemeClr val="bg1"/>
                          </a:solidFill>
                          <a:latin typeface="+mn-lt"/>
                          <a:cs typeface="Calibri"/>
                        </a:rPr>
                        <a:t>33F</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905" algn="ctr">
                        <a:lnSpc>
                          <a:spcPct val="100000"/>
                        </a:lnSpc>
                        <a:spcBef>
                          <a:spcPts val="1075"/>
                        </a:spcBef>
                      </a:pPr>
                      <a:r>
                        <a:rPr sz="1200" b="1" dirty="0">
                          <a:solidFill>
                            <a:schemeClr val="bg1"/>
                          </a:solidFill>
                          <a:latin typeface="+mn-lt"/>
                          <a:cs typeface="Calibri"/>
                        </a:rPr>
                        <a:t>8</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5080" algn="ctr">
                        <a:lnSpc>
                          <a:spcPct val="100000"/>
                        </a:lnSpc>
                        <a:spcBef>
                          <a:spcPts val="1075"/>
                        </a:spcBef>
                      </a:pPr>
                      <a:r>
                        <a:rPr sz="1200" b="1" spc="-10" dirty="0">
                          <a:solidFill>
                            <a:schemeClr val="bg1"/>
                          </a:solidFill>
                          <a:latin typeface="+mn-lt"/>
                          <a:cs typeface="Calibri"/>
                        </a:rPr>
                        <a:t>9N</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1075"/>
                        </a:spcBef>
                      </a:pPr>
                      <a:r>
                        <a:rPr sz="1200" b="1" spc="-10" dirty="0">
                          <a:solidFill>
                            <a:schemeClr val="bg1"/>
                          </a:solidFill>
                          <a:latin typeface="+mn-lt"/>
                          <a:cs typeface="Calibri"/>
                        </a:rPr>
                        <a:t>10A</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1075"/>
                        </a:spcBef>
                      </a:pPr>
                      <a:r>
                        <a:rPr sz="1200" b="1" spc="-10" dirty="0">
                          <a:solidFill>
                            <a:schemeClr val="bg1"/>
                          </a:solidFill>
                          <a:latin typeface="+mn-lt"/>
                          <a:cs typeface="Calibri"/>
                        </a:rPr>
                        <a:t>11A</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4604" algn="ctr">
                        <a:lnSpc>
                          <a:spcPct val="100000"/>
                        </a:lnSpc>
                        <a:spcBef>
                          <a:spcPts val="1075"/>
                        </a:spcBef>
                      </a:pPr>
                      <a:r>
                        <a:rPr sz="1200" b="1" spc="-10" dirty="0">
                          <a:solidFill>
                            <a:schemeClr val="bg1"/>
                          </a:solidFill>
                          <a:latin typeface="+mn-lt"/>
                          <a:cs typeface="Calibri"/>
                        </a:rPr>
                        <a:t>12F</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5240" algn="ctr">
                        <a:lnSpc>
                          <a:spcPct val="100000"/>
                        </a:lnSpc>
                        <a:spcBef>
                          <a:spcPts val="1075"/>
                        </a:spcBef>
                      </a:pPr>
                      <a:r>
                        <a:rPr sz="1200" b="1" spc="-10" dirty="0">
                          <a:solidFill>
                            <a:schemeClr val="bg1"/>
                          </a:solidFill>
                          <a:latin typeface="+mn-lt"/>
                          <a:cs typeface="Calibri"/>
                        </a:rPr>
                        <a:t>17F</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3810" algn="ctr">
                        <a:lnSpc>
                          <a:spcPct val="100000"/>
                        </a:lnSpc>
                        <a:spcBef>
                          <a:spcPts val="1075"/>
                        </a:spcBef>
                      </a:pPr>
                      <a:r>
                        <a:rPr sz="1200" b="1" spc="-10" dirty="0">
                          <a:solidFill>
                            <a:schemeClr val="bg1"/>
                          </a:solidFill>
                          <a:latin typeface="+mn-lt"/>
                          <a:cs typeface="Calibri"/>
                        </a:rPr>
                        <a:t>20</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54610">
                        <a:lnSpc>
                          <a:spcPct val="100000"/>
                        </a:lnSpc>
                        <a:spcBef>
                          <a:spcPts val="1075"/>
                        </a:spcBef>
                      </a:pPr>
                      <a:r>
                        <a:rPr sz="1200" b="1" spc="-10" dirty="0">
                          <a:solidFill>
                            <a:schemeClr val="bg1"/>
                          </a:solidFill>
                          <a:latin typeface="+mn-lt"/>
                          <a:cs typeface="Calibri"/>
                        </a:rPr>
                        <a:t>15A</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26034">
                        <a:lnSpc>
                          <a:spcPct val="100000"/>
                        </a:lnSpc>
                        <a:spcBef>
                          <a:spcPts val="1075"/>
                        </a:spcBef>
                      </a:pPr>
                      <a:r>
                        <a:rPr sz="1200" b="1" spc="-15" dirty="0">
                          <a:solidFill>
                            <a:schemeClr val="bg1"/>
                          </a:solidFill>
                          <a:latin typeface="+mn-lt"/>
                          <a:cs typeface="Calibri"/>
                        </a:rPr>
                        <a:t>15C*</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74295">
                        <a:lnSpc>
                          <a:spcPct val="100000"/>
                        </a:lnSpc>
                        <a:spcBef>
                          <a:spcPts val="1075"/>
                        </a:spcBef>
                      </a:pPr>
                      <a:r>
                        <a:rPr sz="1200" b="1" spc="-10" dirty="0">
                          <a:solidFill>
                            <a:schemeClr val="bg1"/>
                          </a:solidFill>
                          <a:latin typeface="+mn-lt"/>
                          <a:cs typeface="Calibri"/>
                        </a:rPr>
                        <a:t>16F</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55244">
                        <a:lnSpc>
                          <a:spcPct val="100000"/>
                        </a:lnSpc>
                        <a:spcBef>
                          <a:spcPts val="1075"/>
                        </a:spcBef>
                      </a:pPr>
                      <a:r>
                        <a:rPr sz="1200" b="1" spc="-10" dirty="0">
                          <a:solidFill>
                            <a:schemeClr val="bg1"/>
                          </a:solidFill>
                          <a:latin typeface="+mn-lt"/>
                          <a:cs typeface="Calibri"/>
                        </a:rPr>
                        <a:t>23A</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64769">
                        <a:lnSpc>
                          <a:spcPct val="100000"/>
                        </a:lnSpc>
                        <a:spcBef>
                          <a:spcPts val="1075"/>
                        </a:spcBef>
                      </a:pPr>
                      <a:r>
                        <a:rPr sz="1200" b="1" spc="-10" dirty="0">
                          <a:solidFill>
                            <a:schemeClr val="bg1"/>
                          </a:solidFill>
                          <a:latin typeface="+mn-lt"/>
                          <a:cs typeface="Calibri"/>
                        </a:rPr>
                        <a:t>23B</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74930">
                        <a:lnSpc>
                          <a:spcPct val="100000"/>
                        </a:lnSpc>
                        <a:spcBef>
                          <a:spcPts val="1075"/>
                        </a:spcBef>
                      </a:pPr>
                      <a:r>
                        <a:rPr sz="1200" b="1" spc="-10" dirty="0">
                          <a:solidFill>
                            <a:schemeClr val="bg1"/>
                          </a:solidFill>
                          <a:latin typeface="+mn-lt"/>
                          <a:cs typeface="Calibri"/>
                        </a:rPr>
                        <a:t>24F</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104139">
                        <a:lnSpc>
                          <a:spcPct val="100000"/>
                        </a:lnSpc>
                        <a:spcBef>
                          <a:spcPts val="1075"/>
                        </a:spcBef>
                      </a:pPr>
                      <a:r>
                        <a:rPr sz="1200" b="1" spc="-10" dirty="0">
                          <a:solidFill>
                            <a:schemeClr val="bg1"/>
                          </a:solidFill>
                          <a:latin typeface="+mn-lt"/>
                          <a:cs typeface="Calibri"/>
                        </a:rPr>
                        <a:t>31</a:t>
                      </a:r>
                      <a:endParaRPr sz="1200" dirty="0">
                        <a:solidFill>
                          <a:schemeClr val="bg1"/>
                        </a:solidFill>
                        <a:latin typeface="+mn-lt"/>
                        <a:cs typeface="Calibri"/>
                      </a:endParaRPr>
                    </a:p>
                  </a:txBody>
                  <a:tcPr marL="0" marR="0" marT="136525" marB="0">
                    <a:lnL w="6350">
                      <a:noFill/>
                      <a:prstDash val="solid"/>
                    </a:lnL>
                    <a:lnR w="6350">
                      <a:noFill/>
                      <a:prstDash val="soli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66040">
                        <a:lnSpc>
                          <a:spcPct val="100000"/>
                        </a:lnSpc>
                        <a:spcBef>
                          <a:spcPts val="1075"/>
                        </a:spcBef>
                      </a:pPr>
                      <a:r>
                        <a:rPr sz="1200" b="1" spc="-10" dirty="0">
                          <a:solidFill>
                            <a:schemeClr val="bg1"/>
                          </a:solidFill>
                          <a:latin typeface="+mn-lt"/>
                          <a:cs typeface="Calibri"/>
                        </a:rPr>
                        <a:t>35B</a:t>
                      </a:r>
                      <a:endParaRPr sz="1200" dirty="0">
                        <a:solidFill>
                          <a:schemeClr val="bg1"/>
                        </a:solidFill>
                        <a:latin typeface="+mn-lt"/>
                        <a:cs typeface="Calibri"/>
                      </a:endParaRPr>
                    </a:p>
                  </a:txBody>
                  <a:tcPr marL="0" marR="0" marT="136525" marB="0">
                    <a:lnL w="6350">
                      <a:noFill/>
                      <a:prstDash val="soli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0006"/>
                  </a:ext>
                </a:extLst>
              </a:tr>
              <a:tr h="293158">
                <a:tc rowSpan="2">
                  <a:txBody>
                    <a:bodyPr/>
                    <a:lstStyle/>
                    <a:p>
                      <a:pPr algn="ctr">
                        <a:lnSpc>
                          <a:spcPct val="100000"/>
                        </a:lnSpc>
                      </a:pPr>
                      <a:r>
                        <a:rPr lang="en-US" sz="1200" b="1" dirty="0">
                          <a:solidFill>
                            <a:schemeClr val="bg1"/>
                          </a:solidFill>
                          <a:latin typeface="+mn-lt"/>
                          <a:cs typeface="Times New Roman"/>
                        </a:rPr>
                        <a:t>V116 </a:t>
                      </a:r>
                      <a:br>
                        <a:rPr lang="en-US" sz="1200" b="1" dirty="0">
                          <a:solidFill>
                            <a:schemeClr val="bg1"/>
                          </a:solidFill>
                          <a:latin typeface="+mn-lt"/>
                          <a:cs typeface="Times New Roman"/>
                        </a:rPr>
                      </a:br>
                      <a:r>
                        <a:rPr lang="en-US" sz="1200" b="1" dirty="0">
                          <a:solidFill>
                            <a:schemeClr val="bg1"/>
                          </a:solidFill>
                          <a:latin typeface="+mn-lt"/>
                          <a:cs typeface="Times New Roman"/>
                        </a:rPr>
                        <a:t>vs all others</a:t>
                      </a:r>
                      <a:endParaRPr sz="1200" b="1" dirty="0">
                        <a:solidFill>
                          <a:schemeClr val="bg1"/>
                        </a:solidFill>
                        <a:latin typeface="+mn-lt"/>
                        <a:cs typeface="Times New Roman"/>
                      </a:endParaRPr>
                    </a:p>
                  </a:txBody>
                  <a:tcPr marL="0" marR="0" marT="0" marB="0">
                    <a:lnL>
                      <a:noFill/>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20000"/>
                        <a:lumOff val="80000"/>
                      </a:schemeClr>
                    </a:solidFill>
                  </a:tcPr>
                </a:tc>
                <a:tc gridSpan="6">
                  <a:txBody>
                    <a:bodyPr/>
                    <a:lstStyle/>
                    <a:p>
                      <a:pPr marL="17145" algn="ctr">
                        <a:lnSpc>
                          <a:spcPct val="100000"/>
                        </a:lnSpc>
                        <a:spcBef>
                          <a:spcPts val="385"/>
                        </a:spcBef>
                      </a:pPr>
                      <a:r>
                        <a:rPr sz="1200" b="1" spc="-10" dirty="0">
                          <a:solidFill>
                            <a:schemeClr val="bg1"/>
                          </a:solidFill>
                          <a:latin typeface="+mn-lt"/>
                          <a:cs typeface="Calibri"/>
                        </a:rPr>
                        <a:t>PCV13</a:t>
                      </a:r>
                      <a:r>
                        <a:rPr lang="en-US" sz="1200" b="1" spc="-10" dirty="0">
                          <a:solidFill>
                            <a:schemeClr val="bg1"/>
                          </a:solidFill>
                          <a:latin typeface="+mn-lt"/>
                          <a:cs typeface="Calibri"/>
                        </a:rPr>
                        <a:t>*</a:t>
                      </a:r>
                      <a:endParaRPr sz="1200" dirty="0">
                        <a:solidFill>
                          <a:schemeClr val="bg1"/>
                        </a:solidFill>
                        <a:latin typeface="+mn-lt"/>
                        <a:cs typeface="Calibri"/>
                      </a:endParaRPr>
                    </a:p>
                  </a:txBody>
                  <a:tcPr marL="0" marR="0" marT="48895" marB="0">
                    <a:lnL w="28575" cap="flat" cmpd="sng" algn="ctr">
                      <a:solidFill>
                        <a:schemeClr val="accent3"/>
                      </a:solidFill>
                      <a:prstDash val="solid"/>
                      <a:round/>
                      <a:headEnd type="none" w="med" len="med"/>
                      <a:tailEnd type="none" w="med" len="med"/>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marR="2540" algn="ctr">
                        <a:lnSpc>
                          <a:spcPct val="100000"/>
                        </a:lnSpc>
                        <a:spcBef>
                          <a:spcPts val="385"/>
                        </a:spcBef>
                      </a:pPr>
                      <a:r>
                        <a:rPr sz="1200" b="1" spc="-15" dirty="0">
                          <a:solidFill>
                            <a:schemeClr val="bg1"/>
                          </a:solidFill>
                          <a:latin typeface="+mn-lt"/>
                          <a:cs typeface="Calibri"/>
                        </a:rPr>
                        <a:t>V114</a:t>
                      </a:r>
                      <a:endParaRPr sz="1200" dirty="0">
                        <a:solidFill>
                          <a:schemeClr val="bg1"/>
                        </a:solidFill>
                        <a:latin typeface="+mn-lt"/>
                        <a:cs typeface="Calibri"/>
                      </a:endParaRPr>
                    </a:p>
                  </a:txBody>
                  <a:tcPr marL="0" marR="0" marT="48895"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142240">
                        <a:lnSpc>
                          <a:spcPct val="100000"/>
                        </a:lnSpc>
                        <a:spcBef>
                          <a:spcPts val="385"/>
                        </a:spcBef>
                      </a:pPr>
                      <a:r>
                        <a:rPr sz="1200" b="1" spc="-15" dirty="0">
                          <a:solidFill>
                            <a:schemeClr val="bg1"/>
                          </a:solidFill>
                          <a:latin typeface="+mn-lt"/>
                          <a:cs typeface="Calibri"/>
                        </a:rPr>
                        <a:t>PCV20</a:t>
                      </a:r>
                      <a:r>
                        <a:rPr lang="en-US" sz="1200" b="1" spc="-15" dirty="0">
                          <a:solidFill>
                            <a:schemeClr val="bg1"/>
                          </a:solidFill>
                          <a:latin typeface="+mn-lt"/>
                          <a:cs typeface="Calibri"/>
                        </a:rPr>
                        <a:t>*</a:t>
                      </a:r>
                      <a:endParaRPr sz="1200" dirty="0">
                        <a:solidFill>
                          <a:schemeClr val="bg1"/>
                        </a:solidFill>
                        <a:latin typeface="+mn-lt"/>
                        <a:cs typeface="Calibri"/>
                      </a:endParaRPr>
                    </a:p>
                  </a:txBody>
                  <a:tcPr marL="0" marR="0" marT="48895"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a:p>
                  </a:txBody>
                  <a:tcPr marL="0" marR="0" marT="0" marB="0"/>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104139">
                        <a:lnSpc>
                          <a:spcPct val="100000"/>
                        </a:lnSpc>
                        <a:spcBef>
                          <a:spcPts val="385"/>
                        </a:spcBef>
                      </a:pPr>
                      <a:r>
                        <a:rPr sz="1200" b="1" spc="5" dirty="0">
                          <a:solidFill>
                            <a:schemeClr val="bg1"/>
                          </a:solidFill>
                          <a:latin typeface="+mn-lt"/>
                          <a:cs typeface="Calibri"/>
                        </a:rPr>
                        <a:t>PPSV23</a:t>
                      </a:r>
                      <a:r>
                        <a:rPr lang="en-US" sz="1200" b="1" spc="5" dirty="0">
                          <a:solidFill>
                            <a:schemeClr val="bg1"/>
                          </a:solidFill>
                          <a:latin typeface="+mn-lt"/>
                          <a:cs typeface="Calibri"/>
                        </a:rPr>
                        <a:t>*</a:t>
                      </a:r>
                      <a:endParaRPr sz="1200" dirty="0">
                        <a:solidFill>
                          <a:schemeClr val="bg1"/>
                        </a:solidFill>
                        <a:latin typeface="+mn-lt"/>
                        <a:cs typeface="Calibri"/>
                      </a:endParaRPr>
                    </a:p>
                  </a:txBody>
                  <a:tcPr marL="0" marR="0" marT="48895"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a:p>
                  </a:txBody>
                  <a:tcPr marL="0" marR="0" marT="0" marB="0"/>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8">
                  <a:txBody>
                    <a:bodyPr/>
                    <a:lstStyle/>
                    <a:p>
                      <a:pPr marL="22860" algn="ctr">
                        <a:lnSpc>
                          <a:spcPct val="100000"/>
                        </a:lnSpc>
                        <a:spcBef>
                          <a:spcPts val="385"/>
                        </a:spcBef>
                      </a:pPr>
                      <a:r>
                        <a:rPr sz="1200" b="1" spc="-15" dirty="0">
                          <a:solidFill>
                            <a:schemeClr val="bg1"/>
                          </a:solidFill>
                          <a:latin typeface="+mn-lt"/>
                          <a:cs typeface="Calibri"/>
                        </a:rPr>
                        <a:t>V116</a:t>
                      </a:r>
                      <a:endParaRPr sz="1200" dirty="0">
                        <a:solidFill>
                          <a:schemeClr val="bg1"/>
                        </a:solidFill>
                        <a:latin typeface="+mn-lt"/>
                        <a:cs typeface="Calibri"/>
                      </a:endParaRPr>
                    </a:p>
                  </a:txBody>
                  <a:tcPr marL="0" marR="0" marT="48895" marB="0">
                    <a:lnL>
                      <a:noFill/>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638543">
                <a:tc vMerge="1">
                  <a:txBody>
                    <a:bodyPr/>
                    <a:lstStyle/>
                    <a:p>
                      <a:endParaRPr/>
                    </a:p>
                  </a:txBody>
                  <a:tcPr marL="0" marR="0" marT="0" marB="0">
                    <a:lnR w="6350">
                      <a:solidFill>
                        <a:srgbClr val="6DCEB1"/>
                      </a:solidFill>
                      <a:prstDash val="solid"/>
                    </a:lnR>
                    <a:lnT w="28575">
                      <a:solidFill>
                        <a:srgbClr val="000000"/>
                      </a:solidFill>
                      <a:prstDash val="solid"/>
                    </a:lnT>
                  </a:tcPr>
                </a:tc>
                <a:tc>
                  <a:txBody>
                    <a:bodyPr/>
                    <a:lstStyle/>
                    <a:p>
                      <a:pPr>
                        <a:lnSpc>
                          <a:spcPct val="100000"/>
                        </a:lnSpc>
                      </a:pPr>
                      <a:endParaRPr sz="1300" dirty="0">
                        <a:solidFill>
                          <a:schemeClr val="bg1"/>
                        </a:solidFill>
                        <a:latin typeface="+mn-lt"/>
                        <a:cs typeface="Times New Roman"/>
                      </a:endParaRPr>
                    </a:p>
                  </a:txBody>
                  <a:tcPr marL="0" marR="0" marT="0" marB="0">
                    <a:lnL w="6350">
                      <a:noFill/>
                      <a:prstDash val="solid"/>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gridSpan="4">
                  <a:txBody>
                    <a:bodyPr/>
                    <a:lstStyle/>
                    <a:p>
                      <a:pPr marL="6985" algn="ctr">
                        <a:lnSpc>
                          <a:spcPts val="1435"/>
                        </a:lnSpc>
                        <a:spcBef>
                          <a:spcPts val="330"/>
                        </a:spcBef>
                      </a:pPr>
                      <a:r>
                        <a:rPr sz="1200" b="1" dirty="0">
                          <a:solidFill>
                            <a:schemeClr val="bg1"/>
                          </a:solidFill>
                          <a:latin typeface="+mn-lt"/>
                          <a:cs typeface="Calibri"/>
                        </a:rPr>
                        <a:t>4</a:t>
                      </a:r>
                      <a:r>
                        <a:rPr sz="1200" b="1" spc="-10" dirty="0">
                          <a:solidFill>
                            <a:schemeClr val="bg1"/>
                          </a:solidFill>
                          <a:latin typeface="+mn-lt"/>
                          <a:cs typeface="Calibri"/>
                        </a:rPr>
                        <a:t> </a:t>
                      </a:r>
                      <a:r>
                        <a:rPr sz="1200" b="1" dirty="0">
                          <a:solidFill>
                            <a:schemeClr val="bg1"/>
                          </a:solidFill>
                          <a:latin typeface="+mn-lt"/>
                          <a:cs typeface="Calibri"/>
                        </a:rPr>
                        <a:t>shared</a:t>
                      </a:r>
                      <a:r>
                        <a:rPr sz="1200" b="1" spc="-40" dirty="0">
                          <a:solidFill>
                            <a:schemeClr val="bg1"/>
                          </a:solidFill>
                          <a:latin typeface="+mn-lt"/>
                          <a:cs typeface="Calibri"/>
                        </a:rPr>
                        <a:t> </a:t>
                      </a:r>
                      <a:r>
                        <a:rPr sz="1200" b="1" spc="5" dirty="0">
                          <a:solidFill>
                            <a:schemeClr val="bg1"/>
                          </a:solidFill>
                          <a:latin typeface="+mn-lt"/>
                          <a:cs typeface="Calibri"/>
                        </a:rPr>
                        <a:t>serotypes:</a:t>
                      </a:r>
                      <a:endParaRPr sz="1200" dirty="0">
                        <a:solidFill>
                          <a:schemeClr val="bg1"/>
                        </a:solidFill>
                        <a:latin typeface="+mn-lt"/>
                        <a:cs typeface="Calibri"/>
                      </a:endParaRPr>
                    </a:p>
                    <a:p>
                      <a:pPr marL="13970" algn="ctr">
                        <a:lnSpc>
                          <a:spcPts val="1425"/>
                        </a:lnSpc>
                      </a:pPr>
                      <a:r>
                        <a:rPr sz="1200" b="1" spc="-5" dirty="0">
                          <a:solidFill>
                            <a:schemeClr val="bg1"/>
                          </a:solidFill>
                          <a:latin typeface="+mn-lt"/>
                          <a:cs typeface="Calibri"/>
                        </a:rPr>
                        <a:t>(3, </a:t>
                      </a:r>
                      <a:r>
                        <a:rPr sz="1200" b="1" dirty="0">
                          <a:solidFill>
                            <a:schemeClr val="bg1"/>
                          </a:solidFill>
                          <a:latin typeface="+mn-lt"/>
                          <a:cs typeface="Calibri"/>
                        </a:rPr>
                        <a:t>6A,</a:t>
                      </a:r>
                      <a:r>
                        <a:rPr sz="1200" b="1" spc="-5" dirty="0">
                          <a:solidFill>
                            <a:schemeClr val="bg1"/>
                          </a:solidFill>
                          <a:latin typeface="+mn-lt"/>
                          <a:cs typeface="Calibri"/>
                        </a:rPr>
                        <a:t> </a:t>
                      </a:r>
                      <a:r>
                        <a:rPr sz="1200" b="1" spc="-40" dirty="0">
                          <a:solidFill>
                            <a:schemeClr val="bg1"/>
                          </a:solidFill>
                          <a:latin typeface="+mn-lt"/>
                          <a:cs typeface="Calibri"/>
                        </a:rPr>
                        <a:t>7F,</a:t>
                      </a:r>
                      <a:r>
                        <a:rPr sz="1200" b="1" dirty="0">
                          <a:solidFill>
                            <a:schemeClr val="bg1"/>
                          </a:solidFill>
                          <a:latin typeface="+mn-lt"/>
                          <a:cs typeface="Calibri"/>
                        </a:rPr>
                        <a:t> 19A)</a:t>
                      </a:r>
                      <a:endParaRPr sz="1200" dirty="0">
                        <a:solidFill>
                          <a:schemeClr val="bg1"/>
                        </a:solidFill>
                        <a:latin typeface="+mn-lt"/>
                        <a:cs typeface="Calibri"/>
                      </a:endParaRPr>
                    </a:p>
                    <a:p>
                      <a:pPr marL="7620" algn="ctr">
                        <a:lnSpc>
                          <a:spcPts val="1435"/>
                        </a:lnSpc>
                      </a:pPr>
                      <a:r>
                        <a:rPr sz="1200" b="1" spc="-10" dirty="0">
                          <a:solidFill>
                            <a:schemeClr val="bg1"/>
                          </a:solidFill>
                          <a:latin typeface="+mn-lt"/>
                          <a:cs typeface="Calibri"/>
                        </a:rPr>
                        <a:t>1</a:t>
                      </a:r>
                      <a:r>
                        <a:rPr sz="1200" b="1" dirty="0">
                          <a:solidFill>
                            <a:schemeClr val="bg1"/>
                          </a:solidFill>
                          <a:latin typeface="+mn-lt"/>
                          <a:cs typeface="Calibri"/>
                        </a:rPr>
                        <a:t>7</a:t>
                      </a:r>
                      <a:r>
                        <a:rPr sz="1200" b="1" spc="15" dirty="0">
                          <a:solidFill>
                            <a:schemeClr val="bg1"/>
                          </a:solidFill>
                          <a:latin typeface="+mn-lt"/>
                          <a:cs typeface="Calibri"/>
                        </a:rPr>
                        <a:t> </a:t>
                      </a:r>
                      <a:r>
                        <a:rPr sz="1200" b="1" spc="30" dirty="0">
                          <a:solidFill>
                            <a:schemeClr val="bg1"/>
                          </a:solidFill>
                          <a:latin typeface="+mn-lt"/>
                          <a:cs typeface="Calibri"/>
                        </a:rPr>
                        <a:t>un</a:t>
                      </a:r>
                      <a:r>
                        <a:rPr sz="1200" b="1" dirty="0">
                          <a:solidFill>
                            <a:schemeClr val="bg1"/>
                          </a:solidFill>
                          <a:latin typeface="+mn-lt"/>
                          <a:cs typeface="Calibri"/>
                        </a:rPr>
                        <a:t>i</a:t>
                      </a:r>
                      <a:r>
                        <a:rPr sz="1200" b="1" spc="30" dirty="0">
                          <a:solidFill>
                            <a:schemeClr val="bg1"/>
                          </a:solidFill>
                          <a:latin typeface="+mn-lt"/>
                          <a:cs typeface="Calibri"/>
                        </a:rPr>
                        <a:t>qu</a:t>
                      </a:r>
                      <a:r>
                        <a:rPr sz="1200" b="1" dirty="0">
                          <a:solidFill>
                            <a:schemeClr val="bg1"/>
                          </a:solidFill>
                          <a:latin typeface="+mn-lt"/>
                          <a:cs typeface="Calibri"/>
                        </a:rPr>
                        <a:t>e</a:t>
                      </a:r>
                      <a:r>
                        <a:rPr sz="1200" b="1" spc="-50" dirty="0">
                          <a:solidFill>
                            <a:schemeClr val="bg1"/>
                          </a:solidFill>
                          <a:latin typeface="+mn-lt"/>
                          <a:cs typeface="Calibri"/>
                        </a:rPr>
                        <a:t> </a:t>
                      </a:r>
                      <a:r>
                        <a:rPr sz="1200" b="1" spc="-30" dirty="0">
                          <a:solidFill>
                            <a:schemeClr val="bg1"/>
                          </a:solidFill>
                          <a:latin typeface="+mn-lt"/>
                          <a:cs typeface="Calibri"/>
                        </a:rPr>
                        <a:t>s</a:t>
                      </a:r>
                      <a:r>
                        <a:rPr sz="1200" b="1" spc="-5" dirty="0">
                          <a:solidFill>
                            <a:schemeClr val="bg1"/>
                          </a:solidFill>
                          <a:latin typeface="+mn-lt"/>
                          <a:cs typeface="Calibri"/>
                        </a:rPr>
                        <a:t>e</a:t>
                      </a:r>
                      <a:r>
                        <a:rPr sz="1200" b="1" spc="20" dirty="0">
                          <a:solidFill>
                            <a:schemeClr val="bg1"/>
                          </a:solidFill>
                          <a:latin typeface="+mn-lt"/>
                          <a:cs typeface="Calibri"/>
                        </a:rPr>
                        <a:t>r</a:t>
                      </a:r>
                      <a:r>
                        <a:rPr sz="1200" b="1" spc="25" dirty="0">
                          <a:solidFill>
                            <a:schemeClr val="bg1"/>
                          </a:solidFill>
                          <a:latin typeface="+mn-lt"/>
                          <a:cs typeface="Calibri"/>
                        </a:rPr>
                        <a:t>o</a:t>
                      </a:r>
                      <a:r>
                        <a:rPr sz="1200" b="1" spc="30" dirty="0">
                          <a:solidFill>
                            <a:schemeClr val="bg1"/>
                          </a:solidFill>
                          <a:latin typeface="+mn-lt"/>
                          <a:cs typeface="Calibri"/>
                        </a:rPr>
                        <a:t>typ</a:t>
                      </a:r>
                      <a:r>
                        <a:rPr sz="1200" b="1" spc="-5" dirty="0">
                          <a:solidFill>
                            <a:schemeClr val="bg1"/>
                          </a:solidFill>
                          <a:latin typeface="+mn-lt"/>
                          <a:cs typeface="Calibri"/>
                        </a:rPr>
                        <a:t>e</a:t>
                      </a:r>
                      <a:r>
                        <a:rPr sz="1200" b="1" dirty="0">
                          <a:solidFill>
                            <a:schemeClr val="bg1"/>
                          </a:solidFill>
                          <a:latin typeface="+mn-lt"/>
                          <a:cs typeface="Calibri"/>
                        </a:rPr>
                        <a:t>s</a:t>
                      </a:r>
                      <a:endParaRPr sz="1200" dirty="0">
                        <a:solidFill>
                          <a:schemeClr val="bg1"/>
                        </a:solidFill>
                        <a:latin typeface="+mn-lt"/>
                        <a:cs typeface="Calibri"/>
                      </a:endParaRPr>
                    </a:p>
                  </a:txBody>
                  <a:tcPr marL="0" marR="0" marT="4191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30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gridSpan="4">
                  <a:txBody>
                    <a:bodyPr/>
                    <a:lstStyle/>
                    <a:p>
                      <a:pPr marL="74295">
                        <a:lnSpc>
                          <a:spcPts val="1435"/>
                        </a:lnSpc>
                        <a:spcBef>
                          <a:spcPts val="330"/>
                        </a:spcBef>
                      </a:pPr>
                      <a:r>
                        <a:rPr sz="1200" b="1" dirty="0">
                          <a:solidFill>
                            <a:schemeClr val="bg1"/>
                          </a:solidFill>
                          <a:latin typeface="+mn-lt"/>
                          <a:cs typeface="Calibri"/>
                        </a:rPr>
                        <a:t>6</a:t>
                      </a:r>
                      <a:r>
                        <a:rPr sz="1200" b="1" spc="-10" dirty="0">
                          <a:solidFill>
                            <a:schemeClr val="bg1"/>
                          </a:solidFill>
                          <a:latin typeface="+mn-lt"/>
                          <a:cs typeface="Calibri"/>
                        </a:rPr>
                        <a:t> </a:t>
                      </a:r>
                      <a:r>
                        <a:rPr sz="1200" b="1" dirty="0">
                          <a:solidFill>
                            <a:schemeClr val="bg1"/>
                          </a:solidFill>
                          <a:latin typeface="+mn-lt"/>
                          <a:cs typeface="Calibri"/>
                        </a:rPr>
                        <a:t>shared</a:t>
                      </a:r>
                      <a:r>
                        <a:rPr sz="1200" b="1" spc="-40" dirty="0">
                          <a:solidFill>
                            <a:schemeClr val="bg1"/>
                          </a:solidFill>
                          <a:latin typeface="+mn-lt"/>
                          <a:cs typeface="Calibri"/>
                        </a:rPr>
                        <a:t> </a:t>
                      </a:r>
                      <a:r>
                        <a:rPr sz="1200" b="1" spc="5" dirty="0">
                          <a:solidFill>
                            <a:schemeClr val="bg1"/>
                          </a:solidFill>
                          <a:latin typeface="+mn-lt"/>
                          <a:cs typeface="Calibri"/>
                        </a:rPr>
                        <a:t>serotypes:</a:t>
                      </a:r>
                      <a:endParaRPr sz="1200" dirty="0">
                        <a:solidFill>
                          <a:schemeClr val="bg1"/>
                        </a:solidFill>
                        <a:latin typeface="+mn-lt"/>
                        <a:cs typeface="Calibri"/>
                      </a:endParaRPr>
                    </a:p>
                    <a:p>
                      <a:pPr marL="121920">
                        <a:lnSpc>
                          <a:spcPts val="1425"/>
                        </a:lnSpc>
                      </a:pPr>
                      <a:r>
                        <a:rPr sz="1200" b="1" spc="-10" dirty="0">
                          <a:solidFill>
                            <a:schemeClr val="bg1"/>
                          </a:solidFill>
                          <a:latin typeface="+mn-lt"/>
                          <a:cs typeface="Calibri"/>
                        </a:rPr>
                        <a:t>(PVC13</a:t>
                      </a:r>
                      <a:r>
                        <a:rPr sz="1200" b="1" spc="-5" dirty="0">
                          <a:solidFill>
                            <a:schemeClr val="bg1"/>
                          </a:solidFill>
                          <a:latin typeface="+mn-lt"/>
                          <a:cs typeface="Calibri"/>
                        </a:rPr>
                        <a:t> </a:t>
                      </a:r>
                      <a:r>
                        <a:rPr sz="1200" b="1" dirty="0">
                          <a:solidFill>
                            <a:schemeClr val="bg1"/>
                          </a:solidFill>
                          <a:latin typeface="+mn-lt"/>
                          <a:cs typeface="Calibri"/>
                        </a:rPr>
                        <a:t>+</a:t>
                      </a:r>
                      <a:r>
                        <a:rPr sz="1200" b="1" spc="10" dirty="0">
                          <a:solidFill>
                            <a:schemeClr val="bg1"/>
                          </a:solidFill>
                          <a:latin typeface="+mn-lt"/>
                          <a:cs typeface="Calibri"/>
                        </a:rPr>
                        <a:t> </a:t>
                      </a:r>
                      <a:r>
                        <a:rPr sz="1200" b="1" spc="-35" dirty="0">
                          <a:solidFill>
                            <a:schemeClr val="bg1"/>
                          </a:solidFill>
                          <a:latin typeface="+mn-lt"/>
                          <a:cs typeface="Calibri"/>
                        </a:rPr>
                        <a:t>22F,</a:t>
                      </a:r>
                      <a:r>
                        <a:rPr sz="1200" b="1" dirty="0">
                          <a:solidFill>
                            <a:schemeClr val="bg1"/>
                          </a:solidFill>
                          <a:latin typeface="+mn-lt"/>
                          <a:cs typeface="Calibri"/>
                        </a:rPr>
                        <a:t> </a:t>
                      </a:r>
                      <a:r>
                        <a:rPr sz="1200" b="1" spc="-15" dirty="0">
                          <a:solidFill>
                            <a:schemeClr val="bg1"/>
                          </a:solidFill>
                          <a:latin typeface="+mn-lt"/>
                          <a:cs typeface="Calibri"/>
                        </a:rPr>
                        <a:t>33F)</a:t>
                      </a:r>
                      <a:endParaRPr sz="1200" dirty="0">
                        <a:solidFill>
                          <a:schemeClr val="bg1"/>
                        </a:solidFill>
                        <a:latin typeface="+mn-lt"/>
                        <a:cs typeface="Calibri"/>
                      </a:endParaRPr>
                    </a:p>
                    <a:p>
                      <a:pPr marL="45720">
                        <a:lnSpc>
                          <a:spcPts val="1435"/>
                        </a:lnSpc>
                      </a:pPr>
                      <a:r>
                        <a:rPr sz="1200" b="1" spc="-10" dirty="0">
                          <a:solidFill>
                            <a:schemeClr val="bg1"/>
                          </a:solidFill>
                          <a:latin typeface="+mn-lt"/>
                          <a:cs typeface="Calibri"/>
                        </a:rPr>
                        <a:t>1</a:t>
                      </a:r>
                      <a:r>
                        <a:rPr sz="1200" b="1" dirty="0">
                          <a:solidFill>
                            <a:schemeClr val="bg1"/>
                          </a:solidFill>
                          <a:latin typeface="+mn-lt"/>
                          <a:cs typeface="Calibri"/>
                        </a:rPr>
                        <a:t>5</a:t>
                      </a:r>
                      <a:r>
                        <a:rPr sz="1200" b="1" spc="15" dirty="0">
                          <a:solidFill>
                            <a:schemeClr val="bg1"/>
                          </a:solidFill>
                          <a:latin typeface="+mn-lt"/>
                          <a:cs typeface="Calibri"/>
                        </a:rPr>
                        <a:t> </a:t>
                      </a:r>
                      <a:r>
                        <a:rPr sz="1200" b="1" spc="30" dirty="0">
                          <a:solidFill>
                            <a:schemeClr val="bg1"/>
                          </a:solidFill>
                          <a:latin typeface="+mn-lt"/>
                          <a:cs typeface="Calibri"/>
                        </a:rPr>
                        <a:t>un</a:t>
                      </a:r>
                      <a:r>
                        <a:rPr sz="1200" b="1" dirty="0">
                          <a:solidFill>
                            <a:schemeClr val="bg1"/>
                          </a:solidFill>
                          <a:latin typeface="+mn-lt"/>
                          <a:cs typeface="Calibri"/>
                        </a:rPr>
                        <a:t>i</a:t>
                      </a:r>
                      <a:r>
                        <a:rPr sz="1200" b="1" spc="30" dirty="0">
                          <a:solidFill>
                            <a:schemeClr val="bg1"/>
                          </a:solidFill>
                          <a:latin typeface="+mn-lt"/>
                          <a:cs typeface="Calibri"/>
                        </a:rPr>
                        <a:t>qu</a:t>
                      </a:r>
                      <a:r>
                        <a:rPr sz="1200" b="1" dirty="0">
                          <a:solidFill>
                            <a:schemeClr val="bg1"/>
                          </a:solidFill>
                          <a:latin typeface="+mn-lt"/>
                          <a:cs typeface="Calibri"/>
                        </a:rPr>
                        <a:t>e</a:t>
                      </a:r>
                      <a:r>
                        <a:rPr sz="1200" b="1" spc="-50" dirty="0">
                          <a:solidFill>
                            <a:schemeClr val="bg1"/>
                          </a:solidFill>
                          <a:latin typeface="+mn-lt"/>
                          <a:cs typeface="Calibri"/>
                        </a:rPr>
                        <a:t> </a:t>
                      </a:r>
                      <a:r>
                        <a:rPr sz="1200" b="1" spc="-30" dirty="0">
                          <a:solidFill>
                            <a:schemeClr val="bg1"/>
                          </a:solidFill>
                          <a:latin typeface="+mn-lt"/>
                          <a:cs typeface="Calibri"/>
                        </a:rPr>
                        <a:t>s</a:t>
                      </a:r>
                      <a:r>
                        <a:rPr sz="1200" b="1" spc="-5" dirty="0">
                          <a:solidFill>
                            <a:schemeClr val="bg1"/>
                          </a:solidFill>
                          <a:latin typeface="+mn-lt"/>
                          <a:cs typeface="Calibri"/>
                        </a:rPr>
                        <a:t>e</a:t>
                      </a:r>
                      <a:r>
                        <a:rPr sz="1200" b="1" spc="20" dirty="0">
                          <a:solidFill>
                            <a:schemeClr val="bg1"/>
                          </a:solidFill>
                          <a:latin typeface="+mn-lt"/>
                          <a:cs typeface="Calibri"/>
                        </a:rPr>
                        <a:t>r</a:t>
                      </a:r>
                      <a:r>
                        <a:rPr sz="1200" b="1" spc="25" dirty="0">
                          <a:solidFill>
                            <a:schemeClr val="bg1"/>
                          </a:solidFill>
                          <a:latin typeface="+mn-lt"/>
                          <a:cs typeface="Calibri"/>
                        </a:rPr>
                        <a:t>o</a:t>
                      </a:r>
                      <a:r>
                        <a:rPr sz="1200" b="1" spc="30" dirty="0">
                          <a:solidFill>
                            <a:schemeClr val="bg1"/>
                          </a:solidFill>
                          <a:latin typeface="+mn-lt"/>
                          <a:cs typeface="Calibri"/>
                        </a:rPr>
                        <a:t>typ</a:t>
                      </a:r>
                      <a:r>
                        <a:rPr sz="1200" b="1" spc="-5" dirty="0">
                          <a:solidFill>
                            <a:schemeClr val="bg1"/>
                          </a:solidFill>
                          <a:latin typeface="+mn-lt"/>
                          <a:cs typeface="Calibri"/>
                        </a:rPr>
                        <a:t>e</a:t>
                      </a:r>
                      <a:r>
                        <a:rPr sz="1200" b="1" dirty="0">
                          <a:solidFill>
                            <a:schemeClr val="bg1"/>
                          </a:solidFill>
                          <a:latin typeface="+mn-lt"/>
                          <a:cs typeface="Calibri"/>
                        </a:rPr>
                        <a:t>s</a:t>
                      </a:r>
                      <a:endParaRPr sz="1200" dirty="0">
                        <a:solidFill>
                          <a:schemeClr val="bg1"/>
                        </a:solidFill>
                        <a:latin typeface="+mn-lt"/>
                        <a:cs typeface="Calibri"/>
                      </a:endParaRPr>
                    </a:p>
                  </a:txBody>
                  <a:tcPr marL="0" marR="0" marT="4191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gridSpan="6">
                  <a:txBody>
                    <a:bodyPr/>
                    <a:lstStyle/>
                    <a:p>
                      <a:pPr marL="0" marR="20320" indent="0" algn="ctr">
                        <a:lnSpc>
                          <a:spcPts val="1435"/>
                        </a:lnSpc>
                        <a:spcBef>
                          <a:spcPts val="330"/>
                        </a:spcBef>
                        <a:buNone/>
                        <a:tabLst>
                          <a:tab pos="570865" algn="l"/>
                        </a:tabLst>
                      </a:pPr>
                      <a:r>
                        <a:rPr lang="en-US" sz="1200" b="1" dirty="0">
                          <a:solidFill>
                            <a:schemeClr val="bg1"/>
                          </a:solidFill>
                          <a:latin typeface="+mn-lt"/>
                          <a:cs typeface="Calibri"/>
                        </a:rPr>
                        <a:t>10 </a:t>
                      </a:r>
                      <a:r>
                        <a:rPr sz="1200" b="1" dirty="0">
                          <a:solidFill>
                            <a:schemeClr val="bg1"/>
                          </a:solidFill>
                          <a:latin typeface="+mn-lt"/>
                          <a:cs typeface="Calibri"/>
                        </a:rPr>
                        <a:t>shared</a:t>
                      </a:r>
                      <a:r>
                        <a:rPr sz="1200" b="1" spc="-50" dirty="0">
                          <a:solidFill>
                            <a:schemeClr val="bg1"/>
                          </a:solidFill>
                          <a:latin typeface="+mn-lt"/>
                          <a:cs typeface="Calibri"/>
                        </a:rPr>
                        <a:t> </a:t>
                      </a:r>
                      <a:r>
                        <a:rPr sz="1200" b="1" spc="5" dirty="0">
                          <a:solidFill>
                            <a:schemeClr val="bg1"/>
                          </a:solidFill>
                          <a:latin typeface="+mn-lt"/>
                          <a:cs typeface="Calibri"/>
                        </a:rPr>
                        <a:t>serotypes:</a:t>
                      </a:r>
                      <a:endParaRPr sz="1200" dirty="0">
                        <a:solidFill>
                          <a:schemeClr val="bg1"/>
                        </a:solidFill>
                        <a:latin typeface="+mn-lt"/>
                        <a:cs typeface="Calibri"/>
                      </a:endParaRPr>
                    </a:p>
                    <a:p>
                      <a:pPr marR="13335" algn="ctr">
                        <a:lnSpc>
                          <a:spcPts val="1425"/>
                        </a:lnSpc>
                      </a:pPr>
                      <a:r>
                        <a:rPr sz="1200" b="1" spc="-15" dirty="0">
                          <a:solidFill>
                            <a:schemeClr val="bg1"/>
                          </a:solidFill>
                          <a:latin typeface="+mn-lt"/>
                          <a:cs typeface="Calibri"/>
                        </a:rPr>
                        <a:t>(V114</a:t>
                      </a:r>
                      <a:r>
                        <a:rPr sz="1200" b="1" spc="75" dirty="0">
                          <a:solidFill>
                            <a:schemeClr val="bg1"/>
                          </a:solidFill>
                          <a:latin typeface="+mn-lt"/>
                          <a:cs typeface="Calibri"/>
                        </a:rPr>
                        <a:t> </a:t>
                      </a:r>
                      <a:r>
                        <a:rPr sz="1200" b="1" dirty="0">
                          <a:solidFill>
                            <a:schemeClr val="bg1"/>
                          </a:solidFill>
                          <a:latin typeface="+mn-lt"/>
                          <a:cs typeface="Calibri"/>
                        </a:rPr>
                        <a:t>+</a:t>
                      </a:r>
                      <a:r>
                        <a:rPr sz="1200" b="1" spc="-55" dirty="0">
                          <a:solidFill>
                            <a:schemeClr val="bg1"/>
                          </a:solidFill>
                          <a:latin typeface="+mn-lt"/>
                          <a:cs typeface="Calibri"/>
                        </a:rPr>
                        <a:t> </a:t>
                      </a:r>
                      <a:r>
                        <a:rPr sz="1200" b="1" spc="-5" dirty="0">
                          <a:solidFill>
                            <a:schemeClr val="bg1"/>
                          </a:solidFill>
                          <a:latin typeface="+mn-lt"/>
                          <a:cs typeface="Calibri"/>
                        </a:rPr>
                        <a:t>8,</a:t>
                      </a:r>
                      <a:r>
                        <a:rPr sz="1200" b="1" spc="5" dirty="0">
                          <a:solidFill>
                            <a:schemeClr val="bg1"/>
                          </a:solidFill>
                          <a:latin typeface="+mn-lt"/>
                          <a:cs typeface="Calibri"/>
                        </a:rPr>
                        <a:t> </a:t>
                      </a:r>
                      <a:r>
                        <a:rPr sz="1200" b="1" dirty="0">
                          <a:solidFill>
                            <a:schemeClr val="bg1"/>
                          </a:solidFill>
                          <a:latin typeface="+mn-lt"/>
                          <a:cs typeface="Calibri"/>
                        </a:rPr>
                        <a:t>10A,</a:t>
                      </a:r>
                      <a:r>
                        <a:rPr sz="1200" b="1" spc="5" dirty="0">
                          <a:solidFill>
                            <a:schemeClr val="bg1"/>
                          </a:solidFill>
                          <a:latin typeface="+mn-lt"/>
                          <a:cs typeface="Calibri"/>
                        </a:rPr>
                        <a:t> </a:t>
                      </a:r>
                      <a:r>
                        <a:rPr sz="1200" b="1" dirty="0">
                          <a:solidFill>
                            <a:schemeClr val="bg1"/>
                          </a:solidFill>
                          <a:latin typeface="+mn-lt"/>
                          <a:cs typeface="Calibri"/>
                        </a:rPr>
                        <a:t>11A,</a:t>
                      </a:r>
                      <a:r>
                        <a:rPr sz="1200" b="1" spc="5" dirty="0">
                          <a:solidFill>
                            <a:schemeClr val="bg1"/>
                          </a:solidFill>
                          <a:latin typeface="+mn-lt"/>
                          <a:cs typeface="Calibri"/>
                        </a:rPr>
                        <a:t> </a:t>
                      </a:r>
                      <a:r>
                        <a:rPr sz="1200" b="1" spc="-15" dirty="0">
                          <a:solidFill>
                            <a:schemeClr val="bg1"/>
                          </a:solidFill>
                          <a:latin typeface="+mn-lt"/>
                          <a:cs typeface="Calibri"/>
                        </a:rPr>
                        <a:t>12F)</a:t>
                      </a:r>
                      <a:endParaRPr sz="1200" dirty="0">
                        <a:solidFill>
                          <a:schemeClr val="bg1"/>
                        </a:solidFill>
                        <a:latin typeface="+mn-lt"/>
                        <a:cs typeface="Calibri"/>
                      </a:endParaRPr>
                    </a:p>
                    <a:p>
                      <a:pPr marL="0" marR="19685" indent="0" algn="ctr">
                        <a:lnSpc>
                          <a:spcPts val="1435"/>
                        </a:lnSpc>
                        <a:buNone/>
                        <a:tabLst>
                          <a:tab pos="580390" algn="l"/>
                        </a:tabLst>
                      </a:pPr>
                      <a:r>
                        <a:rPr lang="en-US" sz="1200" b="1" spc="30" dirty="0">
                          <a:solidFill>
                            <a:schemeClr val="bg1"/>
                          </a:solidFill>
                          <a:latin typeface="+mn-lt"/>
                          <a:cs typeface="Calibri"/>
                        </a:rPr>
                        <a:t>11 </a:t>
                      </a:r>
                      <a:r>
                        <a:rPr sz="1200" b="1" spc="30" dirty="0">
                          <a:solidFill>
                            <a:schemeClr val="bg1"/>
                          </a:solidFill>
                          <a:latin typeface="+mn-lt"/>
                          <a:cs typeface="Calibri"/>
                        </a:rPr>
                        <a:t>un</a:t>
                      </a:r>
                      <a:r>
                        <a:rPr sz="1200" b="1" dirty="0">
                          <a:solidFill>
                            <a:schemeClr val="bg1"/>
                          </a:solidFill>
                          <a:latin typeface="+mn-lt"/>
                          <a:cs typeface="Calibri"/>
                        </a:rPr>
                        <a:t>i</a:t>
                      </a:r>
                      <a:r>
                        <a:rPr sz="1200" b="1" spc="30" dirty="0">
                          <a:solidFill>
                            <a:schemeClr val="bg1"/>
                          </a:solidFill>
                          <a:latin typeface="+mn-lt"/>
                          <a:cs typeface="Calibri"/>
                        </a:rPr>
                        <a:t>qu</a:t>
                      </a:r>
                      <a:r>
                        <a:rPr sz="1200" b="1" dirty="0">
                          <a:solidFill>
                            <a:schemeClr val="bg1"/>
                          </a:solidFill>
                          <a:latin typeface="+mn-lt"/>
                          <a:cs typeface="Calibri"/>
                        </a:rPr>
                        <a:t>e</a:t>
                      </a:r>
                      <a:r>
                        <a:rPr sz="1200" b="1" spc="-50" dirty="0">
                          <a:solidFill>
                            <a:schemeClr val="bg1"/>
                          </a:solidFill>
                          <a:latin typeface="+mn-lt"/>
                          <a:cs typeface="Calibri"/>
                        </a:rPr>
                        <a:t> </a:t>
                      </a:r>
                      <a:r>
                        <a:rPr sz="1200" b="1" spc="-30" dirty="0">
                          <a:solidFill>
                            <a:schemeClr val="bg1"/>
                          </a:solidFill>
                          <a:latin typeface="+mn-lt"/>
                          <a:cs typeface="Calibri"/>
                        </a:rPr>
                        <a:t>s</a:t>
                      </a:r>
                      <a:r>
                        <a:rPr sz="1200" b="1" spc="-5" dirty="0">
                          <a:solidFill>
                            <a:schemeClr val="bg1"/>
                          </a:solidFill>
                          <a:latin typeface="+mn-lt"/>
                          <a:cs typeface="Calibri"/>
                        </a:rPr>
                        <a:t>e</a:t>
                      </a:r>
                      <a:r>
                        <a:rPr sz="1200" b="1" spc="20" dirty="0">
                          <a:solidFill>
                            <a:schemeClr val="bg1"/>
                          </a:solidFill>
                          <a:latin typeface="+mn-lt"/>
                          <a:cs typeface="Calibri"/>
                        </a:rPr>
                        <a:t>r</a:t>
                      </a:r>
                      <a:r>
                        <a:rPr sz="1200" b="1" spc="25" dirty="0">
                          <a:solidFill>
                            <a:schemeClr val="bg1"/>
                          </a:solidFill>
                          <a:latin typeface="+mn-lt"/>
                          <a:cs typeface="Calibri"/>
                        </a:rPr>
                        <a:t>o</a:t>
                      </a:r>
                      <a:r>
                        <a:rPr sz="1200" b="1" spc="30" dirty="0">
                          <a:solidFill>
                            <a:schemeClr val="bg1"/>
                          </a:solidFill>
                          <a:latin typeface="+mn-lt"/>
                          <a:cs typeface="Calibri"/>
                        </a:rPr>
                        <a:t>typ</a:t>
                      </a:r>
                      <a:r>
                        <a:rPr sz="1200" b="1" spc="-5" dirty="0">
                          <a:solidFill>
                            <a:schemeClr val="bg1"/>
                          </a:solidFill>
                          <a:latin typeface="+mn-lt"/>
                          <a:cs typeface="Calibri"/>
                        </a:rPr>
                        <a:t>e</a:t>
                      </a:r>
                      <a:r>
                        <a:rPr sz="1200" b="1" dirty="0">
                          <a:solidFill>
                            <a:schemeClr val="bg1"/>
                          </a:solidFill>
                          <a:latin typeface="+mn-lt"/>
                          <a:cs typeface="Calibri"/>
                        </a:rPr>
                        <a:t>s</a:t>
                      </a:r>
                      <a:endParaRPr sz="1200" dirty="0">
                        <a:solidFill>
                          <a:schemeClr val="bg1"/>
                        </a:solidFill>
                        <a:latin typeface="+mn-lt"/>
                        <a:cs typeface="Calibri"/>
                      </a:endParaRPr>
                    </a:p>
                  </a:txBody>
                  <a:tcPr marL="0" marR="0" marT="4191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6">
                  <a:txBody>
                    <a:bodyPr/>
                    <a:lstStyle/>
                    <a:p>
                      <a:pPr marL="208915" marR="211454" indent="180975">
                        <a:lnSpc>
                          <a:spcPts val="1430"/>
                        </a:lnSpc>
                        <a:spcBef>
                          <a:spcPts val="5"/>
                        </a:spcBef>
                      </a:pPr>
                      <a:r>
                        <a:rPr sz="1200" b="1" spc="-5" dirty="0">
                          <a:solidFill>
                            <a:schemeClr val="bg1"/>
                          </a:solidFill>
                          <a:latin typeface="+mn-lt"/>
                          <a:cs typeface="Calibri"/>
                        </a:rPr>
                        <a:t>12 </a:t>
                      </a:r>
                      <a:r>
                        <a:rPr sz="1200" b="1" dirty="0">
                          <a:solidFill>
                            <a:schemeClr val="bg1"/>
                          </a:solidFill>
                          <a:latin typeface="+mn-lt"/>
                          <a:cs typeface="Calibri"/>
                        </a:rPr>
                        <a:t>shared </a:t>
                      </a:r>
                      <a:r>
                        <a:rPr sz="1200" b="1" spc="5" dirty="0">
                          <a:solidFill>
                            <a:schemeClr val="bg1"/>
                          </a:solidFill>
                          <a:latin typeface="+mn-lt"/>
                          <a:cs typeface="Calibri"/>
                        </a:rPr>
                        <a:t>serotypes: </a:t>
                      </a:r>
                      <a:r>
                        <a:rPr sz="1200" b="1" spc="10" dirty="0">
                          <a:solidFill>
                            <a:schemeClr val="bg1"/>
                          </a:solidFill>
                          <a:latin typeface="+mn-lt"/>
                          <a:cs typeface="Calibri"/>
                        </a:rPr>
                        <a:t> </a:t>
                      </a:r>
                      <a:r>
                        <a:rPr sz="1200" b="1" spc="-10" dirty="0">
                          <a:solidFill>
                            <a:schemeClr val="bg1"/>
                          </a:solidFill>
                          <a:latin typeface="+mn-lt"/>
                          <a:cs typeface="Calibri"/>
                        </a:rPr>
                        <a:t>(PCV20</a:t>
                      </a:r>
                      <a:r>
                        <a:rPr sz="1200" b="1" spc="5" dirty="0">
                          <a:solidFill>
                            <a:schemeClr val="bg1"/>
                          </a:solidFill>
                          <a:latin typeface="+mn-lt"/>
                          <a:cs typeface="Calibri"/>
                        </a:rPr>
                        <a:t> -</a:t>
                      </a:r>
                      <a:r>
                        <a:rPr lang="en-US" sz="1200" b="1" spc="5" dirty="0">
                          <a:solidFill>
                            <a:schemeClr val="bg1"/>
                          </a:solidFill>
                          <a:latin typeface="+mn-lt"/>
                          <a:cs typeface="Calibri"/>
                        </a:rPr>
                        <a:t> </a:t>
                      </a:r>
                      <a:r>
                        <a:rPr sz="1200" b="1" spc="5" dirty="0">
                          <a:solidFill>
                            <a:schemeClr val="bg1"/>
                          </a:solidFill>
                          <a:latin typeface="+mn-lt"/>
                          <a:cs typeface="Calibri"/>
                        </a:rPr>
                        <a:t>6A</a:t>
                      </a:r>
                      <a:r>
                        <a:rPr sz="1200" b="1" spc="10" dirty="0">
                          <a:solidFill>
                            <a:schemeClr val="bg1"/>
                          </a:solidFill>
                          <a:latin typeface="+mn-lt"/>
                          <a:cs typeface="Calibri"/>
                        </a:rPr>
                        <a:t> </a:t>
                      </a:r>
                      <a:r>
                        <a:rPr sz="1200" b="1" dirty="0">
                          <a:solidFill>
                            <a:schemeClr val="bg1"/>
                          </a:solidFill>
                          <a:latin typeface="+mn-lt"/>
                          <a:cs typeface="Calibri"/>
                        </a:rPr>
                        <a:t>+</a:t>
                      </a:r>
                      <a:r>
                        <a:rPr sz="1200" b="1" spc="-55" dirty="0">
                          <a:solidFill>
                            <a:schemeClr val="bg1"/>
                          </a:solidFill>
                          <a:latin typeface="+mn-lt"/>
                          <a:cs typeface="Calibri"/>
                        </a:rPr>
                        <a:t> </a:t>
                      </a:r>
                      <a:r>
                        <a:rPr sz="1200" b="1" spc="5" dirty="0">
                          <a:solidFill>
                            <a:schemeClr val="bg1"/>
                          </a:solidFill>
                          <a:latin typeface="+mn-lt"/>
                          <a:cs typeface="Calibri"/>
                        </a:rPr>
                        <a:t>9N, </a:t>
                      </a:r>
                      <a:r>
                        <a:rPr sz="1200" b="1" spc="-35" dirty="0">
                          <a:solidFill>
                            <a:schemeClr val="bg1"/>
                          </a:solidFill>
                          <a:latin typeface="+mn-lt"/>
                          <a:cs typeface="Calibri"/>
                        </a:rPr>
                        <a:t>17F,</a:t>
                      </a:r>
                      <a:r>
                        <a:rPr sz="1200" b="1" spc="5" dirty="0">
                          <a:solidFill>
                            <a:schemeClr val="bg1"/>
                          </a:solidFill>
                          <a:latin typeface="+mn-lt"/>
                          <a:cs typeface="Calibri"/>
                        </a:rPr>
                        <a:t> </a:t>
                      </a:r>
                      <a:r>
                        <a:rPr sz="1200" b="1" spc="-10" dirty="0">
                          <a:solidFill>
                            <a:schemeClr val="bg1"/>
                          </a:solidFill>
                          <a:latin typeface="+mn-lt"/>
                          <a:cs typeface="Calibri"/>
                        </a:rPr>
                        <a:t>20)</a:t>
                      </a:r>
                      <a:endParaRPr sz="1200" dirty="0">
                        <a:solidFill>
                          <a:schemeClr val="bg1"/>
                        </a:solidFill>
                        <a:latin typeface="+mn-lt"/>
                        <a:cs typeface="Calibri"/>
                      </a:endParaRPr>
                    </a:p>
                    <a:p>
                      <a:pPr marL="437515">
                        <a:lnSpc>
                          <a:spcPts val="1380"/>
                        </a:lnSpc>
                      </a:pPr>
                      <a:r>
                        <a:rPr sz="1200" b="1" dirty="0">
                          <a:solidFill>
                            <a:schemeClr val="bg1"/>
                          </a:solidFill>
                          <a:latin typeface="+mn-lt"/>
                          <a:cs typeface="Calibri"/>
                        </a:rPr>
                        <a:t>9</a:t>
                      </a:r>
                      <a:r>
                        <a:rPr sz="1200" b="1" spc="15" dirty="0">
                          <a:solidFill>
                            <a:schemeClr val="bg1"/>
                          </a:solidFill>
                          <a:latin typeface="+mn-lt"/>
                          <a:cs typeface="Calibri"/>
                        </a:rPr>
                        <a:t> </a:t>
                      </a:r>
                      <a:r>
                        <a:rPr sz="1200" b="1" spc="30" dirty="0">
                          <a:solidFill>
                            <a:schemeClr val="bg1"/>
                          </a:solidFill>
                          <a:latin typeface="+mn-lt"/>
                          <a:cs typeface="Calibri"/>
                        </a:rPr>
                        <a:t>un</a:t>
                      </a:r>
                      <a:r>
                        <a:rPr sz="1200" b="1" dirty="0">
                          <a:solidFill>
                            <a:schemeClr val="bg1"/>
                          </a:solidFill>
                          <a:latin typeface="+mn-lt"/>
                          <a:cs typeface="Calibri"/>
                        </a:rPr>
                        <a:t>i</a:t>
                      </a:r>
                      <a:r>
                        <a:rPr sz="1200" b="1" spc="30" dirty="0">
                          <a:solidFill>
                            <a:schemeClr val="bg1"/>
                          </a:solidFill>
                          <a:latin typeface="+mn-lt"/>
                          <a:cs typeface="Calibri"/>
                        </a:rPr>
                        <a:t>qu</a:t>
                      </a:r>
                      <a:r>
                        <a:rPr sz="1200" b="1" dirty="0">
                          <a:solidFill>
                            <a:schemeClr val="bg1"/>
                          </a:solidFill>
                          <a:latin typeface="+mn-lt"/>
                          <a:cs typeface="Calibri"/>
                        </a:rPr>
                        <a:t>e</a:t>
                      </a:r>
                      <a:r>
                        <a:rPr sz="1200" b="1" spc="-50" dirty="0">
                          <a:solidFill>
                            <a:schemeClr val="bg1"/>
                          </a:solidFill>
                          <a:latin typeface="+mn-lt"/>
                          <a:cs typeface="Calibri"/>
                        </a:rPr>
                        <a:t> </a:t>
                      </a:r>
                      <a:r>
                        <a:rPr sz="1200" b="1" spc="-30" dirty="0">
                          <a:solidFill>
                            <a:schemeClr val="bg1"/>
                          </a:solidFill>
                          <a:latin typeface="+mn-lt"/>
                          <a:cs typeface="Calibri"/>
                        </a:rPr>
                        <a:t>s</a:t>
                      </a:r>
                      <a:r>
                        <a:rPr sz="1200" b="1" spc="-5" dirty="0">
                          <a:solidFill>
                            <a:schemeClr val="bg1"/>
                          </a:solidFill>
                          <a:latin typeface="+mn-lt"/>
                          <a:cs typeface="Calibri"/>
                        </a:rPr>
                        <a:t>e</a:t>
                      </a:r>
                      <a:r>
                        <a:rPr sz="1200" b="1" spc="20" dirty="0">
                          <a:solidFill>
                            <a:schemeClr val="bg1"/>
                          </a:solidFill>
                          <a:latin typeface="+mn-lt"/>
                          <a:cs typeface="Calibri"/>
                        </a:rPr>
                        <a:t>r</a:t>
                      </a:r>
                      <a:r>
                        <a:rPr sz="1200" b="1" spc="25" dirty="0">
                          <a:solidFill>
                            <a:schemeClr val="bg1"/>
                          </a:solidFill>
                          <a:latin typeface="+mn-lt"/>
                          <a:cs typeface="Calibri"/>
                        </a:rPr>
                        <a:t>o</a:t>
                      </a:r>
                      <a:r>
                        <a:rPr sz="1200" b="1" spc="30" dirty="0">
                          <a:solidFill>
                            <a:schemeClr val="bg1"/>
                          </a:solidFill>
                          <a:latin typeface="+mn-lt"/>
                          <a:cs typeface="Calibri"/>
                        </a:rPr>
                        <a:t>typ</a:t>
                      </a:r>
                      <a:r>
                        <a:rPr sz="1200" b="1" spc="-5" dirty="0">
                          <a:solidFill>
                            <a:schemeClr val="bg1"/>
                          </a:solidFill>
                          <a:latin typeface="+mn-lt"/>
                          <a:cs typeface="Calibri"/>
                        </a:rPr>
                        <a:t>es</a:t>
                      </a:r>
                      <a:endParaRPr sz="1200" dirty="0">
                        <a:solidFill>
                          <a:schemeClr val="bg1"/>
                        </a:solidFill>
                        <a:latin typeface="+mn-lt"/>
                        <a:cs typeface="Calibri"/>
                      </a:endParaRPr>
                    </a:p>
                  </a:txBody>
                  <a:tcPr marL="0" marR="0" marT="127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300" dirty="0">
                        <a:solidFill>
                          <a:schemeClr val="bg1"/>
                        </a:solidFill>
                        <a:latin typeface="+mn-lt"/>
                        <a:cs typeface="Times New Roman"/>
                      </a:endParaRPr>
                    </a:p>
                  </a:txBody>
                  <a:tcPr marL="0" marR="0" marT="0" marB="0">
                    <a:lnL>
                      <a:noFill/>
                    </a:lnL>
                    <a:lnR>
                      <a:noFill/>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gridSpan="7">
                  <a:txBody>
                    <a:bodyPr/>
                    <a:lstStyle/>
                    <a:p>
                      <a:pPr marL="14604" marR="332740" indent="-3175" algn="ctr">
                        <a:lnSpc>
                          <a:spcPts val="1430"/>
                        </a:lnSpc>
                        <a:spcBef>
                          <a:spcPts val="385"/>
                        </a:spcBef>
                      </a:pPr>
                      <a:r>
                        <a:rPr sz="1200" b="1" dirty="0">
                          <a:solidFill>
                            <a:schemeClr val="bg1"/>
                          </a:solidFill>
                          <a:latin typeface="+mn-lt"/>
                          <a:cs typeface="Calibri"/>
                        </a:rPr>
                        <a:t>8</a:t>
                      </a:r>
                      <a:r>
                        <a:rPr sz="1200" b="1" spc="15" dirty="0">
                          <a:solidFill>
                            <a:schemeClr val="bg1"/>
                          </a:solidFill>
                          <a:latin typeface="+mn-lt"/>
                          <a:cs typeface="Calibri"/>
                        </a:rPr>
                        <a:t> </a:t>
                      </a:r>
                      <a:r>
                        <a:rPr sz="1200" b="1" spc="25" dirty="0">
                          <a:solidFill>
                            <a:schemeClr val="bg1"/>
                          </a:solidFill>
                          <a:latin typeface="+mn-lt"/>
                          <a:cs typeface="Calibri"/>
                        </a:rPr>
                        <a:t>un</a:t>
                      </a:r>
                      <a:r>
                        <a:rPr sz="1200" b="1" dirty="0">
                          <a:solidFill>
                            <a:schemeClr val="bg1"/>
                          </a:solidFill>
                          <a:latin typeface="+mn-lt"/>
                          <a:cs typeface="Calibri"/>
                        </a:rPr>
                        <a:t>i</a:t>
                      </a:r>
                      <a:r>
                        <a:rPr sz="1200" b="1" spc="25" dirty="0">
                          <a:solidFill>
                            <a:schemeClr val="bg1"/>
                          </a:solidFill>
                          <a:latin typeface="+mn-lt"/>
                          <a:cs typeface="Calibri"/>
                        </a:rPr>
                        <a:t>qu</a:t>
                      </a:r>
                      <a:r>
                        <a:rPr sz="1200" b="1" dirty="0">
                          <a:solidFill>
                            <a:schemeClr val="bg1"/>
                          </a:solidFill>
                          <a:latin typeface="+mn-lt"/>
                          <a:cs typeface="Calibri"/>
                        </a:rPr>
                        <a:t>e</a:t>
                      </a:r>
                      <a:r>
                        <a:rPr sz="1200" b="1" spc="-55" dirty="0">
                          <a:solidFill>
                            <a:schemeClr val="bg1"/>
                          </a:solidFill>
                          <a:latin typeface="+mn-lt"/>
                          <a:cs typeface="Calibri"/>
                        </a:rPr>
                        <a:t> </a:t>
                      </a:r>
                      <a:r>
                        <a:rPr sz="1200" b="1" spc="-30" dirty="0">
                          <a:solidFill>
                            <a:schemeClr val="bg1"/>
                          </a:solidFill>
                          <a:latin typeface="+mn-lt"/>
                          <a:cs typeface="Calibri"/>
                        </a:rPr>
                        <a:t>s</a:t>
                      </a:r>
                      <a:r>
                        <a:rPr sz="1200" b="1" spc="-10" dirty="0">
                          <a:solidFill>
                            <a:schemeClr val="bg1"/>
                          </a:solidFill>
                          <a:latin typeface="+mn-lt"/>
                          <a:cs typeface="Calibri"/>
                        </a:rPr>
                        <a:t>e</a:t>
                      </a:r>
                      <a:r>
                        <a:rPr sz="1200" b="1" spc="20" dirty="0">
                          <a:solidFill>
                            <a:schemeClr val="bg1"/>
                          </a:solidFill>
                          <a:latin typeface="+mn-lt"/>
                          <a:cs typeface="Calibri"/>
                        </a:rPr>
                        <a:t>r</a:t>
                      </a:r>
                      <a:r>
                        <a:rPr sz="1200" b="1" spc="25" dirty="0">
                          <a:solidFill>
                            <a:schemeClr val="bg1"/>
                          </a:solidFill>
                          <a:latin typeface="+mn-lt"/>
                          <a:cs typeface="Calibri"/>
                        </a:rPr>
                        <a:t>o</a:t>
                      </a:r>
                      <a:r>
                        <a:rPr sz="1200" b="1" spc="30" dirty="0">
                          <a:solidFill>
                            <a:schemeClr val="bg1"/>
                          </a:solidFill>
                          <a:latin typeface="+mn-lt"/>
                          <a:cs typeface="Calibri"/>
                        </a:rPr>
                        <a:t>t</a:t>
                      </a:r>
                      <a:r>
                        <a:rPr sz="1200" b="1" spc="25" dirty="0">
                          <a:solidFill>
                            <a:schemeClr val="bg1"/>
                          </a:solidFill>
                          <a:latin typeface="+mn-lt"/>
                          <a:cs typeface="Calibri"/>
                        </a:rPr>
                        <a:t>yp</a:t>
                      </a:r>
                      <a:r>
                        <a:rPr sz="1200" b="1" spc="-10" dirty="0">
                          <a:solidFill>
                            <a:schemeClr val="bg1"/>
                          </a:solidFill>
                          <a:latin typeface="+mn-lt"/>
                          <a:cs typeface="Calibri"/>
                        </a:rPr>
                        <a:t>e</a:t>
                      </a:r>
                      <a:r>
                        <a:rPr sz="1200" b="1" dirty="0">
                          <a:solidFill>
                            <a:schemeClr val="bg1"/>
                          </a:solidFill>
                          <a:latin typeface="+mn-lt"/>
                          <a:cs typeface="Calibri"/>
                        </a:rPr>
                        <a:t>s</a:t>
                      </a:r>
                      <a:r>
                        <a:rPr sz="1200" b="1" spc="-80" dirty="0">
                          <a:solidFill>
                            <a:schemeClr val="bg1"/>
                          </a:solidFill>
                          <a:latin typeface="+mn-lt"/>
                          <a:cs typeface="Calibri"/>
                        </a:rPr>
                        <a:t> </a:t>
                      </a:r>
                      <a:r>
                        <a:rPr lang="en-US" sz="1200" b="1" spc="20" dirty="0">
                          <a:solidFill>
                            <a:schemeClr val="bg1"/>
                          </a:solidFill>
                          <a:latin typeface="+mn-lt"/>
                          <a:cs typeface="Calibri"/>
                        </a:rPr>
                        <a:t>vs </a:t>
                      </a:r>
                      <a:r>
                        <a:rPr sz="1200" b="1" spc="15" dirty="0">
                          <a:solidFill>
                            <a:schemeClr val="bg1"/>
                          </a:solidFill>
                          <a:latin typeface="+mn-lt"/>
                          <a:cs typeface="Calibri"/>
                        </a:rPr>
                        <a:t>currently</a:t>
                      </a:r>
                      <a:r>
                        <a:rPr sz="1200" b="1" spc="-40" dirty="0">
                          <a:solidFill>
                            <a:schemeClr val="bg1"/>
                          </a:solidFill>
                          <a:latin typeface="+mn-lt"/>
                          <a:cs typeface="Calibri"/>
                        </a:rPr>
                        <a:t> </a:t>
                      </a:r>
                      <a:r>
                        <a:rPr sz="1200" b="1" dirty="0">
                          <a:solidFill>
                            <a:schemeClr val="bg1"/>
                          </a:solidFill>
                          <a:latin typeface="+mn-lt"/>
                          <a:cs typeface="Calibri"/>
                        </a:rPr>
                        <a:t>licensed</a:t>
                      </a:r>
                      <a:r>
                        <a:rPr sz="1200" b="1" spc="-40" dirty="0">
                          <a:solidFill>
                            <a:schemeClr val="bg1"/>
                          </a:solidFill>
                          <a:latin typeface="+mn-lt"/>
                          <a:cs typeface="Calibri"/>
                        </a:rPr>
                        <a:t> </a:t>
                      </a:r>
                      <a:r>
                        <a:rPr sz="1200" b="1" spc="5" dirty="0">
                          <a:solidFill>
                            <a:schemeClr val="bg1"/>
                          </a:solidFill>
                          <a:latin typeface="+mn-lt"/>
                          <a:cs typeface="Calibri"/>
                        </a:rPr>
                        <a:t>pneumococcal </a:t>
                      </a:r>
                      <a:r>
                        <a:rPr sz="1200" b="1" spc="-260" dirty="0">
                          <a:solidFill>
                            <a:schemeClr val="bg1"/>
                          </a:solidFill>
                          <a:latin typeface="+mn-lt"/>
                          <a:cs typeface="Calibri"/>
                        </a:rPr>
                        <a:t> </a:t>
                      </a:r>
                      <a:r>
                        <a:rPr sz="1200" b="1" spc="10" dirty="0">
                          <a:solidFill>
                            <a:schemeClr val="bg1"/>
                          </a:solidFill>
                          <a:latin typeface="+mn-lt"/>
                          <a:cs typeface="Calibri"/>
                        </a:rPr>
                        <a:t>vaccines</a:t>
                      </a:r>
                      <a:endParaRPr sz="1200" dirty="0">
                        <a:solidFill>
                          <a:schemeClr val="bg1"/>
                        </a:solidFill>
                        <a:latin typeface="+mn-lt"/>
                        <a:cs typeface="Calibri"/>
                      </a:endParaRPr>
                    </a:p>
                  </a:txBody>
                  <a:tcPr marL="0" marR="0" marT="48895" marB="0">
                    <a:lnL>
                      <a:noFill/>
                    </a:lnL>
                    <a:lnR w="6350">
                      <a:noFill/>
                      <a:prstDash val="solid"/>
                    </a:lnR>
                    <a:lnT w="28575" cap="flat" cmpd="sng" algn="ctr">
                      <a:solidFill>
                        <a:schemeClr val="accent3"/>
                      </a:solidFill>
                      <a:prstDash val="solid"/>
                      <a:round/>
                      <a:headEnd type="none" w="med" len="med"/>
                      <a:tailEnd type="none" w="med" len="med"/>
                    </a:lnT>
                    <a:lnB w="6350">
                      <a:noFill/>
                      <a:prstDash val="solid"/>
                    </a:lnB>
                    <a:lnTlToBr w="12700" cmpd="sng">
                      <a:noFill/>
                      <a:prstDash val="solid"/>
                    </a:lnTlToBr>
                    <a:lnBlToTr w="12700" cmpd="sng">
                      <a:noFill/>
                      <a:prstDash val="solid"/>
                    </a:lnBlToTr>
                    <a:solidFill>
                      <a:schemeClr val="tx1">
                        <a:lumMod val="95000"/>
                      </a:schemeClr>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bl>
          </a:graphicData>
        </a:graphic>
      </p:graphicFrame>
      <p:sp>
        <p:nvSpPr>
          <p:cNvPr id="7" name="ZoneTexte 3">
            <a:extLst>
              <a:ext uri="{FF2B5EF4-FFF2-40B4-BE49-F238E27FC236}">
                <a16:creationId xmlns:a16="http://schemas.microsoft.com/office/drawing/2014/main" id="{FEABD5B2-364B-1713-BB74-956ED7C29003}"/>
              </a:ext>
            </a:extLst>
          </p:cNvPr>
          <p:cNvSpPr txBox="1"/>
          <p:nvPr/>
        </p:nvSpPr>
        <p:spPr>
          <a:xfrm>
            <a:off x="406400" y="6368274"/>
            <a:ext cx="830564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solidFill>
                  <a:schemeClr val="bg2"/>
                </a:solidFill>
                <a:latin typeface="Calibri" panose="020F0502020204030204"/>
                <a:cs typeface="+mn-cs"/>
              </a:rPr>
              <a:t>Banniettis</a:t>
            </a:r>
            <a:r>
              <a:rPr lang="en-US" sz="1200" b="0" dirty="0">
                <a:solidFill>
                  <a:schemeClr val="bg2"/>
                </a:solidFill>
                <a:latin typeface="Calibri" panose="020F0502020204030204"/>
                <a:cs typeface="+mn-cs"/>
              </a:rPr>
              <a:t>. Pediatrics. 2023;152:e2022060428. Platt. Vaccine. 2022;40:162. Platt. Lancet Infect Dis. 2023;23:233. </a:t>
            </a:r>
            <a:endParaRPr kumimoji="0" lang="fr-FR"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D82E6BB-4E16-7943-ADF1-05B92FD61877}"/>
              </a:ext>
            </a:extLst>
          </p:cNvPr>
          <p:cNvSpPr txBox="1"/>
          <p:nvPr/>
        </p:nvSpPr>
        <p:spPr bwMode="auto">
          <a:xfrm>
            <a:off x="206687" y="5822104"/>
            <a:ext cx="1292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*Available for use</a:t>
            </a:r>
          </a:p>
        </p:txBody>
      </p:sp>
    </p:spTree>
    <p:extLst>
      <p:ext uri="{BB962C8B-B14F-4D97-AF65-F5344CB8AC3E}">
        <p14:creationId xmlns:p14="http://schemas.microsoft.com/office/powerpoint/2010/main" val="21416068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D8FB6B76264F445843CF9B5AEEF220F" ma:contentTypeVersion="12" ma:contentTypeDescription="Create a new document." ma:contentTypeScope="" ma:versionID="2268f36e99f3f15f42dc8ca65849eb87">
  <xsd:schema xmlns:xsd="http://www.w3.org/2001/XMLSchema" xmlns:xs="http://www.w3.org/2001/XMLSchema" xmlns:p="http://schemas.microsoft.com/office/2006/metadata/properties" xmlns:ns2="70a3cc3c-3d07-45c0-b831-50b41419a926" xmlns:ns3="22fd6914-46d4-4c7e-bbad-46e82841b69d" targetNamespace="http://schemas.microsoft.com/office/2006/metadata/properties" ma:root="true" ma:fieldsID="461c113ddd16d02c5337732f218482b2" ns2:_="" ns3:_="">
    <xsd:import namespace="70a3cc3c-3d07-45c0-b831-50b41419a9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a3cc3c-3d07-45c0-b831-50b41419a9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0a3cc3c-3d07-45c0-b831-50b41419a926">
      <Terms xmlns="http://schemas.microsoft.com/office/infopath/2007/PartnerControls"/>
    </lcf76f155ced4ddcb4097134ff3c332f>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01234962-B2FC-4132-908B-1958CE3FA7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a3cc3c-3d07-45c0-b831-50b41419a926"/>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www.w3.org/XML/1998/namespace"/>
    <ds:schemaRef ds:uri="70a3cc3c-3d07-45c0-b831-50b41419a926"/>
    <ds:schemaRef ds:uri="http://purl.org/dc/dcmitype/"/>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22fd6914-46d4-4c7e-bbad-46e82841b69d"/>
    <ds:schemaRef ds:uri="http://purl.org/dc/elements/1.1/"/>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7192</TotalTime>
  <Words>7604</Words>
  <Application>Microsoft Office PowerPoint</Application>
  <PresentationFormat>Widescreen</PresentationFormat>
  <Paragraphs>1860</Paragraphs>
  <Slides>40</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-apple-system</vt:lpstr>
      <vt:lpstr>Arial</vt:lpstr>
      <vt:lpstr>Calibri</vt:lpstr>
      <vt:lpstr>Google Sans</vt:lpstr>
      <vt:lpstr>Lato</vt:lpstr>
      <vt:lpstr>Roboto</vt:lpstr>
      <vt:lpstr>Segoe UI</vt:lpstr>
      <vt:lpstr>Wingdings</vt:lpstr>
      <vt:lpstr>2022_CCO_Template</vt:lpstr>
      <vt:lpstr>Pneumococcal Disease: Current Concepts for At-Risk Adults</vt:lpstr>
      <vt:lpstr>Faculty Information and Disclosures</vt:lpstr>
      <vt:lpstr>Learning Objectives</vt:lpstr>
      <vt:lpstr>Burden of Pneumococcal Disease</vt:lpstr>
      <vt:lpstr>Definitions and Burden of Pneumococcal Disease</vt:lpstr>
      <vt:lpstr>Pneumococcal CAP Among European Adults</vt:lpstr>
      <vt:lpstr>Burden of Pneumococcal Pneumonia Among US Adults</vt:lpstr>
      <vt:lpstr>Pneumococcal Infections Leading to Hospitalizations in France, 2013-2019 </vt:lpstr>
      <vt:lpstr>IPD Burden in Europe, 2018</vt:lpstr>
      <vt:lpstr>Burden of Pneumococcal Infections:  Risk Increases With Age and Risk Factors</vt:lpstr>
      <vt:lpstr>Burden of Pneumococcal Infections:  People Who Are Immunocompromised</vt:lpstr>
      <vt:lpstr>Burden of IPD Among Older Adults</vt:lpstr>
      <vt:lpstr>Spotlight on S. pneumoniae</vt:lpstr>
      <vt:lpstr>Evolution of IPD Incidence Rate by Age and Vaccination Coverage at the Age of 24 Mo in Metropolitan France </vt:lpstr>
      <vt:lpstr>Representation of Vaccine Serotypes (PCV13) in IPD by Age</vt:lpstr>
      <vt:lpstr>Proportion of Acute CAP With Serotypes  Included in PCV20 in Europe</vt:lpstr>
      <vt:lpstr>Incidence of IPD Among People Aged ≥65 Yr</vt:lpstr>
      <vt:lpstr>Serotype Coverage in IPD in Adults in France</vt:lpstr>
      <vt:lpstr>Meningitis in Adults and Sensitivity to Cefotaxime</vt:lpstr>
      <vt:lpstr>Most Frequently Isolated Serotypes in French Adults Aged ≥65 Yr With IPD, 2019 and 2020</vt:lpstr>
      <vt:lpstr>IPD Trends in Spain in Adults Aged 18-64 Yr</vt:lpstr>
      <vt:lpstr>IPD Trends in Spain in Adults Aged ≥65 Yr</vt:lpstr>
      <vt:lpstr>Most Common S. pneumoniae Serotypes in  Europe by Yr</vt:lpstr>
      <vt:lpstr>Pneumococcal Serotype Evolution in European Adults</vt:lpstr>
      <vt:lpstr>Adult Pneumococcal Vaccines</vt:lpstr>
      <vt:lpstr>Serotypes Targeted by Pneumococcal Vaccines</vt:lpstr>
      <vt:lpstr>Serotype Coverage With PCV7, PCV13, and PCV20</vt:lpstr>
      <vt:lpstr>PCV20: Immunogenicity</vt:lpstr>
      <vt:lpstr>PCV20: Immunogenicity in Adults With Chronic Conditions or Who Smoke</vt:lpstr>
      <vt:lpstr>Cost-Effectiveness of Pneumococcal Vaccination</vt:lpstr>
      <vt:lpstr>Pneumococcal Vaccination Rates</vt:lpstr>
      <vt:lpstr>Proportion of French Adults At Risk of Pneumococcal Diseases and Their Pneumococcal Vaccination Coverage</vt:lpstr>
      <vt:lpstr>Pneumococcal Vaccine Coverage of At-Risk Groups</vt:lpstr>
      <vt:lpstr>Pneumococcal Vaccine Coverage of Older Adults</vt:lpstr>
      <vt:lpstr>European Pneumococcal Vaccination Guidance</vt:lpstr>
      <vt:lpstr>European Pneumococcal Vaccination Guidance (cont’d)</vt:lpstr>
      <vt:lpstr>European Pneumococcal Vaccination Guidance (cont’d)</vt:lpstr>
      <vt:lpstr>Pneumococcal Vaccines in Development</vt:lpstr>
      <vt:lpstr>Pneumococcal Vaccines in Development</vt:lpstr>
      <vt:lpstr>Outlook on New Pneumococcal Vaccines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Pneumococcal Disease: Current Concepts for At-Risk Adults</dc:title>
  <dc:creator>Preferred User</dc:creator>
  <cp:lastModifiedBy>Valerie Wenzel</cp:lastModifiedBy>
  <cp:revision>7</cp:revision>
  <cp:lastPrinted>2016-09-26T20:21:49Z</cp:lastPrinted>
  <dcterms:created xsi:type="dcterms:W3CDTF">2005-05-27T15:08:01Z</dcterms:created>
  <dcterms:modified xsi:type="dcterms:W3CDTF">2024-08-22T16:00:48Z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0x0101004D8FB6B76264F445843CF9B5AEEF220F</vt:lpwstr>
  </property>
  <property fmtid="{D5CDD505-2E9C-101B-9397-08002B2CF9AE}" pid="9" name="MediaServiceImageTags">
    <vt:lpwstr/>
  </property>
</Properties>
</file>